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6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7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11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6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24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2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36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4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0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0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6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7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6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7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7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B533-5203-4264-BBFD-7093D0CB5F46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58ED25-CB42-4137-B7B1-75DA079A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60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40877"/>
            <a:ext cx="9144000" cy="7323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Ожирение у детей.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09161" y="5572663"/>
            <a:ext cx="3119887" cy="10826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 ординатор каф. ИПО акушерство и гинекология</a:t>
            </a:r>
          </a:p>
          <a:p>
            <a:r>
              <a:rPr lang="ru-RU" dirty="0" smtClean="0"/>
              <a:t>Шиловская А.А.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83" y="1315880"/>
            <a:ext cx="6529477" cy="49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2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Клиническая картина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16657"/>
            <a:ext cx="8596668" cy="4324705"/>
          </a:xfrm>
        </p:spPr>
        <p:txBody>
          <a:bodyPr/>
          <a:lstStyle/>
          <a:p>
            <a:r>
              <a:rPr lang="ru-RU" sz="3200" dirty="0"/>
              <a:t>Гипоталамическое ожирение </a:t>
            </a:r>
            <a:r>
              <a:rPr lang="ru-RU" dirty="0"/>
              <a:t>в большинстве случаев отличается быстропрогрессирующим характером, развивается после оперативного вмешательства (лучевой терапии), реже ¾ предшествует периоду постановки диагноза. В случае </a:t>
            </a:r>
            <a:r>
              <a:rPr lang="ru-RU" dirty="0" err="1"/>
              <a:t>краниофарингиомы</a:t>
            </a:r>
            <a:r>
              <a:rPr lang="ru-RU" dirty="0"/>
              <a:t> для большинства пациентов характерно замедление темпов роста; для глиом ¾ симптомы преждевременного полового развития; неврологические жалобы (головные боли, нарушение зрения) зависят от локализации и прогрессии опухоли. У детей с гипоталамическим ожирением часто отмечаются нарушения ритма сна и бодрствования, и поведенческие нарушения. </a:t>
            </a:r>
          </a:p>
        </p:txBody>
      </p:sp>
    </p:spTree>
    <p:extLst>
      <p:ext uri="{BB962C8B-B14F-4D97-AF65-F5344CB8AC3E}">
        <p14:creationId xmlns:p14="http://schemas.microsoft.com/office/powerpoint/2010/main" val="227868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5917"/>
            <a:ext cx="8596668" cy="805132"/>
          </a:xfrm>
        </p:spPr>
        <p:txBody>
          <a:bodyPr/>
          <a:lstStyle/>
          <a:p>
            <a:pPr algn="r"/>
            <a:r>
              <a:rPr lang="ru-RU" dirty="0" smtClean="0"/>
              <a:t>Клиническая картина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453" y="996023"/>
            <a:ext cx="9394166" cy="3880773"/>
          </a:xfrm>
        </p:spPr>
        <p:txBody>
          <a:bodyPr/>
          <a:lstStyle/>
          <a:p>
            <a:r>
              <a:rPr lang="ru-RU" sz="2800" dirty="0"/>
              <a:t>При моногенных формах ожирение </a:t>
            </a:r>
            <a:r>
              <a:rPr lang="ru-RU" dirty="0"/>
              <a:t>дебютирует в первые месяцы и годы жизни, для большинства </a:t>
            </a:r>
            <a:r>
              <a:rPr lang="ru-RU" dirty="0" err="1"/>
              <a:t>синдромальных</a:t>
            </a:r>
            <a:r>
              <a:rPr lang="ru-RU" dirty="0"/>
              <a:t> форм характерна задержка психомоторного развития. Скрининг на наличие моногенных и </a:t>
            </a:r>
            <a:r>
              <a:rPr lang="ru-RU" dirty="0" err="1"/>
              <a:t>синдромальных</a:t>
            </a:r>
            <a:r>
              <a:rPr lang="ru-RU" dirty="0"/>
              <a:t> форм ожирения рекомендуется детям с ранним (до 5 лет жизни) ожирением на фоне выраженной полифагии, особенно при наличии выраженного ожирения в семейном анамнезе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85" y="2936409"/>
            <a:ext cx="5647781" cy="3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3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3155"/>
          </a:xfrm>
        </p:spPr>
        <p:txBody>
          <a:bodyPr/>
          <a:lstStyle/>
          <a:p>
            <a:r>
              <a:rPr lang="ru-RU" dirty="0" smtClean="0"/>
              <a:t>Клиническая картина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3222"/>
            <a:ext cx="8596668" cy="3880773"/>
          </a:xfrm>
        </p:spPr>
        <p:txBody>
          <a:bodyPr/>
          <a:lstStyle/>
          <a:p>
            <a:r>
              <a:rPr lang="ru-RU" dirty="0" err="1"/>
              <a:t>Синдромальные</a:t>
            </a:r>
            <a:r>
              <a:rPr lang="ru-RU" dirty="0"/>
              <a:t> формы ожирения характеризуются ранним дебютом ожирения и его быстрым прогрессированием. Для большинства </a:t>
            </a:r>
            <a:r>
              <a:rPr lang="ru-RU" dirty="0" err="1"/>
              <a:t>синдромальных</a:t>
            </a:r>
            <a:r>
              <a:rPr lang="ru-RU" dirty="0"/>
              <a:t> форм характерна задержка нервно-психического развития от умеренной до тяжелой степени выраженности, наличие </a:t>
            </a:r>
            <a:r>
              <a:rPr lang="ru-RU" dirty="0" err="1"/>
              <a:t>дисморфических</a:t>
            </a:r>
            <a:r>
              <a:rPr lang="ru-RU" dirty="0"/>
              <a:t> признаков и органоспецифических аномалий развития. К настоящему времени изучено не менее 30 синдромов, ассоциированных с ожирением (наиболее известные приведены в табл.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). Причинами </a:t>
            </a:r>
            <a:r>
              <a:rPr lang="ru-RU" dirty="0" err="1"/>
              <a:t>синдромального</a:t>
            </a:r>
            <a:r>
              <a:rPr lang="ru-RU" dirty="0"/>
              <a:t> ожирения могут быть мутации как одного (с. </a:t>
            </a:r>
            <a:r>
              <a:rPr lang="ru-RU" dirty="0" err="1"/>
              <a:t>Альстрема</a:t>
            </a:r>
            <a:r>
              <a:rPr lang="ru-RU" dirty="0"/>
              <a:t>, с. Коэна), так и нескольких генов (с. Барде-</a:t>
            </a:r>
            <a:r>
              <a:rPr lang="ru-RU" dirty="0" err="1"/>
              <a:t>Бидля</a:t>
            </a:r>
            <a:r>
              <a:rPr lang="ru-RU" dirty="0"/>
              <a:t>), хромосомные перестройки и/или патология импринтинга (с. </a:t>
            </a:r>
            <a:r>
              <a:rPr lang="ru-RU" dirty="0" err="1"/>
              <a:t>Прадера</a:t>
            </a:r>
            <a:r>
              <a:rPr lang="ru-RU" dirty="0"/>
              <a:t>-Вилли, наследственная остеодистрофия </a:t>
            </a:r>
            <a:r>
              <a:rPr lang="ru-RU" dirty="0" err="1"/>
              <a:t>ОлбрайтаБрайцева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9385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972" y="198409"/>
            <a:ext cx="8596668" cy="917275"/>
          </a:xfrm>
        </p:spPr>
        <p:txBody>
          <a:bodyPr/>
          <a:lstStyle/>
          <a:p>
            <a:r>
              <a:rPr lang="ru-RU" dirty="0"/>
              <a:t>Диагностика заболевания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708" y="974784"/>
            <a:ext cx="9639858" cy="430745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Критерии установления диагноза/состояния: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качестве диагностического критерия избыточной массы тела и ожирения у детей рекомендовано определение величины стандартных отклонений индекса массы тела (SDS ИМТ).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учетом рекомендаций ВОЗ, ожирение у детей и подростков от 0 до 19 лет следует определять, как ИМТ, равный или более +2,0 SDS ИМТ, а избыточную массу тела от +1,0 до +2,0 SDS ИМТ. Нормальная масса тела диагностируется при значениях ИМТ в пределах ± 1,0 SDS ИМТ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44" y="3499447"/>
            <a:ext cx="5141343" cy="32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1797"/>
            <a:ext cx="8596668" cy="753374"/>
          </a:xfrm>
        </p:spPr>
        <p:txBody>
          <a:bodyPr/>
          <a:lstStyle/>
          <a:p>
            <a:r>
              <a:rPr lang="ru-RU" dirty="0"/>
              <a:t>Жалобы и анамнез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322" y="1035171"/>
            <a:ext cx="9864145" cy="4428222"/>
          </a:xfrm>
        </p:spPr>
        <p:txBody>
          <a:bodyPr/>
          <a:lstStyle/>
          <a:p>
            <a:r>
              <a:rPr lang="ru-RU" dirty="0"/>
              <a:t>При сборе анамнеза выявляют вес при рождении, возраст дебюта ожирения, психомоторное развитие, наследственный анамнез по ожирению (включая рост и вес родителей), сахарному диабету 2 типа и сердечно-сосудистым заболеваниям, динамику роста и веса, наличие неврологических жалоб (головные боли, нарушение зрения).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13" y="2657916"/>
            <a:ext cx="6558972" cy="37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4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4528"/>
          </a:xfrm>
        </p:spPr>
        <p:txBody>
          <a:bodyPr/>
          <a:lstStyle/>
          <a:p>
            <a:r>
              <a:rPr lang="ru-RU" dirty="0" err="1"/>
              <a:t>Физикальное</a:t>
            </a:r>
            <a:r>
              <a:rPr lang="ru-RU" dirty="0"/>
              <a:t> обследование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4129"/>
            <a:ext cx="8596668" cy="4497234"/>
          </a:xfrm>
        </p:spPr>
        <p:txBody>
          <a:bodyPr/>
          <a:lstStyle/>
          <a:p>
            <a:r>
              <a:rPr lang="ru-RU" dirty="0"/>
              <a:t>Всем детям с ожирением и избыточной массой тела для определения наличия и степени ожирения рекомендуется проводить измерения роста, SDS роста, веса с расчетом SDS ИМТ, окружности талии, оценивать характер распределения подкожной жировой клетчатки </a:t>
            </a:r>
            <a:endParaRPr lang="ru-RU" dirty="0" smtClean="0"/>
          </a:p>
          <a:p>
            <a:r>
              <a:rPr lang="ru-RU" dirty="0"/>
              <a:t>Всем детям с ожирением и избыточной массой тела для выявления артериальной гипертензии рекомендуется проводить измерение артериального давления (АД) и оценивать его с учетом пола, возраста и </a:t>
            </a:r>
            <a:r>
              <a:rPr lang="ru-RU" dirty="0" smtClean="0"/>
              <a:t>роста</a:t>
            </a:r>
          </a:p>
          <a:p>
            <a:r>
              <a:rPr lang="ru-RU" dirty="0"/>
              <a:t>Для диагностики наличия артериальной гипертензии, выявленной при обычном измерении, рекомендуется проведение суточного </a:t>
            </a:r>
            <a:r>
              <a:rPr lang="ru-RU" dirty="0" err="1"/>
              <a:t>мониторирования</a:t>
            </a:r>
            <a:r>
              <a:rPr lang="ru-RU" dirty="0"/>
              <a:t> АД </a:t>
            </a:r>
          </a:p>
        </p:txBody>
      </p:sp>
    </p:spTree>
    <p:extLst>
      <p:ext uri="{BB962C8B-B14F-4D97-AF65-F5344CB8AC3E}">
        <p14:creationId xmlns:p14="http://schemas.microsoft.com/office/powerpoint/2010/main" val="2850960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Физикальное</a:t>
            </a:r>
            <a:r>
              <a:rPr lang="ru-RU" dirty="0" smtClean="0"/>
              <a:t> обследование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4982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Артериальная гипертензия определяется как состояние, при котором средний уровень САД и/или ДАД, рассчитанный на основании трех отдельных измерений ≥значения 95-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процентиля</a:t>
            </a:r>
            <a:r>
              <a:rPr lang="ru-RU" dirty="0"/>
              <a:t> кривой распределения АД в популяции для соответствующего возраста, пола и роста. </a:t>
            </a:r>
            <a:r>
              <a:rPr lang="ru-RU" dirty="0" smtClean="0"/>
              <a:t>Если </a:t>
            </a:r>
            <a:r>
              <a:rPr lang="ru-RU" dirty="0"/>
              <a:t>уровни САД и ДАД попадают в разные категории, то степень АГ устанавливается по более высокому значению одного из этих показателей.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детей и подростков выделяют 2 степени АГ: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/>
              <a:t>степень – средние уровни САД и/или ДАД из трех измерений равные или превышающие значения 95-го </a:t>
            </a:r>
            <a:r>
              <a:rPr lang="ru-RU" dirty="0" err="1"/>
              <a:t>процентиля</a:t>
            </a:r>
            <a:r>
              <a:rPr lang="ru-RU" dirty="0"/>
              <a:t>, установленные для данной возрастной группы, при условии, что они превышают 99-й </a:t>
            </a:r>
            <a:r>
              <a:rPr lang="ru-RU" dirty="0" err="1"/>
              <a:t>процентиль</a:t>
            </a:r>
            <a:r>
              <a:rPr lang="ru-RU" dirty="0"/>
              <a:t> не более чем на 5 мм </a:t>
            </a:r>
            <a:r>
              <a:rPr lang="ru-RU" dirty="0" err="1"/>
              <a:t>рт.ст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/>
              <a:t>степень (тяжелая) – средние уровни САД и/или ДАД из трех измерений, превышающие значения 99-го </a:t>
            </a:r>
            <a:r>
              <a:rPr lang="ru-RU" dirty="0" err="1"/>
              <a:t>процентиля</a:t>
            </a:r>
            <a:r>
              <a:rPr lang="ru-RU" dirty="0"/>
              <a:t> более чем на 5 мм </a:t>
            </a:r>
            <a:r>
              <a:rPr lang="ru-RU" dirty="0" err="1"/>
              <a:t>рт.ст</a:t>
            </a:r>
            <a:r>
              <a:rPr lang="ru-RU" dirty="0"/>
              <a:t>., установленные для данной возрастной группы. </a:t>
            </a:r>
          </a:p>
        </p:txBody>
      </p:sp>
    </p:spTree>
    <p:extLst>
      <p:ext uri="{BB962C8B-B14F-4D97-AF65-F5344CB8AC3E}">
        <p14:creationId xmlns:p14="http://schemas.microsoft.com/office/powerpoint/2010/main" val="219913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98" y="186906"/>
            <a:ext cx="8596668" cy="1320800"/>
          </a:xfrm>
        </p:spPr>
        <p:txBody>
          <a:bodyPr/>
          <a:lstStyle/>
          <a:p>
            <a:r>
              <a:rPr lang="ru-RU" dirty="0"/>
              <a:t>Лабораторные диагностические 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2619"/>
            <a:ext cx="8596668" cy="3880773"/>
          </a:xfrm>
        </p:spPr>
        <p:txBody>
          <a:bodyPr/>
          <a:lstStyle/>
          <a:p>
            <a:r>
              <a:rPr lang="ru-RU" dirty="0"/>
              <a:t>Всем пациентам с ожирением с целью скрининга осложнений рекомендовано исследование биохимического анализа крови для выявления нарушений липидного обмена, определение активности </a:t>
            </a:r>
            <a:r>
              <a:rPr lang="ru-RU" dirty="0" err="1"/>
              <a:t>аланинаминотрансферазы</a:t>
            </a:r>
            <a:r>
              <a:rPr lang="ru-RU" dirty="0"/>
              <a:t> (</a:t>
            </a:r>
            <a:r>
              <a:rPr lang="ru-RU" dirty="0" err="1"/>
              <a:t>АлАТ</a:t>
            </a:r>
            <a:r>
              <a:rPr lang="ru-RU" dirty="0"/>
              <a:t>) и </a:t>
            </a:r>
            <a:r>
              <a:rPr lang="ru-RU" dirty="0" err="1"/>
              <a:t>аспартатаминотрансферазы</a:t>
            </a:r>
            <a:r>
              <a:rPr lang="ru-RU" dirty="0"/>
              <a:t> (</a:t>
            </a:r>
            <a:r>
              <a:rPr lang="ru-RU" dirty="0" err="1"/>
              <a:t>АсАТ</a:t>
            </a:r>
            <a:r>
              <a:rPr lang="ru-RU" dirty="0"/>
              <a:t>) в крови в сочетании с ультразвуковым исследованием органов брюшной полости (печени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/>
              <a:t>Для диагностики </a:t>
            </a:r>
            <a:r>
              <a:rPr lang="ru-RU" dirty="0" err="1"/>
              <a:t>дислипидемии</a:t>
            </a:r>
            <a:r>
              <a:rPr lang="ru-RU" dirty="0"/>
              <a:t> у всех определяют уровень общего холестерина, уровни холестерина липопротеидов высокой и низкой плотности, триглицеридов в крови. </a:t>
            </a:r>
          </a:p>
        </p:txBody>
      </p:sp>
    </p:spTree>
    <p:extLst>
      <p:ext uri="{BB962C8B-B14F-4D97-AF65-F5344CB8AC3E}">
        <p14:creationId xmlns:p14="http://schemas.microsoft.com/office/powerpoint/2010/main" val="2977956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707" y="776379"/>
            <a:ext cx="9156779" cy="500619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Диагноз </a:t>
            </a:r>
            <a:r>
              <a:rPr lang="ru-RU" sz="2800" b="1" dirty="0" err="1"/>
              <a:t>дислипидемии</a:t>
            </a:r>
            <a:r>
              <a:rPr lang="ru-RU" sz="2800" b="1" dirty="0"/>
              <a:t> устанавливается при наличии 2-х и более “высоких” и/или “низких” показателей: </a:t>
            </a:r>
            <a:endParaRPr lang="ru-RU" sz="2800" b="1" dirty="0" smtClean="0"/>
          </a:p>
          <a:p>
            <a:pPr marL="0" indent="0">
              <a:buNone/>
            </a:pPr>
            <a:r>
              <a:rPr lang="ru-RU" dirty="0" smtClean="0"/>
              <a:t>Холестерин </a:t>
            </a:r>
            <a:r>
              <a:rPr lang="ru-RU" dirty="0"/>
              <a:t>³ 5,2 ммоль/л Триглицериды &gt;1,3 (для детей до 10 лет); ³ 1,7 (для детей старше 10 лет) ммоль/л ЛПВП* ≤ 0,9 (мальчики) и ≤ 1,03 (девочки) ммоль/л ЛПНП* ³ 3,0 ммоль/л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Оценка ОГТТ теста (проводится по уровню глюкозы плазмы крови): </a:t>
            </a:r>
            <a:r>
              <a:rPr lang="ru-RU" dirty="0" err="1"/>
              <a:t>Нормогликемия</a:t>
            </a:r>
            <a:r>
              <a:rPr lang="ru-RU" dirty="0"/>
              <a:t> – это уровень глюкозы натощак менее 6,1 ммоль/л и уровень глюкозы через 2 часа стандартного ПГТТ менее 7,8 ммоль/л. Нарушение гликемии натощак: уровень глюкозы натощак составляет 6,1 – 6,9 ммоль/л; Нарушение толерантности к глюкозе: уровень глюкозы через 2 часа ОГТТ соответствует 7,8 – 11,1 ммоль/л. </a:t>
            </a:r>
          </a:p>
        </p:txBody>
      </p:sp>
    </p:spTree>
    <p:extLst>
      <p:ext uri="{BB962C8B-B14F-4D97-AF65-F5344CB8AC3E}">
        <p14:creationId xmlns:p14="http://schemas.microsoft.com/office/powerpoint/2010/main" val="181875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70937"/>
            <a:ext cx="8596668" cy="5670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Диагноз СД у детей выставляется </a:t>
            </a:r>
            <a:r>
              <a:rPr lang="ru-RU" sz="3200" dirty="0" smtClean="0"/>
              <a:t>если: </a:t>
            </a:r>
          </a:p>
          <a:p>
            <a:pPr>
              <a:buAutoNum type="arabicPeriod"/>
            </a:pPr>
            <a:r>
              <a:rPr lang="ru-RU" dirty="0" smtClean="0"/>
              <a:t>Уровень </a:t>
            </a:r>
            <a:r>
              <a:rPr lang="ru-RU" dirty="0"/>
              <a:t>глюкозы натощак ³ 7,0 ммоль/л; состояние натощак определяется как отсутствие потребления калорий в течение, по крайней мере, 8 ч. или a </a:t>
            </a:r>
          </a:p>
          <a:p>
            <a:pPr>
              <a:buAutoNum type="arabicPeriod"/>
            </a:pPr>
            <a:r>
              <a:rPr lang="ru-RU" dirty="0" smtClean="0"/>
              <a:t>Уровень </a:t>
            </a:r>
            <a:r>
              <a:rPr lang="ru-RU" dirty="0"/>
              <a:t>гликемии через 2 часа стандартного ОГТТ ³11,1 ммоль/л, или </a:t>
            </a:r>
          </a:p>
          <a:p>
            <a:pPr>
              <a:buAutoNum type="arabicPeriod"/>
            </a:pPr>
            <a:r>
              <a:rPr lang="ru-RU" dirty="0" smtClean="0"/>
              <a:t>Имеются </a:t>
            </a:r>
            <a:r>
              <a:rPr lang="ru-RU" dirty="0"/>
              <a:t>классические симптомы сахарного диабета (полиурия, полидипсия, необъяснимое снижение веса) в сочетании со случайным определением гликемии крови ³ 11,1 ммоль/л. “Случайным” считается измерение уровня глюкозы в любое время дня без взаимосвязи со временем приема пищи, или </a:t>
            </a:r>
            <a:endParaRPr lang="ru-RU" dirty="0" smtClean="0"/>
          </a:p>
          <a:p>
            <a:pPr>
              <a:buAutoNum type="arabicPeriod"/>
            </a:pPr>
            <a:r>
              <a:rPr lang="ru-RU" dirty="0" err="1" smtClean="0"/>
              <a:t>Гликированный</a:t>
            </a:r>
            <a:r>
              <a:rPr lang="ru-RU" dirty="0" smtClean="0"/>
              <a:t> </a:t>
            </a:r>
            <a:r>
              <a:rPr lang="ru-RU" dirty="0"/>
              <a:t>гемоглобин (HbA1c) &gt; 6,5% . Исследование рекомендуется проводить в сертифицированной лаборатории (с использованием метода, одобренного Национальной программой стандартизации </a:t>
            </a:r>
            <a:r>
              <a:rPr lang="ru-RU" dirty="0" err="1"/>
              <a:t>гликогемоглобина</a:t>
            </a:r>
            <a:r>
              <a:rPr lang="ru-RU" dirty="0"/>
              <a:t> (</a:t>
            </a:r>
            <a:r>
              <a:rPr lang="ru-RU" dirty="0" err="1"/>
              <a:t>National</a:t>
            </a:r>
            <a:r>
              <a:rPr lang="ru-RU" dirty="0"/>
              <a:t> </a:t>
            </a:r>
            <a:r>
              <a:rPr lang="ru-RU" dirty="0" err="1"/>
              <a:t>Glycohemoglobin</a:t>
            </a:r>
            <a:r>
              <a:rPr lang="ru-RU" dirty="0"/>
              <a:t> </a:t>
            </a:r>
            <a:r>
              <a:rPr lang="ru-RU" dirty="0" err="1"/>
              <a:t>Stadardization</a:t>
            </a:r>
            <a:r>
              <a:rPr lang="ru-RU" dirty="0"/>
              <a:t> </a:t>
            </a:r>
            <a:r>
              <a:rPr lang="ru-RU" dirty="0" err="1"/>
              <a:t>Program</a:t>
            </a:r>
            <a:r>
              <a:rPr lang="ru-RU" dirty="0"/>
              <a:t>) и стандартизированного в соответствии с исследованием по контролю за диабетом и его осложнениями (DCCT - </a:t>
            </a:r>
            <a:r>
              <a:rPr lang="ru-RU" dirty="0" err="1"/>
              <a:t>Diabetes</a:t>
            </a:r>
            <a:r>
              <a:rPr lang="ru-RU" dirty="0"/>
              <a:t> </a:t>
            </a:r>
            <a:r>
              <a:rPr lang="ru-RU" dirty="0" err="1"/>
              <a:t>Control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Complications</a:t>
            </a:r>
            <a:r>
              <a:rPr lang="ru-RU" dirty="0"/>
              <a:t> </a:t>
            </a:r>
            <a:r>
              <a:rPr lang="ru-RU" dirty="0" err="1"/>
              <a:t>Trial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2292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5117"/>
            <a:ext cx="8596668" cy="4566245"/>
          </a:xfrm>
        </p:spPr>
        <p:txBody>
          <a:bodyPr/>
          <a:lstStyle/>
          <a:p>
            <a:r>
              <a:rPr lang="ru-RU" dirty="0"/>
              <a:t>Ожирение – это гетерогенная группа наследственных и приобретенных заболеваний, связанных с избыточным накоплением жировой ткани в организме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97" y="2579298"/>
            <a:ext cx="5937157" cy="39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84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31789"/>
            <a:ext cx="8596668" cy="5560053"/>
          </a:xfrm>
        </p:spPr>
        <p:txBody>
          <a:bodyPr>
            <a:normAutofit/>
          </a:bodyPr>
          <a:lstStyle/>
          <a:p>
            <a:r>
              <a:rPr lang="ru-RU" dirty="0"/>
              <a:t>Не целесообразно исследование уровня глюкозы в крови с помощью </a:t>
            </a:r>
            <a:r>
              <a:rPr lang="ru-RU" dirty="0" err="1"/>
              <a:t>глюкометров</a:t>
            </a:r>
            <a:r>
              <a:rPr lang="ru-RU" dirty="0"/>
              <a:t> для диагностики нарушений углеводного обмена, так как </a:t>
            </a:r>
            <a:r>
              <a:rPr lang="ru-RU" dirty="0" err="1"/>
              <a:t>глюкометры</a:t>
            </a:r>
            <a:r>
              <a:rPr lang="ru-RU" dirty="0"/>
              <a:t> не обладают достаточной точностью для убедительной постановки диагноза и могут привести к ошибкам при диагностике 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</a:t>
            </a:r>
            <a:r>
              <a:rPr lang="ru-RU" dirty="0"/>
              <a:t>клинически </a:t>
            </a:r>
            <a:r>
              <a:rPr lang="ru-RU" dirty="0" err="1"/>
              <a:t>манифестном</a:t>
            </a:r>
            <a:r>
              <a:rPr lang="ru-RU" dirty="0"/>
              <a:t> СД проводить ОГТТ не рекомендуется, нарушения углеводного обмена можно диагностировать с помощью показателей гликемии натощак, </a:t>
            </a:r>
            <a:r>
              <a:rPr lang="ru-RU" dirty="0" err="1"/>
              <a:t>постпрандиально</a:t>
            </a:r>
            <a:r>
              <a:rPr lang="ru-RU" dirty="0"/>
              <a:t> или в течение дня, исследованием уровня </a:t>
            </a:r>
            <a:r>
              <a:rPr lang="ru-RU" dirty="0" err="1"/>
              <a:t>гликированного</a:t>
            </a:r>
            <a:r>
              <a:rPr lang="ru-RU" dirty="0"/>
              <a:t> гемоглобина. </a:t>
            </a:r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/>
              <a:t>ОГТТ детям с ожирением, не достигших 10 лет, показано при наличии у ребенка дополнительных факторов риска: клинических признаков </a:t>
            </a:r>
            <a:r>
              <a:rPr lang="ru-RU" dirty="0" err="1"/>
              <a:t>инсулинорезистентности</a:t>
            </a:r>
            <a:r>
              <a:rPr lang="ru-RU" dirty="0"/>
              <a:t> (</a:t>
            </a:r>
            <a:r>
              <a:rPr lang="ru-RU" dirty="0" err="1"/>
              <a:t>акантоз</a:t>
            </a:r>
            <a:r>
              <a:rPr lang="ru-RU" dirty="0"/>
              <a:t>), </a:t>
            </a:r>
            <a:r>
              <a:rPr lang="ru-RU" dirty="0" err="1"/>
              <a:t>гестационного</a:t>
            </a:r>
            <a:r>
              <a:rPr lang="ru-RU" dirty="0"/>
              <a:t> диабета у матери, СД у родственников 1-й и 2-й линии родства, при подозрении на врожденные синдромы, связанные с ранним развитием СД и др. и в каждом случае решается </a:t>
            </a:r>
            <a:r>
              <a:rPr lang="ru-RU" dirty="0" smtClean="0"/>
              <a:t>индивидуально. </a:t>
            </a:r>
          </a:p>
          <a:p>
            <a:r>
              <a:rPr lang="ru-RU" dirty="0" smtClean="0"/>
              <a:t>Согласно </a:t>
            </a:r>
            <a:r>
              <a:rPr lang="ru-RU" dirty="0"/>
              <a:t>эпидемиологическим исследованиям, лица с нарушением гликемии натощак и нарушением толерантности к глюкозе составляют группу риска по развитию сахарного диабета 2 типа, а данные нарушения углеводного обмена расцениваются как “</a:t>
            </a:r>
            <a:r>
              <a:rPr lang="ru-RU" dirty="0" err="1"/>
              <a:t>предиабет</a:t>
            </a:r>
            <a:r>
              <a:rPr lang="ru-RU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838713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972" y="299049"/>
            <a:ext cx="8596668" cy="1012166"/>
          </a:xfrm>
        </p:spPr>
        <p:txBody>
          <a:bodyPr>
            <a:normAutofit fontScale="90000"/>
          </a:bodyPr>
          <a:lstStyle/>
          <a:p>
            <a:r>
              <a:rPr lang="ru-RU" dirty="0"/>
              <a:t>Инструментальные диагностические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972" y="1639018"/>
            <a:ext cx="9105020" cy="43994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скрининга НАЖБП и желчнокаменной болезни у детей и подростков с ожирением рекомендовано проведение ультразвукового исследования органов брюшной полости (комплексного)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Инструментальные </a:t>
            </a:r>
            <a:r>
              <a:rPr lang="ru-RU" dirty="0"/>
              <a:t>методы исследования являются ведущими в установлении диагноза НАЖБП и желчнокаменной болезни. Ультразвуковое исследование помогает выявить </a:t>
            </a:r>
            <a:r>
              <a:rPr lang="ru-RU" dirty="0" err="1"/>
              <a:t>стеатоз</a:t>
            </a:r>
            <a:r>
              <a:rPr lang="ru-RU" dirty="0"/>
              <a:t> печени и наличие калькулезного холецистита с достаточно высокой точностью. Диагностическими ультразвуковыми признаками жирового </a:t>
            </a:r>
            <a:r>
              <a:rPr lang="ru-RU" dirty="0" err="1"/>
              <a:t>гепатоза</a:t>
            </a:r>
            <a:r>
              <a:rPr lang="ru-RU" dirty="0"/>
              <a:t> являются </a:t>
            </a:r>
            <a:r>
              <a:rPr lang="ru-RU" dirty="0" err="1"/>
              <a:t>гепатомегалия</a:t>
            </a:r>
            <a:r>
              <a:rPr lang="ru-RU" dirty="0"/>
              <a:t>, неоднородность паренхимы и ослабление ультразвукового сигнала в дистальных отделах печени, обеднение сосудистого рисунка.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Золотым стандартом» диагностики НАЖБП является </a:t>
            </a:r>
            <a:r>
              <a:rPr lang="ru-RU" dirty="0" err="1"/>
              <a:t>чрескожная</a:t>
            </a:r>
            <a:r>
              <a:rPr lang="ru-RU" dirty="0"/>
              <a:t> биопсия печени под контролем ультразвукового исследования. Однако ее широкое использование, особенно в педиатрической практике ограничено ввиду </a:t>
            </a:r>
            <a:r>
              <a:rPr lang="ru-RU" dirty="0" err="1"/>
              <a:t>инвазивности</a:t>
            </a:r>
            <a:r>
              <a:rPr lang="ru-RU" dirty="0"/>
              <a:t> методики.</a:t>
            </a:r>
          </a:p>
        </p:txBody>
      </p:sp>
    </p:spTree>
    <p:extLst>
      <p:ext uri="{BB962C8B-B14F-4D97-AF65-F5344CB8AC3E}">
        <p14:creationId xmlns:p14="http://schemas.microsoft.com/office/powerpoint/2010/main" val="338762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598" y="715992"/>
            <a:ext cx="8915240" cy="5218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Проведение ночной </a:t>
            </a:r>
            <a:r>
              <a:rPr lang="ru-RU" dirty="0" err="1"/>
              <a:t>полисомнографии</a:t>
            </a:r>
            <a:r>
              <a:rPr lang="ru-RU" dirty="0"/>
              <a:t> рекомендуется детям и подросткам с ожирением при клинических признаках синдрома </a:t>
            </a:r>
            <a:r>
              <a:rPr lang="ru-RU" dirty="0" err="1"/>
              <a:t>обструктивного</a:t>
            </a:r>
            <a:r>
              <a:rPr lang="ru-RU" dirty="0"/>
              <a:t> апноэ во сне: повышенная сонливость в дневное время, храп во время сна, остановки дыхания во время </a:t>
            </a:r>
            <a:r>
              <a:rPr lang="ru-RU" dirty="0" smtClean="0"/>
              <a:t>сна.</a:t>
            </a:r>
          </a:p>
          <a:p>
            <a:r>
              <a:rPr lang="ru-RU" dirty="0" smtClean="0"/>
              <a:t>Синдром </a:t>
            </a:r>
            <a:r>
              <a:rPr lang="ru-RU" dirty="0" err="1"/>
              <a:t>обструктивного</a:t>
            </a:r>
            <a:r>
              <a:rPr lang="ru-RU" dirty="0"/>
              <a:t> апноэ во сне характеризуется нарушением дыхания во время сна в виде длительной частичной обструкции верхних дыхательных путей и (или) полной </a:t>
            </a:r>
            <a:r>
              <a:rPr lang="ru-RU" dirty="0" err="1"/>
              <a:t>интермиттирующей</a:t>
            </a:r>
            <a:r>
              <a:rPr lang="ru-RU" dirty="0"/>
              <a:t> обструкции (</a:t>
            </a:r>
            <a:r>
              <a:rPr lang="ru-RU" dirty="0" err="1"/>
              <a:t>обструктивное</a:t>
            </a:r>
            <a:r>
              <a:rPr lang="ru-RU" dirty="0"/>
              <a:t> апноэ), что вызывает нарушение нормальной легочной вентиляции во сне и качество сна. Избыточное отложение жировой ткани в области глотки, шеи, грудной клетки, брюшной полости, инфильтрация диафрагмы жировой тканью, повышенная </a:t>
            </a:r>
            <a:r>
              <a:rPr lang="ru-RU" dirty="0" err="1"/>
              <a:t>миорелаксация</a:t>
            </a:r>
            <a:r>
              <a:rPr lang="ru-RU" dirty="0"/>
              <a:t> во сне, гипертрофия миндалин и аденоидов приводят к развитию синдрома </a:t>
            </a:r>
            <a:r>
              <a:rPr lang="ru-RU" dirty="0" err="1"/>
              <a:t>обструктивного</a:t>
            </a:r>
            <a:r>
              <a:rPr lang="ru-RU" dirty="0"/>
              <a:t> апноэ во сне. Частота этого синдрома у детей с избыточной массой тела и ожирением достигает 38% по сравнению с 3% в общей популяции. Ночная </a:t>
            </a:r>
            <a:r>
              <a:rPr lang="ru-RU" dirty="0" err="1"/>
              <a:t>полисомнография</a:t>
            </a:r>
            <a:r>
              <a:rPr lang="ru-RU" dirty="0"/>
              <a:t> является «золотым стандартом» диагностики </a:t>
            </a:r>
            <a:r>
              <a:rPr lang="ru-RU" dirty="0" err="1"/>
              <a:t>обструктивного</a:t>
            </a:r>
            <a:r>
              <a:rPr lang="ru-RU" dirty="0"/>
              <a:t> апноэ во сне.</a:t>
            </a:r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4264244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959"/>
            <a:ext cx="9851365" cy="5926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Всем детям и подросткам с ожирением и избыточной массой тела рекомендуется проводить оценку фактического питания с использованием метода 24-часового (суточного) воспроизведения питания с помощью пищевого дневника для назначения диетотерапии или ее коррекции </a:t>
            </a:r>
            <a:endParaRPr lang="ru-RU" dirty="0" smtClean="0"/>
          </a:p>
          <a:p>
            <a:r>
              <a:rPr lang="ru-RU" dirty="0" smtClean="0"/>
              <a:t>Оценка </a:t>
            </a:r>
            <a:r>
              <a:rPr lang="ru-RU" dirty="0"/>
              <a:t>статуса питания имеет большую клиническую значимость, так как способствует своевременному выявлению групп риска по развитию ожирения и избыточной массы тела, а также других заболеваний, обусловленных неправильным питанием. Изучение пищевого статуса в клинической практике у детей и подростков полезно как при выборе, так и при оценке эффективности диетотерапии и фармакотерапии. Для оценки фактического питания и изменений пищевого статуса используются различные методы, в том числе, метод 24-часового (суточного) воспроизведения питания(ведение пищевого дневника) и метод анализа частоты потребления пищи. Метод регистрации потребляемой пищи посредствам пищевого дневника является наиболее точным и достоверным в оценке фактического питания. К его недостаткам можно отнести трудоемкость метода и влияние на привычное питание пациента. </a:t>
            </a:r>
          </a:p>
        </p:txBody>
      </p:sp>
    </p:spTree>
    <p:extLst>
      <p:ext uri="{BB962C8B-B14F-4D97-AF65-F5344CB8AC3E}">
        <p14:creationId xmlns:p14="http://schemas.microsoft.com/office/powerpoint/2010/main" val="884098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31321"/>
            <a:ext cx="9562221" cy="6228271"/>
          </a:xfrm>
        </p:spPr>
        <p:txBody>
          <a:bodyPr>
            <a:normAutofit/>
          </a:bodyPr>
          <a:lstStyle/>
          <a:p>
            <a:r>
              <a:rPr lang="ru-RU" dirty="0"/>
              <a:t>Консультации профильных специалистов (врача-кардиолога, врача-</a:t>
            </a:r>
            <a:r>
              <a:rPr lang="ru-RU" dirty="0" err="1"/>
              <a:t>акушерагинеколога</a:t>
            </a:r>
            <a:r>
              <a:rPr lang="ru-RU" dirty="0"/>
              <a:t>, врача-офтальмолога, медицинского психолога, врача-психиатра и др.) рекомендованы детям и подросткам с избыточной массой тела и ожирением при выявлении профильных сопутствующих заболеваний ― артериальной гипертензии, нарушений менструального цикла, депрессии и др</a:t>
            </a:r>
            <a:r>
              <a:rPr lang="ru-RU" dirty="0" smtClean="0"/>
              <a:t>.</a:t>
            </a:r>
          </a:p>
          <a:p>
            <a:r>
              <a:rPr lang="ru-RU" dirty="0"/>
              <a:t>Оценка </a:t>
            </a:r>
            <a:r>
              <a:rPr lang="ru-RU" dirty="0" err="1"/>
              <a:t>инсулинорезистентности</a:t>
            </a:r>
            <a:r>
              <a:rPr lang="ru-RU" dirty="0"/>
              <a:t> (ИР) у детей и подростков с ожирением проводится по строгим показаниям и не рекомендуется в рутинной клинической </a:t>
            </a:r>
            <a:r>
              <a:rPr lang="ru-RU" dirty="0" smtClean="0"/>
              <a:t>практике</a:t>
            </a:r>
          </a:p>
          <a:p>
            <a:r>
              <a:rPr lang="ru-RU" dirty="0"/>
              <a:t>Детям и подросткам с ожирением и избыточной массой тела рекомендуется, по возможности, определение процентного соотношения воды, мышечной и жировой ткани с помощью анализатора состава тела </a:t>
            </a:r>
            <a:r>
              <a:rPr lang="ru-RU" dirty="0" smtClean="0"/>
              <a:t>человека</a:t>
            </a:r>
          </a:p>
          <a:p>
            <a:r>
              <a:rPr lang="ru-RU" dirty="0"/>
              <a:t>Для персонификации проводимой диетотерапии детям и подросткам с ожирением и избыточной массой тела целесообразно, по возможности, исследование основного обмена с помощью метода непрямой респираторной калориметрии</a:t>
            </a:r>
          </a:p>
        </p:txBody>
      </p:sp>
    </p:spTree>
    <p:extLst>
      <p:ext uri="{BB962C8B-B14F-4D97-AF65-F5344CB8AC3E}">
        <p14:creationId xmlns:p14="http://schemas.microsoft.com/office/powerpoint/2010/main" val="1854175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7290"/>
            <a:ext cx="9553594" cy="1320800"/>
          </a:xfrm>
        </p:spPr>
        <p:txBody>
          <a:bodyPr>
            <a:noAutofit/>
          </a:bodyPr>
          <a:lstStyle/>
          <a:p>
            <a:r>
              <a:rPr lang="ru-RU" sz="2400" dirty="0"/>
              <a:t>Лечение, включая медикаментозную и немедикаментозную терапии, диетотерапию, обезболивание, медицинские показания и противопоказания к применению методов лечения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68415"/>
            <a:ext cx="9286175" cy="4779034"/>
          </a:xfrm>
        </p:spPr>
        <p:txBody>
          <a:bodyPr>
            <a:normAutofit/>
          </a:bodyPr>
          <a:lstStyle/>
          <a:p>
            <a:r>
              <a:rPr lang="ru-RU" dirty="0"/>
              <a:t>Изменение образа жизни (диетотерапия, расширение физической активности и коррекция пищевого поведения) у детей и подростков с ожирением или избыточной массой тела, а также членов их семьи составляют основу терапии ожирения и его профилактики. В случае неэффективности модификации образа жизни возможно использование фармакологических средств, список которых у детей и подростков на сегодняшний день ограничен </a:t>
            </a:r>
            <a:r>
              <a:rPr lang="ru-RU" dirty="0" err="1"/>
              <a:t>орлистатом</a:t>
            </a:r>
            <a:r>
              <a:rPr lang="ru-RU" dirty="0"/>
              <a:t>. </a:t>
            </a:r>
            <a:r>
              <a:rPr lang="ru-RU" dirty="0" err="1"/>
              <a:t>Бариатрическая</a:t>
            </a:r>
            <a:r>
              <a:rPr lang="ru-RU" dirty="0"/>
              <a:t> хирургия является еще одним методом лечения </a:t>
            </a:r>
            <a:r>
              <a:rPr lang="ru-RU" dirty="0" err="1"/>
              <a:t>морбидного</a:t>
            </a:r>
            <a:r>
              <a:rPr lang="ru-RU" dirty="0"/>
              <a:t> осложненного ожирения у подростков. </a:t>
            </a:r>
            <a:endParaRPr lang="ru-RU" dirty="0" smtClean="0"/>
          </a:p>
          <a:p>
            <a:r>
              <a:rPr lang="ru-RU" dirty="0" smtClean="0"/>
              <a:t>Целью </a:t>
            </a:r>
            <a:r>
              <a:rPr lang="ru-RU" dirty="0"/>
              <a:t>лечения ожирения у детей и подростков является в краткосрочном периоде удержание значения SDS ИМТ (в течение 6-12 месяцев наблюдения), в долгосрочном периоде ― уменьшение величины SDS ИМТ, достижение “избыточной массы тела” и “нормальной массы тела”, нормальное физическое и соматическое развитие ребенка, развитие самостоятельности и мотивации к самоконтролю пищевого поведения, профилактика ассоциированных с ожирением </a:t>
            </a:r>
            <a:r>
              <a:rPr lang="ru-RU" dirty="0" err="1"/>
              <a:t>коморбидных</a:t>
            </a:r>
            <a:r>
              <a:rPr lang="ru-RU" dirty="0"/>
              <a:t> состояний.</a:t>
            </a:r>
          </a:p>
        </p:txBody>
      </p:sp>
    </p:spTree>
    <p:extLst>
      <p:ext uri="{BB962C8B-B14F-4D97-AF65-F5344CB8AC3E}">
        <p14:creationId xmlns:p14="http://schemas.microsoft.com/office/powerpoint/2010/main" val="3791199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57" y="273169"/>
            <a:ext cx="8596668" cy="649857"/>
          </a:xfrm>
        </p:spPr>
        <p:txBody>
          <a:bodyPr/>
          <a:lstStyle/>
          <a:p>
            <a:r>
              <a:rPr lang="ru-RU" dirty="0"/>
              <a:t>Диетотерапия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453" y="992037"/>
            <a:ext cx="9191285" cy="55640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контроля массы тела у детей и подростков с ожирением и избыточной массой тела рекомендовано формирование и поддержание норм рационального питания с учетом возрастных </a:t>
            </a:r>
            <a:r>
              <a:rPr lang="ru-RU" dirty="0" smtClean="0"/>
              <a:t>особенностей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Необходимые </a:t>
            </a:r>
            <a:r>
              <a:rPr lang="ru-RU" dirty="0"/>
              <a:t>условия эффективного лечения: ограничение сладких напитков: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запрет </a:t>
            </a:r>
            <a:r>
              <a:rPr lang="ru-RU" dirty="0"/>
              <a:t>(потребление не более 1 порции не чаще чем 1 раз в неделю) не только газированных сладких напитков, но и соков, компотов, морсов) с разрешением приема питьевой воды по желанию ребенка,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ограничение </a:t>
            </a:r>
            <a:r>
              <a:rPr lang="ru-RU" dirty="0"/>
              <a:t>сладких фруктов до 1 порции (100 г) в день,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как </a:t>
            </a:r>
            <a:r>
              <a:rPr lang="ru-RU" dirty="0"/>
              <a:t>минимум 4-х разовое питание, обязательный завтрак,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запрет </a:t>
            </a:r>
            <a:r>
              <a:rPr lang="ru-RU" dirty="0"/>
              <a:t>сладких молочных продуктов, контроль размера/количества порций.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наглядности желательного размера порций в настоящее время широко применяются “тарелки питания”.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ребенок хочет съесть вторую порцию обеда/ужина – разрешить ее через 20 минут от первой, при условии регулярного (как минимум 4-х разового приема пищи в день) обогащение рациона овощами (для детей младшего возраста – 300 г, подростков – 400 г в день, с ограничением применения в таких количествах картофеля как единственного овоща), пищевыми волокнами, </a:t>
            </a:r>
            <a:r>
              <a:rPr lang="ru-RU" dirty="0" err="1"/>
              <a:t>цельнозерновыми</a:t>
            </a:r>
            <a:r>
              <a:rPr lang="ru-RU" dirty="0"/>
              <a:t> продуктами учить детей есть медленно, без компьютерного/телевизионного/мобильного сопровождения. </a:t>
            </a:r>
          </a:p>
        </p:txBody>
      </p:sp>
    </p:spTree>
    <p:extLst>
      <p:ext uri="{BB962C8B-B14F-4D97-AF65-F5344CB8AC3E}">
        <p14:creationId xmlns:p14="http://schemas.microsoft.com/office/powerpoint/2010/main" val="392354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64544"/>
            <a:ext cx="10105686" cy="839637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Физические нагрузки и профилактика «малоподвижного образа жизни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54347"/>
            <a:ext cx="10347225" cy="533112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Детям и подросткам с ожирением и избыточной массой тела в возрасте от 6 до 17 лет рекомендованы ежедневные физические нагрузки умеренной и высокой интенсивности (в том числе в рамках назначения комплекса упражнений (лечебной физкультуры)) в общей сложности не менее 60 </a:t>
            </a:r>
            <a:r>
              <a:rPr lang="ru-RU" dirty="0" smtClean="0"/>
              <a:t>минут.</a:t>
            </a:r>
          </a:p>
          <a:p>
            <a:r>
              <a:rPr lang="ru-RU" dirty="0"/>
              <a:t>Физические нагрузки высокой интенсивности (в том числе в рамках назначения комплекса упражнений (лечебной физкультуры)) рекомендовано включать в обязательный час ежедневной физической активности и выполнять не менее трех раз в </a:t>
            </a:r>
            <a:r>
              <a:rPr lang="ru-RU" dirty="0" smtClean="0"/>
              <a:t>неделю.</a:t>
            </a:r>
          </a:p>
          <a:p>
            <a:r>
              <a:rPr lang="ru-RU" dirty="0"/>
              <a:t>Для детей в возрасте 1― 4 лет рекомендуются различные виды двигательной активности любой интенсивности в общей сложности не менее 180 минут в день для профилактики избыточной массы тела и </a:t>
            </a:r>
            <a:r>
              <a:rPr lang="ru-RU" dirty="0" smtClean="0"/>
              <a:t>ожирения.</a:t>
            </a:r>
          </a:p>
          <a:p>
            <a:r>
              <a:rPr lang="ru-RU" dirty="0"/>
              <a:t>Не рекомендуется оставлять детей в возрасте от 1 до 4 лет в удерживающих устройствах более 1 часа подряд </a:t>
            </a:r>
            <a:endParaRPr lang="ru-RU" dirty="0" smtClean="0"/>
          </a:p>
          <a:p>
            <a:r>
              <a:rPr lang="ru-RU" dirty="0"/>
              <a:t>Детям в возрасте 1 года не рекомендуется проводить время перед </a:t>
            </a:r>
            <a:r>
              <a:rPr lang="ru-RU" dirty="0" smtClean="0"/>
              <a:t>экраном</a:t>
            </a:r>
          </a:p>
          <a:p>
            <a:r>
              <a:rPr lang="ru-RU" dirty="0"/>
              <a:t>Детям в возрасте от 1 года до 4 лет не рекомендуется проводить более 1 часа в день перед </a:t>
            </a:r>
            <a:r>
              <a:rPr lang="ru-RU" dirty="0" smtClean="0"/>
              <a:t>экраном</a:t>
            </a:r>
          </a:p>
          <a:p>
            <a:r>
              <a:rPr lang="ru-RU" dirty="0"/>
              <a:t>Для детей и подростков с ожирением и избыточной массой тела с целью профилактики гиподинамии рекомендовано сокращение неактивного времени, проводимого перед экраном телевизора, монитором компьютера до 2 часов в день или меньше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69329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5917"/>
            <a:ext cx="8596668" cy="770626"/>
          </a:xfrm>
        </p:spPr>
        <p:txBody>
          <a:bodyPr/>
          <a:lstStyle/>
          <a:p>
            <a:r>
              <a:rPr lang="ru-RU" dirty="0"/>
              <a:t>Медикаментозная 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26543"/>
            <a:ext cx="8596668" cy="5710688"/>
          </a:xfrm>
        </p:spPr>
        <p:txBody>
          <a:bodyPr>
            <a:normAutofit fontScale="92500"/>
          </a:bodyPr>
          <a:lstStyle/>
          <a:p>
            <a:r>
              <a:rPr lang="ru-RU" dirty="0"/>
              <a:t>Использование фармакотерапии (в комбинации с изменением образа жизни) у детей и подростков с ожирением рекомендуется с 12 летнего возраста при неэффективности мероприятий, направленных на формирование здорового образа жизни, длительность которых составляла не менее 1 </a:t>
            </a:r>
            <a:r>
              <a:rPr lang="ru-RU" dirty="0" smtClean="0"/>
              <a:t>года</a:t>
            </a:r>
          </a:p>
          <a:p>
            <a:r>
              <a:rPr lang="ru-RU" dirty="0"/>
              <a:t>Детям старше 12 лет с ожирением в качестве дополнения к здоровому питанию и физической активности при неэффективности мероприятий, направленных на формирование здорового образа жизни, длительность которых составляла не менее 1 года, может быть рекомендована терапия </a:t>
            </a:r>
            <a:r>
              <a:rPr lang="ru-RU" dirty="0" err="1" smtClean="0"/>
              <a:t>лираглутидом</a:t>
            </a:r>
            <a:endParaRPr lang="ru-RU" dirty="0" smtClean="0"/>
          </a:p>
          <a:p>
            <a:r>
              <a:rPr lang="ru-RU" dirty="0"/>
              <a:t>Детям старше 12 лет при неэффективности мероприятий, направленных на формирование здорового образа жизни, длительность которых составляла не менее 1 года, может быть рекомендован прием </a:t>
            </a:r>
            <a:r>
              <a:rPr lang="ru-RU" dirty="0" err="1" smtClean="0"/>
              <a:t>орлистата</a:t>
            </a:r>
            <a:endParaRPr lang="ru-RU" dirty="0" smtClean="0"/>
          </a:p>
          <a:p>
            <a:r>
              <a:rPr lang="ru-RU" dirty="0" err="1"/>
              <a:t>Метформин</a:t>
            </a:r>
            <a:r>
              <a:rPr lang="ru-RU" dirty="0"/>
              <a:t>** не рекомендован для лечения ожирения у детей без осложнений и </a:t>
            </a:r>
            <a:r>
              <a:rPr lang="ru-RU" dirty="0" err="1"/>
              <a:t>коморбидных</a:t>
            </a:r>
            <a:r>
              <a:rPr lang="ru-RU" dirty="0"/>
              <a:t> состояний </a:t>
            </a:r>
            <a:endParaRPr lang="ru-RU" dirty="0" smtClean="0"/>
          </a:p>
          <a:p>
            <a:r>
              <a:rPr lang="ru-RU" dirty="0"/>
              <a:t>Не рекомендуется назначение </a:t>
            </a:r>
            <a:r>
              <a:rPr lang="ru-RU" dirty="0" err="1"/>
              <a:t>октреотида</a:t>
            </a:r>
            <a:r>
              <a:rPr lang="ru-RU" dirty="0"/>
              <a:t> пациентам с гипоталамическим ожирением детского возраста, поскольку применение препарата ограничено данными клинических исследований и отсутствуют данные реальной практики</a:t>
            </a:r>
            <a:endParaRPr lang="ru-RU" dirty="0" smtClean="0"/>
          </a:p>
          <a:p>
            <a:r>
              <a:rPr lang="ru-RU" dirty="0"/>
              <a:t>Детям с синдромом </a:t>
            </a:r>
            <a:r>
              <a:rPr lang="ru-RU" dirty="0" err="1"/>
              <a:t>Прадера</a:t>
            </a:r>
            <a:r>
              <a:rPr lang="ru-RU" dirty="0"/>
              <a:t>-Вилли может быть рекомендована терапия #</a:t>
            </a:r>
            <a:r>
              <a:rPr lang="ru-RU" dirty="0" err="1"/>
              <a:t>соматропином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487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88" y="126522"/>
            <a:ext cx="8596668" cy="787879"/>
          </a:xfrm>
        </p:spPr>
        <p:txBody>
          <a:bodyPr/>
          <a:lstStyle/>
          <a:p>
            <a:r>
              <a:rPr lang="ru-RU" dirty="0"/>
              <a:t>Хирургическое 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081" y="1017917"/>
            <a:ext cx="9752001" cy="5296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Хирургические методы лечения ожирения (</a:t>
            </a:r>
            <a:r>
              <a:rPr lang="ru-RU" dirty="0" err="1"/>
              <a:t>бариатрическая</a:t>
            </a:r>
            <a:r>
              <a:rPr lang="ru-RU" dirty="0"/>
              <a:t> хирургия) могут быть рекомендованы подросткам с </a:t>
            </a:r>
            <a:r>
              <a:rPr lang="ru-RU" dirty="0" err="1"/>
              <a:t>морбидным</a:t>
            </a:r>
            <a:r>
              <a:rPr lang="ru-RU" dirty="0"/>
              <a:t> ожирением только при соблюдении следующих условий 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ИМТ </a:t>
            </a:r>
            <a:r>
              <a:rPr lang="ru-RU" dirty="0"/>
              <a:t>&gt;35 кг/м² в сочетании с тяжелыми осложнениями (неалкогольный </a:t>
            </a:r>
            <a:r>
              <a:rPr lang="ru-RU" dirty="0" err="1"/>
              <a:t>стеатогепатит</a:t>
            </a:r>
            <a:r>
              <a:rPr lang="ru-RU" dirty="0"/>
              <a:t>, сахарный диабет 2 типа, синдром </a:t>
            </a:r>
            <a:r>
              <a:rPr lang="ru-RU" dirty="0" err="1"/>
              <a:t>обструктивного</a:t>
            </a:r>
            <a:r>
              <a:rPr lang="ru-RU" dirty="0"/>
              <a:t> апноэ во сне, болезнь </a:t>
            </a:r>
            <a:r>
              <a:rPr lang="ru-RU" dirty="0" err="1"/>
              <a:t>Блаунта</a:t>
            </a:r>
            <a:r>
              <a:rPr lang="ru-RU" dirty="0"/>
              <a:t>, тяжелая артериальная гипертензия);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ИМТ </a:t>
            </a:r>
            <a:r>
              <a:rPr lang="ru-RU" dirty="0"/>
              <a:t>&gt;40 кг/м² (SDS ИМТ &gt; 4,0 для данного пола и возраста) независимо от наличия осложнений;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Завершенное </a:t>
            </a:r>
            <a:r>
              <a:rPr lang="ru-RU" dirty="0"/>
              <a:t>или близкое к завершению физическое развитие (частичное или полное закрытие зон роста), достижение 4-5 стадий полового развития по шкале </a:t>
            </a:r>
            <a:r>
              <a:rPr lang="ru-RU" dirty="0" err="1"/>
              <a:t>Таннера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Документально </a:t>
            </a:r>
            <a:r>
              <a:rPr lang="ru-RU" dirty="0"/>
              <a:t>подтвержденная неэффективность консервативных методов лечения ожирения в течение 12 месяцев в специализированных центрах;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Отсутствие </a:t>
            </a:r>
            <a:r>
              <a:rPr lang="ru-RU" dirty="0"/>
              <a:t>психических заболеваний и расстройств пищевого поведения (в том числе обусловленных наличием </a:t>
            </a:r>
            <a:r>
              <a:rPr lang="ru-RU" dirty="0" err="1"/>
              <a:t>синдромальных</a:t>
            </a:r>
            <a:r>
              <a:rPr lang="ru-RU" dirty="0"/>
              <a:t> и гипоталамических форм ожирения);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Готовность/способность </a:t>
            </a:r>
            <a:r>
              <a:rPr lang="ru-RU" dirty="0"/>
              <a:t>подростка и членов его семьи к длительному и регулярному послеоперационному динамическому наблюдению</a:t>
            </a:r>
          </a:p>
        </p:txBody>
      </p:sp>
    </p:spTree>
    <p:extLst>
      <p:ext uri="{BB962C8B-B14F-4D97-AF65-F5344CB8AC3E}">
        <p14:creationId xmlns:p14="http://schemas.microsoft.com/office/powerpoint/2010/main" val="135770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368" y="66136"/>
            <a:ext cx="8596668" cy="925902"/>
          </a:xfrm>
        </p:spPr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455" y="776378"/>
            <a:ext cx="10304092" cy="4347713"/>
          </a:xfrm>
        </p:spPr>
        <p:txBody>
          <a:bodyPr>
            <a:normAutofit/>
          </a:bodyPr>
          <a:lstStyle/>
          <a:p>
            <a:r>
              <a:rPr lang="ru-RU" dirty="0"/>
              <a:t>Ожирение относится к многофакторным заболеваниям, возникающим в результате определенного взаимодействия генетических и негенетических причин. Роль “наследственности“ в развитии ожирения доказывается разной частотой встречаемости данного заболевания в различных этнических группах и более высокой </a:t>
            </a:r>
            <a:r>
              <a:rPr lang="ru-RU" dirty="0" err="1"/>
              <a:t>конкордантностью</a:t>
            </a:r>
            <a:r>
              <a:rPr lang="ru-RU" dirty="0"/>
              <a:t> в развитии патологии у однояйцовых близнецов. </a:t>
            </a:r>
            <a:endParaRPr lang="ru-RU" dirty="0" smtClean="0"/>
          </a:p>
          <a:p>
            <a:r>
              <a:rPr lang="ru-RU" dirty="0" smtClean="0"/>
              <a:t>Самый </a:t>
            </a:r>
            <a:r>
              <a:rPr lang="ru-RU" dirty="0"/>
              <a:t>частый вид ожирения, связанный с избыточным поступлением калорий в условиях гиподинамии и наследственной предрасположенности - </a:t>
            </a:r>
            <a:r>
              <a:rPr lang="ru-RU" dirty="0" err="1"/>
              <a:t>конституциональноэкзогенное</a:t>
            </a:r>
            <a:r>
              <a:rPr lang="ru-RU" dirty="0"/>
              <a:t> (простое, идиопатическое) ожирение. </a:t>
            </a:r>
            <a:endParaRPr lang="ru-RU" dirty="0" smtClean="0"/>
          </a:p>
          <a:p>
            <a:r>
              <a:rPr lang="ru-RU" dirty="0"/>
              <a:t>Наиболее масштабное на сегодняшний день исследование по изучению генетического влияния на величину ИМТ (</a:t>
            </a:r>
            <a:r>
              <a:rPr lang="ru-RU" dirty="0" err="1"/>
              <a:t>Genetic</a:t>
            </a:r>
            <a:r>
              <a:rPr lang="ru-RU" dirty="0"/>
              <a:t> </a:t>
            </a:r>
            <a:r>
              <a:rPr lang="ru-RU" dirty="0" err="1"/>
              <a:t>Investigation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Anthropometric</a:t>
            </a:r>
            <a:r>
              <a:rPr lang="ru-RU" dirty="0"/>
              <a:t> </a:t>
            </a:r>
            <a:r>
              <a:rPr lang="ru-RU" dirty="0" err="1"/>
              <a:t>Traits</a:t>
            </a:r>
            <a:r>
              <a:rPr lang="ru-RU" dirty="0"/>
              <a:t>-GIANT), основанное на геномном анализе ассоциаций, выявило 97 хромосомных участков, связанных с развитием ожирения.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60" y="4218226"/>
            <a:ext cx="42100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7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8664"/>
            <a:ext cx="9553594" cy="1320800"/>
          </a:xfrm>
        </p:spPr>
        <p:txBody>
          <a:bodyPr>
            <a:normAutofit/>
          </a:bodyPr>
          <a:lstStyle/>
          <a:p>
            <a:r>
              <a:rPr lang="ru-RU" sz="2400" dirty="0"/>
              <a:t>Профилактика и диспансерное наблюдение, медицинские показания и противопоказания к применению методов профилактики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25283"/>
            <a:ext cx="9872773" cy="4911303"/>
          </a:xfrm>
        </p:spPr>
        <p:txBody>
          <a:bodyPr/>
          <a:lstStyle/>
          <a:p>
            <a:r>
              <a:rPr lang="ru-RU" dirty="0"/>
              <a:t>Детям и подросткам с избыточной массой тела и ожирением рекомендуется динамическое наблюдение с </a:t>
            </a:r>
            <a:r>
              <a:rPr lang="ru-RU" dirty="0" smtClean="0"/>
              <a:t>контролем антропометрических </a:t>
            </a:r>
            <a:r>
              <a:rPr lang="ru-RU" dirty="0"/>
              <a:t>показателей, оценкой ИМТ и фактического </a:t>
            </a:r>
            <a:r>
              <a:rPr lang="ru-RU" dirty="0" smtClean="0"/>
              <a:t>питания</a:t>
            </a:r>
          </a:p>
          <a:p>
            <a:r>
              <a:rPr lang="ru-RU" dirty="0"/>
              <a:t>Для профилактики ожирения у детей рекомендуется активное выявление избыточной массы тела в возрасте от 2 до 9 лет и проведение школ для пациентов с избыточной массой тела и </a:t>
            </a:r>
            <a:r>
              <a:rPr lang="ru-RU" dirty="0" smtClean="0"/>
              <a:t>ожирением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20" y="3776800"/>
            <a:ext cx="4039511" cy="2754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40" y="3776800"/>
            <a:ext cx="5102402" cy="27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75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2181"/>
            <a:ext cx="9708871" cy="1055298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оказания медицинской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04181"/>
            <a:ext cx="9329309" cy="5331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Показания для госпитализации в медицинскую организацию: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Форма - плановая; условия - стационар, дневной стационар: </a:t>
            </a:r>
            <a:endParaRPr lang="ru-RU" dirty="0" smtClean="0"/>
          </a:p>
          <a:p>
            <a:pPr>
              <a:buAutoNum type="alphaLcPeriod"/>
            </a:pPr>
            <a:r>
              <a:rPr lang="ru-RU" dirty="0" smtClean="0"/>
              <a:t>Комплексный </a:t>
            </a:r>
            <a:r>
              <a:rPr lang="ru-RU" dirty="0"/>
              <a:t>скрининг осложнений, в отсутствии возможности обследования в амбулаторных условиях; </a:t>
            </a:r>
            <a:endParaRPr lang="ru-RU" dirty="0" smtClean="0"/>
          </a:p>
          <a:p>
            <a:pPr>
              <a:buAutoNum type="alphaLcPeriod"/>
            </a:pPr>
            <a:r>
              <a:rPr lang="ru-RU" dirty="0" smtClean="0"/>
              <a:t>Комплексное </a:t>
            </a:r>
            <a:r>
              <a:rPr lang="ru-RU" dirty="0"/>
              <a:t>лечение с проведением Школы для пациентов с избыточной массой тела и ожирением (дневной стационар), в отсутствии возможности лечения и проведения Школы в амбулаторных условиях; </a:t>
            </a:r>
            <a:endParaRPr lang="ru-RU" dirty="0" smtClean="0"/>
          </a:p>
          <a:p>
            <a:pPr>
              <a:buAutoNum type="alphaLcPeriod"/>
            </a:pPr>
            <a:r>
              <a:rPr lang="ru-RU" dirty="0" smtClean="0"/>
              <a:t>При </a:t>
            </a:r>
            <a:r>
              <a:rPr lang="ru-RU" dirty="0"/>
              <a:t>планировании хирургического лечения ожирения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Форма - экстренная, неотложная; условия - стационар: не предусмотрены. При развитии неотложных состояний, связанных с ухудшением течения </a:t>
            </a:r>
            <a:r>
              <a:rPr lang="ru-RU" dirty="0" err="1"/>
              <a:t>коморбидных</a:t>
            </a:r>
            <a:r>
              <a:rPr lang="ru-RU" dirty="0"/>
              <a:t> заболеваний (гипертонический криз, острый живот при ЖКБ, апноэ) показана госпитализация пациента в профильное отделение согласно основному неотложному состоянию.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Показания </a:t>
            </a:r>
            <a:r>
              <a:rPr lang="ru-RU" dirty="0"/>
              <a:t>к выписке пациента из медицинской организации </a:t>
            </a:r>
            <a:endParaRPr lang="ru-RU" dirty="0" smtClean="0"/>
          </a:p>
          <a:p>
            <a:pPr>
              <a:buAutoNum type="arabicPeriod"/>
            </a:pPr>
            <a:r>
              <a:rPr lang="ru-RU" dirty="0" smtClean="0"/>
              <a:t>Форма </a:t>
            </a:r>
            <a:r>
              <a:rPr lang="ru-RU" dirty="0"/>
              <a:t>- плановая; условия - стационар, дневной стационар: a. Проведение запланированного обследования/лечения. </a:t>
            </a:r>
            <a:endParaRPr lang="ru-RU" dirty="0" smtClean="0"/>
          </a:p>
          <a:p>
            <a:pPr>
              <a:buAutoNum type="arabicPeriod"/>
            </a:pPr>
            <a:r>
              <a:rPr lang="ru-RU" dirty="0" smtClean="0"/>
              <a:t>Форма </a:t>
            </a:r>
            <a:r>
              <a:rPr lang="ru-RU" dirty="0"/>
              <a:t>- экстренная, неотложная; условия - стационар: купирование </a:t>
            </a:r>
            <a:r>
              <a:rPr lang="ru-RU" dirty="0" err="1"/>
              <a:t>жизнеугрожающего</a:t>
            </a:r>
            <a:r>
              <a:rPr lang="ru-RU" dirty="0"/>
              <a:t> состояния.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384398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134" y="2826588"/>
            <a:ext cx="8596668" cy="1320800"/>
          </a:xfrm>
        </p:spPr>
        <p:txBody>
          <a:bodyPr/>
          <a:lstStyle/>
          <a:p>
            <a:r>
              <a:rPr lang="ru-RU" dirty="0" smtClean="0"/>
              <a:t>Спасибо за внимание 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09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972" y="66135"/>
            <a:ext cx="8596668" cy="977660"/>
          </a:xfrm>
        </p:spPr>
        <p:txBody>
          <a:bodyPr/>
          <a:lstStyle/>
          <a:p>
            <a:r>
              <a:rPr lang="ru-RU" dirty="0" smtClean="0"/>
              <a:t>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541" y="1630393"/>
            <a:ext cx="9941783" cy="47100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Перспективными выглядят современные исследования особенностей количественного и качественного развития самой жировой ткани ¾ как бурой, так и белой, гормонов и секретируемых ею активных веществ.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учетом особенностей развития современного общества среди основных факторов риска развития избыточной массы тела и ожирения можно выделить несбалансированное питание, дефицит физической активности, отсутствие режима питания и отдыха, эмоциональные нагрузки, влияние образования и семейных традиций, изменения </a:t>
            </a:r>
            <a:r>
              <a:rPr lang="ru-RU" dirty="0" err="1"/>
              <a:t>микробиоценоза</a:t>
            </a:r>
            <a:r>
              <a:rPr lang="ru-RU" dirty="0"/>
              <a:t> кишечника, социальные влияния (агрессивная реклама нездорового питания). Таким образом, несмотря на то, что конституционально-экзогенное ожирение является заболеванием с наследственной предрасположенностью, вероятность его развития и степень проявления во многом зависят от образа жизни и характера 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152561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4158"/>
            <a:ext cx="8596668" cy="1320800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21902"/>
            <a:ext cx="8596668" cy="4869940"/>
          </a:xfrm>
        </p:spPr>
        <p:txBody>
          <a:bodyPr/>
          <a:lstStyle/>
          <a:p>
            <a:r>
              <a:rPr lang="ru-RU" dirty="0"/>
              <a:t>Генетическая составляющая является определяющей для моногенных и некоторых </a:t>
            </a:r>
            <a:r>
              <a:rPr lang="ru-RU" dirty="0" err="1"/>
              <a:t>синдромальных</a:t>
            </a:r>
            <a:r>
              <a:rPr lang="ru-RU" dirty="0"/>
              <a:t> форм </a:t>
            </a:r>
            <a:r>
              <a:rPr lang="ru-RU" dirty="0" smtClean="0"/>
              <a:t>ожирения. </a:t>
            </a:r>
            <a:r>
              <a:rPr lang="ru-RU" dirty="0"/>
              <a:t>Значительно реже ожирение в детском и подростковом возрасте связано с применением лекарственных препаратов (например, </a:t>
            </a:r>
            <a:r>
              <a:rPr lang="ru-RU" dirty="0" err="1"/>
              <a:t>глюкокортикостероидов</a:t>
            </a:r>
            <a:r>
              <a:rPr lang="ru-RU" dirty="0"/>
              <a:t>, антидепрессантов, нейролептиков (антипсихотиков), противоэпилептических препаратов) или наличием заболеваний (опухолей гипоталамуса и ствола мозга, лучевой терапией опухолей головного мозга и </a:t>
            </a:r>
            <a:r>
              <a:rPr lang="ru-RU" dirty="0" err="1"/>
              <a:t>гемобластозов</a:t>
            </a:r>
            <a:r>
              <a:rPr lang="ru-RU" dirty="0"/>
              <a:t>, травмой черепа, инсультом, </a:t>
            </a:r>
            <a:r>
              <a:rPr lang="ru-RU" dirty="0" err="1"/>
              <a:t>гиперкортицизмом</a:t>
            </a:r>
            <a:r>
              <a:rPr lang="ru-RU" dirty="0"/>
              <a:t>, гипотиреозом и др. нейроэндокринными заболеваниями, хромосомными нарушениями).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66" y="3727001"/>
            <a:ext cx="4380975" cy="29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8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заболевания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5201727"/>
          </a:xfrm>
        </p:spPr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ru-RU" dirty="0" smtClean="0"/>
              <a:t>По </a:t>
            </a:r>
            <a:r>
              <a:rPr lang="ru-RU" dirty="0"/>
              <a:t>этиологии: </a:t>
            </a:r>
            <a:r>
              <a:rPr lang="ru-RU" dirty="0" smtClean="0"/>
              <a:t>простое </a:t>
            </a:r>
            <a:r>
              <a:rPr lang="ru-RU" dirty="0"/>
              <a:t>(конституционально-экзогенное, идиопатическое) — ожирение, связанное с избыточным поступлением калорий в условиях гиподинамии и наследственной предрасположенности; </a:t>
            </a:r>
            <a:endParaRPr lang="ru-RU" dirty="0" smtClean="0"/>
          </a:p>
          <a:p>
            <a:r>
              <a:rPr lang="ru-RU" dirty="0" smtClean="0"/>
              <a:t>гипоталамическое </a:t>
            </a:r>
            <a:r>
              <a:rPr lang="ru-RU" dirty="0"/>
              <a:t>— ожирение, связанное с наличием и лечением опухолей гипоталамуса и ствола мозга, лучевой терапией опухолей головного мозга и </a:t>
            </a:r>
            <a:r>
              <a:rPr lang="ru-RU" dirty="0" err="1"/>
              <a:t>гемобластозов</a:t>
            </a:r>
            <a:r>
              <a:rPr lang="ru-RU" dirty="0"/>
              <a:t>, травмой черепа или инсультом; </a:t>
            </a:r>
            <a:endParaRPr lang="ru-RU" dirty="0" smtClean="0"/>
          </a:p>
          <a:p>
            <a:r>
              <a:rPr lang="ru-RU" dirty="0" smtClean="0"/>
              <a:t>ожирение </a:t>
            </a:r>
            <a:r>
              <a:rPr lang="ru-RU" dirty="0"/>
              <a:t>при нейроэндокринных заболеваниях (</a:t>
            </a:r>
            <a:r>
              <a:rPr lang="ru-RU" dirty="0" err="1"/>
              <a:t>гиперкортицизме</a:t>
            </a:r>
            <a:r>
              <a:rPr lang="ru-RU" dirty="0"/>
              <a:t>, гипотиреозе и др.); </a:t>
            </a:r>
            <a:endParaRPr lang="ru-RU" dirty="0" smtClean="0"/>
          </a:p>
          <a:p>
            <a:r>
              <a:rPr lang="ru-RU" dirty="0" smtClean="0"/>
              <a:t>ожирение </a:t>
            </a:r>
            <a:r>
              <a:rPr lang="ru-RU" dirty="0"/>
              <a:t>ятрогенное (вызванное длительным приемом кортикостероидов, антидепрессантов и других препаратов); </a:t>
            </a:r>
            <a:endParaRPr lang="ru-RU" dirty="0" smtClean="0"/>
          </a:p>
          <a:p>
            <a:r>
              <a:rPr lang="ru-RU" dirty="0" smtClean="0"/>
              <a:t>моногенное </a:t>
            </a:r>
            <a:r>
              <a:rPr lang="ru-RU" dirty="0"/>
              <a:t>ожирение — вследствие мутаций генов лептина, рецептора лептина, рецепторов </a:t>
            </a:r>
            <a:r>
              <a:rPr lang="ru-RU" dirty="0" err="1"/>
              <a:t>меланокортинов</a:t>
            </a:r>
            <a:r>
              <a:rPr lang="ru-RU" dirty="0"/>
              <a:t> 3-го и 4-го типа, </a:t>
            </a:r>
            <a:r>
              <a:rPr lang="ru-RU" dirty="0" err="1"/>
              <a:t>проопиомеланокортина</a:t>
            </a:r>
            <a:r>
              <a:rPr lang="ru-RU" dirty="0"/>
              <a:t>, </a:t>
            </a:r>
            <a:r>
              <a:rPr lang="ru-RU" dirty="0" err="1"/>
              <a:t>проконвертазы</a:t>
            </a:r>
            <a:r>
              <a:rPr lang="ru-RU" dirty="0"/>
              <a:t> 1-го типа, рецептора нейротрофического фактора — </a:t>
            </a:r>
            <a:r>
              <a:rPr lang="ru-RU" dirty="0" err="1"/>
              <a:t>тропомиозинсвязанной</a:t>
            </a:r>
            <a:r>
              <a:rPr lang="ru-RU" dirty="0"/>
              <a:t> </a:t>
            </a:r>
            <a:r>
              <a:rPr lang="ru-RU" dirty="0" err="1"/>
              <a:t>киназы</a:t>
            </a:r>
            <a:r>
              <a:rPr lang="ru-RU" dirty="0"/>
              <a:t> </a:t>
            </a:r>
            <a:r>
              <a:rPr lang="ru-RU" dirty="0" smtClean="0"/>
              <a:t>B; </a:t>
            </a:r>
          </a:p>
          <a:p>
            <a:r>
              <a:rPr lang="ru-RU" dirty="0" err="1" smtClean="0"/>
              <a:t>синдромальное</a:t>
            </a:r>
            <a:r>
              <a:rPr lang="ru-RU" dirty="0" smtClean="0"/>
              <a:t> </a:t>
            </a:r>
            <a:r>
              <a:rPr lang="ru-RU" dirty="0"/>
              <a:t>ожирение (при хромосомных нарушениях, заболеваниях вследствие геномного импринтинга, других генетических синдромах — </a:t>
            </a:r>
            <a:r>
              <a:rPr lang="ru-RU" dirty="0" err="1"/>
              <a:t>Прадера</a:t>
            </a:r>
            <a:r>
              <a:rPr lang="ru-RU" dirty="0"/>
              <a:t>— Вилли, хрупкой X-хромосомы, </a:t>
            </a:r>
            <a:r>
              <a:rPr lang="ru-RU" dirty="0" err="1"/>
              <a:t>Альстрема</a:t>
            </a:r>
            <a:r>
              <a:rPr lang="ru-RU" dirty="0"/>
              <a:t>, </a:t>
            </a:r>
            <a:r>
              <a:rPr lang="ru-RU" dirty="0" err="1"/>
              <a:t>Кохена</a:t>
            </a:r>
            <a:r>
              <a:rPr lang="ru-RU" dirty="0"/>
              <a:t>, Дауна, при </a:t>
            </a:r>
            <a:r>
              <a:rPr lang="ru-RU" dirty="0" err="1"/>
              <a:t>псевдогипопаратиреозе</a:t>
            </a:r>
            <a:r>
              <a:rPr lang="ru-RU" dirty="0"/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10968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7261"/>
            <a:ext cx="8596668" cy="50723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2. По наличию осложнений и </a:t>
            </a:r>
            <a:r>
              <a:rPr lang="ru-RU" dirty="0" err="1"/>
              <a:t>коморбидных</a:t>
            </a:r>
            <a:r>
              <a:rPr lang="ru-RU" dirty="0"/>
              <a:t> состояний: </a:t>
            </a:r>
            <a:endParaRPr lang="ru-RU" dirty="0" smtClean="0"/>
          </a:p>
          <a:p>
            <a:r>
              <a:rPr lang="ru-RU" dirty="0" smtClean="0"/>
              <a:t>нарушения </a:t>
            </a:r>
            <a:r>
              <a:rPr lang="ru-RU" dirty="0"/>
              <a:t>углеводного обмена (нарушение толерантности к глюкозе, нарушение гликемии натощак, </a:t>
            </a:r>
            <a:r>
              <a:rPr lang="ru-RU" dirty="0" err="1"/>
              <a:t>инсулинорезистентность</a:t>
            </a:r>
            <a:r>
              <a:rPr lang="ru-RU" dirty="0"/>
              <a:t>, сахарный диабет), </a:t>
            </a:r>
            <a:endParaRPr lang="ru-RU" dirty="0" smtClean="0"/>
          </a:p>
          <a:p>
            <a:r>
              <a:rPr lang="ru-RU" dirty="0" smtClean="0"/>
              <a:t>неалкогольная </a:t>
            </a:r>
            <a:r>
              <a:rPr lang="ru-RU" dirty="0"/>
              <a:t>жировая болезнь печени (жировой </a:t>
            </a:r>
            <a:r>
              <a:rPr lang="ru-RU" dirty="0" err="1"/>
              <a:t>гепатоз</a:t>
            </a:r>
            <a:r>
              <a:rPr lang="ru-RU" dirty="0"/>
              <a:t> и </a:t>
            </a:r>
            <a:r>
              <a:rPr lang="ru-RU" dirty="0" err="1"/>
              <a:t>стеатогепатит</a:t>
            </a:r>
            <a:r>
              <a:rPr lang="ru-RU" dirty="0"/>
              <a:t> как наиболее часто встречающиеся у детей состояния), </a:t>
            </a:r>
            <a:endParaRPr lang="ru-RU" dirty="0" smtClean="0"/>
          </a:p>
          <a:p>
            <a:r>
              <a:rPr lang="ru-RU" dirty="0" err="1" smtClean="0"/>
              <a:t>дислипидемия</a:t>
            </a:r>
            <a:r>
              <a:rPr lang="ru-RU" dirty="0"/>
              <a:t>, артериальная гипертензия, </a:t>
            </a:r>
            <a:endParaRPr lang="ru-RU" dirty="0" smtClean="0"/>
          </a:p>
          <a:p>
            <a:r>
              <a:rPr lang="ru-RU" dirty="0" smtClean="0"/>
              <a:t>задержка </a:t>
            </a:r>
            <a:r>
              <a:rPr lang="ru-RU" dirty="0"/>
              <a:t>полового развития, </a:t>
            </a:r>
            <a:endParaRPr lang="ru-RU" dirty="0" smtClean="0"/>
          </a:p>
          <a:p>
            <a:r>
              <a:rPr lang="ru-RU" dirty="0" smtClean="0"/>
              <a:t>ускоренное </a:t>
            </a:r>
            <a:r>
              <a:rPr lang="ru-RU" dirty="0"/>
              <a:t>половое развитие, </a:t>
            </a:r>
            <a:endParaRPr lang="ru-RU" dirty="0" smtClean="0"/>
          </a:p>
          <a:p>
            <a:r>
              <a:rPr lang="ru-RU" dirty="0" smtClean="0"/>
              <a:t>синдром </a:t>
            </a:r>
            <a:r>
              <a:rPr lang="ru-RU" dirty="0" err="1"/>
              <a:t>гиперандрогении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синдром </a:t>
            </a:r>
            <a:r>
              <a:rPr lang="ru-RU" dirty="0"/>
              <a:t>апноэ-</a:t>
            </a:r>
            <a:r>
              <a:rPr lang="ru-RU" dirty="0" err="1"/>
              <a:t>гипопноэ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нарушения </a:t>
            </a:r>
            <a:r>
              <a:rPr lang="ru-RU" dirty="0"/>
              <a:t>опорно-двигательной системы (болезнь </a:t>
            </a:r>
            <a:r>
              <a:rPr lang="ru-RU" dirty="0" err="1"/>
              <a:t>Блаунта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остеоартрит</a:t>
            </a:r>
            <a:r>
              <a:rPr lang="ru-RU" dirty="0"/>
              <a:t>, </a:t>
            </a:r>
            <a:r>
              <a:rPr lang="ru-RU" dirty="0" err="1"/>
              <a:t>спондилолистез</a:t>
            </a:r>
            <a:r>
              <a:rPr lang="ru-RU" dirty="0"/>
              <a:t> и </a:t>
            </a:r>
            <a:r>
              <a:rPr lang="ru-RU" dirty="0" err="1"/>
              <a:t>др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smtClean="0"/>
              <a:t>желчно-каменная </a:t>
            </a:r>
            <a:r>
              <a:rPr lang="ru-RU" dirty="0"/>
              <a:t>болезнь </a:t>
            </a:r>
          </a:p>
        </p:txBody>
      </p:sp>
    </p:spTree>
    <p:extLst>
      <p:ext uri="{BB962C8B-B14F-4D97-AF65-F5344CB8AC3E}">
        <p14:creationId xmlns:p14="http://schemas.microsoft.com/office/powerpoint/2010/main" val="417179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283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3. По степени ожирения: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SDS </a:t>
            </a:r>
            <a:r>
              <a:rPr lang="ru-RU" dirty="0"/>
              <a:t>ИМТ 2.0 – 2.5 ¾ </a:t>
            </a:r>
            <a:endParaRPr lang="ru-RU" dirty="0" smtClean="0"/>
          </a:p>
          <a:p>
            <a:r>
              <a:rPr lang="ru-RU" dirty="0" smtClean="0"/>
              <a:t>I </a:t>
            </a:r>
            <a:r>
              <a:rPr lang="ru-RU" dirty="0"/>
              <a:t>степень SDS ИМТ 2.6 – 3.0 </a:t>
            </a:r>
            <a:r>
              <a:rPr lang="ru-RU" dirty="0" smtClean="0"/>
              <a:t>¾</a:t>
            </a:r>
          </a:p>
          <a:p>
            <a:r>
              <a:rPr lang="ru-RU" dirty="0" smtClean="0"/>
              <a:t>II </a:t>
            </a:r>
            <a:r>
              <a:rPr lang="ru-RU" dirty="0"/>
              <a:t>степень SDS ИМТ 3.1 – 3.9 ¾ </a:t>
            </a:r>
            <a:endParaRPr lang="ru-RU" dirty="0" smtClean="0"/>
          </a:p>
          <a:p>
            <a:r>
              <a:rPr lang="ru-RU" dirty="0" smtClean="0"/>
              <a:t>III </a:t>
            </a:r>
            <a:r>
              <a:rPr lang="ru-RU" dirty="0"/>
              <a:t>степень SDS ИМТ ≥ 4.0 ¾ </a:t>
            </a:r>
            <a:r>
              <a:rPr lang="ru-RU" dirty="0" err="1"/>
              <a:t>морбидное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64" y="3513938"/>
            <a:ext cx="5952495" cy="30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4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4913"/>
          </a:xfrm>
        </p:spPr>
        <p:txBody>
          <a:bodyPr/>
          <a:lstStyle/>
          <a:p>
            <a:r>
              <a:rPr lang="ru-RU" dirty="0"/>
              <a:t>Клиническая картина заболевания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9841"/>
            <a:ext cx="8596668" cy="443684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простое </a:t>
            </a:r>
            <a:r>
              <a:rPr lang="ru-RU" sz="2800" b="1" dirty="0"/>
              <a:t>(конституционально-экзогенное, идиопатическое) ожирение. </a:t>
            </a:r>
            <a:endParaRPr lang="ru-RU" sz="2800" b="1" dirty="0" smtClean="0"/>
          </a:p>
          <a:p>
            <a:r>
              <a:rPr lang="ru-RU" dirty="0" smtClean="0"/>
              <a:t>Дебют </a:t>
            </a:r>
            <a:r>
              <a:rPr lang="ru-RU" dirty="0"/>
              <a:t>заболевания чаще всего в возрасте после 5 лет, или в периоде полового созревания. Как правило, ожирение прогрессирует постепенно, на фоне хороших (часто ускоренных) темпов роста. Наличие </a:t>
            </a:r>
            <a:r>
              <a:rPr lang="ru-RU" dirty="0" err="1"/>
              <a:t>стрий</a:t>
            </a:r>
            <a:r>
              <a:rPr lang="ru-RU" dirty="0"/>
              <a:t>, фолликулярного кератоза, полифагии, черного </a:t>
            </a:r>
            <a:r>
              <a:rPr lang="ru-RU" dirty="0" err="1"/>
              <a:t>акантоза</a:t>
            </a:r>
            <a:r>
              <a:rPr lang="ru-RU" dirty="0"/>
              <a:t>, артериальной гипертензии и др. не всегда коррелирует со степенью ожирения. Характерно наличие избыточной массы тела и ожирения у родственников (родители, бабушки, дедушки). </a:t>
            </a:r>
          </a:p>
        </p:txBody>
      </p:sp>
    </p:spTree>
    <p:extLst>
      <p:ext uri="{BB962C8B-B14F-4D97-AF65-F5344CB8AC3E}">
        <p14:creationId xmlns:p14="http://schemas.microsoft.com/office/powerpoint/2010/main" val="162138562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3373</Words>
  <Application>Microsoft Office PowerPoint</Application>
  <PresentationFormat>Широкоэкранный</PresentationFormat>
  <Paragraphs>145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Грань</vt:lpstr>
      <vt:lpstr>Ожирение у детей.</vt:lpstr>
      <vt:lpstr>Определение</vt:lpstr>
      <vt:lpstr>Этиология</vt:lpstr>
      <vt:lpstr>Патогенез</vt:lpstr>
      <vt:lpstr>Патогенез</vt:lpstr>
      <vt:lpstr>Классификация заболевания </vt:lpstr>
      <vt:lpstr>Классификация</vt:lpstr>
      <vt:lpstr>Классификация</vt:lpstr>
      <vt:lpstr>Клиническая картина заболевания</vt:lpstr>
      <vt:lpstr>Клиническая картина заболевания</vt:lpstr>
      <vt:lpstr>Клиническая картина заболевания</vt:lpstr>
      <vt:lpstr>Клиническая картина заболевания</vt:lpstr>
      <vt:lpstr>Диагностика заболевания</vt:lpstr>
      <vt:lpstr>Жалобы и анамнез </vt:lpstr>
      <vt:lpstr>Физикальное обследование</vt:lpstr>
      <vt:lpstr>Физикальное обследование</vt:lpstr>
      <vt:lpstr>Лабораторные диагностические исследования </vt:lpstr>
      <vt:lpstr>Презентация PowerPoint</vt:lpstr>
      <vt:lpstr>Презентация PowerPoint</vt:lpstr>
      <vt:lpstr>Презентация PowerPoint</vt:lpstr>
      <vt:lpstr>Инструментальные диагностические исследования</vt:lpstr>
      <vt:lpstr>Презентация PowerPoint</vt:lpstr>
      <vt:lpstr>Презентация PowerPoint</vt:lpstr>
      <vt:lpstr>Презентация PowerPoint</vt:lpstr>
      <vt:lpstr>Лечение, включая медикаментозную и немедикаментозную терапии, диетотерапию, обезболивание, медицинские показания и противопоказания к применению методов лечения</vt:lpstr>
      <vt:lpstr>Диетотерапия</vt:lpstr>
      <vt:lpstr>Физические нагрузки и профилактика «малоподвижного образа жизни».</vt:lpstr>
      <vt:lpstr>Медикаментозная терапия</vt:lpstr>
      <vt:lpstr>Хирургическое лечение</vt:lpstr>
      <vt:lpstr>Профилактика и диспансерное наблюдение, медицинские показания и противопоказания к применению методов профилактики</vt:lpstr>
      <vt:lpstr>Организация оказания медицинской помощи</vt:lpstr>
      <vt:lpstr>Спасибо за внимание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Ожирение у детей.</dc:title>
  <dc:creator>Учетная запись Майкрософт</dc:creator>
  <cp:lastModifiedBy>Учетная запись Майкрософт</cp:lastModifiedBy>
  <cp:revision>15</cp:revision>
  <dcterms:created xsi:type="dcterms:W3CDTF">2022-03-31T15:32:53Z</dcterms:created>
  <dcterms:modified xsi:type="dcterms:W3CDTF">2022-04-01T03:34:08Z</dcterms:modified>
</cp:coreProperties>
</file>