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56" r:id="rId3"/>
    <p:sldId id="259" r:id="rId4"/>
    <p:sldId id="260" r:id="rId5"/>
    <p:sldId id="261" r:id="rId6"/>
    <p:sldId id="266" r:id="rId7"/>
    <p:sldId id="268" r:id="rId8"/>
    <p:sldId id="269" r:id="rId9"/>
    <p:sldId id="271" r:id="rId10"/>
    <p:sldId id="273" r:id="rId11"/>
    <p:sldId id="263" r:id="rId12"/>
    <p:sldId id="264" r:id="rId13"/>
    <p:sldId id="274" r:id="rId14"/>
    <p:sldId id="275" r:id="rId15"/>
    <p:sldId id="279" r:id="rId16"/>
    <p:sldId id="28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074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До 25 </c:v>
                </c:pt>
                <c:pt idx="1">
                  <c:v>26-30 лет</c:v>
                </c:pt>
                <c:pt idx="2">
                  <c:v>31-35 </c:v>
                </c:pt>
                <c:pt idx="3">
                  <c:v>36-40 </c:v>
                </c:pt>
                <c:pt idx="4">
                  <c:v>41-45 </c:v>
                </c:pt>
                <c:pt idx="5">
                  <c:v>46-50 </c:v>
                </c:pt>
                <c:pt idx="6">
                  <c:v>51-55 </c:v>
                </c:pt>
                <c:pt idx="7">
                  <c:v>Старше 55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18</c:v>
                </c:pt>
                <c:pt idx="2">
                  <c:v>12</c:v>
                </c:pt>
                <c:pt idx="3">
                  <c:v>18</c:v>
                </c:pt>
                <c:pt idx="4">
                  <c:v>21</c:v>
                </c:pt>
                <c:pt idx="5">
                  <c:v>31</c:v>
                </c:pt>
                <c:pt idx="6">
                  <c:v>31</c:v>
                </c:pt>
                <c:pt idx="7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9B-4F88-BC90-A59D33EDA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55168"/>
        <c:axId val="60455936"/>
      </c:barChart>
      <c:catAx>
        <c:axId val="6045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455936"/>
        <c:crosses val="autoZero"/>
        <c:auto val="1"/>
        <c:lblAlgn val="ctr"/>
        <c:lblOffset val="100"/>
        <c:noMultiLvlLbl val="0"/>
      </c:catAx>
      <c:valAx>
        <c:axId val="6045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45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43F69-9398-4BC0-BE2D-77DE806D861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9AEB63-ED54-4BB3-ABCF-126F3A2B21C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Высшее образование</a:t>
          </a:r>
        </a:p>
      </dgm:t>
    </dgm:pt>
    <dgm:pt modelId="{C2BD406E-58BF-4BB7-A7E4-A93A7A2E5C7E}" type="parTrans" cxnId="{E93AA07A-95A2-40E9-96B9-80049F284A8C}">
      <dgm:prSet/>
      <dgm:spPr/>
      <dgm:t>
        <a:bodyPr/>
        <a:lstStyle/>
        <a:p>
          <a:endParaRPr lang="ru-RU"/>
        </a:p>
      </dgm:t>
    </dgm:pt>
    <dgm:pt modelId="{F5D60F53-387C-45BF-96F1-CFA5A08AE463}" type="sibTrans" cxnId="{E93AA07A-95A2-40E9-96B9-80049F284A8C}">
      <dgm:prSet/>
      <dgm:spPr/>
      <dgm:t>
        <a:bodyPr/>
        <a:lstStyle/>
        <a:p>
          <a:endParaRPr lang="ru-RU"/>
        </a:p>
      </dgm:t>
    </dgm:pt>
    <dgm:pt modelId="{A8A4D405-003F-46E9-9193-17A2027F1C1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Работника первого стола, провизор</a:t>
          </a:r>
        </a:p>
      </dgm:t>
    </dgm:pt>
    <dgm:pt modelId="{2F44C6E3-10CC-4EDD-B565-E7C4DD76C4A2}" type="parTrans" cxnId="{E82F1A47-A1A1-456B-A3AC-E421D9A69342}">
      <dgm:prSet/>
      <dgm:spPr/>
      <dgm:t>
        <a:bodyPr/>
        <a:lstStyle/>
        <a:p>
          <a:endParaRPr lang="ru-RU"/>
        </a:p>
      </dgm:t>
    </dgm:pt>
    <dgm:pt modelId="{D9C4761E-AA35-4311-9CE8-FCD741924AA9}" type="sibTrans" cxnId="{E82F1A47-A1A1-456B-A3AC-E421D9A69342}">
      <dgm:prSet/>
      <dgm:spPr/>
      <dgm:t>
        <a:bodyPr/>
        <a:lstStyle/>
        <a:p>
          <a:endParaRPr lang="ru-RU"/>
        </a:p>
      </dgm:t>
    </dgm:pt>
    <dgm:pt modelId="{C6A4A531-02DD-4B0B-A27D-6A2B5FB816E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Среднее образование</a:t>
          </a:r>
        </a:p>
      </dgm:t>
    </dgm:pt>
    <dgm:pt modelId="{AD63DFC5-611E-433C-B1F8-C0F98E692491}" type="parTrans" cxnId="{5A016E64-597E-468E-912B-9D566A7FD014}">
      <dgm:prSet/>
      <dgm:spPr/>
      <dgm:t>
        <a:bodyPr/>
        <a:lstStyle/>
        <a:p>
          <a:endParaRPr lang="ru-RU"/>
        </a:p>
      </dgm:t>
    </dgm:pt>
    <dgm:pt modelId="{15B6D497-A679-431F-8C6A-70F429486972}" type="sibTrans" cxnId="{5A016E64-597E-468E-912B-9D566A7FD014}">
      <dgm:prSet/>
      <dgm:spPr/>
      <dgm:t>
        <a:bodyPr/>
        <a:lstStyle/>
        <a:p>
          <a:endParaRPr lang="ru-RU"/>
        </a:p>
      </dgm:t>
    </dgm:pt>
    <dgm:pt modelId="{0E2D6CF9-4004-4AFA-9895-546C5C63D4A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Работника первого стола, фармацевт</a:t>
          </a:r>
        </a:p>
      </dgm:t>
    </dgm:pt>
    <dgm:pt modelId="{73A71CA1-32AC-4856-AF80-A77ABF222407}" type="parTrans" cxnId="{0191B98E-5D4C-4ED9-8696-ECAEF62BC9A8}">
      <dgm:prSet/>
      <dgm:spPr/>
      <dgm:t>
        <a:bodyPr/>
        <a:lstStyle/>
        <a:p>
          <a:endParaRPr lang="ru-RU"/>
        </a:p>
      </dgm:t>
    </dgm:pt>
    <dgm:pt modelId="{37877D9B-AF2E-4A5C-BDD8-82CF451827AA}" type="sibTrans" cxnId="{0191B98E-5D4C-4ED9-8696-ECAEF62BC9A8}">
      <dgm:prSet/>
      <dgm:spPr/>
      <dgm:t>
        <a:bodyPr/>
        <a:lstStyle/>
        <a:p>
          <a:endParaRPr lang="ru-RU"/>
        </a:p>
      </dgm:t>
    </dgm:pt>
    <dgm:pt modelId="{A5FB2703-CD66-4AF0-9969-6B8D18CE74D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Последипломное образование</a:t>
          </a:r>
        </a:p>
      </dgm:t>
    </dgm:pt>
    <dgm:pt modelId="{278D9A3D-C316-4B23-8374-586550B2631E}" type="parTrans" cxnId="{6234F633-A81B-40B0-8160-7242AD4A4D74}">
      <dgm:prSet/>
      <dgm:spPr/>
      <dgm:t>
        <a:bodyPr/>
        <a:lstStyle/>
        <a:p>
          <a:endParaRPr lang="ru-RU"/>
        </a:p>
      </dgm:t>
    </dgm:pt>
    <dgm:pt modelId="{A557FD3D-4B2A-4042-BC1D-B60E3E8BFA3A}" type="sibTrans" cxnId="{6234F633-A81B-40B0-8160-7242AD4A4D74}">
      <dgm:prSet/>
      <dgm:spPr/>
      <dgm:t>
        <a:bodyPr/>
        <a:lstStyle/>
        <a:p>
          <a:endParaRPr lang="ru-RU"/>
        </a:p>
      </dgm:t>
    </dgm:pt>
    <dgm:pt modelId="{F3E4447F-CBCB-420B-A304-0DD12CC0307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Заведующего аптекой, провизора-аналитик</a:t>
          </a:r>
        </a:p>
      </dgm:t>
    </dgm:pt>
    <dgm:pt modelId="{2388A1C1-2C15-4080-A930-C093E5F94AF2}" type="parTrans" cxnId="{7849AD01-82D4-4480-A86B-4078967E546C}">
      <dgm:prSet/>
      <dgm:spPr/>
      <dgm:t>
        <a:bodyPr/>
        <a:lstStyle/>
        <a:p>
          <a:endParaRPr lang="ru-RU"/>
        </a:p>
      </dgm:t>
    </dgm:pt>
    <dgm:pt modelId="{69007269-EFE0-4192-A3DE-3572C70D0858}" type="sibTrans" cxnId="{7849AD01-82D4-4480-A86B-4078967E546C}">
      <dgm:prSet/>
      <dgm:spPr/>
      <dgm:t>
        <a:bodyPr/>
        <a:lstStyle/>
        <a:p>
          <a:endParaRPr lang="ru-RU"/>
        </a:p>
      </dgm:t>
    </dgm:pt>
    <dgm:pt modelId="{E530249C-1C74-4D4D-A2C2-817241A4564E}" type="pres">
      <dgm:prSet presAssocID="{E0243F69-9398-4BC0-BE2D-77DE806D86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921022-BABB-4795-A857-4FACB240647A}" type="pres">
      <dgm:prSet presAssocID="{969AEB63-ED54-4BB3-ABCF-126F3A2B21C7}" presName="linNode" presStyleCnt="0"/>
      <dgm:spPr/>
    </dgm:pt>
    <dgm:pt modelId="{F633EA0D-0C80-4616-A6C4-0DF01395C033}" type="pres">
      <dgm:prSet presAssocID="{969AEB63-ED54-4BB3-ABCF-126F3A2B21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5C79A-90F0-482C-BDA9-B6C1DC359D0A}" type="pres">
      <dgm:prSet presAssocID="{969AEB63-ED54-4BB3-ABCF-126F3A2B21C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5DA37-CFBD-4226-A3E9-52FF2E70AD43}" type="pres">
      <dgm:prSet presAssocID="{F5D60F53-387C-45BF-96F1-CFA5A08AE463}" presName="sp" presStyleCnt="0"/>
      <dgm:spPr/>
    </dgm:pt>
    <dgm:pt modelId="{32E722D8-5959-44BC-85CD-E9958D52E2F7}" type="pres">
      <dgm:prSet presAssocID="{C6A4A531-02DD-4B0B-A27D-6A2B5FB816E0}" presName="linNode" presStyleCnt="0"/>
      <dgm:spPr/>
    </dgm:pt>
    <dgm:pt modelId="{D5C2B838-684A-4FC6-9FDB-221B68315350}" type="pres">
      <dgm:prSet presAssocID="{C6A4A531-02DD-4B0B-A27D-6A2B5FB816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8D9AC-20CA-4B49-ADC6-D916965B0F7E}" type="pres">
      <dgm:prSet presAssocID="{C6A4A531-02DD-4B0B-A27D-6A2B5FB816E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54C7-D770-44DF-8FFE-CE7D5BD57745}" type="pres">
      <dgm:prSet presAssocID="{15B6D497-A679-431F-8C6A-70F429486972}" presName="sp" presStyleCnt="0"/>
      <dgm:spPr/>
    </dgm:pt>
    <dgm:pt modelId="{AD9FE914-5022-436F-9B43-AEFE70CCA06F}" type="pres">
      <dgm:prSet presAssocID="{A5FB2703-CD66-4AF0-9969-6B8D18CE74DA}" presName="linNode" presStyleCnt="0"/>
      <dgm:spPr/>
    </dgm:pt>
    <dgm:pt modelId="{993EBD1E-7A04-49B3-972C-4CCB4FEF3426}" type="pres">
      <dgm:prSet presAssocID="{A5FB2703-CD66-4AF0-9969-6B8D18CE74D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FBA96-5BCF-455B-80DD-468AA2DB9910}" type="pres">
      <dgm:prSet presAssocID="{A5FB2703-CD66-4AF0-9969-6B8D18CE74D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1B98E-5D4C-4ED9-8696-ECAEF62BC9A8}" srcId="{C6A4A531-02DD-4B0B-A27D-6A2B5FB816E0}" destId="{0E2D6CF9-4004-4AFA-9895-546C5C63D4AE}" srcOrd="0" destOrd="0" parTransId="{73A71CA1-32AC-4856-AF80-A77ABF222407}" sibTransId="{37877D9B-AF2E-4A5C-BDD8-82CF451827AA}"/>
    <dgm:cxn modelId="{88E42478-74D2-48A4-8AFA-4F682458920B}" type="presOf" srcId="{0E2D6CF9-4004-4AFA-9895-546C5C63D4AE}" destId="{BED8D9AC-20CA-4B49-ADC6-D916965B0F7E}" srcOrd="0" destOrd="0" presId="urn:microsoft.com/office/officeart/2005/8/layout/vList5"/>
    <dgm:cxn modelId="{052A0C50-DB20-48F1-A434-5606127EF8E3}" type="presOf" srcId="{E0243F69-9398-4BC0-BE2D-77DE806D861B}" destId="{E530249C-1C74-4D4D-A2C2-817241A4564E}" srcOrd="0" destOrd="0" presId="urn:microsoft.com/office/officeart/2005/8/layout/vList5"/>
    <dgm:cxn modelId="{8EAA5754-CBA5-40E1-A010-7B4CDFBFD1B0}" type="presOf" srcId="{F3E4447F-CBCB-420B-A304-0DD12CC0307B}" destId="{7AFFBA96-5BCF-455B-80DD-468AA2DB9910}" srcOrd="0" destOrd="0" presId="urn:microsoft.com/office/officeart/2005/8/layout/vList5"/>
    <dgm:cxn modelId="{6234F633-A81B-40B0-8160-7242AD4A4D74}" srcId="{E0243F69-9398-4BC0-BE2D-77DE806D861B}" destId="{A5FB2703-CD66-4AF0-9969-6B8D18CE74DA}" srcOrd="2" destOrd="0" parTransId="{278D9A3D-C316-4B23-8374-586550B2631E}" sibTransId="{A557FD3D-4B2A-4042-BC1D-B60E3E8BFA3A}"/>
    <dgm:cxn modelId="{E93AA07A-95A2-40E9-96B9-80049F284A8C}" srcId="{E0243F69-9398-4BC0-BE2D-77DE806D861B}" destId="{969AEB63-ED54-4BB3-ABCF-126F3A2B21C7}" srcOrd="0" destOrd="0" parTransId="{C2BD406E-58BF-4BB7-A7E4-A93A7A2E5C7E}" sibTransId="{F5D60F53-387C-45BF-96F1-CFA5A08AE463}"/>
    <dgm:cxn modelId="{7849AD01-82D4-4480-A86B-4078967E546C}" srcId="{A5FB2703-CD66-4AF0-9969-6B8D18CE74DA}" destId="{F3E4447F-CBCB-420B-A304-0DD12CC0307B}" srcOrd="0" destOrd="0" parTransId="{2388A1C1-2C15-4080-A930-C093E5F94AF2}" sibTransId="{69007269-EFE0-4192-A3DE-3572C70D0858}"/>
    <dgm:cxn modelId="{5A016E64-597E-468E-912B-9D566A7FD014}" srcId="{E0243F69-9398-4BC0-BE2D-77DE806D861B}" destId="{C6A4A531-02DD-4B0B-A27D-6A2B5FB816E0}" srcOrd="1" destOrd="0" parTransId="{AD63DFC5-611E-433C-B1F8-C0F98E692491}" sibTransId="{15B6D497-A679-431F-8C6A-70F429486972}"/>
    <dgm:cxn modelId="{EB53E5E2-322D-4032-9918-E76FE69D4611}" type="presOf" srcId="{969AEB63-ED54-4BB3-ABCF-126F3A2B21C7}" destId="{F633EA0D-0C80-4616-A6C4-0DF01395C033}" srcOrd="0" destOrd="0" presId="urn:microsoft.com/office/officeart/2005/8/layout/vList5"/>
    <dgm:cxn modelId="{79E89744-8E52-4FCE-BC9B-3381E4E7209A}" type="presOf" srcId="{A8A4D405-003F-46E9-9193-17A2027F1C16}" destId="{1445C79A-90F0-482C-BDA9-B6C1DC359D0A}" srcOrd="0" destOrd="0" presId="urn:microsoft.com/office/officeart/2005/8/layout/vList5"/>
    <dgm:cxn modelId="{E82F1A47-A1A1-456B-A3AC-E421D9A69342}" srcId="{969AEB63-ED54-4BB3-ABCF-126F3A2B21C7}" destId="{A8A4D405-003F-46E9-9193-17A2027F1C16}" srcOrd="0" destOrd="0" parTransId="{2F44C6E3-10CC-4EDD-B565-E7C4DD76C4A2}" sibTransId="{D9C4761E-AA35-4311-9CE8-FCD741924AA9}"/>
    <dgm:cxn modelId="{43F89BE4-C1B1-4227-AD4B-B9F6AD96E61E}" type="presOf" srcId="{A5FB2703-CD66-4AF0-9969-6B8D18CE74DA}" destId="{993EBD1E-7A04-49B3-972C-4CCB4FEF3426}" srcOrd="0" destOrd="0" presId="urn:microsoft.com/office/officeart/2005/8/layout/vList5"/>
    <dgm:cxn modelId="{129AB160-6F1D-4ADB-B54B-EF958DF20ABE}" type="presOf" srcId="{C6A4A531-02DD-4B0B-A27D-6A2B5FB816E0}" destId="{D5C2B838-684A-4FC6-9FDB-221B68315350}" srcOrd="0" destOrd="0" presId="urn:microsoft.com/office/officeart/2005/8/layout/vList5"/>
    <dgm:cxn modelId="{470F2189-D653-4943-A00F-786A5A2B515C}" type="presParOf" srcId="{E530249C-1C74-4D4D-A2C2-817241A4564E}" destId="{D5921022-BABB-4795-A857-4FACB240647A}" srcOrd="0" destOrd="0" presId="urn:microsoft.com/office/officeart/2005/8/layout/vList5"/>
    <dgm:cxn modelId="{F536C8E8-B6FF-4A56-82D4-FAD322855B13}" type="presParOf" srcId="{D5921022-BABB-4795-A857-4FACB240647A}" destId="{F633EA0D-0C80-4616-A6C4-0DF01395C033}" srcOrd="0" destOrd="0" presId="urn:microsoft.com/office/officeart/2005/8/layout/vList5"/>
    <dgm:cxn modelId="{1B2CAD7E-6B03-4D35-ABC7-DCFD1126D877}" type="presParOf" srcId="{D5921022-BABB-4795-A857-4FACB240647A}" destId="{1445C79A-90F0-482C-BDA9-B6C1DC359D0A}" srcOrd="1" destOrd="0" presId="urn:microsoft.com/office/officeart/2005/8/layout/vList5"/>
    <dgm:cxn modelId="{58AF76F0-960A-42C7-841C-5078673D8259}" type="presParOf" srcId="{E530249C-1C74-4D4D-A2C2-817241A4564E}" destId="{3CF5DA37-CFBD-4226-A3E9-52FF2E70AD43}" srcOrd="1" destOrd="0" presId="urn:microsoft.com/office/officeart/2005/8/layout/vList5"/>
    <dgm:cxn modelId="{6688EFC0-7CDA-4E3B-A2FB-E62208654F15}" type="presParOf" srcId="{E530249C-1C74-4D4D-A2C2-817241A4564E}" destId="{32E722D8-5959-44BC-85CD-E9958D52E2F7}" srcOrd="2" destOrd="0" presId="urn:microsoft.com/office/officeart/2005/8/layout/vList5"/>
    <dgm:cxn modelId="{FF24780C-9DD5-4AD7-8F75-CBBE2A24A79E}" type="presParOf" srcId="{32E722D8-5959-44BC-85CD-E9958D52E2F7}" destId="{D5C2B838-684A-4FC6-9FDB-221B68315350}" srcOrd="0" destOrd="0" presId="urn:microsoft.com/office/officeart/2005/8/layout/vList5"/>
    <dgm:cxn modelId="{988895BD-613C-4241-9A0A-601321FBDDAB}" type="presParOf" srcId="{32E722D8-5959-44BC-85CD-E9958D52E2F7}" destId="{BED8D9AC-20CA-4B49-ADC6-D916965B0F7E}" srcOrd="1" destOrd="0" presId="urn:microsoft.com/office/officeart/2005/8/layout/vList5"/>
    <dgm:cxn modelId="{5EFCF721-BC42-48ED-A34B-CD8EF2CA2865}" type="presParOf" srcId="{E530249C-1C74-4D4D-A2C2-817241A4564E}" destId="{6FF454C7-D770-44DF-8FFE-CE7D5BD57745}" srcOrd="3" destOrd="0" presId="urn:microsoft.com/office/officeart/2005/8/layout/vList5"/>
    <dgm:cxn modelId="{672F6548-2FD4-4412-A361-71BABB6FA071}" type="presParOf" srcId="{E530249C-1C74-4D4D-A2C2-817241A4564E}" destId="{AD9FE914-5022-436F-9B43-AEFE70CCA06F}" srcOrd="4" destOrd="0" presId="urn:microsoft.com/office/officeart/2005/8/layout/vList5"/>
    <dgm:cxn modelId="{C24363CB-D31B-4E5C-A99D-FCB3B7B4F77A}" type="presParOf" srcId="{AD9FE914-5022-436F-9B43-AEFE70CCA06F}" destId="{993EBD1E-7A04-49B3-972C-4CCB4FEF3426}" srcOrd="0" destOrd="0" presId="urn:microsoft.com/office/officeart/2005/8/layout/vList5"/>
    <dgm:cxn modelId="{C1402E41-5385-4274-B9B1-BACDD33AE608}" type="presParOf" srcId="{AD9FE914-5022-436F-9B43-AEFE70CCA06F}" destId="{7AFFBA96-5BCF-455B-80DD-468AA2DB99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5C79A-90F0-482C-BDA9-B6C1DC359D0A}">
      <dsp:nvSpPr>
        <dsp:cNvPr id="0" name=""/>
        <dsp:cNvSpPr/>
      </dsp:nvSpPr>
      <dsp:spPr>
        <a:xfrm rot="5400000">
          <a:off x="5415470" y="-2406965"/>
          <a:ext cx="36131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solidFill>
                <a:schemeClr val="tx1"/>
              </a:solidFill>
            </a:rPr>
            <a:t>Работника первого стола, провизор</a:t>
          </a:r>
        </a:p>
      </dsp:txBody>
      <dsp:txXfrm rot="-5400000">
        <a:off x="2962655" y="63488"/>
        <a:ext cx="5249306" cy="326038"/>
      </dsp:txXfrm>
    </dsp:sp>
    <dsp:sp modelId="{F633EA0D-0C80-4616-A6C4-0DF01395C033}">
      <dsp:nvSpPr>
        <dsp:cNvPr id="0" name=""/>
        <dsp:cNvSpPr/>
      </dsp:nvSpPr>
      <dsp:spPr>
        <a:xfrm>
          <a:off x="0" y="684"/>
          <a:ext cx="2962656" cy="4516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Высшее образование</a:t>
          </a:r>
        </a:p>
      </dsp:txBody>
      <dsp:txXfrm>
        <a:off x="22047" y="22731"/>
        <a:ext cx="2918562" cy="407549"/>
      </dsp:txXfrm>
    </dsp:sp>
    <dsp:sp modelId="{BED8D9AC-20CA-4B49-ADC6-D916965B0F7E}">
      <dsp:nvSpPr>
        <dsp:cNvPr id="0" name=""/>
        <dsp:cNvSpPr/>
      </dsp:nvSpPr>
      <dsp:spPr>
        <a:xfrm rot="5400000">
          <a:off x="5415470" y="-1932740"/>
          <a:ext cx="361314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solidFill>
                <a:schemeClr val="tx1"/>
              </a:solidFill>
            </a:rPr>
            <a:t>Работника первого стола, фармацевт</a:t>
          </a:r>
        </a:p>
      </dsp:txBody>
      <dsp:txXfrm rot="-5400000">
        <a:off x="2962655" y="537713"/>
        <a:ext cx="5249306" cy="326038"/>
      </dsp:txXfrm>
    </dsp:sp>
    <dsp:sp modelId="{D5C2B838-684A-4FC6-9FDB-221B68315350}">
      <dsp:nvSpPr>
        <dsp:cNvPr id="0" name=""/>
        <dsp:cNvSpPr/>
      </dsp:nvSpPr>
      <dsp:spPr>
        <a:xfrm>
          <a:off x="0" y="474910"/>
          <a:ext cx="2962656" cy="4516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Среднее образование</a:t>
          </a:r>
        </a:p>
      </dsp:txBody>
      <dsp:txXfrm>
        <a:off x="22047" y="496957"/>
        <a:ext cx="2918562" cy="407549"/>
      </dsp:txXfrm>
    </dsp:sp>
    <dsp:sp modelId="{7AFFBA96-5BCF-455B-80DD-468AA2DB9910}">
      <dsp:nvSpPr>
        <dsp:cNvPr id="0" name=""/>
        <dsp:cNvSpPr/>
      </dsp:nvSpPr>
      <dsp:spPr>
        <a:xfrm rot="5400000">
          <a:off x="5415470" y="-1458514"/>
          <a:ext cx="361314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solidFill>
                <a:schemeClr val="tx1"/>
              </a:solidFill>
            </a:rPr>
            <a:t>Заведующего аптекой, провизора-аналитик</a:t>
          </a:r>
        </a:p>
      </dsp:txBody>
      <dsp:txXfrm rot="-5400000">
        <a:off x="2962655" y="1011939"/>
        <a:ext cx="5249306" cy="326038"/>
      </dsp:txXfrm>
    </dsp:sp>
    <dsp:sp modelId="{993EBD1E-7A04-49B3-972C-4CCB4FEF3426}">
      <dsp:nvSpPr>
        <dsp:cNvPr id="0" name=""/>
        <dsp:cNvSpPr/>
      </dsp:nvSpPr>
      <dsp:spPr>
        <a:xfrm>
          <a:off x="0" y="949136"/>
          <a:ext cx="2962656" cy="4516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Последипломное образование</a:t>
          </a:r>
        </a:p>
      </dsp:txBody>
      <dsp:txXfrm>
        <a:off x="22047" y="971183"/>
        <a:ext cx="2918562" cy="40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27579-B718-4C13-9564-5CC78F69AE9C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837E-E351-48FD-A753-35CD893CF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altLang="ru-RU">
                <a:cs typeface="Arial" pitchFamily="34" charset="0"/>
              </a:rPr>
              <a:t>Субъектом исследования явились 50 из 67 МО КК, исключая ЗАТО и районы Крайнего Севера в связи с тем, что для этих территорий используются специальные методы организации медицинской и лекарственной помощи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F079A4B-D9CA-4D2D-8E37-0AAA10E0FD63}" type="slidenum">
              <a:rPr lang="ru-RU" altLang="ru-RU">
                <a:latin typeface="Gill Sans MT" charset="0"/>
              </a:rPr>
              <a:pPr eaLnBrk="1" hangingPunct="1"/>
              <a:t>3</a:t>
            </a:fld>
            <a:endParaRPr lang="ru-RU" altLang="ru-RU">
              <a:latin typeface="Gill Sans M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5199FA-2891-4571-89C2-04B502D14AE7}" type="slidenum">
              <a:rPr lang="ru-RU" smtClean="0"/>
              <a:pPr eaLnBrk="1" hangingPunct="1"/>
              <a:t>11</a:t>
            </a:fld>
            <a:endParaRPr lang="ru-RU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EE0B153-ECD6-4357-B781-BA958780DF92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ru-RU"/>
              <a:t>Продажи: российские и иностранные фармацевтические компании (3%+7%)+ оптовая компания (6%)+ продажа изделий медицинского назначения (3%)</a:t>
            </a:r>
          </a:p>
          <a:p>
            <a:pPr eaLnBrk="1" hangingPunct="1"/>
            <a:r>
              <a:rPr lang="ru-RU"/>
              <a:t>Другое: на себя, бизнес-тренер</a:t>
            </a:r>
          </a:p>
          <a:p>
            <a:pPr eaLnBrk="1" hangingPunct="1"/>
            <a:r>
              <a:rPr lang="ru-RU"/>
              <a:t>Возле каждого варианта можно было вписать «кем именно». Об этом рассказывает слайд№4.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1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5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F1AA-8B9F-4D85-9DDD-6A6CFC97AD6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6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«Место специальности в сфере труда: аптечные организации»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Групповая дискуссия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53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800000"/>
                </a:solidFill>
              </a:rPr>
              <a:t>За 10 лет </a:t>
            </a:r>
            <a:r>
              <a:rPr lang="ru-RU" altLang="ru-RU" sz="3600" b="1" dirty="0" err="1">
                <a:solidFill>
                  <a:srgbClr val="800000"/>
                </a:solidFill>
              </a:rPr>
              <a:t>КрасГМУ</a:t>
            </a:r>
            <a:r>
              <a:rPr lang="ru-RU" altLang="ru-RU" sz="3600" b="1" dirty="0">
                <a:solidFill>
                  <a:srgbClr val="800000"/>
                </a:solidFill>
              </a:rPr>
              <a:t> выпустил</a:t>
            </a:r>
            <a:endParaRPr lang="ru-RU" sz="3600" dirty="0">
              <a:solidFill>
                <a:srgbClr val="8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286489"/>
              </p:ext>
            </p:extLst>
          </p:nvPr>
        </p:nvGraphicFramePr>
        <p:xfrm>
          <a:off x="611560" y="627539"/>
          <a:ext cx="8075240" cy="432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4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Выпуск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Высшее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Среднее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2020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Всего: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666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1241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2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 anchor="t">
            <a:normAutofit fontScale="90000"/>
          </a:bodyPr>
          <a:lstStyle/>
          <a:p>
            <a:pPr eaLnBrk="1" hangingPunct="1"/>
            <a:r>
              <a:rPr lang="ru-RU" sz="4200" b="1" dirty="0">
                <a:solidFill>
                  <a:srgbClr val="800000"/>
                </a:solidFill>
              </a:rPr>
              <a:t>Где выпускники планируют работать? </a:t>
            </a:r>
          </a:p>
        </p:txBody>
      </p:sp>
      <p:graphicFrame>
        <p:nvGraphicFramePr>
          <p:cNvPr id="12288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68313" y="1329930"/>
          <a:ext cx="8239125" cy="305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8236410" imgH="4066384" progId="Excel.Chart.8">
                  <p:embed/>
                </p:oleObj>
              </mc:Choice>
              <mc:Fallback>
                <p:oleObj r:id="rId4" imgW="8236410" imgH="406638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29930"/>
                        <a:ext cx="8239125" cy="3050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3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197643"/>
            <a:ext cx="8185150" cy="547688"/>
          </a:xfrm>
        </p:spPr>
        <p:txBody>
          <a:bodyPr>
            <a:normAutofit/>
          </a:bodyPr>
          <a:lstStyle/>
          <a:p>
            <a:r>
              <a:rPr kumimoji="0" lang="ru-RU" altLang="ru-RU" sz="2400" b="1" dirty="0">
                <a:solidFill>
                  <a:srgbClr val="800000"/>
                </a:solidFill>
                <a:cs typeface="Arial" pitchFamily="34" charset="0"/>
              </a:rPr>
              <a:t>Где работают выпускники </a:t>
            </a:r>
            <a:r>
              <a:rPr lang="ru-RU" altLang="ru-RU" sz="2400" b="1" dirty="0">
                <a:solidFill>
                  <a:srgbClr val="800000"/>
                </a:solidFill>
                <a:cs typeface="Arial" pitchFamily="34" charset="0"/>
              </a:rPr>
              <a:t>специальности «Фармация»</a:t>
            </a:r>
            <a:r>
              <a:rPr kumimoji="0" lang="ru-RU" altLang="ru-RU" sz="2400" b="1" dirty="0">
                <a:solidFill>
                  <a:srgbClr val="800000"/>
                </a:solidFill>
                <a:cs typeface="Arial" pitchFamily="34" charset="0"/>
              </a:rPr>
              <a:t>?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1188057"/>
              </p:ext>
            </p:extLst>
          </p:nvPr>
        </p:nvGraphicFramePr>
        <p:xfrm>
          <a:off x="635000" y="195486"/>
          <a:ext cx="4422776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4809346" imgH="5711480" progId="Excel.Chart.8">
                  <p:embed/>
                </p:oleObj>
              </mc:Choice>
              <mc:Fallback>
                <p:oleObj r:id="rId3" imgW="4809346" imgH="571148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95486"/>
                        <a:ext cx="4422776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Объект 1"/>
          <p:cNvSpPr>
            <a:spLocks noGrp="1"/>
          </p:cNvSpPr>
          <p:nvPr>
            <p:ph sz="half" idx="2"/>
          </p:nvPr>
        </p:nvSpPr>
        <p:spPr>
          <a:xfrm>
            <a:off x="4967288" y="908447"/>
            <a:ext cx="4038600" cy="346352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kumimoji="0" lang="ru-RU" altLang="ru-RU" sz="2000" dirty="0">
                <a:cs typeface="Arial" pitchFamily="34" charset="0"/>
              </a:rPr>
              <a:t>В Красноярске работники из области </a:t>
            </a:r>
            <a:r>
              <a:rPr kumimoji="0" lang="ru-RU" altLang="ru-RU" sz="2000" b="1" dirty="0">
                <a:solidFill>
                  <a:srgbClr val="C00000"/>
                </a:solidFill>
                <a:cs typeface="Arial" pitchFamily="34" charset="0"/>
              </a:rPr>
              <a:t>«медицина и фармацевтика» </a:t>
            </a:r>
            <a:r>
              <a:rPr kumimoji="0" lang="ru-RU" altLang="ru-RU" sz="2000" dirty="0">
                <a:cs typeface="Arial" pitchFamily="34" charset="0"/>
              </a:rPr>
              <a:t>— одни из самых востребованных на рынке труда. </a:t>
            </a:r>
          </a:p>
          <a:p>
            <a:pPr>
              <a:spcAft>
                <a:spcPts val="600"/>
              </a:spcAft>
            </a:pPr>
            <a:r>
              <a:rPr kumimoji="0" lang="ru-RU" altLang="ru-RU" sz="2000" dirty="0">
                <a:cs typeface="Arial" pitchFamily="34" charset="0"/>
              </a:rPr>
              <a:t>На долю этой сферы приходится </a:t>
            </a:r>
            <a:r>
              <a:rPr kumimoji="0" lang="ru-RU" altLang="ru-RU" sz="2000" b="1" dirty="0">
                <a:solidFill>
                  <a:srgbClr val="C00000"/>
                </a:solidFill>
                <a:cs typeface="Arial" pitchFamily="34" charset="0"/>
              </a:rPr>
              <a:t>4,6% вакансий</a:t>
            </a:r>
            <a:r>
              <a:rPr kumimoji="0" lang="ru-RU" altLang="ru-RU" sz="2000" dirty="0">
                <a:cs typeface="Arial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kumimoji="0" lang="ru-RU" altLang="ru-RU" sz="2000" dirty="0">
                <a:cs typeface="Arial" pitchFamily="34" charset="0"/>
              </a:rPr>
              <a:t>При этом самой большой популярностью пользуются </a:t>
            </a:r>
            <a:r>
              <a:rPr kumimoji="0" lang="ru-RU" altLang="ru-RU" sz="2000" b="1" dirty="0">
                <a:solidFill>
                  <a:srgbClr val="C00000"/>
                </a:solidFill>
                <a:cs typeface="Arial" pitchFamily="34" charset="0"/>
              </a:rPr>
              <a:t>медицинские представители (25%), специалисты в сфере продаж лекарственных препаратов (13%). </a:t>
            </a:r>
          </a:p>
        </p:txBody>
      </p:sp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5FCB4D-352A-4FE0-B985-6D3E514E5525}" type="slidenum">
              <a:rPr kumimoji="0" lang="ru-RU" altLang="ru-RU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kumimoji="0" lang="ru-RU" altLang="ru-RU" sz="1200">
              <a:solidFill>
                <a:srgbClr val="898989"/>
              </a:solidFill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635000" y="4524375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Опрошены выпускники </a:t>
            </a:r>
            <a:r>
              <a:rPr lang="ru-RU" altLang="ru-RU" sz="1800" b="1" dirty="0" err="1"/>
              <a:t>КрасГМУ</a:t>
            </a:r>
            <a:r>
              <a:rPr lang="ru-RU" altLang="ru-RU" sz="1800" b="1" dirty="0"/>
              <a:t> 2010-2019 годов выпуска</a:t>
            </a:r>
          </a:p>
        </p:txBody>
      </p:sp>
    </p:spTree>
    <p:extLst>
      <p:ext uri="{BB962C8B-B14F-4D97-AF65-F5344CB8AC3E}">
        <p14:creationId xmlns:p14="http://schemas.microsoft.com/office/powerpoint/2010/main" val="296810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67891"/>
            <a:ext cx="82296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800000"/>
                </a:solidFill>
              </a:rPr>
              <a:t>Потенциал рынка труда Красноярского края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749028"/>
            <a:ext cx="8229600" cy="276693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Arial Narrow" panose="020B0606020202030204" pitchFamily="34" charset="0"/>
              </a:rPr>
              <a:t>Розничный сегмент (тысячи рабочих мест)</a:t>
            </a:r>
          </a:p>
          <a:p>
            <a:r>
              <a:rPr lang="ru-RU" altLang="ru-RU" sz="2400" b="1" dirty="0">
                <a:latin typeface="Arial Narrow" panose="020B0606020202030204" pitchFamily="34" charset="0"/>
              </a:rPr>
              <a:t>Продвижение ЛП в </a:t>
            </a:r>
            <a:r>
              <a:rPr lang="ru-RU" altLang="ru-RU" sz="2400" b="1" dirty="0" err="1">
                <a:latin typeface="Arial Narrow" panose="020B0606020202030204" pitchFamily="34" charset="0"/>
              </a:rPr>
              <a:t>фармкомпаниях</a:t>
            </a:r>
            <a:r>
              <a:rPr lang="ru-RU" altLang="ru-RU" sz="2400" b="1" dirty="0">
                <a:latin typeface="Arial Narrow" panose="020B0606020202030204" pitchFamily="34" charset="0"/>
              </a:rPr>
              <a:t> (сотни рабочих мест)</a:t>
            </a:r>
          </a:p>
          <a:p>
            <a:r>
              <a:rPr lang="ru-RU" altLang="ru-RU" sz="2400" b="1" dirty="0">
                <a:latin typeface="Arial Narrow" panose="020B0606020202030204" pitchFamily="34" charset="0"/>
              </a:rPr>
              <a:t>Изготовление ЛП (десятки рабочих мест)</a:t>
            </a:r>
          </a:p>
          <a:p>
            <a:r>
              <a:rPr lang="ru-RU" altLang="ru-RU" sz="2400" b="1" dirty="0">
                <a:latin typeface="Arial Narrow" panose="020B0606020202030204" pitchFamily="34" charset="0"/>
              </a:rPr>
              <a:t>Контроль качества ЛП (десятки рабочих мест)</a:t>
            </a:r>
          </a:p>
          <a:p>
            <a:endParaRPr lang="ru-RU" alt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0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67867"/>
            <a:ext cx="8229600" cy="3250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altLang="ru-RU" sz="2800" b="1">
                <a:solidFill>
                  <a:srgbClr val="C00000"/>
                </a:solidFill>
                <a:cs typeface="Arial" pitchFamily="34" charset="0"/>
              </a:rPr>
              <a:t>Кого мы готовим?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883440"/>
              </p:ext>
            </p:extLst>
          </p:nvPr>
        </p:nvGraphicFramePr>
        <p:xfrm>
          <a:off x="457200" y="434393"/>
          <a:ext cx="8229600" cy="140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9E90AD-DB05-428B-AC8A-A5BD90885F2A}" type="slidenum">
              <a:rPr kumimoji="0" lang="ru-RU" altLang="ru-RU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kumimoji="0" lang="ru-RU" altLang="ru-RU" sz="1200">
              <a:solidFill>
                <a:srgbClr val="898989"/>
              </a:solidFill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36538" y="1847850"/>
            <a:ext cx="74215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57250" indent="-45720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 dirty="0"/>
              <a:t>Приказ </a:t>
            </a:r>
            <a:r>
              <a:rPr kumimoji="0" lang="ru-RU" altLang="ru-RU" sz="1600" b="1" dirty="0" err="1"/>
              <a:t>Минтрудсоцзащиты</a:t>
            </a:r>
            <a:r>
              <a:rPr kumimoji="0" lang="ru-RU" altLang="ru-RU" sz="1600" b="1" dirty="0"/>
              <a:t> РФ от 09.03.16 г. №91н Об утверждении профессионального стандарта «Провизор» предполагает выполнение трудовых функций: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kumimoji="0" lang="ru-RU" altLang="ru-RU" sz="1600" dirty="0"/>
              <a:t>Оптовая, </a:t>
            </a:r>
            <a:r>
              <a:rPr kumimoji="0" lang="ru-RU" altLang="ru-RU" sz="1600" b="1" dirty="0">
                <a:solidFill>
                  <a:srgbClr val="800000"/>
                </a:solidFill>
              </a:rPr>
              <a:t>розничная торговля, отпуск лекарственных препаратов и других товаров аптечного ассортимента</a:t>
            </a:r>
            <a:r>
              <a:rPr kumimoji="0" lang="ru-RU" altLang="ru-RU" sz="1600" dirty="0"/>
              <a:t>.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kumimoji="0" lang="ru-RU" altLang="ru-RU" sz="1600" b="1" dirty="0">
                <a:solidFill>
                  <a:srgbClr val="800000"/>
                </a:solidFill>
              </a:rPr>
              <a:t>Проведение приемочного контроля поступающих в организацию лекарственных средств и других товаров аптечного ассортимента.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kumimoji="0" lang="ru-RU" altLang="ru-RU" sz="1600" b="1" dirty="0">
                <a:solidFill>
                  <a:srgbClr val="800000"/>
                </a:solidFill>
              </a:rPr>
              <a:t>Обеспечение хранения лекарственных средств и других товаров аптечного ассортимента</a:t>
            </a:r>
            <a:r>
              <a:rPr kumimoji="0" lang="ru-RU" altLang="ru-RU" sz="1600" dirty="0">
                <a:solidFill>
                  <a:srgbClr val="800000"/>
                </a:solidFill>
              </a:rPr>
              <a:t>.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kumimoji="0" lang="ru-RU" altLang="ru-RU" sz="1600" b="1" dirty="0">
                <a:solidFill>
                  <a:srgbClr val="800000"/>
                </a:solidFill>
              </a:rPr>
              <a:t>Информирование населения и медицинских работников о лекарственных препаратах и других товаров аптечного ассортимента</a:t>
            </a:r>
            <a:r>
              <a:rPr kumimoji="0" lang="ru-RU" altLang="ru-RU" sz="1600" dirty="0">
                <a:solidFill>
                  <a:srgbClr val="800000"/>
                </a:solidFill>
              </a:rPr>
              <a:t>.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kumimoji="0" lang="ru-RU" altLang="ru-RU" sz="1600" dirty="0"/>
              <a:t>Изготовление лекарственных препаратов в условиях аптечных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55531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Трудовые функции/ Учебные дисциплины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898744"/>
              </p:ext>
            </p:extLst>
          </p:nvPr>
        </p:nvGraphicFramePr>
        <p:xfrm>
          <a:off x="683568" y="1113588"/>
          <a:ext cx="8136904" cy="364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2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6095">
                <a:tc>
                  <a:txBody>
                    <a:bodyPr/>
                    <a:lstStyle/>
                    <a:p>
                      <a:r>
                        <a:rPr lang="ru-RU" sz="1200" dirty="0"/>
                        <a:t>Трудовые функции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Количество дисциплин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Объем в ЗЕ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/>
                        <a:t>Оптовая, розничная торговля, отпуск лекарственных препаратов и других товаров аптечного ассортимента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ru-RU" sz="1200" dirty="0"/>
                        <a:t>Проведение приемочного контроля поступающих в организацию лекарственных средств и других товаров аптечного ассортимента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хранения лекарственных средств и других товаров аптечного ассортимента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853">
                <a:tc>
                  <a:txBody>
                    <a:bodyPr/>
                    <a:lstStyle/>
                    <a:p>
                      <a:r>
                        <a:rPr lang="ru-RU" sz="1200" dirty="0"/>
                        <a:t>Информирование населения и медицинских работников о лекарственных препаратах и других товарах аптечного ассортимента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4860">
                <a:tc>
                  <a:txBody>
                    <a:bodyPr/>
                    <a:lstStyle/>
                    <a:p>
                      <a:r>
                        <a:rPr lang="ru-RU" sz="1200" dirty="0"/>
                        <a:t>Изготовление лекарственных препаратов в условиях аптечных организаций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22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9441" b="2341"/>
          <a:stretch>
            <a:fillRect/>
          </a:stretch>
        </p:blipFill>
        <p:spPr>
          <a:xfrm>
            <a:off x="1493044" y="673894"/>
            <a:ext cx="6211491" cy="4327922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494235" y="141684"/>
            <a:ext cx="6225778" cy="532210"/>
          </a:xfrm>
          <a:solidFill>
            <a:schemeClr val="bg1">
              <a:alpha val="61960"/>
            </a:schemeClr>
          </a:solidFill>
        </p:spPr>
        <p:txBody>
          <a:bodyPr>
            <a:normAutofit/>
          </a:bodyPr>
          <a:lstStyle/>
          <a:p>
            <a:r>
              <a:rPr lang="ru-RU" altLang="ru-RU" sz="2700" b="1" dirty="0">
                <a:solidFill>
                  <a:srgbClr val="C00000"/>
                </a:solidFill>
                <a:cs typeface="Arial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084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97823"/>
            <a:ext cx="7848872" cy="110251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800000"/>
                </a:solidFill>
              </a:rPr>
              <a:t>Рынок труда фармацевтических кадров Красноярского края: анализ, потенциал, перспективы</a:t>
            </a:r>
            <a:endParaRPr lang="ru-RU" sz="3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949792"/>
            <a:ext cx="4104456" cy="13144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Ноздрачев</a:t>
            </a:r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К.Г., 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Лунева Л.А., </a:t>
            </a:r>
          </a:p>
          <a:p>
            <a:pPr algn="l"/>
            <a:r>
              <a:rPr lang="ru-RU" sz="24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Чавырь</a:t>
            </a:r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В.С.</a:t>
            </a:r>
          </a:p>
        </p:txBody>
      </p:sp>
      <p:pic>
        <p:nvPicPr>
          <p:cNvPr id="1026" name="Picture 2" descr="F:\!_hw\!КрасГМУ\ПРЕЗЕНТАЦИЯ v2.0\Pppres\Лого_титул_п01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272586"/>
            <a:ext cx="2587495" cy="7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51597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9958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2" descr="depositphotos_105816510-stock-illustration-krasnoyarsk-krai-russi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63492" r="32449"/>
          <a:stretch>
            <a:fillRect/>
          </a:stretch>
        </p:blipFill>
        <p:spPr>
          <a:xfrm>
            <a:off x="827584" y="617937"/>
            <a:ext cx="7344816" cy="3534965"/>
          </a:xfrm>
        </p:spPr>
      </p:pic>
      <p:sp>
        <p:nvSpPr>
          <p:cNvPr id="21507" name="Текст 4"/>
          <p:cNvSpPr>
            <a:spLocks noGrp="1"/>
          </p:cNvSpPr>
          <p:nvPr>
            <p:ph type="body" idx="2"/>
          </p:nvPr>
        </p:nvSpPr>
        <p:spPr>
          <a:xfrm>
            <a:off x="792088" y="4083918"/>
            <a:ext cx="8892480" cy="864096"/>
          </a:xfrm>
          <a:extLst>
            <a:ext uri="{FAA26D3D-D897-4be2-8F04-BA451C77F1D7}"/>
          </a:extLst>
        </p:spPr>
        <p:txBody>
          <a:bodyPr numCol="2">
            <a:normAutofit fontScale="85000" lnSpcReduction="20000"/>
          </a:bodyPr>
          <a:lstStyle/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площадь 2366,8 </a:t>
            </a:r>
            <a:r>
              <a:rPr kumimoji="0" lang="ru-RU" sz="1800" dirty="0" err="1">
                <a:cs typeface="+mn-cs"/>
              </a:rPr>
              <a:t>тыс</a:t>
            </a:r>
            <a:r>
              <a:rPr kumimoji="0" lang="ru-RU" sz="1800" dirty="0">
                <a:cs typeface="+mn-cs"/>
              </a:rPr>
              <a:t> .кв. км;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плотность населения – 1,22 чел. / </a:t>
            </a:r>
            <a:r>
              <a:rPr kumimoji="0" lang="ru-RU" sz="1800" dirty="0" err="1">
                <a:cs typeface="+mn-cs"/>
              </a:rPr>
              <a:t>кв.км</a:t>
            </a:r>
            <a:r>
              <a:rPr kumimoji="0" lang="ru-RU" sz="1800" dirty="0">
                <a:cs typeface="+mn-cs"/>
              </a:rPr>
              <a:t>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административный центр г. Красноярск;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23 городских округа;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44 муниципальных района;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40 поселков городского типа;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461 сельский совет;</a:t>
            </a:r>
          </a:p>
          <a:p>
            <a:pPr marL="285750" indent="-285750">
              <a:spcBef>
                <a:spcPct val="0"/>
              </a:spcBef>
              <a:buFont typeface="Wingdings" charset="2"/>
              <a:buChar char="²"/>
              <a:defRPr/>
            </a:pPr>
            <a:r>
              <a:rPr kumimoji="0" lang="ru-RU" sz="1800" dirty="0">
                <a:cs typeface="+mn-cs"/>
              </a:rPr>
              <a:t>1700 сельских поселений.</a:t>
            </a:r>
          </a:p>
        </p:txBody>
      </p:sp>
      <p:pic>
        <p:nvPicPr>
          <p:cNvPr id="3076" name="Рисунок 5" descr="Герб края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954"/>
            <a:ext cx="151130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951163" y="944167"/>
            <a:ext cx="331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latin typeface="Gill Sans MT" charset="0"/>
              </a:rPr>
              <a:t>Красноярский край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89982"/>
            <a:ext cx="2016125" cy="756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sz="half" idx="2"/>
          </p:nvPr>
        </p:nvSpPr>
        <p:spPr>
          <a:xfrm>
            <a:off x="684213" y="844154"/>
            <a:ext cx="7931150" cy="41040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200" b="1" dirty="0" err="1">
                <a:cs typeface="Arial" pitchFamily="34" charset="0"/>
              </a:rPr>
              <a:t>Красноярскстат</a:t>
            </a:r>
            <a:endParaRPr lang="ru-RU" altLang="ru-RU" sz="2200" b="1" dirty="0"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200" dirty="0">
                <a:cs typeface="Arial" pitchFamily="34" charset="0"/>
              </a:rPr>
              <a:t>Списочный состав работников организаций розничной торговли фармацевтическими товарами – </a:t>
            </a:r>
            <a:r>
              <a:rPr lang="ru-RU" altLang="ru-RU" sz="2200" dirty="0">
                <a:solidFill>
                  <a:srgbClr val="C00000"/>
                </a:solidFill>
                <a:cs typeface="Arial" pitchFamily="34" charset="0"/>
              </a:rPr>
              <a:t>2191 человек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kumimoji="0" lang="ru-RU" altLang="ru-RU" sz="2200" b="1" dirty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ru-RU" altLang="ru-RU" sz="2200" b="1" dirty="0">
                <a:cs typeface="Arial" pitchFamily="34" charset="0"/>
              </a:rPr>
              <a:t>Данные Министерства здравоохранения Красноярского края</a:t>
            </a:r>
          </a:p>
          <a:p>
            <a:pPr marL="0" indent="0"/>
            <a:r>
              <a:rPr kumimoji="0" lang="ru-RU" altLang="ru-RU" sz="2200" dirty="0">
                <a:solidFill>
                  <a:srgbClr val="C00000"/>
                </a:solidFill>
                <a:cs typeface="Arial" pitchFamily="34" charset="0"/>
              </a:rPr>
              <a:t>1613 аптечных организаций </a:t>
            </a:r>
            <a:r>
              <a:rPr kumimoji="0" lang="ru-RU" altLang="ru-RU" sz="2200" dirty="0">
                <a:cs typeface="Arial" pitchFamily="34" charset="0"/>
              </a:rPr>
              <a:t>(666 аптек, 689 аптечных пунктов и 258 аптечных киосков), </a:t>
            </a:r>
          </a:p>
          <a:p>
            <a:pPr marL="0" indent="0"/>
            <a:r>
              <a:rPr kumimoji="0" lang="ru-RU" altLang="ru-RU" sz="2200" dirty="0">
                <a:solidFill>
                  <a:srgbClr val="C00000"/>
                </a:solidFill>
                <a:cs typeface="Arial" pitchFamily="34" charset="0"/>
              </a:rPr>
              <a:t>36</a:t>
            </a:r>
            <a:r>
              <a:rPr kumimoji="0" lang="ru-RU" altLang="ru-RU" sz="2200" dirty="0">
                <a:cs typeface="Arial" pitchFamily="34" charset="0"/>
              </a:rPr>
              <a:t> предприятий оптовой торговли</a:t>
            </a:r>
          </a:p>
          <a:p>
            <a:pPr marL="0" indent="0"/>
            <a:r>
              <a:rPr kumimoji="0" lang="ru-RU" altLang="ru-RU" sz="2200" dirty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kumimoji="0" lang="ru-RU" altLang="ru-RU" sz="2200" dirty="0">
                <a:cs typeface="Arial" pitchFamily="34" charset="0"/>
              </a:rPr>
              <a:t> производство (</a:t>
            </a:r>
            <a:r>
              <a:rPr kumimoji="0" lang="ru-RU" altLang="ru-RU" sz="2200" dirty="0" err="1">
                <a:cs typeface="Arial" pitchFamily="34" charset="0"/>
              </a:rPr>
              <a:t>Красфарма</a:t>
            </a:r>
            <a:r>
              <a:rPr kumimoji="0" lang="ru-RU" altLang="ru-RU" sz="2200" dirty="0">
                <a:cs typeface="Arial" pitchFamily="34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endParaRPr kumimoji="0" lang="ru-RU" altLang="ru-RU" sz="2200" b="1" dirty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ru-RU" altLang="ru-RU" sz="2200" b="1" dirty="0">
                <a:cs typeface="Arial" pitchFamily="34" charset="0"/>
              </a:rPr>
              <a:t>Росздравнадзор</a:t>
            </a:r>
          </a:p>
          <a:p>
            <a:pPr marL="0" indent="0"/>
            <a:r>
              <a:rPr kumimoji="0" lang="ru-RU" altLang="ru-RU" sz="2200" dirty="0">
                <a:cs typeface="Arial" pitchFamily="34" charset="0"/>
              </a:rPr>
              <a:t>Лицензиатов – 426, адресов осуществления деятельности - </a:t>
            </a:r>
            <a:r>
              <a:rPr kumimoji="0" lang="ru-RU" altLang="ru-RU" sz="2200" dirty="0">
                <a:solidFill>
                  <a:srgbClr val="C00000"/>
                </a:solidFill>
                <a:cs typeface="Arial" pitchFamily="34" charset="0"/>
              </a:rPr>
              <a:t>2198, </a:t>
            </a:r>
          </a:p>
          <a:p>
            <a:pPr marL="0" indent="0"/>
            <a:r>
              <a:rPr kumimoji="0" lang="ru-RU" altLang="ru-RU" sz="2200" dirty="0">
                <a:cs typeface="Arial" pitchFamily="34" charset="0"/>
              </a:rPr>
              <a:t>Аптеки с правом изготовления – </a:t>
            </a:r>
            <a:r>
              <a:rPr kumimoji="0" lang="ru-RU" altLang="ru-RU" sz="2200" dirty="0">
                <a:solidFill>
                  <a:srgbClr val="C00000"/>
                </a:solidFill>
                <a:cs typeface="Arial" pitchFamily="34" charset="0"/>
              </a:rPr>
              <a:t>19</a:t>
            </a:r>
            <a:r>
              <a:rPr kumimoji="0" lang="ru-RU" altLang="ru-RU" sz="2200" dirty="0">
                <a:cs typeface="Arial" pitchFamily="34" charset="0"/>
              </a:rPr>
              <a:t> (из них аптек медицинских организаций – 15, розничные аптеки – 4)</a:t>
            </a:r>
          </a:p>
          <a:p>
            <a:pPr marL="0" indent="0"/>
            <a:endParaRPr kumimoji="0" lang="ru-RU" altLang="ru-RU" sz="2200" dirty="0">
              <a:cs typeface="Arial" pitchFamily="34" charset="0"/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altLang="ru-RU" sz="2800" b="1" dirty="0">
                <a:solidFill>
                  <a:srgbClr val="800000"/>
                </a:solidFill>
                <a:cs typeface="Arial" pitchFamily="34" charset="0"/>
              </a:rPr>
              <a:t>Официальные данные о фармацевтическом рынке</a:t>
            </a:r>
            <a:br>
              <a:rPr kumimoji="0" lang="ru-RU" altLang="ru-RU" sz="2800" b="1" dirty="0">
                <a:solidFill>
                  <a:srgbClr val="800000"/>
                </a:solidFill>
                <a:cs typeface="Arial" pitchFamily="34" charset="0"/>
              </a:rPr>
            </a:br>
            <a:r>
              <a:rPr kumimoji="0" lang="ru-RU" altLang="ru-RU" sz="2800" b="1" dirty="0">
                <a:solidFill>
                  <a:srgbClr val="800000"/>
                </a:solidFill>
                <a:cs typeface="Arial" pitchFamily="34" charset="0"/>
              </a:rPr>
              <a:t>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07488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556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800000"/>
                </a:solidFill>
              </a:rPr>
              <a:t>Работы и услуги, составляющие фармацевтическую деятельность на территории Красноярского края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676507"/>
              </p:ext>
            </p:extLst>
          </p:nvPr>
        </p:nvGraphicFramePr>
        <p:xfrm>
          <a:off x="539552" y="843561"/>
          <a:ext cx="828092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74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47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7395">
                <a:tc>
                  <a:txBody>
                    <a:bodyPr/>
                    <a:lstStyle/>
                    <a:p>
                      <a:r>
                        <a:rPr lang="ru-RU" sz="1100" dirty="0"/>
                        <a:t>Наименование работы, услуги, согласно ПП РФ от 22.12.2011 </a:t>
                      </a:r>
                      <a:r>
                        <a:rPr lang="ru-RU" sz="1100" baseline="0" dirty="0"/>
                        <a:t> №1081 (ред. От 28.11.2020)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Держатели лицензий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адресов осуществления</a:t>
                      </a:r>
                    </a:p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деятельности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Оптовая торговля лекарственными средствами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18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Хранение лекарственных средств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Хранение лекарственных препаратов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2080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Перевозка лекарственных средств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Перевозка лекарственных препаратов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Розничная торговля лекарственными препаратами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421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2091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Отпуск лекарственных препаратов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426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2112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8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Изготовление лекарственных препаратов для медицинского применения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9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altLang="ru-RU" sz="2800" b="1" dirty="0">
                <a:solidFill>
                  <a:srgbClr val="800000"/>
                </a:solidFill>
                <a:cs typeface="Arial" pitchFamily="34" charset="0"/>
              </a:rPr>
              <a:t>Розничный сегмент</a:t>
            </a:r>
          </a:p>
        </p:txBody>
      </p:sp>
      <p:graphicFrame>
        <p:nvGraphicFramePr>
          <p:cNvPr id="614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20290"/>
              </p:ext>
            </p:extLst>
          </p:nvPr>
        </p:nvGraphicFramePr>
        <p:xfrm>
          <a:off x="611561" y="481013"/>
          <a:ext cx="3168353" cy="239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3920068" imgH="3200677" progId="Excel.Chart.8">
                  <p:embed/>
                </p:oleObj>
              </mc:Choice>
              <mc:Fallback>
                <p:oleObj r:id="rId3" imgW="3920068" imgH="320067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481013"/>
                        <a:ext cx="3168353" cy="2399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020043"/>
              </p:ext>
            </p:extLst>
          </p:nvPr>
        </p:nvGraphicFramePr>
        <p:xfrm>
          <a:off x="4427987" y="427437"/>
          <a:ext cx="4392489" cy="308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4858933" imgH="3633531" progId="Excel.Chart.8">
                  <p:embed/>
                </p:oleObj>
              </mc:Choice>
              <mc:Fallback>
                <p:oleObj r:id="rId5" imgW="4858933" imgH="363353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7" y="427437"/>
                        <a:ext cx="4392489" cy="308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051916"/>
              </p:ext>
            </p:extLst>
          </p:nvPr>
        </p:nvGraphicFramePr>
        <p:xfrm>
          <a:off x="1115616" y="2931792"/>
          <a:ext cx="6336704" cy="212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7" imgW="8742422" imgH="2999492" progId="Excel.Chart.8">
                  <p:embed/>
                </p:oleObj>
              </mc:Choice>
              <mc:Fallback>
                <p:oleObj r:id="rId7" imgW="8742422" imgH="299949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31792"/>
                        <a:ext cx="6336704" cy="2120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732593" y="3813574"/>
            <a:ext cx="180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/>
              <a:t>49 аптечных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52326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</a:rPr>
              <a:t>Фармацевтические кадры медицинских организаций края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Из 104 МО Красноярского края фармацевтические работники есть в 45 МО (43%)</a:t>
            </a:r>
          </a:p>
          <a:p>
            <a:r>
              <a:rPr lang="ru-RU" dirty="0">
                <a:latin typeface="Arial Narrow" panose="020B0606020202030204" pitchFamily="34" charset="0"/>
              </a:rPr>
              <a:t>Кадровый состав  - 174 человека:</a:t>
            </a:r>
          </a:p>
          <a:p>
            <a:r>
              <a:rPr lang="ru-RU" dirty="0">
                <a:latin typeface="Arial Narrow" panose="020B0606020202030204" pitchFamily="34" charset="0"/>
              </a:rPr>
              <a:t>Провизоры – 92 человека (53%)</a:t>
            </a:r>
          </a:p>
          <a:p>
            <a:r>
              <a:rPr lang="ru-RU" dirty="0">
                <a:latin typeface="Arial Narrow" panose="020B0606020202030204" pitchFamily="34" charset="0"/>
              </a:rPr>
              <a:t>Фармацевты – 82 человека(47%)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00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Возрастной состав фармацевтических работников МО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09396"/>
              </p:ext>
            </p:extLst>
          </p:nvPr>
        </p:nvGraphicFramePr>
        <p:xfrm>
          <a:off x="457200" y="1200152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11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800000"/>
                </a:solidFill>
              </a:rPr>
              <a:t>Распределение фармацевтических работников по специальностям</a:t>
            </a:r>
            <a:endParaRPr lang="ru-RU" sz="3600" dirty="0">
              <a:solidFill>
                <a:srgbClr val="8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891402"/>
              </p:ext>
            </p:extLst>
          </p:nvPr>
        </p:nvGraphicFramePr>
        <p:xfrm>
          <a:off x="971599" y="1563638"/>
          <a:ext cx="7869562" cy="3109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3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3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Специальность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Численность, чел.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«Фармация»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«Управление и экономика фармации»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«Фармацевтическая технология»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7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«Фармацевтическая химия и фармакогнозия»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41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779</Words>
  <Application>Microsoft Office PowerPoint</Application>
  <PresentationFormat>Экран (16:9)</PresentationFormat>
  <Paragraphs>177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 Microsoft Excel</vt:lpstr>
      <vt:lpstr>«Место специальности в сфере труда: аптечные организации»</vt:lpstr>
      <vt:lpstr>Рынок труда фармацевтических кадров Красноярского края: анализ, потенциал, перспективы</vt:lpstr>
      <vt:lpstr>Презентация PowerPoint</vt:lpstr>
      <vt:lpstr>Официальные данные о фармацевтическом рынке Красноярского края</vt:lpstr>
      <vt:lpstr>Работы и услуги, составляющие фармацевтическую деятельность на территории Красноярского края</vt:lpstr>
      <vt:lpstr>Розничный сегмент</vt:lpstr>
      <vt:lpstr>Фармацевтические кадры медицинских организаций края</vt:lpstr>
      <vt:lpstr>Возрастной состав фармацевтических работников МО</vt:lpstr>
      <vt:lpstr>Распределение фармацевтических работников по специальностям</vt:lpstr>
      <vt:lpstr>За 10 лет КрасГМУ выпустил</vt:lpstr>
      <vt:lpstr>Где выпускники планируют работать? </vt:lpstr>
      <vt:lpstr>Где работают выпускники специальности «Фармация»?</vt:lpstr>
      <vt:lpstr>Потенциал рынка труда Красноярского края</vt:lpstr>
      <vt:lpstr>Кого мы готовим?</vt:lpstr>
      <vt:lpstr>Трудовые функции/ Учебные дисциплины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Лунева</cp:lastModifiedBy>
  <cp:revision>38</cp:revision>
  <dcterms:created xsi:type="dcterms:W3CDTF">2020-06-24T17:01:32Z</dcterms:created>
  <dcterms:modified xsi:type="dcterms:W3CDTF">2021-11-17T06:51:55Z</dcterms:modified>
</cp:coreProperties>
</file>