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2"/>
  </p:notesMasterIdLst>
  <p:sldIdLst>
    <p:sldId id="348" r:id="rId3"/>
    <p:sldId id="539" r:id="rId4"/>
    <p:sldId id="540" r:id="rId5"/>
    <p:sldId id="541" r:id="rId6"/>
    <p:sldId id="504" r:id="rId7"/>
    <p:sldId id="542" r:id="rId8"/>
    <p:sldId id="543" r:id="rId9"/>
    <p:sldId id="545" r:id="rId10"/>
    <p:sldId id="547" r:id="rId11"/>
  </p:sldIdLst>
  <p:sldSz cx="9144000" cy="5143500" type="screen16x9"/>
  <p:notesSz cx="6724650" cy="9774238"/>
  <p:defaultTextStyle>
    <a:defPPr>
      <a:defRPr lang="ru-RU"/>
    </a:defPPr>
    <a:lvl1pPr marL="0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3233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06465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59698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12931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66164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19396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72629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25862" algn="l" defTabSz="7064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951" userDrawn="1">
          <p15:clr>
            <a:srgbClr val="A4A3A4"/>
          </p15:clr>
        </p15:guide>
        <p15:guide id="3" orient="horz" pos="2448">
          <p15:clr>
            <a:srgbClr val="A4A3A4"/>
          </p15:clr>
        </p15:guide>
        <p15:guide id="4" pos="3136">
          <p15:clr>
            <a:srgbClr val="A4A3A4"/>
          </p15:clr>
        </p15:guide>
        <p15:guide id="5" orient="horz" pos="3120">
          <p15:clr>
            <a:srgbClr val="A4A3A4"/>
          </p15:clr>
        </p15:guide>
        <p15:guide id="6" pos="208">
          <p15:clr>
            <a:srgbClr val="A4A3A4"/>
          </p15:clr>
        </p15:guide>
        <p15:guide id="7" pos="6448">
          <p15:clr>
            <a:srgbClr val="A4A3A4"/>
          </p15:clr>
        </p15:guide>
        <p15:guide id="8" orient="horz" pos="1869">
          <p15:clr>
            <a:srgbClr val="A4A3A4"/>
          </p15:clr>
        </p15:guide>
        <p15:guide id="9" orient="horz" pos="1589">
          <p15:clr>
            <a:srgbClr val="A4A3A4"/>
          </p15:clr>
        </p15:guide>
        <p15:guide id="10" orient="horz" pos="2025">
          <p15:clr>
            <a:srgbClr val="A4A3A4"/>
          </p15:clr>
        </p15:guide>
        <p15:guide id="11" pos="2554">
          <p15:clr>
            <a:srgbClr val="A4A3A4"/>
          </p15:clr>
        </p15:guide>
        <p15:guide id="12" pos="2714">
          <p15:clr>
            <a:srgbClr val="A4A3A4"/>
          </p15:clr>
        </p15:guide>
        <p15:guide id="13" pos="180">
          <p15:clr>
            <a:srgbClr val="A4A3A4"/>
          </p15:clr>
        </p15:guide>
        <p15:guide id="14" pos="55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547"/>
    <a:srgbClr val="4F81BD"/>
    <a:srgbClr val="557BA8"/>
    <a:srgbClr val="7493B8"/>
    <a:srgbClr val="C0504D"/>
    <a:srgbClr val="547AA8"/>
    <a:srgbClr val="9F1548"/>
    <a:srgbClr val="5379A7"/>
    <a:srgbClr val="AB565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88863" autoAdjust="0"/>
  </p:normalViewPr>
  <p:slideViewPr>
    <p:cSldViewPr>
      <p:cViewPr>
        <p:scale>
          <a:sx n="140" d="100"/>
          <a:sy n="140" d="100"/>
        </p:scale>
        <p:origin x="-72" y="-12"/>
      </p:cViewPr>
      <p:guideLst>
        <p:guide orient="horz" pos="2880"/>
        <p:guide orient="horz" pos="2448"/>
        <p:guide orient="horz" pos="3120"/>
        <p:guide orient="horz" pos="1869"/>
        <p:guide orient="horz" pos="1589"/>
        <p:guide orient="horz" pos="2025"/>
        <p:guide pos="2951"/>
        <p:guide pos="3136"/>
        <p:guide pos="208"/>
        <p:guide pos="6448"/>
        <p:guide pos="2554"/>
        <p:guide pos="2714"/>
        <p:guide pos="180"/>
        <p:guide pos="5580"/>
      </p:guideLst>
    </p:cSldViewPr>
  </p:slideViewPr>
  <p:outlineViewPr>
    <p:cViewPr>
      <p:scale>
        <a:sx n="33" d="100"/>
        <a:sy n="33" d="100"/>
      </p:scale>
      <p:origin x="0" y="85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07/relationships/hdphoto" Target="../media/hdphoto1.wdp"/><Relationship Id="rId1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802DE-D35D-45EF-8BAA-1338334494A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3058380-37E5-4782-9BAF-EBEA6C2FCD9B}">
      <dgm:prSet phldrT="[Текст]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>
          <a:glow rad="127000">
            <a:schemeClr val="accent1">
              <a:alpha val="42000"/>
            </a:schemeClr>
          </a:glow>
        </a:effectLst>
      </dgm:spPr>
      <dgm:t>
        <a:bodyPr/>
        <a:lstStyle/>
        <a:p>
          <a:r>
            <a:rPr lang="ru-RU" b="1" dirty="0" smtClean="0">
              <a:solidFill>
                <a:srgbClr val="9F1547"/>
              </a:solidFill>
            </a:rPr>
            <a:t>Министерство здравоохранения</a:t>
          </a:r>
          <a:endParaRPr lang="ru-RU" b="1" dirty="0">
            <a:solidFill>
              <a:srgbClr val="9F1547"/>
            </a:solidFill>
          </a:endParaRPr>
        </a:p>
      </dgm:t>
    </dgm:pt>
    <dgm:pt modelId="{644C11CD-C581-43F7-AD2B-4A788D71F8B5}" type="parTrans" cxnId="{7235E165-6025-4A71-97A1-0223D39E2EDB}">
      <dgm:prSet/>
      <dgm:spPr/>
      <dgm:t>
        <a:bodyPr/>
        <a:lstStyle/>
        <a:p>
          <a:endParaRPr lang="ru-RU"/>
        </a:p>
      </dgm:t>
    </dgm:pt>
    <dgm:pt modelId="{5B3002D5-376A-4DBD-8474-A3B1376541C3}" type="sibTrans" cxnId="{7235E165-6025-4A71-97A1-0223D39E2EDB}">
      <dgm:prSet/>
      <dgm:spPr/>
      <dgm:t>
        <a:bodyPr/>
        <a:lstStyle/>
        <a:p>
          <a:endParaRPr lang="ru-RU"/>
        </a:p>
      </dgm:t>
    </dgm:pt>
    <dgm:pt modelId="{D9BAA7A3-4D99-4BAE-A8F6-6725A267E20A}">
      <dgm:prSet phldrT="[Текст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  <a:effectLst>
          <a:glow rad="127000">
            <a:schemeClr val="accent1">
              <a:alpha val="32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9F1547"/>
              </a:solidFill>
            </a:rPr>
            <a:t>ТФОМС</a:t>
          </a:r>
          <a:endParaRPr lang="ru-RU" sz="1800" b="1" dirty="0">
            <a:solidFill>
              <a:srgbClr val="9F1547"/>
            </a:solidFill>
          </a:endParaRPr>
        </a:p>
      </dgm:t>
    </dgm:pt>
    <dgm:pt modelId="{6A3B011E-2BA2-463E-B301-3519A2B2694C}" type="parTrans" cxnId="{7033DC77-CAF8-40E2-8678-6257DFA75E97}">
      <dgm:prSet/>
      <dgm:spPr/>
      <dgm:t>
        <a:bodyPr/>
        <a:lstStyle/>
        <a:p>
          <a:endParaRPr lang="ru-RU"/>
        </a:p>
      </dgm:t>
    </dgm:pt>
    <dgm:pt modelId="{F27DAFE4-A3AA-48FF-8CB4-D5978085F9B6}" type="sibTrans" cxnId="{7033DC77-CAF8-40E2-8678-6257DFA75E97}">
      <dgm:prSet/>
      <dgm:spPr/>
      <dgm:t>
        <a:bodyPr/>
        <a:lstStyle/>
        <a:p>
          <a:endParaRPr lang="ru-RU"/>
        </a:p>
      </dgm:t>
    </dgm:pt>
    <dgm:pt modelId="{6EDA9E21-41AA-429B-9B42-3FAD23CF9AA9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  <a:effectLst>
          <a:glow rad="127000">
            <a:schemeClr val="accent1">
              <a:alpha val="58000"/>
            </a:schemeClr>
          </a:glow>
        </a:effectLst>
      </dgm:spPr>
      <dgm:t>
        <a:bodyPr/>
        <a:lstStyle/>
        <a:p>
          <a:r>
            <a:rPr lang="ru-RU" sz="2400" b="1" dirty="0" smtClean="0">
              <a:solidFill>
                <a:srgbClr val="9F1547"/>
              </a:solidFill>
            </a:rPr>
            <a:t>КрасГМУ</a:t>
          </a:r>
          <a:endParaRPr lang="ru-RU" sz="2400" b="1" dirty="0">
            <a:solidFill>
              <a:srgbClr val="9F1547"/>
            </a:solidFill>
          </a:endParaRPr>
        </a:p>
      </dgm:t>
    </dgm:pt>
    <dgm:pt modelId="{EF8605D6-B2C4-407D-8871-527227EC6425}" type="parTrans" cxnId="{106C1398-9612-4AE4-BAAD-1EC5FCDD5924}">
      <dgm:prSet/>
      <dgm:spPr/>
      <dgm:t>
        <a:bodyPr/>
        <a:lstStyle/>
        <a:p>
          <a:endParaRPr lang="ru-RU"/>
        </a:p>
      </dgm:t>
    </dgm:pt>
    <dgm:pt modelId="{83A30E19-8A8D-42BD-9AFF-83F7E755D458}" type="sibTrans" cxnId="{106C1398-9612-4AE4-BAAD-1EC5FCDD5924}">
      <dgm:prSet/>
      <dgm:spPr/>
      <dgm:t>
        <a:bodyPr/>
        <a:lstStyle/>
        <a:p>
          <a:endParaRPr lang="ru-RU"/>
        </a:p>
      </dgm:t>
    </dgm:pt>
    <dgm:pt modelId="{125EA627-AAC7-42EB-ADD0-40C1E3B45CDF}" type="pres">
      <dgm:prSet presAssocID="{6F4802DE-D35D-45EF-8BAA-1338334494A2}" presName="compositeShape" presStyleCnt="0">
        <dgm:presLayoutVars>
          <dgm:chMax val="7"/>
          <dgm:dir/>
          <dgm:resizeHandles val="exact"/>
        </dgm:presLayoutVars>
      </dgm:prSet>
      <dgm:spPr/>
    </dgm:pt>
    <dgm:pt modelId="{3ED28174-1574-469E-856E-E05C2551A840}" type="pres">
      <dgm:prSet presAssocID="{23058380-37E5-4782-9BAF-EBEA6C2FCD9B}" presName="circ1" presStyleLbl="vennNode1" presStyleIdx="0" presStyleCnt="3"/>
      <dgm:spPr/>
      <dgm:t>
        <a:bodyPr/>
        <a:lstStyle/>
        <a:p>
          <a:endParaRPr lang="ru-RU"/>
        </a:p>
      </dgm:t>
    </dgm:pt>
    <dgm:pt modelId="{EA93237A-062A-480E-B2B5-E211F5612AB7}" type="pres">
      <dgm:prSet presAssocID="{23058380-37E5-4782-9BAF-EBEA6C2FCD9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2BF31-89E7-4720-B24C-3F6E79BC6750}" type="pres">
      <dgm:prSet presAssocID="{D9BAA7A3-4D99-4BAE-A8F6-6725A267E20A}" presName="circ2" presStyleLbl="vennNode1" presStyleIdx="1" presStyleCnt="3"/>
      <dgm:spPr/>
      <dgm:t>
        <a:bodyPr/>
        <a:lstStyle/>
        <a:p>
          <a:endParaRPr lang="ru-RU"/>
        </a:p>
      </dgm:t>
    </dgm:pt>
    <dgm:pt modelId="{B30B4D60-A953-40F1-B157-D1E722BAC94B}" type="pres">
      <dgm:prSet presAssocID="{D9BAA7A3-4D99-4BAE-A8F6-6725A267E20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7C825-61B3-4486-986C-615AE1C4E08E}" type="pres">
      <dgm:prSet presAssocID="{6EDA9E21-41AA-429B-9B42-3FAD23CF9AA9}" presName="circ3" presStyleLbl="vennNode1" presStyleIdx="2" presStyleCnt="3"/>
      <dgm:spPr/>
      <dgm:t>
        <a:bodyPr/>
        <a:lstStyle/>
        <a:p>
          <a:endParaRPr lang="ru-RU"/>
        </a:p>
      </dgm:t>
    </dgm:pt>
    <dgm:pt modelId="{58805135-F853-49D1-8A75-96C75B7B3108}" type="pres">
      <dgm:prSet presAssocID="{6EDA9E21-41AA-429B-9B42-3FAD23CF9AA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5E165-6025-4A71-97A1-0223D39E2EDB}" srcId="{6F4802DE-D35D-45EF-8BAA-1338334494A2}" destId="{23058380-37E5-4782-9BAF-EBEA6C2FCD9B}" srcOrd="0" destOrd="0" parTransId="{644C11CD-C581-43F7-AD2B-4A788D71F8B5}" sibTransId="{5B3002D5-376A-4DBD-8474-A3B1376541C3}"/>
    <dgm:cxn modelId="{106C1398-9612-4AE4-BAAD-1EC5FCDD5924}" srcId="{6F4802DE-D35D-45EF-8BAA-1338334494A2}" destId="{6EDA9E21-41AA-429B-9B42-3FAD23CF9AA9}" srcOrd="2" destOrd="0" parTransId="{EF8605D6-B2C4-407D-8871-527227EC6425}" sibTransId="{83A30E19-8A8D-42BD-9AFF-83F7E755D458}"/>
    <dgm:cxn modelId="{5B85BC79-100D-4FA5-8C09-308204193DEE}" type="presOf" srcId="{6EDA9E21-41AA-429B-9B42-3FAD23CF9AA9}" destId="{58805135-F853-49D1-8A75-96C75B7B3108}" srcOrd="1" destOrd="0" presId="urn:microsoft.com/office/officeart/2005/8/layout/venn1"/>
    <dgm:cxn modelId="{057891B6-D805-4D89-8F03-EA964416D389}" type="presOf" srcId="{6F4802DE-D35D-45EF-8BAA-1338334494A2}" destId="{125EA627-AAC7-42EB-ADD0-40C1E3B45CDF}" srcOrd="0" destOrd="0" presId="urn:microsoft.com/office/officeart/2005/8/layout/venn1"/>
    <dgm:cxn modelId="{C6C9E384-1EFE-476D-A979-F57B932817EF}" type="presOf" srcId="{D9BAA7A3-4D99-4BAE-A8F6-6725A267E20A}" destId="{B30B4D60-A953-40F1-B157-D1E722BAC94B}" srcOrd="1" destOrd="0" presId="urn:microsoft.com/office/officeart/2005/8/layout/venn1"/>
    <dgm:cxn modelId="{B135CFED-3A84-42DA-85E5-29FB2C04E853}" type="presOf" srcId="{6EDA9E21-41AA-429B-9B42-3FAD23CF9AA9}" destId="{C7F7C825-61B3-4486-986C-615AE1C4E08E}" srcOrd="0" destOrd="0" presId="urn:microsoft.com/office/officeart/2005/8/layout/venn1"/>
    <dgm:cxn modelId="{7033DC77-CAF8-40E2-8678-6257DFA75E97}" srcId="{6F4802DE-D35D-45EF-8BAA-1338334494A2}" destId="{D9BAA7A3-4D99-4BAE-A8F6-6725A267E20A}" srcOrd="1" destOrd="0" parTransId="{6A3B011E-2BA2-463E-B301-3519A2B2694C}" sibTransId="{F27DAFE4-A3AA-48FF-8CB4-D5978085F9B6}"/>
    <dgm:cxn modelId="{C0028215-1603-4BE2-8E31-11186D3DD626}" type="presOf" srcId="{23058380-37E5-4782-9BAF-EBEA6C2FCD9B}" destId="{EA93237A-062A-480E-B2B5-E211F5612AB7}" srcOrd="1" destOrd="0" presId="urn:microsoft.com/office/officeart/2005/8/layout/venn1"/>
    <dgm:cxn modelId="{24D512B6-766A-42FE-9D89-F368010D54A2}" type="presOf" srcId="{23058380-37E5-4782-9BAF-EBEA6C2FCD9B}" destId="{3ED28174-1574-469E-856E-E05C2551A840}" srcOrd="0" destOrd="0" presId="urn:microsoft.com/office/officeart/2005/8/layout/venn1"/>
    <dgm:cxn modelId="{575846B3-13DA-408C-B67E-DBFE3220E01A}" type="presOf" srcId="{D9BAA7A3-4D99-4BAE-A8F6-6725A267E20A}" destId="{D412BF31-89E7-4720-B24C-3F6E79BC6750}" srcOrd="0" destOrd="0" presId="urn:microsoft.com/office/officeart/2005/8/layout/venn1"/>
    <dgm:cxn modelId="{7F9C6871-961C-4242-A329-5D208420F0F8}" type="presParOf" srcId="{125EA627-AAC7-42EB-ADD0-40C1E3B45CDF}" destId="{3ED28174-1574-469E-856E-E05C2551A840}" srcOrd="0" destOrd="0" presId="urn:microsoft.com/office/officeart/2005/8/layout/venn1"/>
    <dgm:cxn modelId="{65B5AFF1-E04D-4A72-84A4-16A046206636}" type="presParOf" srcId="{125EA627-AAC7-42EB-ADD0-40C1E3B45CDF}" destId="{EA93237A-062A-480E-B2B5-E211F5612AB7}" srcOrd="1" destOrd="0" presId="urn:microsoft.com/office/officeart/2005/8/layout/venn1"/>
    <dgm:cxn modelId="{E257BBF2-536F-4E16-B156-803066296A36}" type="presParOf" srcId="{125EA627-AAC7-42EB-ADD0-40C1E3B45CDF}" destId="{D412BF31-89E7-4720-B24C-3F6E79BC6750}" srcOrd="2" destOrd="0" presId="urn:microsoft.com/office/officeart/2005/8/layout/venn1"/>
    <dgm:cxn modelId="{4FAD097C-022D-4EF7-BB71-158BEE3795AA}" type="presParOf" srcId="{125EA627-AAC7-42EB-ADD0-40C1E3B45CDF}" destId="{B30B4D60-A953-40F1-B157-D1E722BAC94B}" srcOrd="3" destOrd="0" presId="urn:microsoft.com/office/officeart/2005/8/layout/venn1"/>
    <dgm:cxn modelId="{ECBA5F72-30AB-4830-AFA6-98F81F79E02E}" type="presParOf" srcId="{125EA627-AAC7-42EB-ADD0-40C1E3B45CDF}" destId="{C7F7C825-61B3-4486-986C-615AE1C4E08E}" srcOrd="4" destOrd="0" presId="urn:microsoft.com/office/officeart/2005/8/layout/venn1"/>
    <dgm:cxn modelId="{C8DAA828-D7F9-4A66-9174-B351395A77C7}" type="presParOf" srcId="{125EA627-AAC7-42EB-ADD0-40C1E3B45CDF}" destId="{58805135-F853-49D1-8A75-96C75B7B310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993787-BBB1-456E-9AD7-C942A20B7739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2C7F59-7902-4CA4-83A5-F6952B7F14E1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Индивидуальное </a:t>
          </a:r>
          <a:endParaRPr lang="ru-RU" b="1" dirty="0">
            <a:solidFill>
              <a:srgbClr val="0070C0"/>
            </a:solidFill>
          </a:endParaRPr>
        </a:p>
      </dgm:t>
    </dgm:pt>
    <dgm:pt modelId="{54CD4FC2-7EF5-44D4-8FCF-59DD6952F3BB}" type="parTrans" cxnId="{FC8586EE-8F0A-407E-8738-9F20AB325199}">
      <dgm:prSet/>
      <dgm:spPr/>
      <dgm:t>
        <a:bodyPr/>
        <a:lstStyle/>
        <a:p>
          <a:endParaRPr lang="ru-RU"/>
        </a:p>
      </dgm:t>
    </dgm:pt>
    <dgm:pt modelId="{353220E4-CC75-4822-BC86-8EE2E3B38A41}" type="sibTrans" cxnId="{FC8586EE-8F0A-407E-8738-9F20AB325199}">
      <dgm:prSet/>
      <dgm:spPr/>
      <dgm:t>
        <a:bodyPr/>
        <a:lstStyle/>
        <a:p>
          <a:endParaRPr lang="ru-RU"/>
        </a:p>
      </dgm:t>
    </dgm:pt>
    <dgm:pt modelId="{2BA43852-BBC6-4004-812A-1C661752D045}">
      <dgm:prSet phldrT="[Текст]"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Групповое </a:t>
          </a:r>
          <a:endParaRPr lang="ru-RU" b="1" dirty="0">
            <a:solidFill>
              <a:srgbClr val="0070C0"/>
            </a:solidFill>
          </a:endParaRPr>
        </a:p>
      </dgm:t>
    </dgm:pt>
    <dgm:pt modelId="{2810C9B9-C780-438F-BAC8-013FF8231E85}" type="parTrans" cxnId="{35FBD0CC-FC1E-4DF3-8EEF-54FFFF862197}">
      <dgm:prSet/>
      <dgm:spPr/>
      <dgm:t>
        <a:bodyPr/>
        <a:lstStyle/>
        <a:p>
          <a:endParaRPr lang="ru-RU"/>
        </a:p>
      </dgm:t>
    </dgm:pt>
    <dgm:pt modelId="{B739D2B5-EDC6-4CA0-97FC-BE288CFF0E48}" type="sibTrans" cxnId="{35FBD0CC-FC1E-4DF3-8EEF-54FFFF862197}">
      <dgm:prSet/>
      <dgm:spPr/>
      <dgm:t>
        <a:bodyPr/>
        <a:lstStyle/>
        <a:p>
          <a:endParaRPr lang="ru-RU"/>
        </a:p>
      </dgm:t>
    </dgm:pt>
    <dgm:pt modelId="{1C8A0401-86C0-45B5-93E8-45C22A08FD47}">
      <dgm:prSet phldrT="[Текст]"/>
      <dgm:spPr/>
      <dgm:t>
        <a:bodyPr/>
        <a:lstStyle/>
        <a:p>
          <a:r>
            <a:rPr lang="ru-RU" b="1" dirty="0" smtClean="0">
              <a:solidFill>
                <a:srgbClr val="9F1547"/>
              </a:solidFill>
            </a:rPr>
            <a:t>Региональное</a:t>
          </a:r>
          <a:endParaRPr lang="ru-RU" b="1" dirty="0">
            <a:solidFill>
              <a:srgbClr val="9F1547"/>
            </a:solidFill>
          </a:endParaRPr>
        </a:p>
      </dgm:t>
    </dgm:pt>
    <dgm:pt modelId="{369F18A5-BB1D-433B-AF9D-5CA07E07E5E4}" type="parTrans" cxnId="{9E8AD370-9E4D-4EBC-AC0B-5E5C761D1D59}">
      <dgm:prSet/>
      <dgm:spPr/>
      <dgm:t>
        <a:bodyPr/>
        <a:lstStyle/>
        <a:p>
          <a:endParaRPr lang="ru-RU"/>
        </a:p>
      </dgm:t>
    </dgm:pt>
    <dgm:pt modelId="{21973AB2-197D-4521-A8DD-3377B6A7D3F9}" type="sibTrans" cxnId="{9E8AD370-9E4D-4EBC-AC0B-5E5C761D1D59}">
      <dgm:prSet/>
      <dgm:spPr/>
      <dgm:t>
        <a:bodyPr/>
        <a:lstStyle/>
        <a:p>
          <a:endParaRPr lang="ru-RU"/>
        </a:p>
      </dgm:t>
    </dgm:pt>
    <dgm:pt modelId="{F72AEB47-615F-4D58-96D8-0A7D4D09FC9E}">
      <dgm:prSet/>
      <dgm:spPr/>
      <dgm:t>
        <a:bodyPr/>
        <a:lstStyle/>
        <a:p>
          <a:r>
            <a:rPr lang="ru-RU" b="1" dirty="0" smtClean="0">
              <a:solidFill>
                <a:srgbClr val="0070C0"/>
              </a:solidFill>
            </a:rPr>
            <a:t>Общественное </a:t>
          </a:r>
          <a:endParaRPr lang="ru-RU" b="1" dirty="0">
            <a:solidFill>
              <a:srgbClr val="0070C0"/>
            </a:solidFill>
          </a:endParaRPr>
        </a:p>
      </dgm:t>
    </dgm:pt>
    <dgm:pt modelId="{BA04553C-D34E-46CA-8031-702CA9EFA42B}" type="parTrans" cxnId="{332B0ADB-730A-4AFC-AFDC-9FB118688399}">
      <dgm:prSet/>
      <dgm:spPr/>
      <dgm:t>
        <a:bodyPr/>
        <a:lstStyle/>
        <a:p>
          <a:endParaRPr lang="ru-RU"/>
        </a:p>
      </dgm:t>
    </dgm:pt>
    <dgm:pt modelId="{01CA0C88-F73F-4184-BD82-07B5CE61E202}" type="sibTrans" cxnId="{332B0ADB-730A-4AFC-AFDC-9FB118688399}">
      <dgm:prSet/>
      <dgm:spPr/>
      <dgm:t>
        <a:bodyPr/>
        <a:lstStyle/>
        <a:p>
          <a:endParaRPr lang="ru-RU"/>
        </a:p>
      </dgm:t>
    </dgm:pt>
    <dgm:pt modelId="{6CA51833-4824-4F11-8F31-4CD8FA4AA1F6}" type="pres">
      <dgm:prSet presAssocID="{58993787-BBB1-456E-9AD7-C942A20B773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32A46-569E-4515-96F1-A6C58B44A388}" type="pres">
      <dgm:prSet presAssocID="{312C7F59-7902-4CA4-83A5-F6952B7F14E1}" presName="circle1" presStyleLbl="node1" presStyleIdx="0" presStyleCnt="4"/>
      <dgm:spPr/>
    </dgm:pt>
    <dgm:pt modelId="{E8CE57A9-DA74-4705-A5D9-6977EFF1B906}" type="pres">
      <dgm:prSet presAssocID="{312C7F59-7902-4CA4-83A5-F6952B7F14E1}" presName="space" presStyleCnt="0"/>
      <dgm:spPr/>
    </dgm:pt>
    <dgm:pt modelId="{350BA119-75DC-48B0-BAFD-5D2376700476}" type="pres">
      <dgm:prSet presAssocID="{312C7F59-7902-4CA4-83A5-F6952B7F14E1}" presName="rect1" presStyleLbl="alignAcc1" presStyleIdx="0" presStyleCnt="4"/>
      <dgm:spPr/>
      <dgm:t>
        <a:bodyPr/>
        <a:lstStyle/>
        <a:p>
          <a:endParaRPr lang="ru-RU"/>
        </a:p>
      </dgm:t>
    </dgm:pt>
    <dgm:pt modelId="{F8D2FC9B-6762-4EFB-A601-58039506EA9C}" type="pres">
      <dgm:prSet presAssocID="{2BA43852-BBC6-4004-812A-1C661752D045}" presName="vertSpace2" presStyleLbl="node1" presStyleIdx="0" presStyleCnt="4"/>
      <dgm:spPr/>
    </dgm:pt>
    <dgm:pt modelId="{D7CE68D9-15D8-41B6-B723-432CA87B3360}" type="pres">
      <dgm:prSet presAssocID="{2BA43852-BBC6-4004-812A-1C661752D045}" presName="circle2" presStyleLbl="node1" presStyleIdx="1" presStyleCnt="4"/>
      <dgm:spPr/>
    </dgm:pt>
    <dgm:pt modelId="{0607067B-7F47-4948-A618-42AD26C33068}" type="pres">
      <dgm:prSet presAssocID="{2BA43852-BBC6-4004-812A-1C661752D045}" presName="rect2" presStyleLbl="alignAcc1" presStyleIdx="1" presStyleCnt="4"/>
      <dgm:spPr/>
      <dgm:t>
        <a:bodyPr/>
        <a:lstStyle/>
        <a:p>
          <a:endParaRPr lang="ru-RU"/>
        </a:p>
      </dgm:t>
    </dgm:pt>
    <dgm:pt modelId="{2250706C-F751-4EC3-AEC7-7456CBA362A5}" type="pres">
      <dgm:prSet presAssocID="{1C8A0401-86C0-45B5-93E8-45C22A08FD47}" presName="vertSpace3" presStyleLbl="node1" presStyleIdx="1" presStyleCnt="4"/>
      <dgm:spPr/>
    </dgm:pt>
    <dgm:pt modelId="{A35DECDF-CA02-45E9-A681-0733C2E7C52B}" type="pres">
      <dgm:prSet presAssocID="{1C8A0401-86C0-45B5-93E8-45C22A08FD47}" presName="circle3" presStyleLbl="node1" presStyleIdx="2" presStyleCnt="4"/>
      <dgm:spPr/>
    </dgm:pt>
    <dgm:pt modelId="{77C3AAA7-852C-43BE-9CDF-9FA5B397C320}" type="pres">
      <dgm:prSet presAssocID="{1C8A0401-86C0-45B5-93E8-45C22A08FD47}" presName="rect3" presStyleLbl="alignAcc1" presStyleIdx="2" presStyleCnt="4"/>
      <dgm:spPr/>
      <dgm:t>
        <a:bodyPr/>
        <a:lstStyle/>
        <a:p>
          <a:endParaRPr lang="ru-RU"/>
        </a:p>
      </dgm:t>
    </dgm:pt>
    <dgm:pt modelId="{A9FDF286-2A2C-4F37-B9BD-185128EB0B67}" type="pres">
      <dgm:prSet presAssocID="{F72AEB47-615F-4D58-96D8-0A7D4D09FC9E}" presName="vertSpace4" presStyleLbl="node1" presStyleIdx="2" presStyleCnt="4"/>
      <dgm:spPr/>
    </dgm:pt>
    <dgm:pt modelId="{A7A731BA-9411-47B9-842A-3657A6609576}" type="pres">
      <dgm:prSet presAssocID="{F72AEB47-615F-4D58-96D8-0A7D4D09FC9E}" presName="circle4" presStyleLbl="node1" presStyleIdx="3" presStyleCnt="4"/>
      <dgm:spPr/>
    </dgm:pt>
    <dgm:pt modelId="{B4A05D8D-2344-4BFA-B3AC-F1E360938D16}" type="pres">
      <dgm:prSet presAssocID="{F72AEB47-615F-4D58-96D8-0A7D4D09FC9E}" presName="rect4" presStyleLbl="alignAcc1" presStyleIdx="3" presStyleCnt="4" custLinFactNeighborX="143" custLinFactNeighborY="13345"/>
      <dgm:spPr/>
      <dgm:t>
        <a:bodyPr/>
        <a:lstStyle/>
        <a:p>
          <a:endParaRPr lang="ru-RU"/>
        </a:p>
      </dgm:t>
    </dgm:pt>
    <dgm:pt modelId="{D7620CB7-262D-49C1-BA0A-1B13B8C6D279}" type="pres">
      <dgm:prSet presAssocID="{312C7F59-7902-4CA4-83A5-F6952B7F14E1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E363D6-F6B9-4F70-916D-B900738A98D2}" type="pres">
      <dgm:prSet presAssocID="{2BA43852-BBC6-4004-812A-1C661752D04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C8C6E2-EE39-455C-9D3F-DF9E9ED857F9}" type="pres">
      <dgm:prSet presAssocID="{1C8A0401-86C0-45B5-93E8-45C22A08FD47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C0BEE-FFCD-4416-ADC3-D13E73DDA33A}" type="pres">
      <dgm:prSet presAssocID="{F72AEB47-615F-4D58-96D8-0A7D4D09FC9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C350BB-0F62-4E4C-966C-AD669FFE86F3}" type="presOf" srcId="{1C8A0401-86C0-45B5-93E8-45C22A08FD47}" destId="{77C3AAA7-852C-43BE-9CDF-9FA5B397C320}" srcOrd="0" destOrd="0" presId="urn:microsoft.com/office/officeart/2005/8/layout/target3"/>
    <dgm:cxn modelId="{7A845569-4553-4FE8-9C00-6974583AB510}" type="presOf" srcId="{F72AEB47-615F-4D58-96D8-0A7D4D09FC9E}" destId="{B4A05D8D-2344-4BFA-B3AC-F1E360938D16}" srcOrd="0" destOrd="0" presId="urn:microsoft.com/office/officeart/2005/8/layout/target3"/>
    <dgm:cxn modelId="{332B0ADB-730A-4AFC-AFDC-9FB118688399}" srcId="{58993787-BBB1-456E-9AD7-C942A20B7739}" destId="{F72AEB47-615F-4D58-96D8-0A7D4D09FC9E}" srcOrd="3" destOrd="0" parTransId="{BA04553C-D34E-46CA-8031-702CA9EFA42B}" sibTransId="{01CA0C88-F73F-4184-BD82-07B5CE61E202}"/>
    <dgm:cxn modelId="{B2FB3E26-30E4-41DC-871E-2024DDC15843}" type="presOf" srcId="{2BA43852-BBC6-4004-812A-1C661752D045}" destId="{ECE363D6-F6B9-4F70-916D-B900738A98D2}" srcOrd="1" destOrd="0" presId="urn:microsoft.com/office/officeart/2005/8/layout/target3"/>
    <dgm:cxn modelId="{9E8AD370-9E4D-4EBC-AC0B-5E5C761D1D59}" srcId="{58993787-BBB1-456E-9AD7-C942A20B7739}" destId="{1C8A0401-86C0-45B5-93E8-45C22A08FD47}" srcOrd="2" destOrd="0" parTransId="{369F18A5-BB1D-433B-AF9D-5CA07E07E5E4}" sibTransId="{21973AB2-197D-4521-A8DD-3377B6A7D3F9}"/>
    <dgm:cxn modelId="{84CDCDE2-66E9-4AB0-A70F-0CC20086DF5B}" type="presOf" srcId="{2BA43852-BBC6-4004-812A-1C661752D045}" destId="{0607067B-7F47-4948-A618-42AD26C33068}" srcOrd="0" destOrd="0" presId="urn:microsoft.com/office/officeart/2005/8/layout/target3"/>
    <dgm:cxn modelId="{76EF53FF-D309-4CB5-9FEC-BB72595F34A8}" type="presOf" srcId="{312C7F59-7902-4CA4-83A5-F6952B7F14E1}" destId="{350BA119-75DC-48B0-BAFD-5D2376700476}" srcOrd="0" destOrd="0" presId="urn:microsoft.com/office/officeart/2005/8/layout/target3"/>
    <dgm:cxn modelId="{1F8CF6F2-147C-4D2E-A056-ED3A41F12CB3}" type="presOf" srcId="{1C8A0401-86C0-45B5-93E8-45C22A08FD47}" destId="{26C8C6E2-EE39-455C-9D3F-DF9E9ED857F9}" srcOrd="1" destOrd="0" presId="urn:microsoft.com/office/officeart/2005/8/layout/target3"/>
    <dgm:cxn modelId="{35FBD0CC-FC1E-4DF3-8EEF-54FFFF862197}" srcId="{58993787-BBB1-456E-9AD7-C942A20B7739}" destId="{2BA43852-BBC6-4004-812A-1C661752D045}" srcOrd="1" destOrd="0" parTransId="{2810C9B9-C780-438F-BAC8-013FF8231E85}" sibTransId="{B739D2B5-EDC6-4CA0-97FC-BE288CFF0E48}"/>
    <dgm:cxn modelId="{BC66B89B-EE93-4EE4-AE69-3A1A8C5B8C55}" type="presOf" srcId="{F72AEB47-615F-4D58-96D8-0A7D4D09FC9E}" destId="{6E9C0BEE-FFCD-4416-ADC3-D13E73DDA33A}" srcOrd="1" destOrd="0" presId="urn:microsoft.com/office/officeart/2005/8/layout/target3"/>
    <dgm:cxn modelId="{4A7D7333-1D8C-4FE0-8138-BB688B92DABE}" type="presOf" srcId="{58993787-BBB1-456E-9AD7-C942A20B7739}" destId="{6CA51833-4824-4F11-8F31-4CD8FA4AA1F6}" srcOrd="0" destOrd="0" presId="urn:microsoft.com/office/officeart/2005/8/layout/target3"/>
    <dgm:cxn modelId="{FC8586EE-8F0A-407E-8738-9F20AB325199}" srcId="{58993787-BBB1-456E-9AD7-C942A20B7739}" destId="{312C7F59-7902-4CA4-83A5-F6952B7F14E1}" srcOrd="0" destOrd="0" parTransId="{54CD4FC2-7EF5-44D4-8FCF-59DD6952F3BB}" sibTransId="{353220E4-CC75-4822-BC86-8EE2E3B38A41}"/>
    <dgm:cxn modelId="{E07A03B9-9547-454D-B7DB-D1B81BCA53BC}" type="presOf" srcId="{312C7F59-7902-4CA4-83A5-F6952B7F14E1}" destId="{D7620CB7-262D-49C1-BA0A-1B13B8C6D279}" srcOrd="1" destOrd="0" presId="urn:microsoft.com/office/officeart/2005/8/layout/target3"/>
    <dgm:cxn modelId="{8320CB03-5B29-42DD-985F-4AB21BCD568E}" type="presParOf" srcId="{6CA51833-4824-4F11-8F31-4CD8FA4AA1F6}" destId="{51132A46-569E-4515-96F1-A6C58B44A388}" srcOrd="0" destOrd="0" presId="urn:microsoft.com/office/officeart/2005/8/layout/target3"/>
    <dgm:cxn modelId="{117A1996-53E9-4A35-8CC6-3D98ACA10A3D}" type="presParOf" srcId="{6CA51833-4824-4F11-8F31-4CD8FA4AA1F6}" destId="{E8CE57A9-DA74-4705-A5D9-6977EFF1B906}" srcOrd="1" destOrd="0" presId="urn:microsoft.com/office/officeart/2005/8/layout/target3"/>
    <dgm:cxn modelId="{53A29618-5EE7-4D03-820C-0ADFD58AB46D}" type="presParOf" srcId="{6CA51833-4824-4F11-8F31-4CD8FA4AA1F6}" destId="{350BA119-75DC-48B0-BAFD-5D2376700476}" srcOrd="2" destOrd="0" presId="urn:microsoft.com/office/officeart/2005/8/layout/target3"/>
    <dgm:cxn modelId="{7B3E96A9-2F8C-4684-95EF-663F498DD3DF}" type="presParOf" srcId="{6CA51833-4824-4F11-8F31-4CD8FA4AA1F6}" destId="{F8D2FC9B-6762-4EFB-A601-58039506EA9C}" srcOrd="3" destOrd="0" presId="urn:microsoft.com/office/officeart/2005/8/layout/target3"/>
    <dgm:cxn modelId="{3652EB44-640E-465C-82E3-81C4C49D26C0}" type="presParOf" srcId="{6CA51833-4824-4F11-8F31-4CD8FA4AA1F6}" destId="{D7CE68D9-15D8-41B6-B723-432CA87B3360}" srcOrd="4" destOrd="0" presId="urn:microsoft.com/office/officeart/2005/8/layout/target3"/>
    <dgm:cxn modelId="{980E1E69-A0DA-4FD7-8EB7-2E901292E473}" type="presParOf" srcId="{6CA51833-4824-4F11-8F31-4CD8FA4AA1F6}" destId="{0607067B-7F47-4948-A618-42AD26C33068}" srcOrd="5" destOrd="0" presId="urn:microsoft.com/office/officeart/2005/8/layout/target3"/>
    <dgm:cxn modelId="{C0872C6C-7052-4FBA-953E-6F60B65EDBBB}" type="presParOf" srcId="{6CA51833-4824-4F11-8F31-4CD8FA4AA1F6}" destId="{2250706C-F751-4EC3-AEC7-7456CBA362A5}" srcOrd="6" destOrd="0" presId="urn:microsoft.com/office/officeart/2005/8/layout/target3"/>
    <dgm:cxn modelId="{540FBD2D-45E9-48D1-BF4A-6E6DA7C8861A}" type="presParOf" srcId="{6CA51833-4824-4F11-8F31-4CD8FA4AA1F6}" destId="{A35DECDF-CA02-45E9-A681-0733C2E7C52B}" srcOrd="7" destOrd="0" presId="urn:microsoft.com/office/officeart/2005/8/layout/target3"/>
    <dgm:cxn modelId="{8B4DE5A6-41A3-4568-A9A2-EFED0E299FE0}" type="presParOf" srcId="{6CA51833-4824-4F11-8F31-4CD8FA4AA1F6}" destId="{77C3AAA7-852C-43BE-9CDF-9FA5B397C320}" srcOrd="8" destOrd="0" presId="urn:microsoft.com/office/officeart/2005/8/layout/target3"/>
    <dgm:cxn modelId="{AB74093A-FD22-4C7A-9782-BECFA8A15D06}" type="presParOf" srcId="{6CA51833-4824-4F11-8F31-4CD8FA4AA1F6}" destId="{A9FDF286-2A2C-4F37-B9BD-185128EB0B67}" srcOrd="9" destOrd="0" presId="urn:microsoft.com/office/officeart/2005/8/layout/target3"/>
    <dgm:cxn modelId="{E8381A8C-000B-41D7-979C-420753C76076}" type="presParOf" srcId="{6CA51833-4824-4F11-8F31-4CD8FA4AA1F6}" destId="{A7A731BA-9411-47B9-842A-3657A6609576}" srcOrd="10" destOrd="0" presId="urn:microsoft.com/office/officeart/2005/8/layout/target3"/>
    <dgm:cxn modelId="{4829B7CE-BFEA-4C66-ADDB-16DE206C81FA}" type="presParOf" srcId="{6CA51833-4824-4F11-8F31-4CD8FA4AA1F6}" destId="{B4A05D8D-2344-4BFA-B3AC-F1E360938D16}" srcOrd="11" destOrd="0" presId="urn:microsoft.com/office/officeart/2005/8/layout/target3"/>
    <dgm:cxn modelId="{268F1AEA-E66E-430F-B861-80F2629E3140}" type="presParOf" srcId="{6CA51833-4824-4F11-8F31-4CD8FA4AA1F6}" destId="{D7620CB7-262D-49C1-BA0A-1B13B8C6D279}" srcOrd="12" destOrd="0" presId="urn:microsoft.com/office/officeart/2005/8/layout/target3"/>
    <dgm:cxn modelId="{6BC90DF7-ECD7-4E2B-9B07-AE8DB98A03DD}" type="presParOf" srcId="{6CA51833-4824-4F11-8F31-4CD8FA4AA1F6}" destId="{ECE363D6-F6B9-4F70-916D-B900738A98D2}" srcOrd="13" destOrd="0" presId="urn:microsoft.com/office/officeart/2005/8/layout/target3"/>
    <dgm:cxn modelId="{E1C98841-377F-4AC5-8D76-34E02DB4249C}" type="presParOf" srcId="{6CA51833-4824-4F11-8F31-4CD8FA4AA1F6}" destId="{26C8C6E2-EE39-455C-9D3F-DF9E9ED857F9}" srcOrd="14" destOrd="0" presId="urn:microsoft.com/office/officeart/2005/8/layout/target3"/>
    <dgm:cxn modelId="{20441E57-937B-4EA3-B9C6-63AB3FC35F91}" type="presParOf" srcId="{6CA51833-4824-4F11-8F31-4CD8FA4AA1F6}" destId="{6E9C0BEE-FFCD-4416-ADC3-D13E73DDA33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FFF8B-BD41-4B79-899D-27A0C8C0C506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F136EA-F65F-423A-96F1-06CF01D52CF5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/>
              </a:solidFill>
            </a:rPr>
            <a:t>Нет ничего практичнее хорошей теории</a:t>
          </a:r>
          <a:endParaRPr lang="ru-RU" b="1" dirty="0">
            <a:solidFill>
              <a:schemeClr val="accent1"/>
            </a:solidFill>
          </a:endParaRPr>
        </a:p>
      </dgm:t>
    </dgm:pt>
    <dgm:pt modelId="{E7611BF5-2D26-4DFB-9332-E491DE22F38D}" type="parTrans" cxnId="{41A657A9-D4D9-4241-B811-FA4087E51B8B}">
      <dgm:prSet/>
      <dgm:spPr/>
      <dgm:t>
        <a:bodyPr/>
        <a:lstStyle/>
        <a:p>
          <a:endParaRPr lang="ru-RU"/>
        </a:p>
      </dgm:t>
    </dgm:pt>
    <dgm:pt modelId="{6FA86D13-EB61-48F7-909C-FEC78B288B06}" type="sibTrans" cxnId="{41A657A9-D4D9-4241-B811-FA4087E51B8B}">
      <dgm:prSet/>
      <dgm:spPr/>
      <dgm:t>
        <a:bodyPr/>
        <a:lstStyle/>
        <a:p>
          <a:endParaRPr lang="ru-RU"/>
        </a:p>
      </dgm:t>
    </dgm:pt>
    <dgm:pt modelId="{8EA1BE50-881B-446A-91E7-F9E9A7CF5DEA}">
      <dgm:prSet phldrT="[Текст]"/>
      <dgm:spPr/>
      <dgm:t>
        <a:bodyPr/>
        <a:lstStyle/>
        <a:p>
          <a:r>
            <a:rPr lang="ru-RU" b="1" dirty="0" smtClean="0">
              <a:solidFill>
                <a:srgbClr val="9F1547"/>
              </a:solidFill>
            </a:rPr>
            <a:t>Самая хорошая теория мертва без практики</a:t>
          </a:r>
          <a:endParaRPr lang="ru-RU" b="1" dirty="0">
            <a:solidFill>
              <a:srgbClr val="9F1547"/>
            </a:solidFill>
          </a:endParaRPr>
        </a:p>
      </dgm:t>
    </dgm:pt>
    <dgm:pt modelId="{49BD1FFE-E49F-4BCF-B0A8-6E32F53BB380}" type="parTrans" cxnId="{635660FE-4464-4074-9C1A-7487B296B514}">
      <dgm:prSet/>
      <dgm:spPr/>
      <dgm:t>
        <a:bodyPr/>
        <a:lstStyle/>
        <a:p>
          <a:endParaRPr lang="ru-RU"/>
        </a:p>
      </dgm:t>
    </dgm:pt>
    <dgm:pt modelId="{AFE53196-9ABF-4053-B5AD-C6D3ED3CF667}" type="sibTrans" cxnId="{635660FE-4464-4074-9C1A-7487B296B514}">
      <dgm:prSet/>
      <dgm:spPr/>
      <dgm:t>
        <a:bodyPr/>
        <a:lstStyle/>
        <a:p>
          <a:endParaRPr lang="ru-RU"/>
        </a:p>
      </dgm:t>
    </dgm:pt>
    <dgm:pt modelId="{5A7D0E27-F5E9-4EDC-9696-D2B8B3682FFC}" type="pres">
      <dgm:prSet presAssocID="{A36FFF8B-BD41-4B79-899D-27A0C8C0C506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DF6640-C2E4-4488-9807-A96F964824BB}" type="pres">
      <dgm:prSet presAssocID="{A36FFF8B-BD41-4B79-899D-27A0C8C0C506}" presName="divider" presStyleLbl="fgShp" presStyleIdx="0" presStyleCnt="1"/>
      <dgm:spPr/>
    </dgm:pt>
    <dgm:pt modelId="{53A45C24-B124-41AF-885D-C73880F21D9C}" type="pres">
      <dgm:prSet presAssocID="{B1F136EA-F65F-423A-96F1-06CF01D52CF5}" presName="downArrow" presStyleLbl="node1" presStyleIdx="0" presStyleCnt="2"/>
      <dgm:spPr/>
    </dgm:pt>
    <dgm:pt modelId="{7A50B426-72A3-413B-B418-662A2E4CF887}" type="pres">
      <dgm:prSet presAssocID="{B1F136EA-F65F-423A-96F1-06CF01D52CF5}" presName="downArrowText" presStyleLbl="revTx" presStyleIdx="0" presStyleCnt="2" custScaleX="175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769F9-A676-47A5-89FC-9DBB09749F96}" type="pres">
      <dgm:prSet presAssocID="{8EA1BE50-881B-446A-91E7-F9E9A7CF5DEA}" presName="upArrow" presStyleLbl="node1" presStyleIdx="1" presStyleCnt="2"/>
      <dgm:spPr/>
    </dgm:pt>
    <dgm:pt modelId="{2584A313-2296-4183-91A2-2D388D440EF2}" type="pres">
      <dgm:prSet presAssocID="{8EA1BE50-881B-446A-91E7-F9E9A7CF5DEA}" presName="upArrowText" presStyleLbl="revTx" presStyleIdx="1" presStyleCnt="2" custScaleX="167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677D50-9708-4FC3-AF0E-3B4B53B9C8A6}" type="presOf" srcId="{A36FFF8B-BD41-4B79-899D-27A0C8C0C506}" destId="{5A7D0E27-F5E9-4EDC-9696-D2B8B3682FFC}" srcOrd="0" destOrd="0" presId="urn:microsoft.com/office/officeart/2005/8/layout/arrow3"/>
    <dgm:cxn modelId="{41A657A9-D4D9-4241-B811-FA4087E51B8B}" srcId="{A36FFF8B-BD41-4B79-899D-27A0C8C0C506}" destId="{B1F136EA-F65F-423A-96F1-06CF01D52CF5}" srcOrd="0" destOrd="0" parTransId="{E7611BF5-2D26-4DFB-9332-E491DE22F38D}" sibTransId="{6FA86D13-EB61-48F7-909C-FEC78B288B06}"/>
    <dgm:cxn modelId="{CFE2E639-B4C4-4492-9B3E-EDF2472C5E6D}" type="presOf" srcId="{B1F136EA-F65F-423A-96F1-06CF01D52CF5}" destId="{7A50B426-72A3-413B-B418-662A2E4CF887}" srcOrd="0" destOrd="0" presId="urn:microsoft.com/office/officeart/2005/8/layout/arrow3"/>
    <dgm:cxn modelId="{E75A4248-211C-430D-9EB3-52AE8EDBCD7E}" type="presOf" srcId="{8EA1BE50-881B-446A-91E7-F9E9A7CF5DEA}" destId="{2584A313-2296-4183-91A2-2D388D440EF2}" srcOrd="0" destOrd="0" presId="urn:microsoft.com/office/officeart/2005/8/layout/arrow3"/>
    <dgm:cxn modelId="{635660FE-4464-4074-9C1A-7487B296B514}" srcId="{A36FFF8B-BD41-4B79-899D-27A0C8C0C506}" destId="{8EA1BE50-881B-446A-91E7-F9E9A7CF5DEA}" srcOrd="1" destOrd="0" parTransId="{49BD1FFE-E49F-4BCF-B0A8-6E32F53BB380}" sibTransId="{AFE53196-9ABF-4053-B5AD-C6D3ED3CF667}"/>
    <dgm:cxn modelId="{631D2D5C-60C2-4145-8296-2A92A56971E5}" type="presParOf" srcId="{5A7D0E27-F5E9-4EDC-9696-D2B8B3682FFC}" destId="{7DDF6640-C2E4-4488-9807-A96F964824BB}" srcOrd="0" destOrd="0" presId="urn:microsoft.com/office/officeart/2005/8/layout/arrow3"/>
    <dgm:cxn modelId="{ACD3B21C-A6B5-4BEF-917A-5AF676837817}" type="presParOf" srcId="{5A7D0E27-F5E9-4EDC-9696-D2B8B3682FFC}" destId="{53A45C24-B124-41AF-885D-C73880F21D9C}" srcOrd="1" destOrd="0" presId="urn:microsoft.com/office/officeart/2005/8/layout/arrow3"/>
    <dgm:cxn modelId="{56ECCB81-ADC7-4B21-800F-C4C2A68901AB}" type="presParOf" srcId="{5A7D0E27-F5E9-4EDC-9696-D2B8B3682FFC}" destId="{7A50B426-72A3-413B-B418-662A2E4CF887}" srcOrd="2" destOrd="0" presId="urn:microsoft.com/office/officeart/2005/8/layout/arrow3"/>
    <dgm:cxn modelId="{BE477CA0-6230-4ADF-B44E-5487CFC7646F}" type="presParOf" srcId="{5A7D0E27-F5E9-4EDC-9696-D2B8B3682FFC}" destId="{07C769F9-A676-47A5-89FC-9DBB09749F96}" srcOrd="3" destOrd="0" presId="urn:microsoft.com/office/officeart/2005/8/layout/arrow3"/>
    <dgm:cxn modelId="{7A94527C-999E-4C3C-B625-2D46B55A35A7}" type="presParOf" srcId="{5A7D0E27-F5E9-4EDC-9696-D2B8B3682FFC}" destId="{2584A313-2296-4183-91A2-2D388D440EF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80E8D6-5928-4C55-B359-D25D721B70B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768BBE-A649-4000-8E75-907A2F11ABCC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прав застрахованных, снижение смертности</a:t>
          </a:r>
          <a:endParaRPr lang="ru-RU" sz="1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E891AF-BF20-4B88-9EC3-CDD8598105E9}" type="parTrans" cxnId="{7EEF3F15-2230-4A13-B349-C67532AC3931}">
      <dgm:prSet/>
      <dgm:spPr/>
      <dgm:t>
        <a:bodyPr/>
        <a:lstStyle/>
        <a:p>
          <a:endParaRPr lang="ru-RU"/>
        </a:p>
      </dgm:t>
    </dgm:pt>
    <dgm:pt modelId="{291D0007-6B23-4EA9-BE34-EB2FEB871B4C}" type="sibTrans" cxnId="{7EEF3F15-2230-4A13-B349-C67532AC3931}">
      <dgm:prSet/>
      <dgm:spPr>
        <a:solidFill>
          <a:srgbClr val="002060"/>
        </a:solidFill>
      </dgm:spPr>
      <dgm:t>
        <a:bodyPr/>
        <a:lstStyle/>
        <a:p>
          <a:endParaRPr lang="ru-RU"/>
        </a:p>
      </dgm:t>
    </dgm:pt>
    <dgm:pt modelId="{687B412F-76FB-4075-A041-528EFE3BD33D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 мероприятий по устранению нарушений путем принятия управленческих решений</a:t>
          </a:r>
        </a:p>
      </dgm:t>
    </dgm:pt>
    <dgm:pt modelId="{57DD07E6-FB5B-43BB-8080-A7D7080A28F1}" type="parTrans" cxnId="{C2AE906D-0E81-4AC9-AA78-8BB7F704ECD8}">
      <dgm:prSet/>
      <dgm:spPr/>
      <dgm:t>
        <a:bodyPr/>
        <a:lstStyle/>
        <a:p>
          <a:endParaRPr lang="ru-RU"/>
        </a:p>
      </dgm:t>
    </dgm:pt>
    <dgm:pt modelId="{A25FCECF-D285-4756-A5D9-DB55EB834AE1}" type="sibTrans" cxnId="{C2AE906D-0E81-4AC9-AA78-8BB7F704ECD8}">
      <dgm:prSet/>
      <dgm:spPr/>
      <dgm:t>
        <a:bodyPr/>
        <a:lstStyle/>
        <a:p>
          <a:endParaRPr lang="ru-RU"/>
        </a:p>
      </dgm:t>
    </dgm:pt>
    <dgm:pt modelId="{F4CBDC97-6B4D-4A3F-B8A1-B18913ACADAE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Контроль исполнения обязательств СМО и МО: принцип </a:t>
          </a:r>
          <a:r>
            <a:rPr lang="ru-RU" sz="1100" b="1" dirty="0" err="1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пациентоориентированности</a:t>
          </a:r>
          <a:endParaRPr lang="ru-RU" sz="1100" b="1" dirty="0">
            <a:solidFill>
              <a:srgbClr val="A5002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DE9F7A2-D333-4FF0-BC42-9438AA619B24}" type="parTrans" cxnId="{F5CCA897-7E9C-4127-9D29-3C90F6D96028}">
      <dgm:prSet/>
      <dgm:spPr/>
      <dgm:t>
        <a:bodyPr/>
        <a:lstStyle/>
        <a:p>
          <a:endParaRPr lang="ru-RU"/>
        </a:p>
      </dgm:t>
    </dgm:pt>
    <dgm:pt modelId="{21666535-8F90-4490-AB44-71C984EB199C}" type="sibTrans" cxnId="{F5CCA897-7E9C-4127-9D29-3C90F6D96028}">
      <dgm:prSet/>
      <dgm:spPr/>
      <dgm:t>
        <a:bodyPr/>
        <a:lstStyle/>
        <a:p>
          <a:endParaRPr lang="ru-RU"/>
        </a:p>
      </dgm:t>
    </dgm:pt>
    <dgm:pt modelId="{113E0362-9737-481B-9492-5FB2B347D37A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Тематические задания ТФОМС по приоритетным направлениям</a:t>
          </a:r>
        </a:p>
      </dgm:t>
    </dgm:pt>
    <dgm:pt modelId="{F28516EE-B9C2-495C-ADD0-ECAC0B2B4E0A}" type="parTrans" cxnId="{0F31248E-A40E-4942-B4C5-8B42BA2FE499}">
      <dgm:prSet/>
      <dgm:spPr/>
      <dgm:t>
        <a:bodyPr/>
        <a:lstStyle/>
        <a:p>
          <a:endParaRPr lang="ru-RU"/>
        </a:p>
      </dgm:t>
    </dgm:pt>
    <dgm:pt modelId="{2AD27E35-0EBB-4971-B570-58BB3327A74A}" type="sibTrans" cxnId="{0F31248E-A40E-4942-B4C5-8B42BA2FE499}">
      <dgm:prSet/>
      <dgm:spPr/>
      <dgm:t>
        <a:bodyPr/>
        <a:lstStyle/>
        <a:p>
          <a:endParaRPr lang="ru-RU"/>
        </a:p>
      </dgm:t>
    </dgm:pt>
    <dgm:pt modelId="{6D679D96-ACDF-4D30-91DE-9E06FA6EBAD6}">
      <dgm:prSet custT="1"/>
      <dgm:spPr>
        <a:solidFill>
          <a:schemeClr val="tx2">
            <a:lumMod val="20000"/>
            <a:lumOff val="8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ru-RU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дефектов</a:t>
          </a:r>
          <a:r>
            <a:rPr lang="en-US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оказания медицинской </a:t>
          </a:r>
          <a:r>
            <a:rPr lang="ru-RU" sz="1200" b="1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помощи и оценка компетентности </a:t>
          </a:r>
        </a:p>
        <a:p>
          <a:r>
            <a:rPr lang="ru-RU" sz="1200" b="1" u="sng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конкретного врача</a:t>
          </a:r>
          <a:endParaRPr lang="ru-RU" sz="1400" b="1" u="sng" dirty="0">
            <a:solidFill>
              <a:srgbClr val="A5002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825FBBA-9E13-49FE-932F-2B60B84F792F}" type="parTrans" cxnId="{B8CB935B-F1E3-4AB9-B82C-92BAFDFE9328}">
      <dgm:prSet/>
      <dgm:spPr/>
      <dgm:t>
        <a:bodyPr/>
        <a:lstStyle/>
        <a:p>
          <a:endParaRPr lang="ru-RU"/>
        </a:p>
      </dgm:t>
    </dgm:pt>
    <dgm:pt modelId="{F49DC904-AFAA-4F04-A0AB-7BEF4851D0B4}" type="sibTrans" cxnId="{B8CB935B-F1E3-4AB9-B82C-92BAFDFE9328}">
      <dgm:prSet/>
      <dgm:spPr/>
      <dgm:t>
        <a:bodyPr/>
        <a:lstStyle/>
        <a:p>
          <a:endParaRPr lang="ru-RU"/>
        </a:p>
      </dgm:t>
    </dgm:pt>
    <dgm:pt modelId="{F1271F3A-AD7A-4D29-9B6B-F19BAF56BFF6}" type="pres">
      <dgm:prSet presAssocID="{4680E8D6-5928-4C55-B359-D25D721B70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955262-BC5F-4862-912E-C574D990793A}" type="pres">
      <dgm:prSet presAssocID="{4680E8D6-5928-4C55-B359-D25D721B70BE}" presName="cycle" presStyleCnt="0"/>
      <dgm:spPr/>
    </dgm:pt>
    <dgm:pt modelId="{DED16A2D-234B-470B-832D-F959984CB87A}" type="pres">
      <dgm:prSet presAssocID="{62768BBE-A649-4000-8E75-907A2F11ABCC}" presName="nodeFirstNode" presStyleLbl="node1" presStyleIdx="0" presStyleCnt="5" custScaleX="222193" custScaleY="88485" custRadScaleRad="97782" custRadScaleInc="-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51D5-DF1A-450A-9A80-42F807D1C02A}" type="pres">
      <dgm:prSet presAssocID="{291D0007-6B23-4EA9-BE34-EB2FEB871B4C}" presName="sibTransFirstNode" presStyleLbl="bgShp" presStyleIdx="0" presStyleCnt="1" custScaleX="127861" custLinFactNeighborX="-454" custLinFactNeighborY="9206"/>
      <dgm:spPr/>
      <dgm:t>
        <a:bodyPr/>
        <a:lstStyle/>
        <a:p>
          <a:endParaRPr lang="ru-RU"/>
        </a:p>
      </dgm:t>
    </dgm:pt>
    <dgm:pt modelId="{7DAE5336-9E82-4082-AD68-DD482E562A8E}" type="pres">
      <dgm:prSet presAssocID="{687B412F-76FB-4075-A041-528EFE3BD33D}" presName="nodeFollowingNodes" presStyleLbl="node1" presStyleIdx="1" presStyleCnt="5" custScaleX="186916" custScaleY="134125" custRadScaleRad="171325" custRadScaleInc="290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79016-3C2F-497A-9091-0A51E7AB3064}" type="pres">
      <dgm:prSet presAssocID="{6D679D96-ACDF-4D30-91DE-9E06FA6EBAD6}" presName="nodeFollowingNodes" presStyleLbl="node1" presStyleIdx="2" presStyleCnt="5" custScaleX="180904" custScaleY="114580" custRadScaleRad="171878" custRadScaleInc="-54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A7835-BF53-4AD3-A406-3EFF68EF09C5}" type="pres">
      <dgm:prSet presAssocID="{F4CBDC97-6B4D-4A3F-B8A1-B18913ACADAE}" presName="nodeFollowingNodes" presStyleLbl="node1" presStyleIdx="3" presStyleCnt="5" custScaleX="184753" custScaleY="103002" custRadScaleRad="204565" custRadScaleInc="95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F6188-4608-4630-951C-6E9D1349D861}" type="pres">
      <dgm:prSet presAssocID="{113E0362-9737-481B-9492-5FB2B347D37A}" presName="nodeFollowingNodes" presStyleLbl="node1" presStyleIdx="4" presStyleCnt="5" custScaleX="143390" custScaleY="103313" custRadScaleRad="188562" custRadScaleInc="2513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CCA897-7E9C-4127-9D29-3C90F6D96028}" srcId="{4680E8D6-5928-4C55-B359-D25D721B70BE}" destId="{F4CBDC97-6B4D-4A3F-B8A1-B18913ACADAE}" srcOrd="3" destOrd="0" parTransId="{8DE9F7A2-D333-4FF0-BC42-9438AA619B24}" sibTransId="{21666535-8F90-4490-AB44-71C984EB199C}"/>
    <dgm:cxn modelId="{7929187E-DC0C-429E-B08E-31718CB96ADE}" type="presOf" srcId="{291D0007-6B23-4EA9-BE34-EB2FEB871B4C}" destId="{887651D5-DF1A-450A-9A80-42F807D1C02A}" srcOrd="0" destOrd="0" presId="urn:microsoft.com/office/officeart/2005/8/layout/cycle3"/>
    <dgm:cxn modelId="{2A7F9F99-C44D-4E3C-96B1-389CAC0628F4}" type="presOf" srcId="{62768BBE-A649-4000-8E75-907A2F11ABCC}" destId="{DED16A2D-234B-470B-832D-F959984CB87A}" srcOrd="0" destOrd="0" presId="urn:microsoft.com/office/officeart/2005/8/layout/cycle3"/>
    <dgm:cxn modelId="{45AFD16C-9174-4659-B1D9-16111B270A08}" type="presOf" srcId="{6D679D96-ACDF-4D30-91DE-9E06FA6EBAD6}" destId="{4AB79016-3C2F-497A-9091-0A51E7AB3064}" srcOrd="0" destOrd="0" presId="urn:microsoft.com/office/officeart/2005/8/layout/cycle3"/>
    <dgm:cxn modelId="{C918A735-134B-4524-A8E5-0E16A9C9E599}" type="presOf" srcId="{687B412F-76FB-4075-A041-528EFE3BD33D}" destId="{7DAE5336-9E82-4082-AD68-DD482E562A8E}" srcOrd="0" destOrd="0" presId="urn:microsoft.com/office/officeart/2005/8/layout/cycle3"/>
    <dgm:cxn modelId="{7EEF3F15-2230-4A13-B349-C67532AC3931}" srcId="{4680E8D6-5928-4C55-B359-D25D721B70BE}" destId="{62768BBE-A649-4000-8E75-907A2F11ABCC}" srcOrd="0" destOrd="0" parTransId="{40E891AF-BF20-4B88-9EC3-CDD8598105E9}" sibTransId="{291D0007-6B23-4EA9-BE34-EB2FEB871B4C}"/>
    <dgm:cxn modelId="{0F31248E-A40E-4942-B4C5-8B42BA2FE499}" srcId="{4680E8D6-5928-4C55-B359-D25D721B70BE}" destId="{113E0362-9737-481B-9492-5FB2B347D37A}" srcOrd="4" destOrd="0" parTransId="{F28516EE-B9C2-495C-ADD0-ECAC0B2B4E0A}" sibTransId="{2AD27E35-0EBB-4971-B570-58BB3327A74A}"/>
    <dgm:cxn modelId="{925B282B-958C-4732-9D06-3FE5E31DB95D}" type="presOf" srcId="{4680E8D6-5928-4C55-B359-D25D721B70BE}" destId="{F1271F3A-AD7A-4D29-9B6B-F19BAF56BFF6}" srcOrd="0" destOrd="0" presId="urn:microsoft.com/office/officeart/2005/8/layout/cycle3"/>
    <dgm:cxn modelId="{BDDC0EAB-0461-4BFD-9E3D-E7713E89C5B4}" type="presOf" srcId="{F4CBDC97-6B4D-4A3F-B8A1-B18913ACADAE}" destId="{AC9A7835-BF53-4AD3-A406-3EFF68EF09C5}" srcOrd="0" destOrd="0" presId="urn:microsoft.com/office/officeart/2005/8/layout/cycle3"/>
    <dgm:cxn modelId="{64823622-F04B-45E1-AF21-4DF3AFE74990}" type="presOf" srcId="{113E0362-9737-481B-9492-5FB2B347D37A}" destId="{3C6F6188-4608-4630-951C-6E9D1349D861}" srcOrd="0" destOrd="0" presId="urn:microsoft.com/office/officeart/2005/8/layout/cycle3"/>
    <dgm:cxn modelId="{B8CB935B-F1E3-4AB9-B82C-92BAFDFE9328}" srcId="{4680E8D6-5928-4C55-B359-D25D721B70BE}" destId="{6D679D96-ACDF-4D30-91DE-9E06FA6EBAD6}" srcOrd="2" destOrd="0" parTransId="{0825FBBA-9E13-49FE-932F-2B60B84F792F}" sibTransId="{F49DC904-AFAA-4F04-A0AB-7BEF4851D0B4}"/>
    <dgm:cxn modelId="{C2AE906D-0E81-4AC9-AA78-8BB7F704ECD8}" srcId="{4680E8D6-5928-4C55-B359-D25D721B70BE}" destId="{687B412F-76FB-4075-A041-528EFE3BD33D}" srcOrd="1" destOrd="0" parTransId="{57DD07E6-FB5B-43BB-8080-A7D7080A28F1}" sibTransId="{A25FCECF-D285-4756-A5D9-DB55EB834AE1}"/>
    <dgm:cxn modelId="{B71054C5-A8B4-4E20-8176-1AAB3608C94B}" type="presParOf" srcId="{F1271F3A-AD7A-4D29-9B6B-F19BAF56BFF6}" destId="{EF955262-BC5F-4862-912E-C574D990793A}" srcOrd="0" destOrd="0" presId="urn:microsoft.com/office/officeart/2005/8/layout/cycle3"/>
    <dgm:cxn modelId="{BC455CE1-30FD-4345-870C-979CCF6E06BE}" type="presParOf" srcId="{EF955262-BC5F-4862-912E-C574D990793A}" destId="{DED16A2D-234B-470B-832D-F959984CB87A}" srcOrd="0" destOrd="0" presId="urn:microsoft.com/office/officeart/2005/8/layout/cycle3"/>
    <dgm:cxn modelId="{CF84F777-A2F2-4389-93AC-B631F6360CDA}" type="presParOf" srcId="{EF955262-BC5F-4862-912E-C574D990793A}" destId="{887651D5-DF1A-450A-9A80-42F807D1C02A}" srcOrd="1" destOrd="0" presId="urn:microsoft.com/office/officeart/2005/8/layout/cycle3"/>
    <dgm:cxn modelId="{2ADE2214-CE3A-4B53-A1B2-54E412344125}" type="presParOf" srcId="{EF955262-BC5F-4862-912E-C574D990793A}" destId="{7DAE5336-9E82-4082-AD68-DD482E562A8E}" srcOrd="2" destOrd="0" presId="urn:microsoft.com/office/officeart/2005/8/layout/cycle3"/>
    <dgm:cxn modelId="{148E966B-6363-4DFF-A033-772D6D253CB9}" type="presParOf" srcId="{EF955262-BC5F-4862-912E-C574D990793A}" destId="{4AB79016-3C2F-497A-9091-0A51E7AB3064}" srcOrd="3" destOrd="0" presId="urn:microsoft.com/office/officeart/2005/8/layout/cycle3"/>
    <dgm:cxn modelId="{73E74DAC-FAE1-4571-9BF9-AC0EF689A69E}" type="presParOf" srcId="{EF955262-BC5F-4862-912E-C574D990793A}" destId="{AC9A7835-BF53-4AD3-A406-3EFF68EF09C5}" srcOrd="4" destOrd="0" presId="urn:microsoft.com/office/officeart/2005/8/layout/cycle3"/>
    <dgm:cxn modelId="{124F9BAB-6239-4D1D-A0C5-93F8C9888205}" type="presParOf" srcId="{EF955262-BC5F-4862-912E-C574D990793A}" destId="{3C6F6188-4608-4630-951C-6E9D1349D86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FDDC5-5103-4BE0-8811-C02AB70E5096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1677BECA-7576-40BF-B6DB-E9BF38AAD387}">
      <dgm:prSet phldrT="[Текст]" custT="1"/>
      <dgm:spPr/>
      <dgm:t>
        <a:bodyPr/>
        <a:lstStyle/>
        <a:p>
          <a:r>
            <a:rPr lang="ru-RU" sz="1200" b="1" dirty="0" smtClean="0"/>
            <a:t>Министерство</a:t>
          </a:r>
        </a:p>
        <a:p>
          <a:r>
            <a:rPr lang="ru-RU" sz="1200" b="1" dirty="0" smtClean="0"/>
            <a:t>здравоохранения  </a:t>
          </a:r>
          <a:endParaRPr lang="ru-RU" sz="1200" b="1" dirty="0"/>
        </a:p>
      </dgm:t>
    </dgm:pt>
    <dgm:pt modelId="{D24A62D2-CD47-45E4-A3EC-0B78E9657BA7}" type="parTrans" cxnId="{2A8906E3-9354-4ADE-9649-AF021846E079}">
      <dgm:prSet/>
      <dgm:spPr/>
      <dgm:t>
        <a:bodyPr/>
        <a:lstStyle/>
        <a:p>
          <a:endParaRPr lang="ru-RU"/>
        </a:p>
      </dgm:t>
    </dgm:pt>
    <dgm:pt modelId="{9C2A5DB9-F1FA-4339-A94C-B171532F04C8}" type="sibTrans" cxnId="{2A8906E3-9354-4ADE-9649-AF021846E079}">
      <dgm:prSet/>
      <dgm:spPr/>
      <dgm:t>
        <a:bodyPr/>
        <a:lstStyle/>
        <a:p>
          <a:endParaRPr lang="ru-RU"/>
        </a:p>
      </dgm:t>
    </dgm:pt>
    <dgm:pt modelId="{2720FAB9-ADD7-4161-89FC-89024D1E6E5A}">
      <dgm:prSet phldrT="[Текст]"/>
      <dgm:spPr/>
      <dgm:t>
        <a:bodyPr/>
        <a:lstStyle/>
        <a:p>
          <a:r>
            <a:rPr lang="ru-RU" b="1" dirty="0" smtClean="0"/>
            <a:t>ТФОМС</a:t>
          </a:r>
          <a:endParaRPr lang="ru-RU" b="1" dirty="0"/>
        </a:p>
      </dgm:t>
    </dgm:pt>
    <dgm:pt modelId="{79B74BC6-D698-4A1C-BFAE-C861ABBCE2A8}" type="parTrans" cxnId="{CEBD3CAD-C3A5-40EE-ACFA-FD3EAD60773B}">
      <dgm:prSet/>
      <dgm:spPr/>
      <dgm:t>
        <a:bodyPr/>
        <a:lstStyle/>
        <a:p>
          <a:endParaRPr lang="ru-RU"/>
        </a:p>
      </dgm:t>
    </dgm:pt>
    <dgm:pt modelId="{691DA534-69C7-4189-BBD9-21A31804D04D}" type="sibTrans" cxnId="{CEBD3CAD-C3A5-40EE-ACFA-FD3EAD60773B}">
      <dgm:prSet/>
      <dgm:spPr/>
      <dgm:t>
        <a:bodyPr/>
        <a:lstStyle/>
        <a:p>
          <a:endParaRPr lang="ru-RU"/>
        </a:p>
      </dgm:t>
    </dgm:pt>
    <dgm:pt modelId="{B2EF97EE-5F21-40BF-B819-42E429B33630}">
      <dgm:prSet phldrT="[Текст]"/>
      <dgm:spPr/>
      <dgm:t>
        <a:bodyPr/>
        <a:lstStyle/>
        <a:p>
          <a:r>
            <a:rPr lang="ru-RU" b="1" dirty="0" smtClean="0"/>
            <a:t>КрасГМУ</a:t>
          </a:r>
          <a:endParaRPr lang="ru-RU" b="1" dirty="0"/>
        </a:p>
      </dgm:t>
    </dgm:pt>
    <dgm:pt modelId="{F40355FF-E420-4564-83BC-3869E9708845}" type="parTrans" cxnId="{144E801B-ED8F-4312-8A4C-DDAE0B3A2CCF}">
      <dgm:prSet/>
      <dgm:spPr/>
      <dgm:t>
        <a:bodyPr/>
        <a:lstStyle/>
        <a:p>
          <a:endParaRPr lang="ru-RU"/>
        </a:p>
      </dgm:t>
    </dgm:pt>
    <dgm:pt modelId="{6F9A3385-1FB6-4AAB-BDC2-2FC9954E7FE6}" type="sibTrans" cxnId="{144E801B-ED8F-4312-8A4C-DDAE0B3A2CCF}">
      <dgm:prSet/>
      <dgm:spPr/>
      <dgm:t>
        <a:bodyPr/>
        <a:lstStyle/>
        <a:p>
          <a:endParaRPr lang="ru-RU"/>
        </a:p>
      </dgm:t>
    </dgm:pt>
    <dgm:pt modelId="{B63EE4A5-CE14-4B8F-A829-3A43B343107C}" type="pres">
      <dgm:prSet presAssocID="{EE4FDDC5-5103-4BE0-8811-C02AB70E509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9789DF3-FF81-4157-A8A8-5C3AA262B05C}" type="pres">
      <dgm:prSet presAssocID="{1677BECA-7576-40BF-B6DB-E9BF38AAD387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BC17D-824B-468F-A2F1-4259223528F9}" type="pres">
      <dgm:prSet presAssocID="{1677BECA-7576-40BF-B6DB-E9BF38AAD387}" presName="gear1srcNode" presStyleLbl="node1" presStyleIdx="0" presStyleCnt="3"/>
      <dgm:spPr/>
      <dgm:t>
        <a:bodyPr/>
        <a:lstStyle/>
        <a:p>
          <a:endParaRPr lang="ru-RU"/>
        </a:p>
      </dgm:t>
    </dgm:pt>
    <dgm:pt modelId="{9604B17D-B325-45D8-B4CE-50486E8FD15E}" type="pres">
      <dgm:prSet presAssocID="{1677BECA-7576-40BF-B6DB-E9BF38AAD387}" presName="gear1dstNode" presStyleLbl="node1" presStyleIdx="0" presStyleCnt="3"/>
      <dgm:spPr/>
      <dgm:t>
        <a:bodyPr/>
        <a:lstStyle/>
        <a:p>
          <a:endParaRPr lang="ru-RU"/>
        </a:p>
      </dgm:t>
    </dgm:pt>
    <dgm:pt modelId="{4FDE7F29-551C-48CF-8621-9AEF76584064}" type="pres">
      <dgm:prSet presAssocID="{2720FAB9-ADD7-4161-89FC-89024D1E6E5A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99E096-3CB4-4299-BB01-4C8B55391356}" type="pres">
      <dgm:prSet presAssocID="{2720FAB9-ADD7-4161-89FC-89024D1E6E5A}" presName="gear2srcNode" presStyleLbl="node1" presStyleIdx="1" presStyleCnt="3"/>
      <dgm:spPr/>
      <dgm:t>
        <a:bodyPr/>
        <a:lstStyle/>
        <a:p>
          <a:endParaRPr lang="ru-RU"/>
        </a:p>
      </dgm:t>
    </dgm:pt>
    <dgm:pt modelId="{B29C435E-C956-4163-9410-E76F7EF18373}" type="pres">
      <dgm:prSet presAssocID="{2720FAB9-ADD7-4161-89FC-89024D1E6E5A}" presName="gear2dstNode" presStyleLbl="node1" presStyleIdx="1" presStyleCnt="3"/>
      <dgm:spPr/>
      <dgm:t>
        <a:bodyPr/>
        <a:lstStyle/>
        <a:p>
          <a:endParaRPr lang="ru-RU"/>
        </a:p>
      </dgm:t>
    </dgm:pt>
    <dgm:pt modelId="{862F86AA-6BEA-41CA-9496-FBDEFDEC6B4E}" type="pres">
      <dgm:prSet presAssocID="{B2EF97EE-5F21-40BF-B819-42E429B33630}" presName="gear3" presStyleLbl="node1" presStyleIdx="2" presStyleCnt="3"/>
      <dgm:spPr/>
      <dgm:t>
        <a:bodyPr/>
        <a:lstStyle/>
        <a:p>
          <a:endParaRPr lang="ru-RU"/>
        </a:p>
      </dgm:t>
    </dgm:pt>
    <dgm:pt modelId="{F60C26ED-33DC-454D-A61B-D5F7D5096B50}" type="pres">
      <dgm:prSet presAssocID="{B2EF97EE-5F21-40BF-B819-42E429B3363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3B499-3D68-4883-A56C-DE9126FD2172}" type="pres">
      <dgm:prSet presAssocID="{B2EF97EE-5F21-40BF-B819-42E429B33630}" presName="gear3srcNode" presStyleLbl="node1" presStyleIdx="2" presStyleCnt="3"/>
      <dgm:spPr/>
      <dgm:t>
        <a:bodyPr/>
        <a:lstStyle/>
        <a:p>
          <a:endParaRPr lang="ru-RU"/>
        </a:p>
      </dgm:t>
    </dgm:pt>
    <dgm:pt modelId="{02422B37-A335-4858-8475-085988802EE0}" type="pres">
      <dgm:prSet presAssocID="{B2EF97EE-5F21-40BF-B819-42E429B33630}" presName="gear3dstNode" presStyleLbl="node1" presStyleIdx="2" presStyleCnt="3"/>
      <dgm:spPr/>
      <dgm:t>
        <a:bodyPr/>
        <a:lstStyle/>
        <a:p>
          <a:endParaRPr lang="ru-RU"/>
        </a:p>
      </dgm:t>
    </dgm:pt>
    <dgm:pt modelId="{D5301CE1-4ABF-4F31-894D-5C75337C93C0}" type="pres">
      <dgm:prSet presAssocID="{9C2A5DB9-F1FA-4339-A94C-B171532F04C8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92DF1225-5FF8-4355-A43F-425041B830CD}" type="pres">
      <dgm:prSet presAssocID="{691DA534-69C7-4189-BBD9-21A31804D04D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0E8239BE-7003-4C02-88D7-B3CE1EEFAEBE}" type="pres">
      <dgm:prSet presAssocID="{6F9A3385-1FB6-4AAB-BDC2-2FC9954E7FE6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4E0FE10-690B-46D9-BEDA-CA587328579B}" type="presOf" srcId="{1677BECA-7576-40BF-B6DB-E9BF38AAD387}" destId="{808BC17D-824B-468F-A2F1-4259223528F9}" srcOrd="1" destOrd="0" presId="urn:microsoft.com/office/officeart/2005/8/layout/gear1"/>
    <dgm:cxn modelId="{1CF06AA6-B3E7-44EC-905F-3BE19FFDF69A}" type="presOf" srcId="{6F9A3385-1FB6-4AAB-BDC2-2FC9954E7FE6}" destId="{0E8239BE-7003-4C02-88D7-B3CE1EEFAEBE}" srcOrd="0" destOrd="0" presId="urn:microsoft.com/office/officeart/2005/8/layout/gear1"/>
    <dgm:cxn modelId="{BD35B199-33BB-446B-A728-6AEFE04CAC35}" type="presOf" srcId="{B2EF97EE-5F21-40BF-B819-42E429B33630}" destId="{5CA3B499-3D68-4883-A56C-DE9126FD2172}" srcOrd="2" destOrd="0" presId="urn:microsoft.com/office/officeart/2005/8/layout/gear1"/>
    <dgm:cxn modelId="{B8F5E182-3CC0-44D5-8932-32C8CAD984B7}" type="presOf" srcId="{B2EF97EE-5F21-40BF-B819-42E429B33630}" destId="{02422B37-A335-4858-8475-085988802EE0}" srcOrd="3" destOrd="0" presId="urn:microsoft.com/office/officeart/2005/8/layout/gear1"/>
    <dgm:cxn modelId="{F7C92D6B-3036-45DF-8687-C0EC4F85436E}" type="presOf" srcId="{1677BECA-7576-40BF-B6DB-E9BF38AAD387}" destId="{9604B17D-B325-45D8-B4CE-50486E8FD15E}" srcOrd="2" destOrd="0" presId="urn:microsoft.com/office/officeart/2005/8/layout/gear1"/>
    <dgm:cxn modelId="{CF35AA9D-6250-4C3D-8B03-2BDB5EFA39E9}" type="presOf" srcId="{1677BECA-7576-40BF-B6DB-E9BF38AAD387}" destId="{39789DF3-FF81-4157-A8A8-5C3AA262B05C}" srcOrd="0" destOrd="0" presId="urn:microsoft.com/office/officeart/2005/8/layout/gear1"/>
    <dgm:cxn modelId="{D1650FE7-89F9-47BF-A230-F5CD739EF318}" type="presOf" srcId="{B2EF97EE-5F21-40BF-B819-42E429B33630}" destId="{862F86AA-6BEA-41CA-9496-FBDEFDEC6B4E}" srcOrd="0" destOrd="0" presId="urn:microsoft.com/office/officeart/2005/8/layout/gear1"/>
    <dgm:cxn modelId="{26D27C16-DE96-450A-B636-735F39CBE63B}" type="presOf" srcId="{9C2A5DB9-F1FA-4339-A94C-B171532F04C8}" destId="{D5301CE1-4ABF-4F31-894D-5C75337C93C0}" srcOrd="0" destOrd="0" presId="urn:microsoft.com/office/officeart/2005/8/layout/gear1"/>
    <dgm:cxn modelId="{144E801B-ED8F-4312-8A4C-DDAE0B3A2CCF}" srcId="{EE4FDDC5-5103-4BE0-8811-C02AB70E5096}" destId="{B2EF97EE-5F21-40BF-B819-42E429B33630}" srcOrd="2" destOrd="0" parTransId="{F40355FF-E420-4564-83BC-3869E9708845}" sibTransId="{6F9A3385-1FB6-4AAB-BDC2-2FC9954E7FE6}"/>
    <dgm:cxn modelId="{FBAEF8E7-DFAF-45DD-B1A4-7C6AD0A208AC}" type="presOf" srcId="{EE4FDDC5-5103-4BE0-8811-C02AB70E5096}" destId="{B63EE4A5-CE14-4B8F-A829-3A43B343107C}" srcOrd="0" destOrd="0" presId="urn:microsoft.com/office/officeart/2005/8/layout/gear1"/>
    <dgm:cxn modelId="{68ECC0C9-6CDF-41DE-8709-5C03747B35AE}" type="presOf" srcId="{691DA534-69C7-4189-BBD9-21A31804D04D}" destId="{92DF1225-5FF8-4355-A43F-425041B830CD}" srcOrd="0" destOrd="0" presId="urn:microsoft.com/office/officeart/2005/8/layout/gear1"/>
    <dgm:cxn modelId="{5E154761-3CAD-45DA-A6ED-5EEE831056F7}" type="presOf" srcId="{2720FAB9-ADD7-4161-89FC-89024D1E6E5A}" destId="{9D99E096-3CB4-4299-BB01-4C8B55391356}" srcOrd="1" destOrd="0" presId="urn:microsoft.com/office/officeart/2005/8/layout/gear1"/>
    <dgm:cxn modelId="{CEBD3CAD-C3A5-40EE-ACFA-FD3EAD60773B}" srcId="{EE4FDDC5-5103-4BE0-8811-C02AB70E5096}" destId="{2720FAB9-ADD7-4161-89FC-89024D1E6E5A}" srcOrd="1" destOrd="0" parTransId="{79B74BC6-D698-4A1C-BFAE-C861ABBCE2A8}" sibTransId="{691DA534-69C7-4189-BBD9-21A31804D04D}"/>
    <dgm:cxn modelId="{204BFD44-96D6-4B26-9631-4C65B2583DCD}" type="presOf" srcId="{2720FAB9-ADD7-4161-89FC-89024D1E6E5A}" destId="{B29C435E-C956-4163-9410-E76F7EF18373}" srcOrd="2" destOrd="0" presId="urn:microsoft.com/office/officeart/2005/8/layout/gear1"/>
    <dgm:cxn modelId="{B4CC1794-B2D8-4559-92B5-638F1F18D612}" type="presOf" srcId="{2720FAB9-ADD7-4161-89FC-89024D1E6E5A}" destId="{4FDE7F29-551C-48CF-8621-9AEF76584064}" srcOrd="0" destOrd="0" presId="urn:microsoft.com/office/officeart/2005/8/layout/gear1"/>
    <dgm:cxn modelId="{70FB8DFE-D898-4FEB-9656-C60BC237B0ED}" type="presOf" srcId="{B2EF97EE-5F21-40BF-B819-42E429B33630}" destId="{F60C26ED-33DC-454D-A61B-D5F7D5096B50}" srcOrd="1" destOrd="0" presId="urn:microsoft.com/office/officeart/2005/8/layout/gear1"/>
    <dgm:cxn modelId="{2A8906E3-9354-4ADE-9649-AF021846E079}" srcId="{EE4FDDC5-5103-4BE0-8811-C02AB70E5096}" destId="{1677BECA-7576-40BF-B6DB-E9BF38AAD387}" srcOrd="0" destOrd="0" parTransId="{D24A62D2-CD47-45E4-A3EC-0B78E9657BA7}" sibTransId="{9C2A5DB9-F1FA-4339-A94C-B171532F04C8}"/>
    <dgm:cxn modelId="{3E737A22-ED00-4FBB-9663-E81DDF1F9464}" type="presParOf" srcId="{B63EE4A5-CE14-4B8F-A829-3A43B343107C}" destId="{39789DF3-FF81-4157-A8A8-5C3AA262B05C}" srcOrd="0" destOrd="0" presId="urn:microsoft.com/office/officeart/2005/8/layout/gear1"/>
    <dgm:cxn modelId="{44ADB517-E3CD-4CC0-915A-404BC232C5E3}" type="presParOf" srcId="{B63EE4A5-CE14-4B8F-A829-3A43B343107C}" destId="{808BC17D-824B-468F-A2F1-4259223528F9}" srcOrd="1" destOrd="0" presId="urn:microsoft.com/office/officeart/2005/8/layout/gear1"/>
    <dgm:cxn modelId="{91BF918E-D667-421E-A1F4-82D32BB72BCD}" type="presParOf" srcId="{B63EE4A5-CE14-4B8F-A829-3A43B343107C}" destId="{9604B17D-B325-45D8-B4CE-50486E8FD15E}" srcOrd="2" destOrd="0" presId="urn:microsoft.com/office/officeart/2005/8/layout/gear1"/>
    <dgm:cxn modelId="{280BAA51-21A3-4811-87CD-EA19A2E8FADA}" type="presParOf" srcId="{B63EE4A5-CE14-4B8F-A829-3A43B343107C}" destId="{4FDE7F29-551C-48CF-8621-9AEF76584064}" srcOrd="3" destOrd="0" presId="urn:microsoft.com/office/officeart/2005/8/layout/gear1"/>
    <dgm:cxn modelId="{01A110B5-B3D2-4A81-8AB3-A6E1F887B192}" type="presParOf" srcId="{B63EE4A5-CE14-4B8F-A829-3A43B343107C}" destId="{9D99E096-3CB4-4299-BB01-4C8B55391356}" srcOrd="4" destOrd="0" presId="urn:microsoft.com/office/officeart/2005/8/layout/gear1"/>
    <dgm:cxn modelId="{0641AB16-5141-44A8-96A6-573E36BB8B3B}" type="presParOf" srcId="{B63EE4A5-CE14-4B8F-A829-3A43B343107C}" destId="{B29C435E-C956-4163-9410-E76F7EF18373}" srcOrd="5" destOrd="0" presId="urn:microsoft.com/office/officeart/2005/8/layout/gear1"/>
    <dgm:cxn modelId="{E0C5F4A1-1D92-4AD6-896A-10F51480CE96}" type="presParOf" srcId="{B63EE4A5-CE14-4B8F-A829-3A43B343107C}" destId="{862F86AA-6BEA-41CA-9496-FBDEFDEC6B4E}" srcOrd="6" destOrd="0" presId="urn:microsoft.com/office/officeart/2005/8/layout/gear1"/>
    <dgm:cxn modelId="{E8442377-96D6-4858-A15C-53E8891C693F}" type="presParOf" srcId="{B63EE4A5-CE14-4B8F-A829-3A43B343107C}" destId="{F60C26ED-33DC-454D-A61B-D5F7D5096B50}" srcOrd="7" destOrd="0" presId="urn:microsoft.com/office/officeart/2005/8/layout/gear1"/>
    <dgm:cxn modelId="{5B225D95-1A38-458D-85AB-8F7E63F0C461}" type="presParOf" srcId="{B63EE4A5-CE14-4B8F-A829-3A43B343107C}" destId="{5CA3B499-3D68-4883-A56C-DE9126FD2172}" srcOrd="8" destOrd="0" presId="urn:microsoft.com/office/officeart/2005/8/layout/gear1"/>
    <dgm:cxn modelId="{6E670B7B-D141-4DB7-BCBC-21BE49636160}" type="presParOf" srcId="{B63EE4A5-CE14-4B8F-A829-3A43B343107C}" destId="{02422B37-A335-4858-8475-085988802EE0}" srcOrd="9" destOrd="0" presId="urn:microsoft.com/office/officeart/2005/8/layout/gear1"/>
    <dgm:cxn modelId="{CEB52050-BDEE-4461-B05F-F22F204185EA}" type="presParOf" srcId="{B63EE4A5-CE14-4B8F-A829-3A43B343107C}" destId="{D5301CE1-4ABF-4F31-894D-5C75337C93C0}" srcOrd="10" destOrd="0" presId="urn:microsoft.com/office/officeart/2005/8/layout/gear1"/>
    <dgm:cxn modelId="{89A4EE8C-1976-48F6-B220-5A7F282F9911}" type="presParOf" srcId="{B63EE4A5-CE14-4B8F-A829-3A43B343107C}" destId="{92DF1225-5FF8-4355-A43F-425041B830CD}" srcOrd="11" destOrd="0" presId="urn:microsoft.com/office/officeart/2005/8/layout/gear1"/>
    <dgm:cxn modelId="{26D9A641-D1EA-4D59-AB66-D9B431B11204}" type="presParOf" srcId="{B63EE4A5-CE14-4B8F-A829-3A43B343107C}" destId="{0E8239BE-7003-4C02-88D7-B3CE1EEFAEB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28174-1574-469E-856E-E05C2551A840}">
      <dsp:nvSpPr>
        <dsp:cNvPr id="0" name=""/>
        <dsp:cNvSpPr/>
      </dsp:nvSpPr>
      <dsp:spPr>
        <a:xfrm>
          <a:off x="1828799" y="50799"/>
          <a:ext cx="2438400" cy="24384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7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1">
              <a:alpha val="42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9F1547"/>
              </a:solidFill>
            </a:rPr>
            <a:t>Министерство здравоохранения</a:t>
          </a:r>
          <a:endParaRPr lang="ru-RU" sz="1800" b="1" kern="1200" dirty="0">
            <a:solidFill>
              <a:srgbClr val="9F1547"/>
            </a:solidFill>
          </a:endParaRPr>
        </a:p>
      </dsp:txBody>
      <dsp:txXfrm>
        <a:off x="2153920" y="477519"/>
        <a:ext cx="1788160" cy="1097280"/>
      </dsp:txXfrm>
    </dsp:sp>
    <dsp:sp modelId="{D412BF31-89E7-4720-B24C-3F6E79BC6750}">
      <dsp:nvSpPr>
        <dsp:cNvPr id="0" name=""/>
        <dsp:cNvSpPr/>
      </dsp:nvSpPr>
      <dsp:spPr>
        <a:xfrm>
          <a:off x="2708656" y="1574800"/>
          <a:ext cx="2438400" cy="243840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1">
              <a:alpha val="32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F1547"/>
              </a:solidFill>
            </a:rPr>
            <a:t>ТФОМС</a:t>
          </a:r>
          <a:endParaRPr lang="ru-RU" sz="1800" b="1" kern="1200" dirty="0">
            <a:solidFill>
              <a:srgbClr val="9F1547"/>
            </a:solidFill>
          </a:endParaRPr>
        </a:p>
      </dsp:txBody>
      <dsp:txXfrm>
        <a:off x="3454400" y="2204719"/>
        <a:ext cx="1463040" cy="1341120"/>
      </dsp:txXfrm>
    </dsp:sp>
    <dsp:sp modelId="{C7F7C825-61B3-4486-986C-615AE1C4E08E}">
      <dsp:nvSpPr>
        <dsp:cNvPr id="0" name=""/>
        <dsp:cNvSpPr/>
      </dsp:nvSpPr>
      <dsp:spPr>
        <a:xfrm>
          <a:off x="948943" y="1574800"/>
          <a:ext cx="2438400" cy="243840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1">
              <a:alpha val="58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9F1547"/>
              </a:solidFill>
            </a:rPr>
            <a:t>КрасГМУ</a:t>
          </a:r>
          <a:endParaRPr lang="ru-RU" sz="2400" b="1" kern="1200" dirty="0">
            <a:solidFill>
              <a:srgbClr val="9F1547"/>
            </a:solidFill>
          </a:endParaRPr>
        </a:p>
      </dsp:txBody>
      <dsp:txXfrm>
        <a:off x="1178560" y="2204719"/>
        <a:ext cx="1463040" cy="1341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32A46-569E-4515-96F1-A6C58B44A388}">
      <dsp:nvSpPr>
        <dsp:cNvPr id="0" name=""/>
        <dsp:cNvSpPr/>
      </dsp:nvSpPr>
      <dsp:spPr>
        <a:xfrm>
          <a:off x="0" y="40138"/>
          <a:ext cx="2042574" cy="20425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A119-75DC-48B0-BAFD-5D2376700476}">
      <dsp:nvSpPr>
        <dsp:cNvPr id="0" name=""/>
        <dsp:cNvSpPr/>
      </dsp:nvSpPr>
      <dsp:spPr>
        <a:xfrm>
          <a:off x="1021287" y="40138"/>
          <a:ext cx="2383003" cy="20425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Индивидуальное 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021287" y="40138"/>
        <a:ext cx="2383003" cy="434047"/>
      </dsp:txXfrm>
    </dsp:sp>
    <dsp:sp modelId="{D7CE68D9-15D8-41B6-B723-432CA87B3360}">
      <dsp:nvSpPr>
        <dsp:cNvPr id="0" name=""/>
        <dsp:cNvSpPr/>
      </dsp:nvSpPr>
      <dsp:spPr>
        <a:xfrm>
          <a:off x="268087" y="474185"/>
          <a:ext cx="1506398" cy="15063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7067B-7F47-4948-A618-42AD26C33068}">
      <dsp:nvSpPr>
        <dsp:cNvPr id="0" name=""/>
        <dsp:cNvSpPr/>
      </dsp:nvSpPr>
      <dsp:spPr>
        <a:xfrm>
          <a:off x="1021287" y="474185"/>
          <a:ext cx="2383003" cy="15063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Групповое 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021287" y="474185"/>
        <a:ext cx="2383003" cy="434047"/>
      </dsp:txXfrm>
    </dsp:sp>
    <dsp:sp modelId="{A35DECDF-CA02-45E9-A681-0733C2E7C52B}">
      <dsp:nvSpPr>
        <dsp:cNvPr id="0" name=""/>
        <dsp:cNvSpPr/>
      </dsp:nvSpPr>
      <dsp:spPr>
        <a:xfrm>
          <a:off x="536175" y="908232"/>
          <a:ext cx="970222" cy="97022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3AAA7-852C-43BE-9CDF-9FA5B397C320}">
      <dsp:nvSpPr>
        <dsp:cNvPr id="0" name=""/>
        <dsp:cNvSpPr/>
      </dsp:nvSpPr>
      <dsp:spPr>
        <a:xfrm>
          <a:off x="1021287" y="908232"/>
          <a:ext cx="2383003" cy="9702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F1547"/>
              </a:solidFill>
            </a:rPr>
            <a:t>Региональное</a:t>
          </a:r>
          <a:endParaRPr lang="ru-RU" sz="2000" b="1" kern="1200" dirty="0">
            <a:solidFill>
              <a:srgbClr val="9F1547"/>
            </a:solidFill>
          </a:endParaRPr>
        </a:p>
      </dsp:txBody>
      <dsp:txXfrm>
        <a:off x="1021287" y="908232"/>
        <a:ext cx="2383003" cy="434047"/>
      </dsp:txXfrm>
    </dsp:sp>
    <dsp:sp modelId="{A7A731BA-9411-47B9-842A-3657A6609576}">
      <dsp:nvSpPr>
        <dsp:cNvPr id="0" name=""/>
        <dsp:cNvSpPr/>
      </dsp:nvSpPr>
      <dsp:spPr>
        <a:xfrm>
          <a:off x="804263" y="1342280"/>
          <a:ext cx="434047" cy="43404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05D8D-2344-4BFA-B3AC-F1E360938D16}">
      <dsp:nvSpPr>
        <dsp:cNvPr id="0" name=""/>
        <dsp:cNvSpPr/>
      </dsp:nvSpPr>
      <dsp:spPr>
        <a:xfrm>
          <a:off x="1021287" y="1400203"/>
          <a:ext cx="2383003" cy="4340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Общественное 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021287" y="1400203"/>
        <a:ext cx="2383003" cy="4340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F6640-C2E4-4488-9807-A96F964824BB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45C24-B124-41AF-885D-C73880F21D9C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0B426-72A3-413B-B418-662A2E4CF887}">
      <dsp:nvSpPr>
        <dsp:cNvPr id="0" name=""/>
        <dsp:cNvSpPr/>
      </dsp:nvSpPr>
      <dsp:spPr>
        <a:xfrm>
          <a:off x="2491323" y="0"/>
          <a:ext cx="342983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1" kern="1200" dirty="0" smtClean="0">
              <a:solidFill>
                <a:schemeClr val="accent1"/>
              </a:solidFill>
            </a:rPr>
            <a:t>Нет ничего практичнее хорошей теории</a:t>
          </a:r>
          <a:endParaRPr lang="ru-RU" sz="2900" b="1" kern="1200" dirty="0">
            <a:solidFill>
              <a:schemeClr val="accent1"/>
            </a:solidFill>
          </a:endParaRPr>
        </a:p>
      </dsp:txBody>
      <dsp:txXfrm>
        <a:off x="2491323" y="0"/>
        <a:ext cx="3429833" cy="1706880"/>
      </dsp:txXfrm>
    </dsp:sp>
    <dsp:sp modelId="{07C769F9-A676-47A5-89FC-9DBB09749F96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4A313-2296-4183-91A2-2D388D440EF2}">
      <dsp:nvSpPr>
        <dsp:cNvPr id="0" name=""/>
        <dsp:cNvSpPr/>
      </dsp:nvSpPr>
      <dsp:spPr>
        <a:xfrm>
          <a:off x="252715" y="2357120"/>
          <a:ext cx="3274088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F1547"/>
              </a:solidFill>
            </a:rPr>
            <a:t>Самая хорошая теория мертва без практики</a:t>
          </a:r>
          <a:endParaRPr lang="ru-RU" sz="2800" b="1" kern="1200" dirty="0">
            <a:solidFill>
              <a:srgbClr val="9F1547"/>
            </a:solidFill>
          </a:endParaRPr>
        </a:p>
      </dsp:txBody>
      <dsp:txXfrm>
        <a:off x="252715" y="2357120"/>
        <a:ext cx="3274088" cy="170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651D5-DF1A-450A-9A80-42F807D1C02A}">
      <dsp:nvSpPr>
        <dsp:cNvPr id="0" name=""/>
        <dsp:cNvSpPr/>
      </dsp:nvSpPr>
      <dsp:spPr>
        <a:xfrm>
          <a:off x="1968884" y="-1154834"/>
          <a:ext cx="4747798" cy="3713249"/>
        </a:xfrm>
        <a:prstGeom prst="circularArrow">
          <a:avLst>
            <a:gd name="adj1" fmla="val 4764"/>
            <a:gd name="adj2" fmla="val 279162"/>
            <a:gd name="adj3" fmla="val 10177064"/>
            <a:gd name="adj4" fmla="val -1375099"/>
            <a:gd name="adj5" fmla="val 4948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D16A2D-234B-470B-832D-F959984CB87A}">
      <dsp:nvSpPr>
        <dsp:cNvPr id="0" name=""/>
        <dsp:cNvSpPr/>
      </dsp:nvSpPr>
      <dsp:spPr>
        <a:xfrm>
          <a:off x="2683332" y="26166"/>
          <a:ext cx="3352619" cy="667564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Защита прав застрахованных, снижение смертности</a:t>
          </a:r>
          <a:endParaRPr lang="ru-RU" sz="1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15920" y="58754"/>
        <a:ext cx="3287443" cy="602388"/>
      </dsp:txXfrm>
    </dsp:sp>
    <dsp:sp modelId="{7DAE5336-9E82-4082-AD68-DD482E562A8E}">
      <dsp:nvSpPr>
        <dsp:cNvPr id="0" name=""/>
        <dsp:cNvSpPr/>
      </dsp:nvSpPr>
      <dsp:spPr>
        <a:xfrm>
          <a:off x="832571" y="2131030"/>
          <a:ext cx="2820332" cy="1011890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 мероприятий по устранению нарушений путем принятия управленческих решений</a:t>
          </a:r>
        </a:p>
      </dsp:txBody>
      <dsp:txXfrm>
        <a:off x="881967" y="2180426"/>
        <a:ext cx="2721540" cy="913098"/>
      </dsp:txXfrm>
    </dsp:sp>
    <dsp:sp modelId="{4AB79016-3C2F-497A-9091-0A51E7AB3064}">
      <dsp:nvSpPr>
        <dsp:cNvPr id="0" name=""/>
        <dsp:cNvSpPr/>
      </dsp:nvSpPr>
      <dsp:spPr>
        <a:xfrm>
          <a:off x="5189222" y="2104782"/>
          <a:ext cx="2729618" cy="86443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Выявление дефектов</a:t>
          </a:r>
          <a:r>
            <a:rPr lang="en-US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ru-RU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оказания медицинской </a:t>
          </a:r>
          <a:r>
            <a:rPr lang="ru-RU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помощи и оценка компетентности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sng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конкретного врача</a:t>
          </a:r>
          <a:endParaRPr lang="ru-RU" sz="1400" b="1" u="sng" kern="1200" dirty="0">
            <a:solidFill>
              <a:srgbClr val="A5002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231420" y="2146980"/>
        <a:ext cx="2645222" cy="780039"/>
      </dsp:txXfrm>
    </dsp:sp>
    <dsp:sp modelId="{AC9A7835-BF53-4AD3-A406-3EFF68EF09C5}">
      <dsp:nvSpPr>
        <dsp:cNvPr id="0" name=""/>
        <dsp:cNvSpPr/>
      </dsp:nvSpPr>
      <dsp:spPr>
        <a:xfrm>
          <a:off x="201051" y="1131262"/>
          <a:ext cx="2787695" cy="77708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Контроль исполнения обязательств СМО и МО: принцип </a:t>
          </a:r>
          <a:r>
            <a:rPr lang="ru-RU" sz="1100" b="1" kern="1200" dirty="0" err="1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пациентоориентированности</a:t>
          </a:r>
          <a:endParaRPr lang="ru-RU" sz="1100" b="1" kern="1200" dirty="0">
            <a:solidFill>
              <a:srgbClr val="A5002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38985" y="1169196"/>
        <a:ext cx="2711827" cy="701218"/>
      </dsp:txXfrm>
    </dsp:sp>
    <dsp:sp modelId="{3C6F6188-4608-4630-951C-6E9D1349D861}">
      <dsp:nvSpPr>
        <dsp:cNvPr id="0" name=""/>
        <dsp:cNvSpPr/>
      </dsp:nvSpPr>
      <dsp:spPr>
        <a:xfrm>
          <a:off x="5808817" y="801782"/>
          <a:ext cx="2163578" cy="77943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Тематические задания ТФОМС по приоритетным направлениям</a:t>
          </a:r>
        </a:p>
      </dsp:txBody>
      <dsp:txXfrm>
        <a:off x="5846866" y="839831"/>
        <a:ext cx="2087480" cy="7033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89DF3-FF81-4157-A8A8-5C3AA262B05C}">
      <dsp:nvSpPr>
        <dsp:cNvPr id="0" name=""/>
        <dsp:cNvSpPr/>
      </dsp:nvSpPr>
      <dsp:spPr>
        <a:xfrm>
          <a:off x="2749422" y="1694161"/>
          <a:ext cx="2070642" cy="207064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Министерство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здравоохранения  </a:t>
          </a:r>
          <a:endParaRPr lang="ru-RU" sz="1200" b="1" kern="1200" dirty="0"/>
        </a:p>
      </dsp:txBody>
      <dsp:txXfrm>
        <a:off x="3165713" y="2179199"/>
        <a:ext cx="1238060" cy="1064353"/>
      </dsp:txXfrm>
    </dsp:sp>
    <dsp:sp modelId="{4FDE7F29-551C-48CF-8621-9AEF76584064}">
      <dsp:nvSpPr>
        <dsp:cNvPr id="0" name=""/>
        <dsp:cNvSpPr/>
      </dsp:nvSpPr>
      <dsp:spPr>
        <a:xfrm>
          <a:off x="1544685" y="1204737"/>
          <a:ext cx="1505921" cy="1505921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ТФОМС</a:t>
          </a:r>
          <a:endParaRPr lang="ru-RU" sz="1600" b="1" kern="1200" dirty="0"/>
        </a:p>
      </dsp:txBody>
      <dsp:txXfrm>
        <a:off x="1923805" y="1586149"/>
        <a:ext cx="747681" cy="743097"/>
      </dsp:txXfrm>
    </dsp:sp>
    <dsp:sp modelId="{862F86AA-6BEA-41CA-9496-FBDEFDEC6B4E}">
      <dsp:nvSpPr>
        <dsp:cNvPr id="0" name=""/>
        <dsp:cNvSpPr/>
      </dsp:nvSpPr>
      <dsp:spPr>
        <a:xfrm rot="20700000">
          <a:off x="2388154" y="165805"/>
          <a:ext cx="1475495" cy="147549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КрасГМУ</a:t>
          </a:r>
          <a:endParaRPr lang="ru-RU" sz="1600" b="1" kern="1200" dirty="0"/>
        </a:p>
      </dsp:txBody>
      <dsp:txXfrm rot="-20700000">
        <a:off x="2711774" y="489424"/>
        <a:ext cx="828256" cy="828256"/>
      </dsp:txXfrm>
    </dsp:sp>
    <dsp:sp modelId="{D5301CE1-4ABF-4F31-894D-5C75337C93C0}">
      <dsp:nvSpPr>
        <dsp:cNvPr id="0" name=""/>
        <dsp:cNvSpPr/>
      </dsp:nvSpPr>
      <dsp:spPr>
        <a:xfrm>
          <a:off x="2585548" y="1384344"/>
          <a:ext cx="2650422" cy="2650422"/>
        </a:xfrm>
        <a:prstGeom prst="circularArrow">
          <a:avLst>
            <a:gd name="adj1" fmla="val 4687"/>
            <a:gd name="adj2" fmla="val 299029"/>
            <a:gd name="adj3" fmla="val 2505110"/>
            <a:gd name="adj4" fmla="val 1588530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F1225-5FF8-4355-A43F-425041B830CD}">
      <dsp:nvSpPr>
        <dsp:cNvPr id="0" name=""/>
        <dsp:cNvSpPr/>
      </dsp:nvSpPr>
      <dsp:spPr>
        <a:xfrm>
          <a:off x="1277989" y="873377"/>
          <a:ext cx="1925697" cy="192569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239BE-7003-4C02-88D7-B3CE1EEFAEBE}">
      <dsp:nvSpPr>
        <dsp:cNvPr id="0" name=""/>
        <dsp:cNvSpPr/>
      </dsp:nvSpPr>
      <dsp:spPr>
        <a:xfrm>
          <a:off x="2046857" y="-155540"/>
          <a:ext cx="2076289" cy="20762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13740" cy="489495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9532" y="2"/>
            <a:ext cx="2913740" cy="489495"/>
          </a:xfrm>
          <a:prstGeom prst="rect">
            <a:avLst/>
          </a:prstGeom>
        </p:spPr>
        <p:txBody>
          <a:bodyPr vert="horz" lIns="90196" tIns="45098" rIns="90196" bIns="45098" rtlCol="0"/>
          <a:lstStyle>
            <a:lvl1pPr algn="r">
              <a:defRPr sz="1200"/>
            </a:lvl1pPr>
          </a:lstStyle>
          <a:p>
            <a:fld id="{26DAC4BD-CD08-4777-8100-245C6B34CD66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3425"/>
            <a:ext cx="6515100" cy="3663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196" tIns="45098" rIns="90196" bIns="450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2189" y="4642373"/>
            <a:ext cx="5380272" cy="4399581"/>
          </a:xfrm>
          <a:prstGeom prst="rect">
            <a:avLst/>
          </a:prstGeom>
        </p:spPr>
        <p:txBody>
          <a:bodyPr vert="horz" lIns="90196" tIns="45098" rIns="90196" bIns="4509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4743"/>
            <a:ext cx="2913740" cy="487538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9532" y="9284743"/>
            <a:ext cx="2913740" cy="487538"/>
          </a:xfrm>
          <a:prstGeom prst="rect">
            <a:avLst/>
          </a:prstGeom>
        </p:spPr>
        <p:txBody>
          <a:bodyPr vert="horz" lIns="90196" tIns="45098" rIns="90196" bIns="45098" rtlCol="0" anchor="b"/>
          <a:lstStyle>
            <a:lvl1pPr algn="r">
              <a:defRPr sz="1200"/>
            </a:lvl1pPr>
          </a:lstStyle>
          <a:p>
            <a:fld id="{593CEBE9-4BFA-4DCD-99E9-F423D87EE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932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3233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06465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59698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12931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66164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19396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72629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25862" algn="l" defTabSz="7064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6363" y="733425"/>
            <a:ext cx="6511925" cy="36639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E875D-D37E-4611-B91D-58E8A4E040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08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6364" y="1594495"/>
            <a:ext cx="777878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2730" y="2880370"/>
            <a:ext cx="64060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36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1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892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4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0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36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450" y="272032"/>
            <a:ext cx="6318969" cy="353943"/>
          </a:xfrm>
        </p:spPr>
        <p:txBody>
          <a:bodyPr lIns="0" tIns="0" rIns="0" bIns="0"/>
          <a:lstStyle>
            <a:lvl1pPr>
              <a:defRPr sz="2300" b="1" i="0">
                <a:solidFill>
                  <a:srgbClr val="6F2B9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216" y="929337"/>
            <a:ext cx="7362497" cy="215444"/>
          </a:xfrm>
        </p:spPr>
        <p:txBody>
          <a:bodyPr lIns="0" tIns="0" rIns="0" bIns="0"/>
          <a:lstStyle>
            <a:lvl1pPr>
              <a:defRPr sz="1400" b="0" i="0">
                <a:solidFill>
                  <a:srgbClr val="004A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450" y="272032"/>
            <a:ext cx="6318969" cy="353943"/>
          </a:xfrm>
        </p:spPr>
        <p:txBody>
          <a:bodyPr lIns="0" tIns="0" rIns="0" bIns="0"/>
          <a:lstStyle>
            <a:lvl1pPr>
              <a:defRPr sz="2300" b="1" i="0">
                <a:solidFill>
                  <a:srgbClr val="6F2B9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3407" y="943539"/>
            <a:ext cx="318463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9C164D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093705" y="1094114"/>
            <a:ext cx="227398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231F2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450" y="272032"/>
            <a:ext cx="6318969" cy="353943"/>
          </a:xfrm>
        </p:spPr>
        <p:txBody>
          <a:bodyPr lIns="0" tIns="0" rIns="0" bIns="0"/>
          <a:lstStyle>
            <a:lvl1pPr>
              <a:defRPr sz="2300" b="1" i="0">
                <a:solidFill>
                  <a:srgbClr val="6F2B9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нец">
    <p:bg>
      <p:bgPr>
        <a:blipFill dpi="0" rotWithShape="0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" y="2038543"/>
            <a:ext cx="9143999" cy="46166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5449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6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64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9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7450" y="272033"/>
            <a:ext cx="6318969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6F2B9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6216" y="929344"/>
            <a:ext cx="736249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4A8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11513" y="4783458"/>
            <a:ext cx="292848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578" y="4783458"/>
            <a:ext cx="21048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9088" y="4783458"/>
            <a:ext cx="21048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53254">
        <a:defRPr>
          <a:latin typeface="+mn-lt"/>
          <a:ea typeface="+mn-ea"/>
          <a:cs typeface="+mn-cs"/>
        </a:defRPr>
      </a:lvl2pPr>
      <a:lvl3pPr marL="706506">
        <a:defRPr>
          <a:latin typeface="+mn-lt"/>
          <a:ea typeface="+mn-ea"/>
          <a:cs typeface="+mn-cs"/>
        </a:defRPr>
      </a:lvl3pPr>
      <a:lvl4pPr marL="1059760">
        <a:defRPr>
          <a:latin typeface="+mn-lt"/>
          <a:ea typeface="+mn-ea"/>
          <a:cs typeface="+mn-cs"/>
        </a:defRPr>
      </a:lvl4pPr>
      <a:lvl5pPr marL="1413014">
        <a:defRPr>
          <a:latin typeface="+mn-lt"/>
          <a:ea typeface="+mn-ea"/>
          <a:cs typeface="+mn-cs"/>
        </a:defRPr>
      </a:lvl5pPr>
      <a:lvl6pPr marL="1766266">
        <a:defRPr>
          <a:latin typeface="+mn-lt"/>
          <a:ea typeface="+mn-ea"/>
          <a:cs typeface="+mn-cs"/>
        </a:defRPr>
      </a:lvl6pPr>
      <a:lvl7pPr marL="2119520">
        <a:defRPr>
          <a:latin typeface="+mn-lt"/>
          <a:ea typeface="+mn-ea"/>
          <a:cs typeface="+mn-cs"/>
        </a:defRPr>
      </a:lvl7pPr>
      <a:lvl8pPr marL="2472774">
        <a:defRPr>
          <a:latin typeface="+mn-lt"/>
          <a:ea typeface="+mn-ea"/>
          <a:cs typeface="+mn-cs"/>
        </a:defRPr>
      </a:lvl8pPr>
      <a:lvl9pPr marL="282602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53254">
        <a:defRPr>
          <a:latin typeface="+mn-lt"/>
          <a:ea typeface="+mn-ea"/>
          <a:cs typeface="+mn-cs"/>
        </a:defRPr>
      </a:lvl2pPr>
      <a:lvl3pPr marL="706506">
        <a:defRPr>
          <a:latin typeface="+mn-lt"/>
          <a:ea typeface="+mn-ea"/>
          <a:cs typeface="+mn-cs"/>
        </a:defRPr>
      </a:lvl3pPr>
      <a:lvl4pPr marL="1059760">
        <a:defRPr>
          <a:latin typeface="+mn-lt"/>
          <a:ea typeface="+mn-ea"/>
          <a:cs typeface="+mn-cs"/>
        </a:defRPr>
      </a:lvl4pPr>
      <a:lvl5pPr marL="1413014">
        <a:defRPr>
          <a:latin typeface="+mn-lt"/>
          <a:ea typeface="+mn-ea"/>
          <a:cs typeface="+mn-cs"/>
        </a:defRPr>
      </a:lvl5pPr>
      <a:lvl6pPr marL="1766266">
        <a:defRPr>
          <a:latin typeface="+mn-lt"/>
          <a:ea typeface="+mn-ea"/>
          <a:cs typeface="+mn-cs"/>
        </a:defRPr>
      </a:lvl6pPr>
      <a:lvl7pPr marL="2119520">
        <a:defRPr>
          <a:latin typeface="+mn-lt"/>
          <a:ea typeface="+mn-ea"/>
          <a:cs typeface="+mn-cs"/>
        </a:defRPr>
      </a:lvl7pPr>
      <a:lvl8pPr marL="2472774">
        <a:defRPr>
          <a:latin typeface="+mn-lt"/>
          <a:ea typeface="+mn-ea"/>
          <a:cs typeface="+mn-cs"/>
        </a:defRPr>
      </a:lvl8pPr>
      <a:lvl9pPr marL="2826027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16.11.2022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1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4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4.xml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microsoft.com/office/2007/relationships/diagramDrawing" Target="../diagrams/drawing4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600" y="1989037"/>
            <a:ext cx="7848381" cy="522908"/>
          </a:xfrm>
          <a:noFill/>
        </p:spPr>
        <p:txBody>
          <a:bodyPr>
            <a:noAutofit/>
          </a:bodyPr>
          <a:lstStyle/>
          <a:p>
            <a:pPr marL="9813" defTabSz="801707">
              <a:spcBef>
                <a:spcPts val="77"/>
              </a:spcBef>
            </a:pPr>
            <a:r>
              <a:rPr lang="ru-RU" sz="22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АКТУАЛЬНЫЕ ВОПРОСЫ УПРАВЛЕНИЯ РЕГИОНАЛЬНЫМ ЗДОРОВЬЕМ </a:t>
            </a:r>
            <a:br>
              <a:rPr lang="ru-RU" sz="22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2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СОВРЕМЕННЫХ УСЛОВИЯХ </a:t>
            </a:r>
            <a:endParaRPr lang="ru-RU" sz="2200" kern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2" y="852258"/>
            <a:ext cx="9143999" cy="2796466"/>
          </a:xfrm>
          <a:prstGeom prst="rect">
            <a:avLst/>
          </a:prstGeom>
        </p:spPr>
        <p:txBody>
          <a:bodyPr vert="horz" lIns="81632" tIns="40816" rIns="81632" bIns="40816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88015" y="4248150"/>
            <a:ext cx="4512334" cy="502223"/>
          </a:xfrm>
          <a:prstGeom prst="rect">
            <a:avLst/>
          </a:prstGeom>
        </p:spPr>
        <p:txBody>
          <a:bodyPr wrap="square" lIns="70647" tIns="35323" rIns="70647" bIns="35323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Директор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Сергей Витальевич Козаченко</a:t>
            </a: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176573" y="126051"/>
            <a:ext cx="1420295" cy="1371600"/>
            <a:chOff x="5270558" y="266701"/>
            <a:chExt cx="2298642" cy="1981200"/>
          </a:xfrm>
        </p:grpSpPr>
        <p:pic>
          <p:nvPicPr>
            <p:cNvPr id="7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5600" y="266701"/>
              <a:ext cx="2133600" cy="1981200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 rot="21251772">
              <a:off x="5405807" y="1162012"/>
              <a:ext cx="177800" cy="250023"/>
            </a:xfrm>
            <a:prstGeom prst="rect">
              <a:avLst/>
            </a:prstGeom>
            <a:solidFill>
              <a:srgbClr val="557B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9" name="TextBox 4"/>
            <p:cNvSpPr txBox="1"/>
            <p:nvPr/>
          </p:nvSpPr>
          <p:spPr>
            <a:xfrm rot="5125247">
              <a:off x="5238217" y="1033149"/>
              <a:ext cx="512983" cy="4483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1200" b="1" dirty="0" smtClean="0">
                  <a:solidFill>
                    <a:schemeClr val="bg1"/>
                  </a:solidFill>
                </a:rPr>
                <a:t>30</a:t>
              </a:r>
              <a:endParaRPr lang="ru-RU" sz="1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47750"/>
            <a:ext cx="3075558" cy="5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6051"/>
            <a:ext cx="1076670" cy="83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7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7010400" y="668982"/>
            <a:ext cx="1981200" cy="300315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pPr marL="90488" indent="17463"/>
            <a:endParaRPr sz="1100" dirty="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979" y="438150"/>
            <a:ext cx="7759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30 </a:t>
            </a:r>
            <a:r>
              <a:rPr lang="ru-RU" sz="2400" b="1" dirty="0" smtClean="0">
                <a:solidFill>
                  <a:srgbClr val="0070C0"/>
                </a:solidFill>
              </a:rPr>
              <a:t>лет системе ОМС – год защиты прав застрахованных 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0" y="44858"/>
            <a:ext cx="1512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2023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19150"/>
            <a:ext cx="3655140" cy="231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7421" y="3180049"/>
            <a:ext cx="76393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17463" algn="ctr"/>
            <a:r>
              <a:rPr lang="ru-RU" altLang="ru-RU" sz="1600" b="1" dirty="0">
                <a:solidFill>
                  <a:schemeClr val="accent1"/>
                </a:solidFill>
              </a:rPr>
              <a:t>Программа обязательного медицинского страхования гарантирует  </a:t>
            </a:r>
            <a:r>
              <a:rPr lang="ru-RU" altLang="ru-RU" sz="1600" b="1" dirty="0" smtClean="0">
                <a:solidFill>
                  <a:schemeClr val="accent1"/>
                </a:solidFill>
              </a:rPr>
              <a:t>обеспечение населения </a:t>
            </a:r>
            <a:r>
              <a:rPr lang="ru-RU" altLang="ru-RU" sz="1600" b="1" dirty="0">
                <a:solidFill>
                  <a:schemeClr val="accent1"/>
                </a:solidFill>
              </a:rPr>
              <a:t>Красноярского края доступной, качественной, бесплатной медицинской и лекарственной помощью, в рамках утвержденных видов, объемов и  финансовых  нормативов, </a:t>
            </a:r>
            <a:endParaRPr lang="ru-RU" altLang="ru-RU" sz="1600" b="1" dirty="0" smtClean="0">
              <a:solidFill>
                <a:schemeClr val="accent1"/>
              </a:solidFill>
            </a:endParaRPr>
          </a:p>
          <a:p>
            <a:pPr marL="90488" indent="17463" algn="ctr"/>
            <a:r>
              <a:rPr lang="ru-RU" altLang="ru-RU" sz="1600" b="1" dirty="0" smtClean="0">
                <a:solidFill>
                  <a:schemeClr val="accent1"/>
                </a:solidFill>
              </a:rPr>
              <a:t>определяет </a:t>
            </a:r>
            <a:r>
              <a:rPr lang="ru-RU" altLang="ru-RU" sz="1600" b="1" dirty="0">
                <a:solidFill>
                  <a:schemeClr val="accent1"/>
                </a:solidFill>
              </a:rPr>
              <a:t>порядок и условия предоставления  медицинской помощи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9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742950"/>
            <a:ext cx="6461718" cy="361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3434" y="142786"/>
            <a:ext cx="6704272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ТЕРРИТОРИАЛЬНАЯ СИСТЕМА ОБЕСПЕЧЕНИЯ И ЗАЩИТЫ ПРАВ ГРАЖДАН 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В УСЛОВИЯХ ОБЯЗАТЕЛЬНОГО МЕДИЦИНСКОГО СТРАХОВАНИЯ</a:t>
            </a:r>
            <a:r>
              <a:rPr lang="ru-RU" b="1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endParaRPr lang="ru-RU" sz="500" b="1" dirty="0" smtClean="0">
              <a:solidFill>
                <a:srgbClr val="0070C0"/>
              </a:solidFill>
            </a:endParaRPr>
          </a:p>
        </p:txBody>
      </p:sp>
      <p:sp>
        <p:nvSpPr>
          <p:cNvPr id="3" name="Молния 2"/>
          <p:cNvSpPr/>
          <p:nvPr/>
        </p:nvSpPr>
        <p:spPr>
          <a:xfrm>
            <a:off x="448706" y="529674"/>
            <a:ext cx="990600" cy="7620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18975" y="1291674"/>
            <a:ext cx="2057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9F1547"/>
                </a:solidFill>
              </a:rPr>
              <a:t>ОТДЕЛЬНЫЙ БЛОК ЭФФЕКТИВНОГО  УПРАВЛЕНИЯ РЕГИОНАЛЬНЫМ ЗДРАВООХРАНЕНИЕМ</a:t>
            </a:r>
          </a:p>
        </p:txBody>
      </p:sp>
    </p:spTree>
    <p:extLst>
      <p:ext uri="{BB962C8B-B14F-4D97-AF65-F5344CB8AC3E}">
        <p14:creationId xmlns:p14="http://schemas.microsoft.com/office/powerpoint/2010/main" val="18018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420842" y="327224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с вырезом 4"/>
          <p:cNvSpPr/>
          <p:nvPr/>
        </p:nvSpPr>
        <p:spPr>
          <a:xfrm>
            <a:off x="3581400" y="2145437"/>
            <a:ext cx="927176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21140780"/>
              </p:ext>
            </p:extLst>
          </p:nvPr>
        </p:nvGraphicFramePr>
        <p:xfrm>
          <a:off x="3429000" y="7801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91595" y="-42108"/>
            <a:ext cx="658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 smtClean="0">
                <a:solidFill>
                  <a:srgbClr val="0070C0"/>
                </a:solidFill>
              </a:rPr>
              <a:t>Региональное здравоохранение: взаимодействие и интеграция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33600" y="176282"/>
            <a:ext cx="34770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9F1547"/>
                </a:solidFill>
              </a:rPr>
              <a:t>совместные площадки</a:t>
            </a:r>
            <a:r>
              <a:rPr lang="ru-RU" sz="1800" b="1" u="sng" dirty="0" smtClean="0">
                <a:solidFill>
                  <a:srgbClr val="9F1547"/>
                </a:solidFill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Координационный совет по ЗПЗ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 КРТП и рабочие группы по КЭР</a:t>
            </a:r>
            <a:endParaRPr lang="en-US" b="1" dirty="0" smtClean="0">
              <a:solidFill>
                <a:srgbClr val="0070C0"/>
              </a:solidFill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Территориальные рабочие группы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921592771"/>
              </p:ext>
            </p:extLst>
          </p:nvPr>
        </p:nvGraphicFramePr>
        <p:xfrm>
          <a:off x="175972" y="1233672"/>
          <a:ext cx="3404291" cy="2122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99061" y="3638550"/>
            <a:ext cx="255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Образовательные программы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Стратегические сессии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" y="3657240"/>
            <a:ext cx="1331168" cy="74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620000" y="791835"/>
            <a:ext cx="1192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Коллегия МЗ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Штабы 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7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6505881" y="28855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3863358"/>
              </p:ext>
            </p:extLst>
          </p:nvPr>
        </p:nvGraphicFramePr>
        <p:xfrm>
          <a:off x="726629" y="38257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383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1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6324600" y="90029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user447\Downloads\Слайд1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480" y="1726224"/>
            <a:ext cx="3886200" cy="274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1581150"/>
            <a:ext cx="1157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30 лет назад</a:t>
            </a:r>
            <a:endParaRPr lang="ru-RU" b="1" dirty="0"/>
          </a:p>
        </p:txBody>
      </p:sp>
      <p:pic>
        <p:nvPicPr>
          <p:cNvPr id="3077" name="Picture 5" descr="C:\Users\user447\Downloads\Слайд2-02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82" y="366150"/>
            <a:ext cx="5467035" cy="386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002" y="438150"/>
            <a:ext cx="4829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/>
                </a:solidFill>
              </a:rPr>
              <a:t>Система развивается по наиболее </a:t>
            </a:r>
            <a:r>
              <a:rPr lang="ru-RU" sz="1600" b="1" dirty="0" smtClean="0">
                <a:solidFill>
                  <a:schemeClr val="tx2"/>
                </a:solidFill>
              </a:rPr>
              <a:t>слабому звену </a:t>
            </a:r>
            <a:r>
              <a:rPr lang="ru-RU" sz="1600" dirty="0" smtClean="0">
                <a:solidFill>
                  <a:schemeClr val="tx2"/>
                </a:solidFill>
              </a:rPr>
              <a:t>– з</a:t>
            </a:r>
            <a:r>
              <a:rPr lang="ru-RU" sz="1600" b="1" dirty="0" smtClean="0">
                <a:solidFill>
                  <a:schemeClr val="tx2"/>
                </a:solidFill>
              </a:rPr>
              <a:t>акон</a:t>
            </a:r>
            <a:r>
              <a:rPr lang="ru-RU" sz="1600" dirty="0">
                <a:solidFill>
                  <a:schemeClr val="tx2"/>
                </a:solidFill>
              </a:rPr>
              <a:t> </a:t>
            </a:r>
            <a:r>
              <a:rPr lang="ru-RU" sz="1600" b="1" dirty="0">
                <a:solidFill>
                  <a:schemeClr val="tx2"/>
                </a:solidFill>
              </a:rPr>
              <a:t>развития</a:t>
            </a:r>
            <a:r>
              <a:rPr lang="ru-RU" sz="1600" dirty="0">
                <a:solidFill>
                  <a:schemeClr val="tx2"/>
                </a:solidFill>
              </a:rPr>
              <a:t> природы и общества</a:t>
            </a:r>
          </a:p>
        </p:txBody>
      </p:sp>
    </p:spTree>
    <p:extLst>
      <p:ext uri="{BB962C8B-B14F-4D97-AF65-F5344CB8AC3E}">
        <p14:creationId xmlns:p14="http://schemas.microsoft.com/office/powerpoint/2010/main" val="263671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8" y="450122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6324600" y="102824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s://avatars.mds.yandex.net/i?id=7bfe439d4b1040d58d52398c00d13162e9ad50d7-5305007-images-thumbs&amp;n=13&amp;ex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617" y="3611437"/>
            <a:ext cx="838200" cy="6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6896" y="1359294"/>
            <a:ext cx="30447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Финансовая устойчивость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Грамотная гибкая тарифная политика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Договорная кампания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Перезагрузка контрольно-экспертных и ревизионных мероприятий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/>
                </a:solidFill>
              </a:rPr>
              <a:t>Рискориентированность 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user447\Desktop\Слайд3-03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38" y="71614"/>
            <a:ext cx="5176359" cy="36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avatars.mds.yandex.net/i?id=7bfe439d4b1040d58d52398c00d13162e9ad50d7-5305007-images-thumbs&amp;n=13&amp;ex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481" y="3486150"/>
            <a:ext cx="838200" cy="6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avatars.mds.yandex.net/i?id=7bfe439d4b1040d58d52398c00d13162e9ad50d7-5305007-images-thumbs&amp;n=13&amp;ex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486150"/>
            <a:ext cx="838200" cy="65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4000" y="361950"/>
            <a:ext cx="365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Ориентиры и приоритеты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435" y="1784000"/>
            <a:ext cx="56105" cy="55366"/>
          </a:xfrm>
          <a:prstGeom prst="rect">
            <a:avLst/>
          </a:prstGeom>
        </p:spPr>
      </p:pic>
      <p:grpSp>
        <p:nvGrpSpPr>
          <p:cNvPr id="33" name="object 29"/>
          <p:cNvGrpSpPr/>
          <p:nvPr/>
        </p:nvGrpSpPr>
        <p:grpSpPr>
          <a:xfrm>
            <a:off x="130724" y="277571"/>
            <a:ext cx="1008917" cy="269127"/>
            <a:chOff x="-1" y="575999"/>
            <a:chExt cx="1165860" cy="414655"/>
          </a:xfrm>
        </p:grpSpPr>
        <p:sp>
          <p:nvSpPr>
            <p:cNvPr id="34" name="object 30"/>
            <p:cNvSpPr/>
            <p:nvPr/>
          </p:nvSpPr>
          <p:spPr>
            <a:xfrm>
              <a:off x="-1" y="576006"/>
              <a:ext cx="890269" cy="414655"/>
            </a:xfrm>
            <a:custGeom>
              <a:avLst/>
              <a:gdLst/>
              <a:ahLst/>
              <a:cxnLst/>
              <a:rect l="l" t="t" r="r" b="b"/>
              <a:pathLst>
                <a:path w="890269" h="414655">
                  <a:moveTo>
                    <a:pt x="770204" y="0"/>
                  </a:moveTo>
                  <a:lnTo>
                    <a:pt x="0" y="0"/>
                  </a:lnTo>
                  <a:lnTo>
                    <a:pt x="0" y="414324"/>
                  </a:lnTo>
                  <a:lnTo>
                    <a:pt x="770204" y="414324"/>
                  </a:lnTo>
                  <a:lnTo>
                    <a:pt x="889812" y="207162"/>
                  </a:lnTo>
                  <a:lnTo>
                    <a:pt x="770204" y="0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1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994" y="575999"/>
              <a:ext cx="358839" cy="414329"/>
            </a:xfrm>
            <a:prstGeom prst="rect">
              <a:avLst/>
            </a:prstGeom>
          </p:spPr>
        </p:pic>
      </p:grpSp>
      <p:sp>
        <p:nvSpPr>
          <p:cNvPr id="22" name="object 17"/>
          <p:cNvSpPr/>
          <p:nvPr/>
        </p:nvSpPr>
        <p:spPr>
          <a:xfrm>
            <a:off x="6705600" y="66064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" y="4704460"/>
            <a:ext cx="9152695" cy="52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6232" y="40005"/>
            <a:ext cx="7730948" cy="546486"/>
          </a:xfrm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Контрольно-экспертная работа 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один из ведущих инструментов системной оценки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сроков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объемов, условий и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оказания медицинской помощи</a:t>
            </a:r>
          </a:p>
        </p:txBody>
      </p:sp>
      <p:graphicFrame>
        <p:nvGraphicFramePr>
          <p:cNvPr id="26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287219"/>
              </p:ext>
            </p:extLst>
          </p:nvPr>
        </p:nvGraphicFramePr>
        <p:xfrm>
          <a:off x="68581" y="647494"/>
          <a:ext cx="9075419" cy="321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583036" y="4045207"/>
            <a:ext cx="61446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Непрерывный контроль качества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8" name="Picture 2" descr="https://e7.pngegg.com/pngimages/247/808/png-clipart-person-others-miscellaneous-tex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81" y="685445"/>
            <a:ext cx="853005" cy="697332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6798" y="1399012"/>
            <a:ext cx="2464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реестр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экспертов качества:</a:t>
            </a:r>
          </a:p>
          <a:p>
            <a:pPr algn="ctr"/>
            <a:r>
              <a:rPr lang="ru-RU" sz="1600" b="1" dirty="0" smtClean="0">
                <a:solidFill>
                  <a:srgbClr val="9F1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153</a:t>
            </a:r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эксперта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37 специальностям</a:t>
            </a:r>
          </a:p>
          <a:p>
            <a:pPr algn="ctr"/>
            <a:r>
              <a:rPr lang="ru-RU" sz="1600" b="1" u="sng" dirty="0" smtClean="0">
                <a:solidFill>
                  <a:srgbClr val="9F15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ru-RU" sz="1600" b="1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сотрудники КрасГМУ</a:t>
            </a:r>
            <a:endParaRPr lang="ru-RU" sz="1600" b="1" u="sng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https://media.baamboozle.com/uploads/images/10901/1578956884_37018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691" y="3105150"/>
            <a:ext cx="947362" cy="107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11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5" y="4507753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" y="4508978"/>
            <a:ext cx="9152695" cy="64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object 30"/>
          <p:cNvSpPr/>
          <p:nvPr/>
        </p:nvSpPr>
        <p:spPr>
          <a:xfrm>
            <a:off x="35630" y="36023"/>
            <a:ext cx="770425" cy="269127"/>
          </a:xfrm>
          <a:custGeom>
            <a:avLst/>
            <a:gdLst/>
            <a:ahLst/>
            <a:cxnLst/>
            <a:rect l="l" t="t" r="r" b="b"/>
            <a:pathLst>
              <a:path w="890269" h="414655">
                <a:moveTo>
                  <a:pt x="770204" y="0"/>
                </a:moveTo>
                <a:lnTo>
                  <a:pt x="0" y="0"/>
                </a:lnTo>
                <a:lnTo>
                  <a:pt x="0" y="414324"/>
                </a:lnTo>
                <a:lnTo>
                  <a:pt x="770204" y="414324"/>
                </a:lnTo>
                <a:lnTo>
                  <a:pt x="889812" y="207162"/>
                </a:lnTo>
                <a:lnTo>
                  <a:pt x="77020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59" name="object 31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629" y="37553"/>
            <a:ext cx="310534" cy="268915"/>
          </a:xfrm>
          <a:prstGeom prst="rect">
            <a:avLst/>
          </a:prstGeom>
        </p:spPr>
      </p:pic>
      <p:sp>
        <p:nvSpPr>
          <p:cNvPr id="60" name="object 17"/>
          <p:cNvSpPr/>
          <p:nvPr/>
        </p:nvSpPr>
        <p:spPr>
          <a:xfrm>
            <a:off x="6505881" y="28855"/>
            <a:ext cx="2281580" cy="4417724"/>
          </a:xfrm>
          <a:custGeom>
            <a:avLst/>
            <a:gdLst/>
            <a:ahLst/>
            <a:cxnLst/>
            <a:rect l="l" t="t" r="r" b="b"/>
            <a:pathLst>
              <a:path w="2960370" h="6654165">
                <a:moveTo>
                  <a:pt x="534035" y="561327"/>
                </a:moveTo>
                <a:lnTo>
                  <a:pt x="499910" y="540854"/>
                </a:lnTo>
                <a:lnTo>
                  <a:pt x="486257" y="554507"/>
                </a:lnTo>
                <a:lnTo>
                  <a:pt x="505028" y="569861"/>
                </a:lnTo>
                <a:lnTo>
                  <a:pt x="534035" y="561327"/>
                </a:lnTo>
                <a:close/>
              </a:path>
              <a:path w="2960370" h="6654165">
                <a:moveTo>
                  <a:pt x="2960192" y="3349193"/>
                </a:moveTo>
                <a:lnTo>
                  <a:pt x="2958490" y="3315068"/>
                </a:lnTo>
                <a:lnTo>
                  <a:pt x="2917545" y="3311652"/>
                </a:lnTo>
                <a:lnTo>
                  <a:pt x="2886837" y="3342360"/>
                </a:lnTo>
                <a:lnTo>
                  <a:pt x="2847594" y="3325304"/>
                </a:lnTo>
                <a:lnTo>
                  <a:pt x="2796413" y="3344075"/>
                </a:lnTo>
                <a:lnTo>
                  <a:pt x="2770809" y="3313366"/>
                </a:lnTo>
                <a:lnTo>
                  <a:pt x="2743517" y="3313366"/>
                </a:lnTo>
                <a:lnTo>
                  <a:pt x="2719628" y="3337242"/>
                </a:lnTo>
                <a:lnTo>
                  <a:pt x="2673566" y="3337242"/>
                </a:lnTo>
                <a:lnTo>
                  <a:pt x="2642844" y="3323602"/>
                </a:lnTo>
                <a:lnTo>
                  <a:pt x="2642844" y="3267291"/>
                </a:lnTo>
                <a:lnTo>
                  <a:pt x="2659913" y="3250234"/>
                </a:lnTo>
                <a:lnTo>
                  <a:pt x="2659913" y="3212706"/>
                </a:lnTo>
                <a:lnTo>
                  <a:pt x="2646273" y="3170047"/>
                </a:lnTo>
                <a:lnTo>
                  <a:pt x="2680385" y="3117151"/>
                </a:lnTo>
                <a:lnTo>
                  <a:pt x="2699156" y="3062554"/>
                </a:lnTo>
                <a:lnTo>
                  <a:pt x="2641142" y="3004553"/>
                </a:lnTo>
                <a:lnTo>
                  <a:pt x="2625788" y="2926067"/>
                </a:lnTo>
                <a:lnTo>
                  <a:pt x="2576309" y="2898762"/>
                </a:lnTo>
                <a:lnTo>
                  <a:pt x="2576309" y="2849283"/>
                </a:lnTo>
                <a:lnTo>
                  <a:pt x="2595080" y="2832227"/>
                </a:lnTo>
                <a:lnTo>
                  <a:pt x="2576309" y="2813456"/>
                </a:lnTo>
                <a:lnTo>
                  <a:pt x="2576309" y="2767393"/>
                </a:lnTo>
                <a:lnTo>
                  <a:pt x="2523426" y="2745206"/>
                </a:lnTo>
                <a:lnTo>
                  <a:pt x="2508072" y="2760561"/>
                </a:lnTo>
                <a:lnTo>
                  <a:pt x="2492705" y="2712796"/>
                </a:lnTo>
                <a:lnTo>
                  <a:pt x="2519997" y="2685491"/>
                </a:lnTo>
                <a:lnTo>
                  <a:pt x="2549004" y="2639428"/>
                </a:lnTo>
                <a:lnTo>
                  <a:pt x="2591663" y="2627490"/>
                </a:lnTo>
                <a:lnTo>
                  <a:pt x="2576309" y="2516581"/>
                </a:lnTo>
                <a:lnTo>
                  <a:pt x="2564358" y="2444927"/>
                </a:lnTo>
                <a:lnTo>
                  <a:pt x="2564358" y="2407386"/>
                </a:lnTo>
                <a:lnTo>
                  <a:pt x="2514892" y="2316962"/>
                </a:lnTo>
                <a:lnTo>
                  <a:pt x="2509774" y="2223122"/>
                </a:lnTo>
                <a:lnTo>
                  <a:pt x="2460294" y="2188997"/>
                </a:lnTo>
                <a:lnTo>
                  <a:pt x="2438108" y="2139518"/>
                </a:lnTo>
                <a:lnTo>
                  <a:pt x="2422753" y="2101989"/>
                </a:lnTo>
                <a:lnTo>
                  <a:pt x="2426157" y="2079802"/>
                </a:lnTo>
                <a:lnTo>
                  <a:pt x="2485885" y="2055914"/>
                </a:lnTo>
                <a:lnTo>
                  <a:pt x="2547302" y="1968906"/>
                </a:lnTo>
                <a:lnTo>
                  <a:pt x="2589961" y="1955253"/>
                </a:lnTo>
                <a:lnTo>
                  <a:pt x="2647975" y="1972310"/>
                </a:lnTo>
                <a:lnTo>
                  <a:pt x="2665031" y="1933079"/>
                </a:lnTo>
                <a:lnTo>
                  <a:pt x="2665031" y="1885302"/>
                </a:lnTo>
                <a:lnTo>
                  <a:pt x="2632608" y="1852879"/>
                </a:lnTo>
                <a:lnTo>
                  <a:pt x="2647975" y="1796580"/>
                </a:lnTo>
                <a:lnTo>
                  <a:pt x="2690622" y="1781225"/>
                </a:lnTo>
                <a:lnTo>
                  <a:pt x="2690622" y="1736864"/>
                </a:lnTo>
                <a:lnTo>
                  <a:pt x="2688907" y="1678851"/>
                </a:lnTo>
                <a:lnTo>
                  <a:pt x="2736685" y="1646440"/>
                </a:lnTo>
                <a:lnTo>
                  <a:pt x="2791282" y="1591843"/>
                </a:lnTo>
                <a:lnTo>
                  <a:pt x="2803220" y="1552600"/>
                </a:lnTo>
                <a:lnTo>
                  <a:pt x="2827109" y="1552600"/>
                </a:lnTo>
                <a:lnTo>
                  <a:pt x="2822003" y="1494586"/>
                </a:lnTo>
                <a:lnTo>
                  <a:pt x="2777642" y="1494586"/>
                </a:lnTo>
                <a:lnTo>
                  <a:pt x="2736685" y="1417815"/>
                </a:lnTo>
                <a:lnTo>
                  <a:pt x="2736685" y="1347863"/>
                </a:lnTo>
                <a:lnTo>
                  <a:pt x="2700858" y="1312037"/>
                </a:lnTo>
                <a:lnTo>
                  <a:pt x="2624086" y="1255725"/>
                </a:lnTo>
                <a:lnTo>
                  <a:pt x="2624086" y="1225016"/>
                </a:lnTo>
                <a:lnTo>
                  <a:pt x="2566073" y="1202842"/>
                </a:lnTo>
                <a:lnTo>
                  <a:pt x="2545600" y="1160183"/>
                </a:lnTo>
                <a:lnTo>
                  <a:pt x="2555837" y="1102169"/>
                </a:lnTo>
                <a:lnTo>
                  <a:pt x="2531948" y="1078293"/>
                </a:lnTo>
                <a:lnTo>
                  <a:pt x="2506357" y="1040752"/>
                </a:lnTo>
                <a:lnTo>
                  <a:pt x="2492705" y="1008329"/>
                </a:lnTo>
                <a:lnTo>
                  <a:pt x="2511475" y="987856"/>
                </a:lnTo>
                <a:lnTo>
                  <a:pt x="2516594" y="960564"/>
                </a:lnTo>
                <a:lnTo>
                  <a:pt x="2494407" y="941793"/>
                </a:lnTo>
                <a:lnTo>
                  <a:pt x="2487587" y="892314"/>
                </a:lnTo>
                <a:lnTo>
                  <a:pt x="2453462" y="892314"/>
                </a:lnTo>
                <a:lnTo>
                  <a:pt x="2410815" y="895731"/>
                </a:lnTo>
                <a:lnTo>
                  <a:pt x="2414219" y="941793"/>
                </a:lnTo>
                <a:lnTo>
                  <a:pt x="2410815" y="963980"/>
                </a:lnTo>
                <a:lnTo>
                  <a:pt x="2444940" y="967384"/>
                </a:lnTo>
                <a:lnTo>
                  <a:pt x="2467114" y="989571"/>
                </a:lnTo>
                <a:lnTo>
                  <a:pt x="2439809" y="1042454"/>
                </a:lnTo>
                <a:lnTo>
                  <a:pt x="2393746" y="1059522"/>
                </a:lnTo>
                <a:lnTo>
                  <a:pt x="2345982" y="1098765"/>
                </a:lnTo>
                <a:lnTo>
                  <a:pt x="2327973" y="1141958"/>
                </a:lnTo>
                <a:lnTo>
                  <a:pt x="2296337" y="1150162"/>
                </a:lnTo>
                <a:lnTo>
                  <a:pt x="2283701" y="1151661"/>
                </a:lnTo>
                <a:lnTo>
                  <a:pt x="2267229" y="1155712"/>
                </a:lnTo>
                <a:lnTo>
                  <a:pt x="2240191" y="1163599"/>
                </a:lnTo>
                <a:lnTo>
                  <a:pt x="2189010" y="1194308"/>
                </a:lnTo>
                <a:lnTo>
                  <a:pt x="2200948" y="1250607"/>
                </a:lnTo>
                <a:lnTo>
                  <a:pt x="2149767" y="1272794"/>
                </a:lnTo>
                <a:lnTo>
                  <a:pt x="2163419" y="1221600"/>
                </a:lnTo>
                <a:lnTo>
                  <a:pt x="2175357" y="1148232"/>
                </a:lnTo>
                <a:lnTo>
                  <a:pt x="2223135" y="1100467"/>
                </a:lnTo>
                <a:lnTo>
                  <a:pt x="2245309" y="1035634"/>
                </a:lnTo>
                <a:lnTo>
                  <a:pt x="2313559" y="1018565"/>
                </a:lnTo>
                <a:lnTo>
                  <a:pt x="2330627" y="929843"/>
                </a:lnTo>
                <a:lnTo>
                  <a:pt x="2373274" y="887196"/>
                </a:lnTo>
                <a:lnTo>
                  <a:pt x="2390343" y="807008"/>
                </a:lnTo>
                <a:lnTo>
                  <a:pt x="2390343" y="778002"/>
                </a:lnTo>
                <a:lnTo>
                  <a:pt x="2446642" y="709752"/>
                </a:lnTo>
                <a:lnTo>
                  <a:pt x="2479052" y="677341"/>
                </a:lnTo>
                <a:lnTo>
                  <a:pt x="2506357" y="621042"/>
                </a:lnTo>
                <a:lnTo>
                  <a:pt x="2535351" y="581787"/>
                </a:lnTo>
                <a:lnTo>
                  <a:pt x="2535351" y="525487"/>
                </a:lnTo>
                <a:lnTo>
                  <a:pt x="2567775" y="493077"/>
                </a:lnTo>
                <a:lnTo>
                  <a:pt x="2531948" y="431647"/>
                </a:lnTo>
                <a:lnTo>
                  <a:pt x="2475649" y="400939"/>
                </a:lnTo>
                <a:lnTo>
                  <a:pt x="2453462" y="378764"/>
                </a:lnTo>
                <a:lnTo>
                  <a:pt x="2509774" y="390702"/>
                </a:lnTo>
                <a:lnTo>
                  <a:pt x="2514879" y="330987"/>
                </a:lnTo>
                <a:lnTo>
                  <a:pt x="2444940" y="261035"/>
                </a:lnTo>
                <a:lnTo>
                  <a:pt x="2424468" y="283210"/>
                </a:lnTo>
                <a:lnTo>
                  <a:pt x="2390343" y="254215"/>
                </a:lnTo>
                <a:lnTo>
                  <a:pt x="2361323" y="197904"/>
                </a:lnTo>
                <a:lnTo>
                  <a:pt x="2328913" y="165493"/>
                </a:lnTo>
                <a:lnTo>
                  <a:pt x="2284552" y="187667"/>
                </a:lnTo>
                <a:lnTo>
                  <a:pt x="2252141" y="155257"/>
                </a:lnTo>
                <a:lnTo>
                  <a:pt x="2194128" y="196202"/>
                </a:lnTo>
                <a:lnTo>
                  <a:pt x="2137816" y="196202"/>
                </a:lnTo>
                <a:lnTo>
                  <a:pt x="2074697" y="230327"/>
                </a:lnTo>
                <a:lnTo>
                  <a:pt x="2100287" y="255917"/>
                </a:lnTo>
                <a:lnTo>
                  <a:pt x="2086635" y="303695"/>
                </a:lnTo>
                <a:lnTo>
                  <a:pt x="2079167" y="300494"/>
                </a:lnTo>
                <a:lnTo>
                  <a:pt x="2061476" y="293458"/>
                </a:lnTo>
                <a:lnTo>
                  <a:pt x="2040572" y="286410"/>
                </a:lnTo>
                <a:lnTo>
                  <a:pt x="2023516" y="283210"/>
                </a:lnTo>
                <a:lnTo>
                  <a:pt x="2013699" y="282625"/>
                </a:lnTo>
                <a:lnTo>
                  <a:pt x="2009013" y="278523"/>
                </a:lnTo>
                <a:lnTo>
                  <a:pt x="2008149" y="267385"/>
                </a:lnTo>
                <a:lnTo>
                  <a:pt x="2009863" y="245681"/>
                </a:lnTo>
                <a:lnTo>
                  <a:pt x="2047405" y="208153"/>
                </a:lnTo>
                <a:lnTo>
                  <a:pt x="2006447" y="167195"/>
                </a:lnTo>
                <a:lnTo>
                  <a:pt x="1950148" y="167195"/>
                </a:lnTo>
                <a:lnTo>
                  <a:pt x="1933092" y="184264"/>
                </a:lnTo>
                <a:lnTo>
                  <a:pt x="1842655" y="179146"/>
                </a:lnTo>
                <a:lnTo>
                  <a:pt x="1880196" y="131368"/>
                </a:lnTo>
                <a:lnTo>
                  <a:pt x="1924558" y="87007"/>
                </a:lnTo>
                <a:lnTo>
                  <a:pt x="1910905" y="28994"/>
                </a:lnTo>
                <a:lnTo>
                  <a:pt x="1868246" y="34124"/>
                </a:lnTo>
                <a:lnTo>
                  <a:pt x="1811947" y="0"/>
                </a:lnTo>
                <a:lnTo>
                  <a:pt x="1765884" y="47764"/>
                </a:lnTo>
                <a:lnTo>
                  <a:pt x="1714703" y="85305"/>
                </a:lnTo>
                <a:lnTo>
                  <a:pt x="1672043" y="191084"/>
                </a:lnTo>
                <a:lnTo>
                  <a:pt x="1658391" y="237147"/>
                </a:lnTo>
                <a:lnTo>
                  <a:pt x="1658391" y="305396"/>
                </a:lnTo>
                <a:lnTo>
                  <a:pt x="1680565" y="322453"/>
                </a:lnTo>
                <a:lnTo>
                  <a:pt x="1685696" y="370230"/>
                </a:lnTo>
                <a:lnTo>
                  <a:pt x="1665224" y="370230"/>
                </a:lnTo>
                <a:lnTo>
                  <a:pt x="1600377" y="390702"/>
                </a:lnTo>
                <a:lnTo>
                  <a:pt x="1537258" y="390702"/>
                </a:lnTo>
                <a:lnTo>
                  <a:pt x="1554314" y="421411"/>
                </a:lnTo>
                <a:lnTo>
                  <a:pt x="1588439" y="447014"/>
                </a:lnTo>
                <a:lnTo>
                  <a:pt x="1614030" y="481126"/>
                </a:lnTo>
                <a:lnTo>
                  <a:pt x="1557731" y="469188"/>
                </a:lnTo>
                <a:lnTo>
                  <a:pt x="1501432" y="481126"/>
                </a:lnTo>
                <a:lnTo>
                  <a:pt x="1492897" y="527202"/>
                </a:lnTo>
                <a:lnTo>
                  <a:pt x="1404175" y="523786"/>
                </a:lnTo>
                <a:lnTo>
                  <a:pt x="1368348" y="559612"/>
                </a:lnTo>
                <a:lnTo>
                  <a:pt x="1368348" y="518668"/>
                </a:lnTo>
                <a:lnTo>
                  <a:pt x="1395641" y="467487"/>
                </a:lnTo>
                <a:lnTo>
                  <a:pt x="1344460" y="476021"/>
                </a:lnTo>
                <a:lnTo>
                  <a:pt x="1330807" y="506730"/>
                </a:lnTo>
                <a:lnTo>
                  <a:pt x="1267675" y="515251"/>
                </a:lnTo>
                <a:lnTo>
                  <a:pt x="1194320" y="532320"/>
                </a:lnTo>
                <a:lnTo>
                  <a:pt x="1165313" y="561314"/>
                </a:lnTo>
                <a:lnTo>
                  <a:pt x="1216494" y="578383"/>
                </a:lnTo>
                <a:lnTo>
                  <a:pt x="1199438" y="598855"/>
                </a:lnTo>
                <a:lnTo>
                  <a:pt x="1122654" y="621042"/>
                </a:lnTo>
                <a:lnTo>
                  <a:pt x="1095362" y="648335"/>
                </a:lnTo>
                <a:lnTo>
                  <a:pt x="987869" y="663689"/>
                </a:lnTo>
                <a:lnTo>
                  <a:pt x="957160" y="694397"/>
                </a:lnTo>
                <a:lnTo>
                  <a:pt x="878674" y="725119"/>
                </a:lnTo>
                <a:lnTo>
                  <a:pt x="847966" y="789940"/>
                </a:lnTo>
                <a:lnTo>
                  <a:pt x="767778" y="786536"/>
                </a:lnTo>
                <a:lnTo>
                  <a:pt x="771194" y="829183"/>
                </a:lnTo>
                <a:lnTo>
                  <a:pt x="810425" y="832599"/>
                </a:lnTo>
                <a:lnTo>
                  <a:pt x="771194" y="863307"/>
                </a:lnTo>
                <a:lnTo>
                  <a:pt x="742188" y="902550"/>
                </a:lnTo>
                <a:lnTo>
                  <a:pt x="766076" y="926439"/>
                </a:lnTo>
                <a:lnTo>
                  <a:pt x="750722" y="962266"/>
                </a:lnTo>
                <a:lnTo>
                  <a:pt x="772896" y="987856"/>
                </a:lnTo>
                <a:lnTo>
                  <a:pt x="738771" y="996391"/>
                </a:lnTo>
                <a:lnTo>
                  <a:pt x="738187" y="990053"/>
                </a:lnTo>
                <a:lnTo>
                  <a:pt x="735355" y="977633"/>
                </a:lnTo>
                <a:lnTo>
                  <a:pt x="728687" y="969048"/>
                </a:lnTo>
                <a:lnTo>
                  <a:pt x="716584" y="974217"/>
                </a:lnTo>
                <a:lnTo>
                  <a:pt x="684174" y="1006627"/>
                </a:lnTo>
                <a:lnTo>
                  <a:pt x="713181" y="1035634"/>
                </a:lnTo>
                <a:lnTo>
                  <a:pt x="747306" y="1047572"/>
                </a:lnTo>
                <a:lnTo>
                  <a:pt x="776312" y="1090231"/>
                </a:lnTo>
                <a:lnTo>
                  <a:pt x="747306" y="1119238"/>
                </a:lnTo>
                <a:lnTo>
                  <a:pt x="692708" y="1119238"/>
                </a:lnTo>
                <a:lnTo>
                  <a:pt x="619340" y="1149946"/>
                </a:lnTo>
                <a:lnTo>
                  <a:pt x="508444" y="1149946"/>
                </a:lnTo>
                <a:lnTo>
                  <a:pt x="508444" y="1167003"/>
                </a:lnTo>
                <a:lnTo>
                  <a:pt x="440194" y="1141412"/>
                </a:lnTo>
                <a:lnTo>
                  <a:pt x="307111" y="1141412"/>
                </a:lnTo>
                <a:lnTo>
                  <a:pt x="250812" y="1192606"/>
                </a:lnTo>
                <a:lnTo>
                  <a:pt x="264464" y="1264259"/>
                </a:lnTo>
                <a:lnTo>
                  <a:pt x="286639" y="1286433"/>
                </a:lnTo>
                <a:lnTo>
                  <a:pt x="261048" y="1342745"/>
                </a:lnTo>
                <a:lnTo>
                  <a:pt x="243992" y="1410995"/>
                </a:lnTo>
                <a:lnTo>
                  <a:pt x="266166" y="1433169"/>
                </a:lnTo>
                <a:lnTo>
                  <a:pt x="305409" y="1498003"/>
                </a:lnTo>
                <a:lnTo>
                  <a:pt x="360006" y="1518475"/>
                </a:lnTo>
                <a:lnTo>
                  <a:pt x="356590" y="1557718"/>
                </a:lnTo>
                <a:lnTo>
                  <a:pt x="387311" y="1600377"/>
                </a:lnTo>
                <a:lnTo>
                  <a:pt x="375361" y="1646440"/>
                </a:lnTo>
                <a:lnTo>
                  <a:pt x="298589" y="1646440"/>
                </a:lnTo>
                <a:lnTo>
                  <a:pt x="230339" y="1578190"/>
                </a:lnTo>
                <a:lnTo>
                  <a:pt x="250812" y="1521891"/>
                </a:lnTo>
                <a:lnTo>
                  <a:pt x="177457" y="1482648"/>
                </a:lnTo>
                <a:lnTo>
                  <a:pt x="138201" y="1443405"/>
                </a:lnTo>
                <a:lnTo>
                  <a:pt x="90436" y="1450225"/>
                </a:lnTo>
                <a:lnTo>
                  <a:pt x="34124" y="1438287"/>
                </a:lnTo>
                <a:lnTo>
                  <a:pt x="37541" y="1472412"/>
                </a:lnTo>
                <a:lnTo>
                  <a:pt x="63131" y="1472412"/>
                </a:lnTo>
                <a:lnTo>
                  <a:pt x="75069" y="1503121"/>
                </a:lnTo>
                <a:lnTo>
                  <a:pt x="98958" y="1527009"/>
                </a:lnTo>
                <a:lnTo>
                  <a:pt x="134797" y="1533829"/>
                </a:lnTo>
                <a:lnTo>
                  <a:pt x="174028" y="1556016"/>
                </a:lnTo>
                <a:lnTo>
                  <a:pt x="184264" y="1593545"/>
                </a:lnTo>
                <a:lnTo>
                  <a:pt x="156972" y="1620850"/>
                </a:lnTo>
                <a:lnTo>
                  <a:pt x="162090" y="1651558"/>
                </a:lnTo>
                <a:lnTo>
                  <a:pt x="107492" y="1660080"/>
                </a:lnTo>
                <a:lnTo>
                  <a:pt x="68249" y="1699323"/>
                </a:lnTo>
                <a:lnTo>
                  <a:pt x="85305" y="1736864"/>
                </a:lnTo>
                <a:lnTo>
                  <a:pt x="97256" y="1721510"/>
                </a:lnTo>
                <a:lnTo>
                  <a:pt x="116027" y="1757337"/>
                </a:lnTo>
                <a:lnTo>
                  <a:pt x="177444" y="1791462"/>
                </a:lnTo>
                <a:lnTo>
                  <a:pt x="172326" y="1859711"/>
                </a:lnTo>
                <a:lnTo>
                  <a:pt x="172326" y="1958657"/>
                </a:lnTo>
                <a:lnTo>
                  <a:pt x="116027" y="1958657"/>
                </a:lnTo>
                <a:lnTo>
                  <a:pt x="93840" y="1992782"/>
                </a:lnTo>
                <a:lnTo>
                  <a:pt x="51181" y="2035441"/>
                </a:lnTo>
                <a:lnTo>
                  <a:pt x="0" y="2074684"/>
                </a:lnTo>
                <a:lnTo>
                  <a:pt x="3416" y="2127580"/>
                </a:lnTo>
                <a:lnTo>
                  <a:pt x="29006" y="2153170"/>
                </a:lnTo>
                <a:lnTo>
                  <a:pt x="37541" y="2183879"/>
                </a:lnTo>
                <a:lnTo>
                  <a:pt x="73367" y="2219706"/>
                </a:lnTo>
                <a:lnTo>
                  <a:pt x="127965" y="2228240"/>
                </a:lnTo>
                <a:lnTo>
                  <a:pt x="134797" y="2265781"/>
                </a:lnTo>
                <a:lnTo>
                  <a:pt x="153555" y="2284539"/>
                </a:lnTo>
                <a:lnTo>
                  <a:pt x="187680" y="2253831"/>
                </a:lnTo>
                <a:lnTo>
                  <a:pt x="189623" y="2257221"/>
                </a:lnTo>
                <a:lnTo>
                  <a:pt x="194297" y="2264283"/>
                </a:lnTo>
                <a:lnTo>
                  <a:pt x="199910" y="2270391"/>
                </a:lnTo>
                <a:lnTo>
                  <a:pt x="204736" y="2270887"/>
                </a:lnTo>
                <a:lnTo>
                  <a:pt x="238861" y="2238476"/>
                </a:lnTo>
                <a:lnTo>
                  <a:pt x="237159" y="2294775"/>
                </a:lnTo>
                <a:lnTo>
                  <a:pt x="281520" y="2303310"/>
                </a:lnTo>
                <a:lnTo>
                  <a:pt x="281520" y="2347671"/>
                </a:lnTo>
                <a:lnTo>
                  <a:pt x="308825" y="2412504"/>
                </a:lnTo>
                <a:lnTo>
                  <a:pt x="293471" y="2453449"/>
                </a:lnTo>
                <a:lnTo>
                  <a:pt x="271284" y="2453449"/>
                </a:lnTo>
                <a:lnTo>
                  <a:pt x="293471" y="2496108"/>
                </a:lnTo>
                <a:lnTo>
                  <a:pt x="274701" y="2550706"/>
                </a:lnTo>
                <a:lnTo>
                  <a:pt x="243992" y="2581414"/>
                </a:lnTo>
                <a:lnTo>
                  <a:pt x="233743" y="2615539"/>
                </a:lnTo>
                <a:lnTo>
                  <a:pt x="194500" y="2607005"/>
                </a:lnTo>
                <a:lnTo>
                  <a:pt x="192798" y="2653068"/>
                </a:lnTo>
                <a:lnTo>
                  <a:pt x="220103" y="2680373"/>
                </a:lnTo>
                <a:lnTo>
                  <a:pt x="228638" y="2731554"/>
                </a:lnTo>
                <a:lnTo>
                  <a:pt x="204749" y="2774213"/>
                </a:lnTo>
                <a:lnTo>
                  <a:pt x="230339" y="2799804"/>
                </a:lnTo>
                <a:lnTo>
                  <a:pt x="230339" y="2839047"/>
                </a:lnTo>
                <a:lnTo>
                  <a:pt x="293471" y="2876588"/>
                </a:lnTo>
                <a:lnTo>
                  <a:pt x="317347" y="2926067"/>
                </a:lnTo>
                <a:lnTo>
                  <a:pt x="278104" y="2961894"/>
                </a:lnTo>
                <a:lnTo>
                  <a:pt x="278104" y="2990900"/>
                </a:lnTo>
                <a:lnTo>
                  <a:pt x="298577" y="3025013"/>
                </a:lnTo>
                <a:lnTo>
                  <a:pt x="298577" y="3076206"/>
                </a:lnTo>
                <a:lnTo>
                  <a:pt x="272986" y="3096679"/>
                </a:lnTo>
                <a:lnTo>
                  <a:pt x="303695" y="3152978"/>
                </a:lnTo>
                <a:lnTo>
                  <a:pt x="337820" y="3152978"/>
                </a:lnTo>
                <a:lnTo>
                  <a:pt x="371944" y="3187103"/>
                </a:lnTo>
                <a:lnTo>
                  <a:pt x="397535" y="3238284"/>
                </a:lnTo>
                <a:lnTo>
                  <a:pt x="402666" y="3303117"/>
                </a:lnTo>
                <a:lnTo>
                  <a:pt x="373659" y="3332124"/>
                </a:lnTo>
                <a:lnTo>
                  <a:pt x="387299" y="3391839"/>
                </a:lnTo>
                <a:lnTo>
                  <a:pt x="452132" y="3405492"/>
                </a:lnTo>
                <a:lnTo>
                  <a:pt x="484555" y="3437902"/>
                </a:lnTo>
                <a:lnTo>
                  <a:pt x="516966" y="3405492"/>
                </a:lnTo>
                <a:lnTo>
                  <a:pt x="528916" y="3473729"/>
                </a:lnTo>
                <a:lnTo>
                  <a:pt x="516966" y="3533457"/>
                </a:lnTo>
                <a:lnTo>
                  <a:pt x="537438" y="3579520"/>
                </a:lnTo>
                <a:lnTo>
                  <a:pt x="498208" y="3618763"/>
                </a:lnTo>
                <a:lnTo>
                  <a:pt x="457250" y="3671646"/>
                </a:lnTo>
                <a:lnTo>
                  <a:pt x="428244" y="3726243"/>
                </a:lnTo>
                <a:lnTo>
                  <a:pt x="470903" y="3785959"/>
                </a:lnTo>
                <a:lnTo>
                  <a:pt x="470903" y="3857625"/>
                </a:lnTo>
                <a:lnTo>
                  <a:pt x="429958" y="3898569"/>
                </a:lnTo>
                <a:lnTo>
                  <a:pt x="424840" y="3963403"/>
                </a:lnTo>
                <a:lnTo>
                  <a:pt x="334416" y="4053827"/>
                </a:lnTo>
                <a:lnTo>
                  <a:pt x="336118" y="4140847"/>
                </a:lnTo>
                <a:lnTo>
                  <a:pt x="407771" y="4188612"/>
                </a:lnTo>
                <a:lnTo>
                  <a:pt x="487972" y="4224452"/>
                </a:lnTo>
                <a:lnTo>
                  <a:pt x="445312" y="4294403"/>
                </a:lnTo>
                <a:lnTo>
                  <a:pt x="342938" y="4338764"/>
                </a:lnTo>
                <a:lnTo>
                  <a:pt x="278117" y="4403598"/>
                </a:lnTo>
                <a:lnTo>
                  <a:pt x="332701" y="4519612"/>
                </a:lnTo>
                <a:lnTo>
                  <a:pt x="281520" y="4570793"/>
                </a:lnTo>
                <a:lnTo>
                  <a:pt x="298577" y="4627105"/>
                </a:lnTo>
                <a:lnTo>
                  <a:pt x="361708" y="4647565"/>
                </a:lnTo>
                <a:lnTo>
                  <a:pt x="438492" y="4627105"/>
                </a:lnTo>
                <a:lnTo>
                  <a:pt x="528916" y="4627105"/>
                </a:lnTo>
                <a:lnTo>
                  <a:pt x="597166" y="4644161"/>
                </a:lnTo>
                <a:lnTo>
                  <a:pt x="631278" y="4695342"/>
                </a:lnTo>
                <a:lnTo>
                  <a:pt x="685876" y="4749939"/>
                </a:lnTo>
                <a:lnTo>
                  <a:pt x="702945" y="4814773"/>
                </a:lnTo>
                <a:lnTo>
                  <a:pt x="784834" y="4809655"/>
                </a:lnTo>
                <a:lnTo>
                  <a:pt x="813841" y="4838662"/>
                </a:lnTo>
                <a:lnTo>
                  <a:pt x="721715" y="4937620"/>
                </a:lnTo>
                <a:lnTo>
                  <a:pt x="694410" y="5010988"/>
                </a:lnTo>
                <a:lnTo>
                  <a:pt x="737069" y="5079238"/>
                </a:lnTo>
                <a:lnTo>
                  <a:pt x="750722" y="5125301"/>
                </a:lnTo>
                <a:lnTo>
                  <a:pt x="798487" y="5125301"/>
                </a:lnTo>
                <a:lnTo>
                  <a:pt x="875271" y="5150891"/>
                </a:lnTo>
                <a:lnTo>
                  <a:pt x="883793" y="5215725"/>
                </a:lnTo>
                <a:lnTo>
                  <a:pt x="820674" y="5246433"/>
                </a:lnTo>
                <a:lnTo>
                  <a:pt x="783132" y="5311267"/>
                </a:lnTo>
                <a:lnTo>
                  <a:pt x="783132" y="5396573"/>
                </a:lnTo>
                <a:lnTo>
                  <a:pt x="769480" y="5456301"/>
                </a:lnTo>
                <a:lnTo>
                  <a:pt x="778014" y="5502364"/>
                </a:lnTo>
                <a:lnTo>
                  <a:pt x="800201" y="5522836"/>
                </a:lnTo>
                <a:lnTo>
                  <a:pt x="839431" y="5536489"/>
                </a:lnTo>
                <a:lnTo>
                  <a:pt x="870140" y="5594489"/>
                </a:lnTo>
                <a:lnTo>
                  <a:pt x="873556" y="5676379"/>
                </a:lnTo>
                <a:lnTo>
                  <a:pt x="839431" y="5690032"/>
                </a:lnTo>
                <a:lnTo>
                  <a:pt x="788250" y="5741225"/>
                </a:lnTo>
                <a:lnTo>
                  <a:pt x="820661" y="5795823"/>
                </a:lnTo>
                <a:lnTo>
                  <a:pt x="875271" y="5853836"/>
                </a:lnTo>
                <a:lnTo>
                  <a:pt x="931570" y="5865774"/>
                </a:lnTo>
                <a:lnTo>
                  <a:pt x="957160" y="5840184"/>
                </a:lnTo>
                <a:lnTo>
                  <a:pt x="1040765" y="5848705"/>
                </a:lnTo>
                <a:lnTo>
                  <a:pt x="1095362" y="5829947"/>
                </a:lnTo>
                <a:lnTo>
                  <a:pt x="1112418" y="5864060"/>
                </a:lnTo>
                <a:lnTo>
                  <a:pt x="1093647" y="5940844"/>
                </a:lnTo>
                <a:lnTo>
                  <a:pt x="1151661" y="5998857"/>
                </a:lnTo>
                <a:lnTo>
                  <a:pt x="1170432" y="6067095"/>
                </a:lnTo>
                <a:lnTo>
                  <a:pt x="1230147" y="6126810"/>
                </a:lnTo>
                <a:lnTo>
                  <a:pt x="1230147" y="6181420"/>
                </a:lnTo>
                <a:lnTo>
                  <a:pt x="1247203" y="6227483"/>
                </a:lnTo>
                <a:lnTo>
                  <a:pt x="1230147" y="6285484"/>
                </a:lnTo>
                <a:lnTo>
                  <a:pt x="1184084" y="6331559"/>
                </a:lnTo>
                <a:lnTo>
                  <a:pt x="1190904" y="6389573"/>
                </a:lnTo>
                <a:lnTo>
                  <a:pt x="1144841" y="6435623"/>
                </a:lnTo>
                <a:lnTo>
                  <a:pt x="1093647" y="6457810"/>
                </a:lnTo>
                <a:lnTo>
                  <a:pt x="1068070" y="6520942"/>
                </a:lnTo>
                <a:lnTo>
                  <a:pt x="1047584" y="6549949"/>
                </a:lnTo>
                <a:lnTo>
                  <a:pt x="1097064" y="6599428"/>
                </a:lnTo>
                <a:lnTo>
                  <a:pt x="1163612" y="6623304"/>
                </a:lnTo>
                <a:lnTo>
                  <a:pt x="1228445" y="6623304"/>
                </a:lnTo>
                <a:lnTo>
                  <a:pt x="1286459" y="6654025"/>
                </a:lnTo>
                <a:lnTo>
                  <a:pt x="1330807" y="6654025"/>
                </a:lnTo>
                <a:lnTo>
                  <a:pt x="1390523" y="6628435"/>
                </a:lnTo>
                <a:lnTo>
                  <a:pt x="1474127" y="6555067"/>
                </a:lnTo>
                <a:lnTo>
                  <a:pt x="1533842" y="6537998"/>
                </a:lnTo>
                <a:lnTo>
                  <a:pt x="1533842" y="6464630"/>
                </a:lnTo>
                <a:lnTo>
                  <a:pt x="1576501" y="6421983"/>
                </a:lnTo>
                <a:lnTo>
                  <a:pt x="1576501" y="6374219"/>
                </a:lnTo>
                <a:lnTo>
                  <a:pt x="1643037" y="6357150"/>
                </a:lnTo>
                <a:lnTo>
                  <a:pt x="1660105" y="6254775"/>
                </a:lnTo>
                <a:lnTo>
                  <a:pt x="1687398" y="6227483"/>
                </a:lnTo>
                <a:lnTo>
                  <a:pt x="1762467" y="6241135"/>
                </a:lnTo>
                <a:lnTo>
                  <a:pt x="1817065" y="6186538"/>
                </a:lnTo>
                <a:lnTo>
                  <a:pt x="1880196" y="6189942"/>
                </a:lnTo>
                <a:lnTo>
                  <a:pt x="1904085" y="6166053"/>
                </a:lnTo>
                <a:lnTo>
                  <a:pt x="1934794" y="6178004"/>
                </a:lnTo>
                <a:lnTo>
                  <a:pt x="1950148" y="6142177"/>
                </a:lnTo>
                <a:lnTo>
                  <a:pt x="1912607" y="6119990"/>
                </a:lnTo>
                <a:lnTo>
                  <a:pt x="1832419" y="6039802"/>
                </a:lnTo>
                <a:lnTo>
                  <a:pt x="1779536" y="6005677"/>
                </a:lnTo>
                <a:lnTo>
                  <a:pt x="1793189" y="5969851"/>
                </a:lnTo>
                <a:lnTo>
                  <a:pt x="1829015" y="5976671"/>
                </a:lnTo>
                <a:lnTo>
                  <a:pt x="1829015" y="5940844"/>
                </a:lnTo>
                <a:lnTo>
                  <a:pt x="1910905" y="5935726"/>
                </a:lnTo>
                <a:lnTo>
                  <a:pt x="1904085" y="5889663"/>
                </a:lnTo>
                <a:lnTo>
                  <a:pt x="1922856" y="5853836"/>
                </a:lnTo>
                <a:lnTo>
                  <a:pt x="1910905" y="5816308"/>
                </a:lnTo>
                <a:lnTo>
                  <a:pt x="1910905" y="5749760"/>
                </a:lnTo>
                <a:lnTo>
                  <a:pt x="1933092" y="5734405"/>
                </a:lnTo>
                <a:lnTo>
                  <a:pt x="1931377" y="5688330"/>
                </a:lnTo>
                <a:lnTo>
                  <a:pt x="1900669" y="5642267"/>
                </a:lnTo>
                <a:lnTo>
                  <a:pt x="1919439" y="5596204"/>
                </a:lnTo>
                <a:lnTo>
                  <a:pt x="1931377" y="5543308"/>
                </a:lnTo>
                <a:lnTo>
                  <a:pt x="1965502" y="5543308"/>
                </a:lnTo>
                <a:lnTo>
                  <a:pt x="1985987" y="5492127"/>
                </a:lnTo>
                <a:lnTo>
                  <a:pt x="2030349" y="5469953"/>
                </a:lnTo>
                <a:lnTo>
                  <a:pt x="2030349" y="5432412"/>
                </a:lnTo>
                <a:lnTo>
                  <a:pt x="2003044" y="5367579"/>
                </a:lnTo>
                <a:lnTo>
                  <a:pt x="1963801" y="5328336"/>
                </a:lnTo>
                <a:lnTo>
                  <a:pt x="1963801" y="5248148"/>
                </a:lnTo>
                <a:lnTo>
                  <a:pt x="1997925" y="5214023"/>
                </a:lnTo>
                <a:lnTo>
                  <a:pt x="1999640" y="5128717"/>
                </a:lnTo>
                <a:lnTo>
                  <a:pt x="2059343" y="5113363"/>
                </a:lnTo>
                <a:lnTo>
                  <a:pt x="2115655" y="5123599"/>
                </a:lnTo>
                <a:lnTo>
                  <a:pt x="2187308" y="5098008"/>
                </a:lnTo>
                <a:lnTo>
                  <a:pt x="2206079" y="5036578"/>
                </a:lnTo>
                <a:lnTo>
                  <a:pt x="2250440" y="5014404"/>
                </a:lnTo>
                <a:lnTo>
                  <a:pt x="2298204" y="5062182"/>
                </a:lnTo>
                <a:lnTo>
                  <a:pt x="2325509" y="5127015"/>
                </a:lnTo>
                <a:lnTo>
                  <a:pt x="2380107" y="5164544"/>
                </a:lnTo>
                <a:lnTo>
                  <a:pt x="2419350" y="5137251"/>
                </a:lnTo>
                <a:lnTo>
                  <a:pt x="2380107" y="5098008"/>
                </a:lnTo>
                <a:lnTo>
                  <a:pt x="2402281" y="5045113"/>
                </a:lnTo>
                <a:lnTo>
                  <a:pt x="2417635" y="4983696"/>
                </a:lnTo>
                <a:lnTo>
                  <a:pt x="2460294" y="4923980"/>
                </a:lnTo>
                <a:lnTo>
                  <a:pt x="2521712" y="4862550"/>
                </a:lnTo>
                <a:lnTo>
                  <a:pt x="2560955" y="4806251"/>
                </a:lnTo>
                <a:lnTo>
                  <a:pt x="2535364" y="4748238"/>
                </a:lnTo>
                <a:lnTo>
                  <a:pt x="2547302" y="4691939"/>
                </a:lnTo>
                <a:lnTo>
                  <a:pt x="2596781" y="4661230"/>
                </a:lnTo>
                <a:lnTo>
                  <a:pt x="2634323" y="4669764"/>
                </a:lnTo>
                <a:lnTo>
                  <a:pt x="2644559" y="4700473"/>
                </a:lnTo>
                <a:lnTo>
                  <a:pt x="2688920" y="4720945"/>
                </a:lnTo>
                <a:lnTo>
                  <a:pt x="2707678" y="4753356"/>
                </a:lnTo>
                <a:lnTo>
                  <a:pt x="2755455" y="4753356"/>
                </a:lnTo>
                <a:lnTo>
                  <a:pt x="2789580" y="4787481"/>
                </a:lnTo>
                <a:lnTo>
                  <a:pt x="2832239" y="4787481"/>
                </a:lnTo>
                <a:lnTo>
                  <a:pt x="2845879" y="4755070"/>
                </a:lnTo>
                <a:lnTo>
                  <a:pt x="2845879" y="4717529"/>
                </a:lnTo>
                <a:lnTo>
                  <a:pt x="2873184" y="4674870"/>
                </a:lnTo>
                <a:lnTo>
                  <a:pt x="2898775" y="4649292"/>
                </a:lnTo>
                <a:lnTo>
                  <a:pt x="2883420" y="4608334"/>
                </a:lnTo>
                <a:lnTo>
                  <a:pt x="2861233" y="4562272"/>
                </a:lnTo>
                <a:lnTo>
                  <a:pt x="2815171" y="4562272"/>
                </a:lnTo>
                <a:lnTo>
                  <a:pt x="2804934" y="4534967"/>
                </a:lnTo>
                <a:lnTo>
                  <a:pt x="2822003" y="4502556"/>
                </a:lnTo>
                <a:lnTo>
                  <a:pt x="2844177" y="4463313"/>
                </a:lnTo>
                <a:lnTo>
                  <a:pt x="2874886" y="4468431"/>
                </a:lnTo>
                <a:lnTo>
                  <a:pt x="2859532" y="4425785"/>
                </a:lnTo>
                <a:lnTo>
                  <a:pt x="2859532" y="4376293"/>
                </a:lnTo>
                <a:lnTo>
                  <a:pt x="2813469" y="4359237"/>
                </a:lnTo>
                <a:lnTo>
                  <a:pt x="2794698" y="4378007"/>
                </a:lnTo>
                <a:lnTo>
                  <a:pt x="2746933" y="4330230"/>
                </a:lnTo>
                <a:lnTo>
                  <a:pt x="2717927" y="4316590"/>
                </a:lnTo>
                <a:lnTo>
                  <a:pt x="2704274" y="4260278"/>
                </a:lnTo>
                <a:lnTo>
                  <a:pt x="2712809" y="4197146"/>
                </a:lnTo>
                <a:lnTo>
                  <a:pt x="2734983" y="4174972"/>
                </a:lnTo>
                <a:lnTo>
                  <a:pt x="2721330" y="4106722"/>
                </a:lnTo>
                <a:lnTo>
                  <a:pt x="2770809" y="4086250"/>
                </a:lnTo>
                <a:lnTo>
                  <a:pt x="2782760" y="4035069"/>
                </a:lnTo>
                <a:lnTo>
                  <a:pt x="2813469" y="4016298"/>
                </a:lnTo>
                <a:lnTo>
                  <a:pt x="2813469" y="3941229"/>
                </a:lnTo>
                <a:lnTo>
                  <a:pt x="2839059" y="3922458"/>
                </a:lnTo>
                <a:lnTo>
                  <a:pt x="2873184" y="3888333"/>
                </a:lnTo>
                <a:lnTo>
                  <a:pt x="2837357" y="3852507"/>
                </a:lnTo>
                <a:lnTo>
                  <a:pt x="2857830" y="3818382"/>
                </a:lnTo>
                <a:lnTo>
                  <a:pt x="2871482" y="3777437"/>
                </a:lnTo>
                <a:lnTo>
                  <a:pt x="2791295" y="3697249"/>
                </a:lnTo>
                <a:lnTo>
                  <a:pt x="2791295" y="3656304"/>
                </a:lnTo>
                <a:lnTo>
                  <a:pt x="2808351" y="3608527"/>
                </a:lnTo>
                <a:lnTo>
                  <a:pt x="2787878" y="3552228"/>
                </a:lnTo>
                <a:lnTo>
                  <a:pt x="2787878" y="3499332"/>
                </a:lnTo>
                <a:lnTo>
                  <a:pt x="2810052" y="3448151"/>
                </a:lnTo>
                <a:lnTo>
                  <a:pt x="2849295" y="3434499"/>
                </a:lnTo>
                <a:lnTo>
                  <a:pt x="2886837" y="3396958"/>
                </a:lnTo>
                <a:lnTo>
                  <a:pt x="2920962" y="3405492"/>
                </a:lnTo>
                <a:lnTo>
                  <a:pt x="2944838" y="3381616"/>
                </a:lnTo>
                <a:lnTo>
                  <a:pt x="2960192" y="3349193"/>
                </a:lnTo>
                <a:close/>
              </a:path>
            </a:pathLst>
          </a:custGeom>
          <a:solidFill>
            <a:schemeClr val="accent1">
              <a:alpha val="10000"/>
            </a:schemeClr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</a:endParaRPr>
          </a:p>
        </p:txBody>
      </p: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5" y="4677903"/>
            <a:ext cx="9152695" cy="5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6"/>
          <p:cNvSpPr/>
          <p:nvPr/>
        </p:nvSpPr>
        <p:spPr>
          <a:xfrm>
            <a:off x="3276600" y="2687719"/>
            <a:ext cx="2680862" cy="12835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/>
              <a:t>ПРОЦЕСС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kern="1200" dirty="0" smtClean="0"/>
              <a:t>(внутренние порядки оказания помощи)</a:t>
            </a:r>
            <a:endParaRPr lang="ru-RU" sz="1800" kern="12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6270918"/>
              </p:ext>
            </p:extLst>
          </p:nvPr>
        </p:nvGraphicFramePr>
        <p:xfrm>
          <a:off x="449275" y="742949"/>
          <a:ext cx="5875325" cy="3764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391404" y="69983"/>
            <a:ext cx="2567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ПЕРСПЕКТИВЫ: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Управляющая кнопка: справка 5">
            <a:hlinkClick r:id="" action="ppaction://noaction" highlightClick="1"/>
          </p:cNvPr>
          <p:cNvSpPr/>
          <p:nvPr/>
        </p:nvSpPr>
        <p:spPr>
          <a:xfrm>
            <a:off x="4672584" y="767334"/>
            <a:ext cx="1042416" cy="1042416"/>
          </a:xfrm>
          <a:prstGeom prst="actionButtonHelp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686067" y="1885950"/>
            <a:ext cx="31731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Смарт-адаптация</a:t>
            </a:r>
          </a:p>
          <a:p>
            <a:endParaRPr lang="ru-RU" sz="1600" b="1" dirty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Новые форматы взаимодействия</a:t>
            </a: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r>
              <a:rPr lang="ru-RU" sz="1600" b="1" dirty="0" smtClean="0">
                <a:solidFill>
                  <a:schemeClr val="accent1"/>
                </a:solidFill>
              </a:rPr>
              <a:t>Единая информационная среда</a:t>
            </a: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endParaRPr lang="ru-RU" b="1" dirty="0"/>
          </a:p>
        </p:txBody>
      </p:sp>
      <p:pic>
        <p:nvPicPr>
          <p:cNvPr id="28" name="Picture 2" descr="https://abrakadabra.fun/uploads/posts/2022-03/1648021800_3-abrakadabra-fun-p-professorskaya-shapochka-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7839"/>
            <a:ext cx="1356000" cy="75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15074</TotalTime>
  <Words>250</Words>
  <Application>Microsoft Office PowerPoint</Application>
  <PresentationFormat>Экран (16:9)</PresentationFormat>
  <Paragraphs>63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Тема Office</vt:lpstr>
      <vt:lpstr>АКТУАЛЬНЫЕ ВОПРОСЫ УПРАВЛЕНИЯ РЕГИОНАЛЬНЫМ ЗДОРОВЬЕМ  В СОВРЕМЕННЫХ УСЛОВИЯХ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Контрольно-экспертная работа  – один из ведущих инструментов системной оценки сроков, объемов, условий и качества оказания медицинской помощи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Путеводитель по бюджету_новый.indd</dc:title>
  <dc:creator>Панов Иван Валерьевич</dc:creator>
  <cp:lastModifiedBy>Тюхтева Надежда Михайловна</cp:lastModifiedBy>
  <cp:revision>603</cp:revision>
  <cp:lastPrinted>2022-11-15T10:37:39Z</cp:lastPrinted>
  <dcterms:created xsi:type="dcterms:W3CDTF">2021-11-05T04:21:56Z</dcterms:created>
  <dcterms:modified xsi:type="dcterms:W3CDTF">2022-11-16T02:09:37Z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2018-05-14T00:00:00Z</vt:filetime>
  </property>
  <property fmtid="{D5CDD505-2E9C-101B-9397-08002B2CF9AE}" pid="3" name="Creator">
    <vt:lpwstr>Adobe InDesign CC (Windows)</vt:lpwstr>
  </property>
  <property fmtid="{D5CDD505-2E9C-101B-9397-08002B2CF9AE}" pid="4" name="LastSaved">
    <vt:filetime>2021-11-05T00:00:00Z</vt:filetime>
  </property>
</Properties>
</file>