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6" r:id="rId30"/>
    <p:sldId id="283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C5FD8-9E39-4DFA-8952-50E4421994B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E8B55-6532-4B53-9A41-D042997FE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8B55-6532-4B53-9A41-D042997FE45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E8B55-6532-4B53-9A41-D042997FE45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4947-5FD7-4775-BEAD-728FC15532F4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D368-FA4B-4207-8DF3-2F1267D6A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4947-5FD7-4775-BEAD-728FC15532F4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D368-FA4B-4207-8DF3-2F1267D6A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4947-5FD7-4775-BEAD-728FC15532F4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D368-FA4B-4207-8DF3-2F1267D6A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4947-5FD7-4775-BEAD-728FC15532F4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D368-FA4B-4207-8DF3-2F1267D6A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4947-5FD7-4775-BEAD-728FC15532F4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D368-FA4B-4207-8DF3-2F1267D6A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4947-5FD7-4775-BEAD-728FC15532F4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D368-FA4B-4207-8DF3-2F1267D6A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4947-5FD7-4775-BEAD-728FC15532F4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D368-FA4B-4207-8DF3-2F1267D6A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4947-5FD7-4775-BEAD-728FC15532F4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D368-FA4B-4207-8DF3-2F1267D6A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4947-5FD7-4775-BEAD-728FC15532F4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D368-FA4B-4207-8DF3-2F1267D6A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4947-5FD7-4775-BEAD-728FC15532F4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D368-FA4B-4207-8DF3-2F1267D6A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4947-5FD7-4775-BEAD-728FC15532F4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D368-FA4B-4207-8DF3-2F1267D6A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4947-5FD7-4775-BEAD-728FC15532F4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D368-FA4B-4207-8DF3-2F1267D6A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07167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Этиопатогенез</a:t>
            </a:r>
            <a:r>
              <a:rPr lang="ru-RU" dirty="0" smtClean="0"/>
              <a:t>, диагностика, классификация сагиттальных аномалий у детей</a:t>
            </a:r>
            <a:endParaRPr lang="ru-RU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Войно-Ясенецкого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»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Министерства здравоохранения Российской Федерации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Кафедра-клиника стоматологии ИПО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08712" y="4070350"/>
            <a:ext cx="410830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dirty="0" smtClean="0">
                <a:latin typeface="Calibri" pitchFamily="34" charset="0"/>
              </a:rPr>
              <a:t>Выполнила ординатор </a:t>
            </a:r>
          </a:p>
          <a:p>
            <a:pPr algn="r"/>
            <a:r>
              <a:rPr lang="ru-RU" dirty="0" smtClean="0">
                <a:latin typeface="Calibri" pitchFamily="34" charset="0"/>
              </a:rPr>
              <a:t>кафедры-клиники стоматологии ИПО</a:t>
            </a:r>
          </a:p>
          <a:p>
            <a:pPr algn="r"/>
            <a:r>
              <a:rPr lang="ru-RU" dirty="0" smtClean="0">
                <a:latin typeface="Calibri" pitchFamily="34" charset="0"/>
              </a:rPr>
              <a:t>по специальности «ортодонтия»</a:t>
            </a:r>
          </a:p>
          <a:p>
            <a:pPr algn="r"/>
            <a:r>
              <a:rPr lang="ru-RU" dirty="0" err="1" smtClean="0">
                <a:latin typeface="Calibri" pitchFamily="34" charset="0"/>
              </a:rPr>
              <a:t>Миреева</a:t>
            </a:r>
            <a:r>
              <a:rPr lang="ru-RU" dirty="0" smtClean="0">
                <a:latin typeface="Calibri" pitchFamily="34" charset="0"/>
              </a:rPr>
              <a:t> У. С.</a:t>
            </a:r>
          </a:p>
          <a:p>
            <a:pPr algn="r"/>
            <a:r>
              <a:rPr lang="ru-RU" dirty="0" smtClean="0">
                <a:latin typeface="Calibri" pitchFamily="34" charset="0"/>
              </a:rPr>
              <a:t>рецензент к.м.н.,  доцент Тарасова Н. В.</a:t>
            </a:r>
          </a:p>
          <a:p>
            <a:pPr algn="r"/>
            <a:endParaRPr lang="ru-RU" dirty="0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6100763"/>
            <a:ext cx="1899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Красноярск</a:t>
            </a:r>
            <a:r>
              <a:rPr lang="ru-RU">
                <a:latin typeface="Calibri" pitchFamily="34" charset="0"/>
              </a:rPr>
              <a:t>, </a:t>
            </a:r>
            <a:r>
              <a:rPr lang="ru-RU" smtClean="0">
                <a:latin typeface="Calibri" pitchFamily="34" charset="0"/>
              </a:rPr>
              <a:t>2019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43932" cy="9287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Диагностика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6500858" cy="52149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	Диагноз </a:t>
            </a:r>
            <a:r>
              <a:rPr lang="ru-RU" sz="2800" i="1" dirty="0"/>
              <a:t>устанавливают</a:t>
            </a:r>
            <a:r>
              <a:rPr lang="ru-RU" sz="2800" dirty="0"/>
              <a:t> на </a:t>
            </a:r>
            <a:r>
              <a:rPr lang="ru-RU" sz="2800" dirty="0" smtClean="0"/>
              <a:t>основании: </a:t>
            </a:r>
          </a:p>
          <a:p>
            <a:r>
              <a:rPr lang="ru-RU" sz="2800" dirty="0" smtClean="0"/>
              <a:t>клинического </a:t>
            </a:r>
            <a:r>
              <a:rPr lang="ru-RU" sz="2800" dirty="0"/>
              <a:t>обследования, </a:t>
            </a:r>
            <a:endParaRPr lang="ru-RU" sz="2800" dirty="0" smtClean="0"/>
          </a:p>
          <a:p>
            <a:r>
              <a:rPr lang="ru-RU" sz="2800" dirty="0" smtClean="0"/>
              <a:t>изучения </a:t>
            </a:r>
            <a:r>
              <a:rPr lang="ru-RU" sz="2800" dirty="0"/>
              <a:t>диагностических моделей челюстей (по </a:t>
            </a:r>
            <a:r>
              <a:rPr lang="ru-RU" sz="2800" dirty="0" err="1"/>
              <a:t>Коркхаузу</a:t>
            </a:r>
            <a:r>
              <a:rPr lang="ru-RU" sz="2800" dirty="0"/>
              <a:t>, </a:t>
            </a:r>
            <a:r>
              <a:rPr lang="ru-RU" sz="2800" dirty="0" err="1"/>
              <a:t>Нанце</a:t>
            </a:r>
            <a:r>
              <a:rPr lang="ru-RU" sz="2800" dirty="0"/>
              <a:t>, </a:t>
            </a:r>
            <a:r>
              <a:rPr lang="ru-RU" sz="2800" dirty="0" err="1"/>
              <a:t>Пону</a:t>
            </a:r>
            <a:r>
              <a:rPr lang="ru-RU" sz="2800" dirty="0"/>
              <a:t>, </a:t>
            </a:r>
            <a:r>
              <a:rPr lang="ru-RU" sz="2800" dirty="0" err="1"/>
              <a:t>Фусу</a:t>
            </a:r>
            <a:r>
              <a:rPr lang="ru-RU" sz="2800" dirty="0"/>
              <a:t>, Шварцу, </a:t>
            </a:r>
            <a:r>
              <a:rPr lang="ru-RU" sz="2800" dirty="0" err="1"/>
              <a:t>Шмуту</a:t>
            </a:r>
            <a:r>
              <a:rPr lang="ru-RU" sz="2800" dirty="0"/>
              <a:t>, </a:t>
            </a:r>
            <a:r>
              <a:rPr lang="ru-RU" sz="2800" dirty="0" err="1"/>
              <a:t>Хорошилкиной</a:t>
            </a:r>
            <a:r>
              <a:rPr lang="ru-RU" sz="2800" dirty="0"/>
              <a:t> и др.), </a:t>
            </a:r>
            <a:endParaRPr lang="ru-RU" sz="2800" dirty="0" smtClean="0"/>
          </a:p>
          <a:p>
            <a:r>
              <a:rPr lang="ru-RU" sz="2800" dirty="0" smtClean="0"/>
              <a:t>антропометрических </a:t>
            </a:r>
            <a:r>
              <a:rPr lang="ru-RU" sz="2800" dirty="0"/>
              <a:t>измерений, </a:t>
            </a:r>
            <a:endParaRPr lang="ru-RU" sz="2800" dirty="0" smtClean="0"/>
          </a:p>
          <a:p>
            <a:r>
              <a:rPr lang="ru-RU" sz="2800" dirty="0" smtClean="0"/>
              <a:t>рентгенологического </a:t>
            </a:r>
            <a:r>
              <a:rPr lang="ru-RU" sz="2800" dirty="0"/>
              <a:t>исследования челюстей и лица.</a:t>
            </a:r>
          </a:p>
        </p:txBody>
      </p:sp>
      <p:pic>
        <p:nvPicPr>
          <p:cNvPr id="4" name="Рисунок 3" descr="image0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1785926"/>
            <a:ext cx="1935522" cy="3192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Лечение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429684" cy="3857651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/>
              <a:t>Устранение вредных привычек</a:t>
            </a:r>
            <a:r>
              <a:rPr lang="ru-RU" sz="2800" dirty="0"/>
              <a:t>, нормализация функций органов и мышц зубочелюстной системы, укорочение зубного ряда за счет его расширения, </a:t>
            </a:r>
            <a:r>
              <a:rPr lang="ru-RU" sz="2800" dirty="0" err="1"/>
              <a:t>ретрузии</a:t>
            </a:r>
            <a:r>
              <a:rPr lang="ru-RU" sz="2800" dirty="0"/>
              <a:t> передних зубов, иногда удаление отдельных зубов (по </a:t>
            </a:r>
            <a:r>
              <a:rPr lang="ru-RU" sz="2800" dirty="0" err="1"/>
              <a:t>ортодонтическим</a:t>
            </a:r>
            <a:r>
              <a:rPr lang="ru-RU" sz="2800" dirty="0"/>
              <a:t> показаниям), исправление </a:t>
            </a:r>
            <a:r>
              <a:rPr lang="ru-RU" sz="2800" dirty="0" err="1"/>
              <a:t>аномалийного</a:t>
            </a:r>
            <a:r>
              <a:rPr lang="ru-RU" sz="2800" dirty="0"/>
              <a:t> положения зубов и смыкания зубных </a:t>
            </a:r>
            <a:r>
              <a:rPr lang="ru-RU" sz="2800" dirty="0" smtClean="0"/>
              <a:t>рядов.</a:t>
            </a:r>
            <a:endParaRPr lang="ru-RU" sz="2800" dirty="0"/>
          </a:p>
        </p:txBody>
      </p:sp>
      <p:pic>
        <p:nvPicPr>
          <p:cNvPr id="4" name="Рисунок 3" descr="PNGPIX-COM-Teeth-With-Braces-PNG-Transparent-Image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84069">
            <a:off x="4909296" y="3798787"/>
            <a:ext cx="3897147" cy="3141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Дистальный прикус (</a:t>
            </a:r>
            <a:r>
              <a:rPr lang="ru-RU" sz="3600" dirty="0" err="1" smtClean="0"/>
              <a:t>прогнатия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4697427"/>
          </a:xfrm>
        </p:spPr>
        <p:txBody>
          <a:bodyPr>
            <a:normAutofit/>
          </a:bodyPr>
          <a:lstStyle/>
          <a:p>
            <a:pPr algn="just"/>
            <a:r>
              <a:rPr lang="ru-RU" sz="2800" spc="-100" dirty="0"/>
              <a:t> Лечение комплексное: мышечная гимнастика, аппаратное и хирургическое лечение, протезирование. Последовательность и план лечения вырабатывают с учетом разновидностей дистального </a:t>
            </a:r>
            <a:r>
              <a:rPr lang="ru-RU" sz="2800" spc="-100" dirty="0" smtClean="0"/>
              <a:t>прикуса, </a:t>
            </a:r>
            <a:r>
              <a:rPr lang="ru-RU" sz="2800" spc="-100" dirty="0"/>
              <a:t>возраста больного и других факторов.</a:t>
            </a:r>
          </a:p>
        </p:txBody>
      </p:sp>
      <p:pic>
        <p:nvPicPr>
          <p:cNvPr id="4" name="Рисунок 3" descr="distalnyy_prikus.jpg"/>
          <p:cNvPicPr>
            <a:picLocks noChangeAspect="1"/>
          </p:cNvPicPr>
          <p:nvPr/>
        </p:nvPicPr>
        <p:blipFill>
          <a:blip r:embed="rId2"/>
          <a:srcRect l="15609" t="16377" r="12591" b="15776"/>
          <a:stretch>
            <a:fillRect/>
          </a:stretch>
        </p:blipFill>
        <p:spPr>
          <a:xfrm>
            <a:off x="2786050" y="3700775"/>
            <a:ext cx="4214842" cy="2657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Дистальный прикус (</a:t>
            </a:r>
            <a:r>
              <a:rPr lang="ru-RU" sz="3600" dirty="0" err="1" smtClean="0"/>
              <a:t>прогнатия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1"/>
            <a:ext cx="8501122" cy="32861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100" dirty="0"/>
              <a:t>В </a:t>
            </a:r>
            <a:r>
              <a:rPr lang="ru-RU" sz="3100" u="sng" dirty="0"/>
              <a:t>раннем детском </a:t>
            </a:r>
            <a:r>
              <a:rPr lang="ru-RU" sz="3100" dirty="0"/>
              <a:t>возрасте до прорезывания зубов лечение заключается в правильном вскармливании, предупреждении и устранении вредных привычек.</a:t>
            </a:r>
          </a:p>
          <a:p>
            <a:pPr algn="just"/>
            <a:r>
              <a:rPr lang="ru-RU" sz="3100" dirty="0"/>
              <a:t>В </a:t>
            </a:r>
            <a:r>
              <a:rPr lang="ru-RU" sz="3100" u="sng" dirty="0"/>
              <a:t>период молочного </a:t>
            </a:r>
            <a:r>
              <a:rPr lang="ru-RU" sz="3100" u="sng" dirty="0" smtClean="0"/>
              <a:t>прикуса</a:t>
            </a:r>
            <a:r>
              <a:rPr lang="ru-RU" sz="3100" dirty="0" smtClean="0"/>
              <a:t> назначают </a:t>
            </a:r>
            <a:r>
              <a:rPr lang="ru-RU" sz="3100" dirty="0"/>
              <a:t>витаминизированную полноценную твердую пищу. Применяют гимнастику для усиления функции наружных крыловидных мышц, круговой мышцы рта и мышц щек. </a:t>
            </a:r>
            <a:r>
              <a:rPr lang="ru-RU" sz="3100" dirty="0" smtClean="0"/>
              <a:t>При </a:t>
            </a:r>
            <a:r>
              <a:rPr lang="ru-RU" sz="3100" dirty="0"/>
              <a:t>необходимости производят </a:t>
            </a:r>
            <a:r>
              <a:rPr lang="ru-RU" sz="3100" dirty="0" err="1" smtClean="0"/>
              <a:t>сошлифовывание</a:t>
            </a:r>
            <a:r>
              <a:rPr lang="ru-RU" sz="3100" dirty="0" smtClean="0"/>
              <a:t> бугорков </a:t>
            </a:r>
            <a:r>
              <a:rPr lang="ru-RU" sz="3100" dirty="0"/>
              <a:t>молочных </a:t>
            </a:r>
            <a:r>
              <a:rPr lang="ru-RU" sz="3100" dirty="0" smtClean="0"/>
              <a:t>моляров для </a:t>
            </a:r>
            <a:r>
              <a:rPr lang="ru-RU" sz="3100" dirty="0"/>
              <a:t>свободного перемещения и скольжения нижней челюсти вперед.</a:t>
            </a:r>
          </a:p>
          <a:p>
            <a:endParaRPr lang="ru-RU" dirty="0"/>
          </a:p>
        </p:txBody>
      </p:sp>
      <p:pic>
        <p:nvPicPr>
          <p:cNvPr id="5" name="Рисунок 4" descr="395784.fig.002b.jpg"/>
          <p:cNvPicPr>
            <a:picLocks noChangeAspect="1"/>
          </p:cNvPicPr>
          <p:nvPr/>
        </p:nvPicPr>
        <p:blipFill>
          <a:blip r:embed="rId2"/>
          <a:srcRect l="4348" t="6538" r="4348" b="8467"/>
          <a:stretch>
            <a:fillRect/>
          </a:stretch>
        </p:blipFill>
        <p:spPr>
          <a:xfrm>
            <a:off x="642910" y="4422328"/>
            <a:ext cx="3500462" cy="216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95784.fig.002d.jpg"/>
          <p:cNvPicPr>
            <a:picLocks noChangeAspect="1"/>
          </p:cNvPicPr>
          <p:nvPr/>
        </p:nvPicPr>
        <p:blipFill>
          <a:blip r:embed="rId3"/>
          <a:srcRect l="4587" t="6830" r="5963" b="7801"/>
          <a:stretch>
            <a:fillRect/>
          </a:stretch>
        </p:blipFill>
        <p:spPr>
          <a:xfrm>
            <a:off x="4929190" y="4414479"/>
            <a:ext cx="3429024" cy="219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50006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dirty="0"/>
              <a:t>При выраженной аномалии с трехлетнего возраста применяют аппаратное лечение</a:t>
            </a:r>
            <a:r>
              <a:rPr lang="ru-RU" sz="3400" dirty="0" smtClean="0"/>
              <a:t>.</a:t>
            </a:r>
          </a:p>
          <a:p>
            <a:pPr algn="just"/>
            <a:r>
              <a:rPr lang="ru-RU" sz="3400" dirty="0" smtClean="0"/>
              <a:t> </a:t>
            </a:r>
            <a:r>
              <a:rPr lang="ru-RU" sz="3400" dirty="0"/>
              <a:t>Для устранения вредных привычек применяют сеточку в области неба, вестибулярную дугу с накладкой, укрепляя их на вторых молярах, съемную пластинку с </a:t>
            </a:r>
            <a:r>
              <a:rPr lang="ru-RU" sz="3400" dirty="0" err="1"/>
              <a:t>кламмерами</a:t>
            </a:r>
            <a:r>
              <a:rPr lang="ru-RU" sz="3400" dirty="0"/>
              <a:t> или вестибулярную пластинку </a:t>
            </a:r>
            <a:r>
              <a:rPr lang="ru-RU" sz="3400" dirty="0" err="1"/>
              <a:t>Кербитца</a:t>
            </a:r>
            <a:r>
              <a:rPr lang="ru-RU" sz="3400" dirty="0"/>
              <a:t> или </a:t>
            </a:r>
            <a:r>
              <a:rPr lang="ru-RU" sz="3400" dirty="0" err="1"/>
              <a:t>Шонхера</a:t>
            </a:r>
            <a:r>
              <a:rPr lang="ru-RU" sz="3400" dirty="0"/>
              <a:t>. </a:t>
            </a:r>
            <a:endParaRPr lang="ru-RU" sz="3400" dirty="0" smtClean="0"/>
          </a:p>
          <a:p>
            <a:pPr algn="just"/>
            <a:r>
              <a:rPr lang="ru-RU" sz="3400" dirty="0" smtClean="0"/>
              <a:t>При </a:t>
            </a:r>
            <a:r>
              <a:rPr lang="ru-RU" sz="3400" dirty="0"/>
              <a:t>движении нижней челюсти усиливается давление нижней губы на пластинку и через нее на верхние резцы. Из-за неприятных ощущений от пластинки ребенок выдвигает нижнюю челюсть, что способствует ее росту и увеличению полости рта. Для усиления действия к вестибулярной пластинке с </a:t>
            </a:r>
            <a:r>
              <a:rPr lang="ru-RU" sz="3400" dirty="0" err="1"/>
              <a:t>накусочной</a:t>
            </a:r>
            <a:r>
              <a:rPr lang="ru-RU" sz="3400" dirty="0"/>
              <a:t> площадкой для нижних резцов присоединяют лицевую дугу. Действие усиливается за счет резиновой </a:t>
            </a:r>
            <a:r>
              <a:rPr lang="ru-RU" sz="3400" dirty="0" err="1"/>
              <a:t>внеротовой</a:t>
            </a:r>
            <a:r>
              <a:rPr lang="ru-RU" sz="3400" dirty="0"/>
              <a:t> тяги с опорой на голове или </a:t>
            </a:r>
            <a:r>
              <a:rPr lang="ru-RU" sz="3400" dirty="0" smtClean="0"/>
              <a:t>шее.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Дистальный прикус (</a:t>
            </a:r>
            <a:r>
              <a:rPr lang="ru-RU" sz="3600" dirty="0" err="1" smtClean="0"/>
              <a:t>прогнатия</a:t>
            </a:r>
            <a:r>
              <a:rPr lang="ru-RU" sz="3600" dirty="0" smtClean="0"/>
              <a:t>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5286412" cy="5072098"/>
          </a:xfrm>
        </p:spPr>
        <p:txBody>
          <a:bodyPr>
            <a:normAutofit fontScale="70000" lnSpcReduction="20000"/>
          </a:bodyPr>
          <a:lstStyle/>
          <a:p>
            <a:r>
              <a:rPr lang="ru-RU" spc="-100" dirty="0" smtClean="0"/>
              <a:t>В </a:t>
            </a:r>
            <a:r>
              <a:rPr lang="ru-RU" u="sng" spc="-100" dirty="0"/>
              <a:t>период молочного прикуса </a:t>
            </a:r>
            <a:r>
              <a:rPr lang="ru-RU" spc="-100" dirty="0"/>
              <a:t>при дистальном прикусе с глубоким перекрытием нижних фронтальных зубов верхними, ограничивающими рост нижней челюсти, прикус в области боковых зубов разобщают при помощи капп, пластинок с </a:t>
            </a:r>
            <a:r>
              <a:rPr lang="ru-RU" spc="-100" dirty="0" err="1"/>
              <a:t>накусочными</a:t>
            </a:r>
            <a:r>
              <a:rPr lang="ru-RU" spc="-100" dirty="0"/>
              <a:t> площадками, наклонными площадками, </a:t>
            </a:r>
            <a:r>
              <a:rPr lang="ru-RU" spc="-100" dirty="0" err="1"/>
              <a:t>окклюзионными</a:t>
            </a:r>
            <a:r>
              <a:rPr lang="ru-RU" spc="-100" dirty="0"/>
              <a:t> накладками на фронтальные зубы. Применяют также съемную верхнечелюстную пластинку с вестибулярной дугой для перемещения фронтальных зубов назад и устранения вредных </a:t>
            </a:r>
            <a:r>
              <a:rPr lang="ru-RU" spc="-100" dirty="0" smtClean="0"/>
              <a:t>привычек . </a:t>
            </a:r>
            <a:r>
              <a:rPr lang="ru-RU" spc="-100" dirty="0"/>
              <a:t>Д</a:t>
            </a:r>
            <a:r>
              <a:rPr lang="ru-RU" spc="-100" dirty="0" smtClean="0"/>
              <a:t>ля расширения в.ч. в боковых участках используют съемную пластинку с пружинами </a:t>
            </a:r>
            <a:r>
              <a:rPr lang="ru-RU" spc="-100" dirty="0" err="1"/>
              <a:t>К</a:t>
            </a:r>
            <a:r>
              <a:rPr lang="ru-RU" spc="-100" dirty="0" err="1" smtClean="0"/>
              <a:t>оффина</a:t>
            </a:r>
            <a:r>
              <a:rPr lang="ru-RU" spc="-100" dirty="0" smtClean="0"/>
              <a:t> и с вестибулярной дугой для своевременного смещения  передних верхних зубов орально ( Рис. 1).</a:t>
            </a:r>
            <a:endParaRPr lang="ru-RU" spc="-1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Дистальный прикус (</a:t>
            </a:r>
            <a:r>
              <a:rPr lang="ru-RU" sz="3600" dirty="0" err="1" smtClean="0"/>
              <a:t>прогнатия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5" name="Рисунок 4" descr="23_7.jpg"/>
          <p:cNvPicPr>
            <a:picLocks noChangeAspect="1"/>
          </p:cNvPicPr>
          <p:nvPr/>
        </p:nvPicPr>
        <p:blipFill>
          <a:blip r:embed="rId2"/>
          <a:srcRect l="18126" t="24589" r="17236"/>
          <a:stretch>
            <a:fillRect/>
          </a:stretch>
        </p:blipFill>
        <p:spPr>
          <a:xfrm>
            <a:off x="5500694" y="1428736"/>
            <a:ext cx="3214710" cy="284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857884" y="4286256"/>
            <a:ext cx="292895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Рис. 1.</a:t>
            </a:r>
          </a:p>
          <a:p>
            <a:r>
              <a:rPr lang="ru-RU" dirty="0" smtClean="0"/>
              <a:t>Расширяющая пластинка</a:t>
            </a:r>
          </a:p>
          <a:p>
            <a:r>
              <a:rPr lang="ru-RU" dirty="0" smtClean="0"/>
              <a:t> с пружиной </a:t>
            </a:r>
            <a:r>
              <a:rPr lang="ru-RU" dirty="0" err="1" smtClean="0"/>
              <a:t>Коффина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5500726" cy="5143536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 smtClean="0"/>
              <a:t>В </a:t>
            </a:r>
            <a:r>
              <a:rPr lang="ru-RU" sz="3300" u="sng" dirty="0" smtClean="0"/>
              <a:t>период сменного прикуса и в начале постоянного</a:t>
            </a:r>
            <a:r>
              <a:rPr lang="ru-RU" sz="3300" dirty="0" smtClean="0"/>
              <a:t> для перемещения верхних зубов орально применяют скользящую дугу </a:t>
            </a:r>
            <a:r>
              <a:rPr lang="ru-RU" sz="3300" dirty="0" err="1" smtClean="0"/>
              <a:t>Энгля</a:t>
            </a:r>
            <a:r>
              <a:rPr lang="ru-RU" sz="3300" dirty="0" smtClean="0"/>
              <a:t> (Рис. 2), коронки </a:t>
            </a:r>
            <a:r>
              <a:rPr lang="ru-RU" sz="3300" dirty="0" err="1" smtClean="0"/>
              <a:t>Катца</a:t>
            </a:r>
            <a:r>
              <a:rPr lang="ru-RU" sz="3300" dirty="0" smtClean="0"/>
              <a:t>  с небными </a:t>
            </a:r>
            <a:r>
              <a:rPr lang="ru-RU" sz="3300" dirty="0" err="1" smtClean="0"/>
              <a:t>накусочными</a:t>
            </a:r>
            <a:r>
              <a:rPr lang="ru-RU" sz="3300" dirty="0" smtClean="0"/>
              <a:t> плоскостями, пластинку Шварца с вестибулярной дугой, скользящую дугу с </a:t>
            </a:r>
            <a:r>
              <a:rPr lang="ru-RU" sz="3300" dirty="0" err="1" smtClean="0"/>
              <a:t>внеротовой</a:t>
            </a:r>
            <a:r>
              <a:rPr lang="ru-RU" sz="3300" dirty="0" smtClean="0"/>
              <a:t> тягой, </a:t>
            </a:r>
            <a:r>
              <a:rPr lang="ru-RU" sz="3300" dirty="0" err="1" smtClean="0"/>
              <a:t>накусочную</a:t>
            </a:r>
            <a:r>
              <a:rPr lang="ru-RU" sz="3300" dirty="0" smtClean="0"/>
              <a:t> пластинку </a:t>
            </a:r>
            <a:r>
              <a:rPr lang="ru-RU" sz="3300" dirty="0" err="1"/>
              <a:t>К</a:t>
            </a:r>
            <a:r>
              <a:rPr lang="ru-RU" sz="3300" dirty="0" err="1" smtClean="0"/>
              <a:t>атца</a:t>
            </a:r>
            <a:r>
              <a:rPr lang="ru-RU" sz="3300" dirty="0" smtClean="0"/>
              <a:t>.</a:t>
            </a:r>
          </a:p>
          <a:p>
            <a:r>
              <a:rPr lang="ru-RU" sz="3300" dirty="0" smtClean="0"/>
              <a:t>Расширение </a:t>
            </a:r>
            <a:r>
              <a:rPr lang="ru-RU" sz="3300" dirty="0"/>
              <a:t>верхней челюсти осуществляют стационарной и экспансивной дугой </a:t>
            </a:r>
            <a:r>
              <a:rPr lang="ru-RU" sz="3300" dirty="0" err="1" smtClean="0"/>
              <a:t>Энгла</a:t>
            </a:r>
            <a:r>
              <a:rPr lang="ru-RU" sz="3300" dirty="0" smtClean="0"/>
              <a:t>, съемными </a:t>
            </a:r>
            <a:r>
              <a:rPr lang="ru-RU" sz="3300" dirty="0"/>
              <a:t>пластиночными аппаратами с винтами и пружинами.</a:t>
            </a:r>
          </a:p>
          <a:p>
            <a:r>
              <a:rPr lang="ru-RU" sz="3300" dirty="0"/>
              <a:t>Смещение нижней челюсти вперед производят дугами </a:t>
            </a:r>
            <a:r>
              <a:rPr lang="ru-RU" sz="3300" dirty="0" err="1" smtClean="0"/>
              <a:t>ЭнглЯ</a:t>
            </a:r>
            <a:r>
              <a:rPr lang="ru-RU" sz="3300" dirty="0" smtClean="0"/>
              <a:t>, </a:t>
            </a:r>
            <a:r>
              <a:rPr lang="ru-RU" sz="3300" dirty="0"/>
              <a:t>аппаратами </a:t>
            </a:r>
            <a:r>
              <a:rPr lang="ru-RU" sz="3300" dirty="0" err="1"/>
              <a:t>Кингслея</a:t>
            </a:r>
            <a:r>
              <a:rPr lang="ru-RU" sz="3300" dirty="0"/>
              <a:t>, </a:t>
            </a:r>
            <a:r>
              <a:rPr lang="ru-RU" sz="3300" dirty="0" err="1"/>
              <a:t>Катца</a:t>
            </a:r>
            <a:r>
              <a:rPr lang="ru-RU" sz="3300" dirty="0"/>
              <a:t>, Шварца, Гуляевой.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Дистальный прикус (</a:t>
            </a:r>
            <a:r>
              <a:rPr lang="ru-RU" sz="3600" dirty="0" err="1" smtClean="0"/>
              <a:t>прогнатия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5" name="Рисунок 4" descr="73_4.jpg"/>
          <p:cNvPicPr>
            <a:picLocks noChangeAspect="1"/>
          </p:cNvPicPr>
          <p:nvPr/>
        </p:nvPicPr>
        <p:blipFill>
          <a:blip r:embed="rId2"/>
          <a:srcRect l="2881" t="2857" r="55342" b="5714"/>
          <a:stretch>
            <a:fillRect/>
          </a:stretch>
        </p:blipFill>
        <p:spPr>
          <a:xfrm>
            <a:off x="6000760" y="1571612"/>
            <a:ext cx="3000396" cy="285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2198" y="4572008"/>
            <a:ext cx="285752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Рис. 2. </a:t>
            </a:r>
          </a:p>
          <a:p>
            <a:r>
              <a:rPr lang="ru-RU" dirty="0" smtClean="0"/>
              <a:t>Скользящая дуга </a:t>
            </a:r>
            <a:r>
              <a:rPr lang="ru-RU" dirty="0" err="1" smtClean="0"/>
              <a:t>Энгля</a:t>
            </a:r>
            <a:endParaRPr lang="ru-RU" dirty="0" smtClean="0"/>
          </a:p>
          <a:p>
            <a:r>
              <a:rPr lang="ru-RU" dirty="0" smtClean="0"/>
              <a:t>1- дуга; 2- коронки с трубками; 3- дуга на зубном ряду; 4- резинки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484030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После окончания роста челюстей иногда применяют хирургическое лечение — удаление верхних первых </a:t>
            </a:r>
            <a:r>
              <a:rPr lang="ru-RU" dirty="0" err="1"/>
              <a:t>премоляров</a:t>
            </a:r>
            <a:r>
              <a:rPr lang="ru-RU" dirty="0"/>
              <a:t> с перемещением мобилизованного переднего участка верхней челюсти дистально. Для ускорения и улучшения аппаратного лечения показана </a:t>
            </a:r>
            <a:r>
              <a:rPr lang="ru-RU" dirty="0" err="1"/>
              <a:t>компактостеотомия</a:t>
            </a:r>
            <a:r>
              <a:rPr lang="ru-RU" dirty="0"/>
              <a:t> или вакуумная стимуляция, по В. И. </a:t>
            </a:r>
            <a:r>
              <a:rPr lang="ru-RU" dirty="0" err="1"/>
              <a:t>Кулаженко</a:t>
            </a:r>
            <a:r>
              <a:rPr lang="ru-RU" dirty="0"/>
              <a:t>, с последующим активным аппаратным лечением.</a:t>
            </a:r>
          </a:p>
          <a:p>
            <a:pPr algn="just"/>
            <a:r>
              <a:rPr lang="ru-RU" dirty="0"/>
              <a:t>Длительность устранения дистального прикуса зависит от характера аномалии (</a:t>
            </a:r>
            <a:r>
              <a:rPr lang="ru-RU" dirty="0" err="1"/>
              <a:t>зубоальвеолярная</a:t>
            </a:r>
            <a:r>
              <a:rPr lang="ru-RU" dirty="0"/>
              <a:t> или </a:t>
            </a:r>
            <a:r>
              <a:rPr lang="ru-RU" dirty="0" err="1"/>
              <a:t>гнатическая</a:t>
            </a:r>
            <a:r>
              <a:rPr lang="ru-RU" dirty="0"/>
              <a:t>), возраста больного, конструкции и качества аппарата, метода лечения. При </a:t>
            </a:r>
            <a:r>
              <a:rPr lang="ru-RU" dirty="0" err="1"/>
              <a:t>зубоальвеолярной</a:t>
            </a:r>
            <a:r>
              <a:rPr lang="ru-RU" dirty="0"/>
              <a:t> форме дистального прикуса лечение проводят от нескольких месяцев до полутора лет, при </a:t>
            </a:r>
            <a:r>
              <a:rPr lang="ru-RU" dirty="0" err="1"/>
              <a:t>гнатической</a:t>
            </a:r>
            <a:r>
              <a:rPr lang="ru-RU" dirty="0"/>
              <a:t> форме — до нескольких лет до полного формирования постоянного прикуса (иногда с перерывом в лечении — курс лечения обычно рассчитан на полтора-два года).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Дистальный прикус (</a:t>
            </a:r>
            <a:r>
              <a:rPr lang="ru-RU" sz="3600" dirty="0" err="1" smtClean="0"/>
              <a:t>прогнатия</a:t>
            </a:r>
            <a:r>
              <a:rPr lang="ru-RU" sz="3600" dirty="0" smtClean="0"/>
              <a:t>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Мезиальный</a:t>
            </a:r>
            <a:r>
              <a:rPr lang="ru-RU" sz="3600" dirty="0"/>
              <a:t> прикус (</a:t>
            </a:r>
            <a:r>
              <a:rPr lang="ru-RU" sz="3600" dirty="0" err="1"/>
              <a:t>прогения</a:t>
            </a:r>
            <a:r>
              <a:rPr lang="ru-RU" sz="3600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4697427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Лечение общее и местное. Хороших результатов добиваются в раннем детском возрасте. Непременным условием является устранение причин, вызывающих эту деформацию, санация полости рта.</a:t>
            </a:r>
          </a:p>
          <a:p>
            <a:endParaRPr lang="ru-RU" dirty="0"/>
          </a:p>
        </p:txBody>
      </p:sp>
      <p:pic>
        <p:nvPicPr>
          <p:cNvPr id="4" name="Рисунок 3" descr="mezialny-prikus1.jpg"/>
          <p:cNvPicPr>
            <a:picLocks noChangeAspect="1"/>
          </p:cNvPicPr>
          <p:nvPr/>
        </p:nvPicPr>
        <p:blipFill>
          <a:blip r:embed="rId2"/>
          <a:srcRect l="23750" t="23333" r="16250" b="5000"/>
          <a:stretch>
            <a:fillRect/>
          </a:stretch>
        </p:blipFill>
        <p:spPr>
          <a:xfrm>
            <a:off x="3428992" y="3429000"/>
            <a:ext cx="4214842" cy="283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начальном периоде молочного прикуса применяют мышечную гимнастику, проводят общеукрепляющие мероприятия, направленные на </a:t>
            </a:r>
            <a:r>
              <a:rPr lang="ru-RU" dirty="0" err="1" smtClean="0"/>
              <a:t>саморегуляцию</a:t>
            </a:r>
            <a:r>
              <a:rPr lang="ru-RU" dirty="0" smtClean="0"/>
              <a:t> аномалии. По показаниям тренируют круговую мышцу рта, используя набор для лечебной гимнастики. В дальнейшем проводят массаж альвеолярного отростка верхней челюсти с оральной стороны.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Мезиальный</a:t>
            </a:r>
            <a:r>
              <a:rPr lang="ru-RU" sz="3600" dirty="0"/>
              <a:t> прикус (</a:t>
            </a:r>
            <a:r>
              <a:rPr lang="ru-RU" sz="3600" dirty="0" err="1"/>
              <a:t>прогения</a:t>
            </a:r>
            <a:r>
              <a:rPr lang="ru-RU" sz="36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rcRect l="13580" t="3704" r="8641"/>
          <a:stretch>
            <a:fillRect/>
          </a:stretch>
        </p:blipFill>
        <p:spPr>
          <a:xfrm>
            <a:off x="5572132" y="1500174"/>
            <a:ext cx="3393302" cy="464344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5286412" cy="485778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ru-RU" spc="-100" dirty="0" smtClean="0"/>
              <a:t>Получить и усовершенствовать</a:t>
            </a:r>
          </a:p>
          <a:p>
            <a:pPr marL="514350" indent="-514350">
              <a:buNone/>
            </a:pPr>
            <a:r>
              <a:rPr lang="ru-RU" spc="-100" dirty="0" smtClean="0"/>
              <a:t>знаний </a:t>
            </a:r>
            <a:r>
              <a:rPr lang="ru-RU" dirty="0" smtClean="0"/>
              <a:t> по разновидностям </a:t>
            </a:r>
          </a:p>
          <a:p>
            <a:pPr marL="514350" indent="-514350">
              <a:buNone/>
            </a:pPr>
            <a:r>
              <a:rPr lang="ru-RU" dirty="0" smtClean="0"/>
              <a:t>сагиттальных аномалий</a:t>
            </a:r>
          </a:p>
          <a:p>
            <a:pPr marL="514350" indent="-514350">
              <a:buNone/>
            </a:pPr>
            <a:r>
              <a:rPr lang="ru-RU" dirty="0" smtClean="0"/>
              <a:t>окклюзии </a:t>
            </a:r>
            <a:r>
              <a:rPr lang="ru-RU" dirty="0"/>
              <a:t>зубных рядов </a:t>
            </a:r>
            <a:r>
              <a:rPr lang="ru-RU" dirty="0" smtClean="0"/>
              <a:t>с</a:t>
            </a:r>
          </a:p>
          <a:p>
            <a:pPr marL="514350" indent="-514350">
              <a:buNone/>
            </a:pPr>
            <a:r>
              <a:rPr lang="ru-RU" dirty="0" smtClean="0"/>
              <a:t>учетом возрастных</a:t>
            </a:r>
          </a:p>
          <a:p>
            <a:pPr marL="514350" indent="-514350">
              <a:buNone/>
            </a:pPr>
            <a:r>
              <a:rPr lang="ru-RU" dirty="0" smtClean="0"/>
              <a:t>особенностей детского</a:t>
            </a:r>
          </a:p>
          <a:p>
            <a:pPr marL="514350" indent="-514350">
              <a:buNone/>
            </a:pPr>
            <a:r>
              <a:rPr lang="ru-RU" dirty="0" smtClean="0"/>
              <a:t>организма и</a:t>
            </a:r>
          </a:p>
          <a:p>
            <a:pPr marL="514350" indent="-514350">
              <a:buNone/>
            </a:pPr>
            <a:r>
              <a:rPr lang="ru-RU" dirty="0" smtClean="0"/>
              <a:t>проанализировать методы их</a:t>
            </a:r>
          </a:p>
          <a:p>
            <a:pPr marL="514350" indent="-514350">
              <a:buNone/>
            </a:pPr>
            <a:r>
              <a:rPr lang="ru-RU" dirty="0" smtClean="0"/>
              <a:t>лечения.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5857916" cy="507209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 блокировании верхнего зубного ряда нижними молочными клыками </a:t>
            </a:r>
            <a:r>
              <a:rPr lang="ru-RU" dirty="0" err="1"/>
              <a:t>сошлифовывают</a:t>
            </a:r>
            <a:r>
              <a:rPr lang="ru-RU" dirty="0"/>
              <a:t> </a:t>
            </a:r>
            <a:r>
              <a:rPr lang="ru-RU" dirty="0" err="1"/>
              <a:t>нестершиеся</a:t>
            </a:r>
            <a:r>
              <a:rPr lang="ru-RU" dirty="0"/>
              <a:t> бугорки клыков (иногда избирательно) и режущие края резцов до установления их в краевом смыкании. Для задержки роста нижней челюсти на ночь применяют подбородочную пращу, фиксированную к головной шапочке или шейной повязке резиновой тягой, идущей в переднезаднем направлении. </a:t>
            </a:r>
            <a:r>
              <a:rPr lang="ru-RU" dirty="0" err="1"/>
              <a:t>Внеротовая</a:t>
            </a:r>
            <a:r>
              <a:rPr lang="ru-RU" dirty="0"/>
              <a:t> тяга подбородочной пращи </a:t>
            </a:r>
            <a:r>
              <a:rPr lang="ru-RU" dirty="0" smtClean="0"/>
              <a:t> (Рис. 3) наиболее </a:t>
            </a:r>
            <a:r>
              <a:rPr lang="ru-RU" dirty="0"/>
              <a:t>эффективна в периоды усиленного роста нижней челюсти в длину. Целесообразно применять ее у девочек в возрасте 5—7 и 10—13 лет, а у мальчиков в возрасте 5—7 и 12—15 лет.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Мезиальный</a:t>
            </a:r>
            <a:r>
              <a:rPr lang="ru-RU" sz="3600" dirty="0"/>
              <a:t> прикус (</a:t>
            </a:r>
            <a:r>
              <a:rPr lang="ru-RU" sz="3600" dirty="0" err="1"/>
              <a:t>прогения</a:t>
            </a:r>
            <a:r>
              <a:rPr lang="ru-RU" sz="3600" dirty="0"/>
              <a:t>)</a:t>
            </a:r>
          </a:p>
        </p:txBody>
      </p:sp>
      <p:pic>
        <p:nvPicPr>
          <p:cNvPr id="5" name="Рисунок 4" descr="272.jpg"/>
          <p:cNvPicPr>
            <a:picLocks noChangeAspect="1"/>
          </p:cNvPicPr>
          <p:nvPr/>
        </p:nvPicPr>
        <p:blipFill>
          <a:blip r:embed="rId2"/>
          <a:srcRect r="2941" b="23407"/>
          <a:stretch>
            <a:fillRect/>
          </a:stretch>
        </p:blipFill>
        <p:spPr>
          <a:xfrm>
            <a:off x="6000760" y="1285860"/>
            <a:ext cx="2900759" cy="3357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0760" y="4857760"/>
            <a:ext cx="292895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Рис. 3.</a:t>
            </a:r>
          </a:p>
          <a:p>
            <a:r>
              <a:rPr lang="ru-RU" dirty="0" err="1" smtClean="0"/>
              <a:t>Внеротовая</a:t>
            </a:r>
            <a:r>
              <a:rPr lang="ru-RU" dirty="0" smtClean="0"/>
              <a:t> повязка с</a:t>
            </a:r>
          </a:p>
          <a:p>
            <a:r>
              <a:rPr lang="ru-RU" dirty="0" smtClean="0"/>
              <a:t> подбородочной пращой</a:t>
            </a:r>
          </a:p>
          <a:p>
            <a:r>
              <a:rPr lang="ru-RU" dirty="0" smtClean="0"/>
              <a:t> и косой резиновой тягой.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5643602" cy="535785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 </a:t>
            </a:r>
            <a:r>
              <a:rPr lang="ru-RU" u="sng" dirty="0"/>
              <a:t>3-летнего возраста </a:t>
            </a:r>
            <a:r>
              <a:rPr lang="ru-RU" dirty="0"/>
              <a:t>проводят аппаратное лечение. Аппараты выбирают с учетом клинической формы </a:t>
            </a:r>
            <a:r>
              <a:rPr lang="ru-RU" dirty="0" err="1"/>
              <a:t>мезиального</a:t>
            </a:r>
            <a:r>
              <a:rPr lang="ru-RU" dirty="0"/>
              <a:t> прикуса. Для освобождения верхнего зубного ряда от блокирования на боковые зубы изготавливают разобщающие прикус пластмассовые каппы, соединенные в переднем участке пластмассовым базисом или металлической дугой. Такие каппы показаны при незначительном перекрытии и ложной </a:t>
            </a:r>
            <a:r>
              <a:rPr lang="ru-RU" dirty="0" err="1"/>
              <a:t>прогении</a:t>
            </a:r>
            <a:r>
              <a:rPr lang="ru-RU" dirty="0"/>
              <a:t>. Если у ребенка перекрытие глубокое (более 3 мм), изготавливают </a:t>
            </a:r>
            <a:r>
              <a:rPr lang="ru-RU" dirty="0" err="1"/>
              <a:t>назубные</a:t>
            </a:r>
            <a:r>
              <a:rPr lang="ru-RU" dirty="0"/>
              <a:t> каппы с наклонной плоскостью, которая подходит под верхние зубы. Боковые зубы при этом не смыкаются, разобщены. К таким аппаратам относятся каппы Шварца, </a:t>
            </a:r>
            <a:r>
              <a:rPr lang="ru-RU" dirty="0" err="1"/>
              <a:t>Бынина</a:t>
            </a:r>
            <a:r>
              <a:rPr lang="ru-RU" dirty="0"/>
              <a:t>, </a:t>
            </a:r>
            <a:r>
              <a:rPr lang="ru-RU" dirty="0" smtClean="0"/>
              <a:t>аппарат </a:t>
            </a:r>
            <a:r>
              <a:rPr lang="ru-RU" dirty="0" err="1" smtClean="0"/>
              <a:t>Брюкля</a:t>
            </a:r>
            <a:r>
              <a:rPr lang="ru-RU" dirty="0" smtClean="0"/>
              <a:t> (Рис. 4)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Мезиальный</a:t>
            </a:r>
            <a:r>
              <a:rPr lang="ru-RU" sz="3600" dirty="0"/>
              <a:t> прикус (</a:t>
            </a:r>
            <a:r>
              <a:rPr lang="ru-RU" sz="3600" dirty="0" err="1"/>
              <a:t>прогения</a:t>
            </a:r>
            <a:r>
              <a:rPr lang="ru-RU" sz="3600" dirty="0"/>
              <a:t>)</a:t>
            </a:r>
          </a:p>
        </p:txBody>
      </p:sp>
      <p:pic>
        <p:nvPicPr>
          <p:cNvPr id="5" name="Рисунок 4" descr="102_2.jpg"/>
          <p:cNvPicPr>
            <a:picLocks noChangeAspect="1"/>
          </p:cNvPicPr>
          <p:nvPr/>
        </p:nvPicPr>
        <p:blipFill>
          <a:blip r:embed="rId2"/>
          <a:srcRect l="42614" t="3080" r="2343" b="7604"/>
          <a:stretch>
            <a:fillRect/>
          </a:stretch>
        </p:blipFill>
        <p:spPr>
          <a:xfrm>
            <a:off x="5929322" y="1428736"/>
            <a:ext cx="2901861" cy="2714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0760" y="4429132"/>
            <a:ext cx="278608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Рис. 4. </a:t>
            </a:r>
          </a:p>
          <a:p>
            <a:r>
              <a:rPr lang="ru-RU" dirty="0" smtClean="0"/>
              <a:t>Аппарат </a:t>
            </a:r>
            <a:r>
              <a:rPr lang="ru-RU" dirty="0" err="1" smtClean="0"/>
              <a:t>Брюкля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492922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Во </a:t>
            </a:r>
            <a:r>
              <a:rPr lang="ru-RU" u="sng" dirty="0"/>
              <a:t>втором периоде молочного прикуса </a:t>
            </a:r>
            <a:r>
              <a:rPr lang="ru-RU" dirty="0"/>
              <a:t>применяют активатор </a:t>
            </a:r>
            <a:r>
              <a:rPr lang="ru-RU" dirty="0" err="1"/>
              <a:t>Андрезена</a:t>
            </a:r>
            <a:r>
              <a:rPr lang="ru-RU" dirty="0"/>
              <a:t> — </a:t>
            </a:r>
            <a:r>
              <a:rPr lang="ru-RU" dirty="0" err="1"/>
              <a:t>Гойпля</a:t>
            </a:r>
            <a:r>
              <a:rPr lang="ru-RU" dirty="0"/>
              <a:t>, открытый активатор </a:t>
            </a:r>
            <a:r>
              <a:rPr lang="ru-RU" dirty="0" err="1"/>
              <a:t>Кламта</a:t>
            </a:r>
            <a:r>
              <a:rPr lang="ru-RU" dirty="0"/>
              <a:t>, моноблок </a:t>
            </a:r>
            <a:r>
              <a:rPr lang="ru-RU" dirty="0" err="1"/>
              <a:t>Эшлера</a:t>
            </a:r>
            <a:r>
              <a:rPr lang="ru-RU" dirty="0"/>
              <a:t>, активатор Френкеля с </a:t>
            </a:r>
            <a:r>
              <a:rPr lang="ru-RU" dirty="0" err="1"/>
              <a:t>бюгелем</a:t>
            </a:r>
            <a:r>
              <a:rPr lang="ru-RU" dirty="0"/>
              <a:t>, формирователь прикуса </a:t>
            </a:r>
            <a:r>
              <a:rPr lang="ru-RU" dirty="0" err="1"/>
              <a:t>Бимлера</a:t>
            </a:r>
            <a:r>
              <a:rPr lang="ru-RU" dirty="0"/>
              <a:t> типа В. Принцип их действия — фиксация перемещенной нижней челюсти в определенном положении (конструктивный прикус) пластинками, прилегающими к внутренней поверхности альвеолярных отростков и оральной поверхности верхних и нижних зубов, действующими как наклонная плоскость. В аппарат могут быть включены винты, дуги, петли для расширения челюсти, устранения аномалий зубов и зубных рядов.</a:t>
            </a:r>
          </a:p>
          <a:p>
            <a:pPr algn="just"/>
            <a:r>
              <a:rPr lang="ru-RU" dirty="0"/>
              <a:t>В </a:t>
            </a:r>
            <a:r>
              <a:rPr lang="ru-RU" u="sng" dirty="0"/>
              <a:t>конце молочного и начале сменного </a:t>
            </a:r>
            <a:r>
              <a:rPr lang="ru-RU" u="sng" dirty="0" smtClean="0"/>
              <a:t>прикуса</a:t>
            </a:r>
            <a:r>
              <a:rPr lang="ru-RU" dirty="0" smtClean="0"/>
              <a:t> кроме </a:t>
            </a:r>
            <a:r>
              <a:rPr lang="ru-RU" dirty="0"/>
              <a:t>вестибулярных пластинок применяют активаторы и другие функционально действующие и комбинированные </a:t>
            </a:r>
            <a:r>
              <a:rPr lang="ru-RU" dirty="0" smtClean="0"/>
              <a:t>аппараты—аппарат </a:t>
            </a:r>
            <a:r>
              <a:rPr lang="ru-RU" dirty="0" err="1" smtClean="0"/>
              <a:t>Башаровой</a:t>
            </a:r>
            <a:r>
              <a:rPr lang="ru-RU" dirty="0" smtClean="0"/>
              <a:t>, двойную пластинку Шварца</a:t>
            </a:r>
            <a:r>
              <a:rPr lang="ru-RU" dirty="0"/>
              <a:t> </a:t>
            </a:r>
            <a:r>
              <a:rPr lang="ru-RU" dirty="0" smtClean="0"/>
              <a:t>регулятор </a:t>
            </a:r>
            <a:r>
              <a:rPr lang="ru-RU" dirty="0"/>
              <a:t>функций Френкеля III типа.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Мезиальный</a:t>
            </a:r>
            <a:r>
              <a:rPr lang="ru-RU" sz="3600" dirty="0"/>
              <a:t> прикус (</a:t>
            </a:r>
            <a:r>
              <a:rPr lang="ru-RU" sz="3600" dirty="0" err="1"/>
              <a:t>прогения</a:t>
            </a:r>
            <a:r>
              <a:rPr lang="ru-RU" sz="36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572560" cy="500066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400" dirty="0"/>
              <a:t>В </a:t>
            </a:r>
            <a:r>
              <a:rPr lang="ru-RU" sz="8400" u="sng" dirty="0"/>
              <a:t>периоде сменного прикуса </a:t>
            </a:r>
            <a:r>
              <a:rPr lang="ru-RU" sz="8400" dirty="0"/>
              <a:t>при наличии первых постоянных моляров и резцов метод лечения и применяемые аппараты определяются деформацией, состоянием постоянных и молочных зубов. Применяют такие же аппараты, как и в молочном прикусе — аппараты, разобщающие прикус, направляющие коронки, пластинки с небной пружиной на верхнюю челюсть, активаторы. В этот период, несмотря на хороший результат лечения, постоянные передние зубы могут прорезаться в обратном прикусе. Если устранение </a:t>
            </a:r>
            <a:r>
              <a:rPr lang="ru-RU" sz="8400" dirty="0" err="1"/>
              <a:t>прогенического</a:t>
            </a:r>
            <a:r>
              <a:rPr lang="ru-RU" sz="8400" dirty="0"/>
              <a:t> прикуса начато в раннем детском возрасте (в 3 года), то при смене зубов постоянные резцы могут прорезаться правильно. </a:t>
            </a:r>
          </a:p>
          <a:p>
            <a:pPr algn="just"/>
            <a:r>
              <a:rPr lang="ru-RU" sz="8400" dirty="0"/>
              <a:t>Во </a:t>
            </a:r>
            <a:r>
              <a:rPr lang="ru-RU" sz="8400" u="sng" dirty="0"/>
              <a:t>второй половине сменного прикуса </a:t>
            </a:r>
            <a:r>
              <a:rPr lang="ru-RU" sz="8400" dirty="0"/>
              <a:t>шире применяют аппаратный метод лечения. При первой и второй формах </a:t>
            </a:r>
            <a:r>
              <a:rPr lang="ru-RU" sz="8400" dirty="0" err="1"/>
              <a:t>мезиального</a:t>
            </a:r>
            <a:r>
              <a:rPr lang="ru-RU" sz="8400" dirty="0"/>
              <a:t> прикуса показаны направляющие коронки </a:t>
            </a:r>
            <a:r>
              <a:rPr lang="ru-RU" sz="8400" dirty="0" err="1"/>
              <a:t>Катца</a:t>
            </a:r>
            <a:r>
              <a:rPr lang="ru-RU" sz="8400" dirty="0"/>
              <a:t>, каппы Шварца, </a:t>
            </a:r>
            <a:r>
              <a:rPr lang="ru-RU" sz="8400" dirty="0" err="1"/>
              <a:t>Бынина</a:t>
            </a:r>
            <a:r>
              <a:rPr lang="ru-RU" sz="8400" dirty="0"/>
              <a:t>, аппарат </a:t>
            </a:r>
            <a:r>
              <a:rPr lang="ru-RU" sz="8400" dirty="0" err="1"/>
              <a:t>Брюкля</a:t>
            </a:r>
            <a:r>
              <a:rPr lang="ru-RU" sz="8400" dirty="0"/>
              <a:t> при обратном перекрытии верхних передних зубов нижними на 3 мм и больше. Если резцовое перекрытие незначительное, следует применять пластинку Шварца с пружиной и </a:t>
            </a:r>
            <a:r>
              <a:rPr lang="ru-RU" sz="8400" dirty="0" err="1"/>
              <a:t>окклюзионными</a:t>
            </a:r>
            <a:r>
              <a:rPr lang="ru-RU" sz="8400" dirty="0"/>
              <a:t> накладками на первые постоянные моляры или верхнечелюстную пластинку с винтом и распилом по сегментам.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Мезиальный</a:t>
            </a:r>
            <a:r>
              <a:rPr lang="ru-RU" sz="3600" dirty="0"/>
              <a:t> прикус (</a:t>
            </a:r>
            <a:r>
              <a:rPr lang="ru-RU" sz="3600" dirty="0" err="1"/>
              <a:t>прогения</a:t>
            </a:r>
            <a:r>
              <a:rPr lang="ru-RU" sz="36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4929222" cy="5000660"/>
          </a:xfrm>
        </p:spPr>
        <p:txBody>
          <a:bodyPr>
            <a:noAutofit/>
          </a:bodyPr>
          <a:lstStyle/>
          <a:p>
            <a:r>
              <a:rPr lang="ru-RU" sz="2000" dirty="0"/>
              <a:t>В </a:t>
            </a:r>
            <a:r>
              <a:rPr lang="ru-RU" sz="2000" u="sng" dirty="0"/>
              <a:t>периоде постоянного прикуса </a:t>
            </a:r>
            <a:r>
              <a:rPr lang="ru-RU" sz="2000" dirty="0"/>
              <a:t>при </a:t>
            </a:r>
            <a:r>
              <a:rPr lang="ru-RU" sz="2000" dirty="0" err="1"/>
              <a:t>зубоальвеолярных</a:t>
            </a:r>
            <a:r>
              <a:rPr lang="ru-RU" sz="2000" dirty="0"/>
              <a:t> формах (первая и вторая формы) этой аномалии применяют все виды аппаратов, перемещающих верхние фронтальные зубы кпереди, а нижние передние — кзади, стимулирующие рост верхней челюсти и задерживающие рост нижней челюсти. При </a:t>
            </a:r>
            <a:r>
              <a:rPr lang="ru-RU" sz="2000" dirty="0" err="1"/>
              <a:t>гнатической</a:t>
            </a:r>
            <a:r>
              <a:rPr lang="ru-RU" sz="2000" dirty="0"/>
              <a:t> (третьей) форме </a:t>
            </a:r>
            <a:r>
              <a:rPr lang="ru-RU" sz="2000" dirty="0" err="1"/>
              <a:t>мезиального</a:t>
            </a:r>
            <a:r>
              <a:rPr lang="ru-RU" sz="2000" dirty="0"/>
              <a:t> прикуса используют чаще механически действующие аппараты, при помощи которых можно развить большую силу, например, дугу </a:t>
            </a:r>
            <a:r>
              <a:rPr lang="ru-RU" sz="2000" dirty="0" err="1" smtClean="0"/>
              <a:t>Энгля</a:t>
            </a:r>
            <a:r>
              <a:rPr lang="ru-RU" sz="2000" dirty="0" smtClean="0"/>
              <a:t> </a:t>
            </a:r>
            <a:r>
              <a:rPr lang="ru-RU" sz="2000" dirty="0"/>
              <a:t>с межчелюстной тягой </a:t>
            </a:r>
            <a:r>
              <a:rPr lang="ru-RU" sz="2000" dirty="0" smtClean="0"/>
              <a:t>(Рис</a:t>
            </a:r>
            <a:r>
              <a:rPr lang="ru-RU" sz="2000" dirty="0"/>
              <a:t>. </a:t>
            </a:r>
            <a:r>
              <a:rPr lang="ru-RU" sz="2000" dirty="0" smtClean="0"/>
              <a:t>5</a:t>
            </a:r>
            <a:r>
              <a:rPr lang="ru-RU" sz="2000" dirty="0"/>
              <a:t>), лицевой дугой и </a:t>
            </a:r>
            <a:r>
              <a:rPr lang="ru-RU" sz="2000" dirty="0" err="1"/>
              <a:t>внеротовой</a:t>
            </a:r>
            <a:r>
              <a:rPr lang="ru-RU" sz="2000" dirty="0"/>
              <a:t> тягой </a:t>
            </a:r>
            <a:r>
              <a:rPr lang="ru-RU" sz="2000" dirty="0" smtClean="0"/>
              <a:t>в </a:t>
            </a:r>
            <a:r>
              <a:rPr lang="ru-RU" sz="2000" dirty="0"/>
              <a:t>сочетании с аппаратом </a:t>
            </a:r>
            <a:r>
              <a:rPr lang="ru-RU" sz="2000" dirty="0" err="1"/>
              <a:t>Брюкля</a:t>
            </a:r>
            <a:r>
              <a:rPr lang="ru-RU" sz="2000" dirty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Мезиальный</a:t>
            </a:r>
            <a:r>
              <a:rPr lang="ru-RU" sz="3600" dirty="0"/>
              <a:t> прикус (</a:t>
            </a:r>
            <a:r>
              <a:rPr lang="ru-RU" sz="3600" dirty="0" err="1"/>
              <a:t>прогения</a:t>
            </a:r>
            <a:r>
              <a:rPr lang="ru-RU" sz="3600" dirty="0"/>
              <a:t>)</a:t>
            </a:r>
          </a:p>
        </p:txBody>
      </p:sp>
      <p:pic>
        <p:nvPicPr>
          <p:cNvPr id="5" name="Рисунок 4" descr="115_2.jpg"/>
          <p:cNvPicPr>
            <a:picLocks noChangeAspect="1"/>
          </p:cNvPicPr>
          <p:nvPr/>
        </p:nvPicPr>
        <p:blipFill>
          <a:blip r:embed="rId2"/>
          <a:srcRect t="7692" r="7868" b="25641"/>
          <a:stretch>
            <a:fillRect/>
          </a:stretch>
        </p:blipFill>
        <p:spPr>
          <a:xfrm>
            <a:off x="5357818" y="1500174"/>
            <a:ext cx="3577396" cy="2906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818" y="4643446"/>
            <a:ext cx="364333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Рис. 5.</a:t>
            </a:r>
          </a:p>
          <a:p>
            <a:r>
              <a:rPr lang="ru-RU" dirty="0" smtClean="0"/>
              <a:t>Межчелюстная (а) и </a:t>
            </a:r>
            <a:r>
              <a:rPr lang="ru-RU" dirty="0" err="1" smtClean="0"/>
              <a:t>внеротовая</a:t>
            </a:r>
            <a:r>
              <a:rPr lang="ru-RU" dirty="0" smtClean="0"/>
              <a:t>(б) </a:t>
            </a:r>
          </a:p>
          <a:p>
            <a:r>
              <a:rPr lang="ru-RU" dirty="0" smtClean="0"/>
              <a:t>тяга.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572560" cy="2428892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При устранении </a:t>
            </a:r>
            <a:r>
              <a:rPr lang="ru-RU" sz="1800" dirty="0" err="1"/>
              <a:t>мезиального</a:t>
            </a:r>
            <a:r>
              <a:rPr lang="ru-RU" sz="1800" dirty="0"/>
              <a:t> прикуса в </a:t>
            </a:r>
            <a:r>
              <a:rPr lang="ru-RU" sz="1800" u="sng" dirty="0"/>
              <a:t>периоде постоянного прикуса </a:t>
            </a:r>
            <a:r>
              <a:rPr lang="ru-RU" sz="1800" dirty="0"/>
              <a:t>используют весь арсенал функциональных и механических методов лечения, а в отдельных случаях прибегают к сочетанному </a:t>
            </a:r>
            <a:r>
              <a:rPr lang="ru-RU" sz="1800" dirty="0" err="1"/>
              <a:t>ортодонтическому</a:t>
            </a:r>
            <a:r>
              <a:rPr lang="ru-RU" sz="1800" dirty="0"/>
              <a:t> и хирургическому лечению (чаще при третьей форме).</a:t>
            </a:r>
          </a:p>
          <a:p>
            <a:pPr algn="just"/>
            <a:r>
              <a:rPr lang="ru-RU" sz="1800" dirty="0"/>
              <a:t>В возрасте 18 лет и старше активный рост челюстей прекращается, что ухудшает результаты </a:t>
            </a:r>
            <a:r>
              <a:rPr lang="ru-RU" sz="1800" dirty="0" err="1"/>
              <a:t>ортодонтического</a:t>
            </a:r>
            <a:r>
              <a:rPr lang="ru-RU" sz="1800" dirty="0"/>
              <a:t> лечения. Для более эффективного лечения и его ускорения проводят </a:t>
            </a:r>
            <a:r>
              <a:rPr lang="ru-RU" sz="1800" dirty="0" err="1"/>
              <a:t>компактостеотомию</a:t>
            </a:r>
            <a:r>
              <a:rPr lang="ru-RU" sz="1800" dirty="0"/>
              <a:t> — удаление плотного слоя кости на отдельных участках. </a:t>
            </a:r>
            <a:r>
              <a:rPr lang="ru-RU" sz="1800" dirty="0" err="1"/>
              <a:t>Ортодонтическое</a:t>
            </a:r>
            <a:r>
              <a:rPr lang="ru-RU" sz="1800" dirty="0"/>
              <a:t> лечение начинают через 12 дней после операции. </a:t>
            </a:r>
          </a:p>
          <a:p>
            <a:pPr algn="just"/>
            <a:r>
              <a:rPr lang="ru-RU" sz="1800" dirty="0"/>
              <a:t>Если </a:t>
            </a:r>
            <a:r>
              <a:rPr lang="ru-RU" sz="1800" dirty="0" err="1"/>
              <a:t>ортодонтическое</a:t>
            </a:r>
            <a:r>
              <a:rPr lang="ru-RU" sz="1800" dirty="0"/>
              <a:t> лечение </a:t>
            </a:r>
            <a:r>
              <a:rPr lang="ru-RU" sz="1800" dirty="0" err="1"/>
              <a:t>прогении</a:t>
            </a:r>
            <a:r>
              <a:rPr lang="ru-RU" sz="1800" dirty="0"/>
              <a:t> малоэффективно </a:t>
            </a:r>
            <a:r>
              <a:rPr lang="ru-RU" sz="1800" dirty="0" smtClean="0"/>
              <a:t>или образовавшаяся </a:t>
            </a:r>
            <a:r>
              <a:rPr lang="ru-RU" sz="1800" dirty="0"/>
              <a:t>истинная </a:t>
            </a:r>
            <a:r>
              <a:rPr lang="ru-RU" sz="1800" dirty="0" err="1"/>
              <a:t>прогения</a:t>
            </a:r>
            <a:r>
              <a:rPr lang="ru-RU" sz="1800" dirty="0"/>
              <a:t> не поддается </a:t>
            </a:r>
            <a:r>
              <a:rPr lang="ru-RU" sz="1800" dirty="0" err="1"/>
              <a:t>ортодонтическому</a:t>
            </a:r>
            <a:r>
              <a:rPr lang="ru-RU" sz="1800" dirty="0"/>
              <a:t> </a:t>
            </a:r>
            <a:r>
              <a:rPr lang="ru-RU" sz="1800" dirty="0" smtClean="0"/>
              <a:t>лечению, показано </a:t>
            </a:r>
            <a:r>
              <a:rPr lang="ru-RU" sz="1800" dirty="0"/>
              <a:t>радикальное  </a:t>
            </a:r>
            <a:r>
              <a:rPr lang="ru-RU" sz="1800" dirty="0" smtClean="0"/>
              <a:t>хирургическое</a:t>
            </a:r>
          </a:p>
          <a:p>
            <a:pPr algn="just">
              <a:buNone/>
            </a:pPr>
            <a:r>
              <a:rPr lang="ru-RU" sz="1800" dirty="0"/>
              <a:t>	</a:t>
            </a:r>
            <a:r>
              <a:rPr lang="ru-RU" sz="1800" dirty="0" smtClean="0"/>
              <a:t>вмешательство —частичное </a:t>
            </a:r>
          </a:p>
          <a:p>
            <a:pPr algn="just">
              <a:buNone/>
            </a:pPr>
            <a:r>
              <a:rPr lang="ru-RU" sz="1800" dirty="0"/>
              <a:t>	</a:t>
            </a:r>
            <a:r>
              <a:rPr lang="ru-RU" sz="1800" dirty="0" smtClean="0"/>
              <a:t>иссечение альвеолярного</a:t>
            </a:r>
          </a:p>
          <a:p>
            <a:pPr algn="just">
              <a:buNone/>
            </a:pPr>
            <a:r>
              <a:rPr lang="ru-RU" sz="1800" dirty="0"/>
              <a:t>	</a:t>
            </a:r>
            <a:r>
              <a:rPr lang="ru-RU" sz="1800" dirty="0" smtClean="0"/>
              <a:t>отростка</a:t>
            </a:r>
            <a:r>
              <a:rPr lang="ru-RU" sz="1800" dirty="0"/>
              <a:t>,  </a:t>
            </a:r>
            <a:r>
              <a:rPr lang="ru-RU" sz="1800" dirty="0" smtClean="0"/>
              <a:t>с последующим</a:t>
            </a:r>
          </a:p>
          <a:p>
            <a:pPr algn="just">
              <a:buNone/>
            </a:pPr>
            <a:r>
              <a:rPr lang="ru-RU" sz="1800" dirty="0"/>
              <a:t>	</a:t>
            </a:r>
            <a:r>
              <a:rPr lang="ru-RU" sz="1800" dirty="0" smtClean="0"/>
              <a:t> сопоставлением фрагментов </a:t>
            </a:r>
          </a:p>
          <a:p>
            <a:pPr algn="just">
              <a:buNone/>
            </a:pPr>
            <a:r>
              <a:rPr lang="ru-RU" sz="1800" dirty="0"/>
              <a:t>	</a:t>
            </a:r>
            <a:r>
              <a:rPr lang="ru-RU" sz="1800" dirty="0" smtClean="0"/>
              <a:t>челюсти </a:t>
            </a:r>
            <a:r>
              <a:rPr lang="ru-RU" sz="1800" dirty="0"/>
              <a:t>в положении</a:t>
            </a:r>
            <a:r>
              <a:rPr lang="ru-RU" sz="1800" dirty="0" smtClean="0"/>
              <a:t>,</a:t>
            </a:r>
          </a:p>
          <a:p>
            <a:pPr algn="just">
              <a:buNone/>
            </a:pPr>
            <a:r>
              <a:rPr lang="ru-RU" sz="1800" dirty="0" smtClean="0"/>
              <a:t>	 </a:t>
            </a:r>
            <a:r>
              <a:rPr lang="ru-RU" sz="1800" dirty="0"/>
              <a:t>устраняющем деформацию.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Мезиальный</a:t>
            </a:r>
            <a:r>
              <a:rPr lang="ru-RU" sz="3600" dirty="0"/>
              <a:t> прикус (</a:t>
            </a:r>
            <a:r>
              <a:rPr lang="ru-RU" sz="3600" dirty="0" err="1"/>
              <a:t>прогения</a:t>
            </a:r>
            <a:r>
              <a:rPr lang="ru-RU" sz="3600" dirty="0"/>
              <a:t>)</a:t>
            </a:r>
          </a:p>
        </p:txBody>
      </p:sp>
      <p:pic>
        <p:nvPicPr>
          <p:cNvPr id="5" name="Рисунок 4" descr="3_4_23.jpg"/>
          <p:cNvPicPr>
            <a:picLocks noChangeAspect="1"/>
          </p:cNvPicPr>
          <p:nvPr/>
        </p:nvPicPr>
        <p:blipFill>
          <a:blip r:embed="rId2"/>
          <a:srcRect r="551" b="7249"/>
          <a:stretch>
            <a:fillRect/>
          </a:stretch>
        </p:blipFill>
        <p:spPr>
          <a:xfrm>
            <a:off x="4143372" y="4643446"/>
            <a:ext cx="4467623" cy="196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072098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6500" dirty="0" smtClean="0"/>
              <a:t>Длительность устранения </a:t>
            </a:r>
            <a:r>
              <a:rPr lang="ru-RU" sz="6500" dirty="0" err="1" smtClean="0"/>
              <a:t>мезиального</a:t>
            </a:r>
            <a:r>
              <a:rPr lang="ru-RU" sz="6500" dirty="0" smtClean="0"/>
              <a:t> прикуса зависит от характера (</a:t>
            </a:r>
            <a:r>
              <a:rPr lang="ru-RU" sz="6500" dirty="0" err="1" smtClean="0"/>
              <a:t>зубоальвеолярная</a:t>
            </a:r>
            <a:r>
              <a:rPr lang="ru-RU" sz="6500" dirty="0" smtClean="0"/>
              <a:t>, </a:t>
            </a:r>
            <a:r>
              <a:rPr lang="ru-RU" sz="6500" dirty="0" err="1" smtClean="0"/>
              <a:t>гнатическая</a:t>
            </a:r>
            <a:r>
              <a:rPr lang="ru-RU" sz="6500" dirty="0" smtClean="0"/>
              <a:t>, сочетанная формы) и выраженности аномалии, степени и направления смещения нижней челюсти, возраста больного, метода лечения и др.</a:t>
            </a:r>
          </a:p>
          <a:p>
            <a:pPr algn="just"/>
            <a:r>
              <a:rPr lang="ru-RU" sz="6500" dirty="0" smtClean="0"/>
              <a:t>Устранение </a:t>
            </a:r>
            <a:r>
              <a:rPr lang="ru-RU" sz="6500" dirty="0" err="1" smtClean="0"/>
              <a:t>мезиального</a:t>
            </a:r>
            <a:r>
              <a:rPr lang="ru-RU" sz="6500" dirty="0" smtClean="0"/>
              <a:t> прикуса в возрасте до 6 лет вестибулярными пластинками длится в среднем от 4 месяцев до года. </a:t>
            </a:r>
            <a:r>
              <a:rPr lang="ru-RU" sz="6500" dirty="0" err="1" smtClean="0"/>
              <a:t>Зубоальвеолярные</a:t>
            </a:r>
            <a:r>
              <a:rPr lang="ru-RU" sz="6500" dirty="0" smtClean="0"/>
              <a:t> формы при смещении нижней челюсти вперед вначале сменного прикуса лечат 1—3 месяца. После прорезывания верхних постоянных клыков и при </a:t>
            </a:r>
            <a:r>
              <a:rPr lang="ru-RU" sz="6500" dirty="0" err="1" smtClean="0"/>
              <a:t>необходихмости</a:t>
            </a:r>
            <a:r>
              <a:rPr lang="ru-RU" sz="6500" dirty="0" smtClean="0"/>
              <a:t> удаления отдельных зубов продолжительность лечения 4—8 месяцев. В сменном прикусе длительность лечения — от года до двух лет. Примерно такие же сроки устранения </a:t>
            </a:r>
            <a:r>
              <a:rPr lang="ru-RU" sz="6500" dirty="0" err="1" smtClean="0"/>
              <a:t>мезиального</a:t>
            </a:r>
            <a:r>
              <a:rPr lang="ru-RU" sz="6500" dirty="0" smtClean="0"/>
              <a:t> прикуса у взрослых. Проведение </a:t>
            </a:r>
            <a:r>
              <a:rPr lang="ru-RU" sz="6500" dirty="0" err="1" smtClean="0"/>
              <a:t>компактостеотомии</a:t>
            </a:r>
            <a:r>
              <a:rPr lang="ru-RU" sz="6500" dirty="0" smtClean="0"/>
              <a:t> ускоряет лечение. </a:t>
            </a:r>
            <a:r>
              <a:rPr lang="ru-RU" sz="6500" dirty="0" err="1" smtClean="0"/>
              <a:t>Ортодонтическое</a:t>
            </a:r>
            <a:r>
              <a:rPr lang="ru-RU" sz="6500" dirty="0" smtClean="0"/>
              <a:t> лечение </a:t>
            </a:r>
            <a:r>
              <a:rPr lang="ru-RU" sz="6500" dirty="0" err="1" smtClean="0"/>
              <a:t>гнатической</a:t>
            </a:r>
            <a:r>
              <a:rPr lang="ru-RU" sz="6500" dirty="0" smtClean="0"/>
              <a:t> формы </a:t>
            </a:r>
            <a:r>
              <a:rPr lang="ru-RU" sz="6500" dirty="0" err="1" smtClean="0"/>
              <a:t>мезиального</a:t>
            </a:r>
            <a:r>
              <a:rPr lang="ru-RU" sz="6500" dirty="0" smtClean="0"/>
              <a:t> прикуса при недоразвитости верхней и чрезмерном развитии нижней челюсти и сочетанных форм длится от года до четырех лет.</a:t>
            </a:r>
          </a:p>
          <a:p>
            <a:pPr algn="just"/>
            <a:endParaRPr lang="ru-RU" sz="6200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Мезиальный</a:t>
            </a:r>
            <a:r>
              <a:rPr lang="ru-RU" sz="3600" dirty="0"/>
              <a:t> прикус (</a:t>
            </a:r>
            <a:r>
              <a:rPr lang="ru-RU" sz="3600" dirty="0" err="1"/>
              <a:t>прогения</a:t>
            </a:r>
            <a:r>
              <a:rPr lang="ru-RU" sz="36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-2015-09-14-22.26.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77" y="571480"/>
            <a:ext cx="8923923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zialnyy-prikus-istinnaya-27787-large-768x634.jpg"/>
          <p:cNvPicPr>
            <a:picLocks noChangeAspect="1"/>
          </p:cNvPicPr>
          <p:nvPr/>
        </p:nvPicPr>
        <p:blipFill>
          <a:blip r:embed="rId2"/>
          <a:srcRect l="1953" t="68928" r="56055" b="2681"/>
          <a:stretch>
            <a:fillRect/>
          </a:stretch>
        </p:blipFill>
        <p:spPr>
          <a:xfrm>
            <a:off x="1000100" y="4857760"/>
            <a:ext cx="3071835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mezialnyy-prikus-istinnaya-27787-large-768x634.jpg"/>
          <p:cNvPicPr>
            <a:picLocks noChangeAspect="1"/>
          </p:cNvPicPr>
          <p:nvPr/>
        </p:nvPicPr>
        <p:blipFill>
          <a:blip r:embed="rId2"/>
          <a:srcRect l="56836" t="67745" r="7031" b="2681"/>
          <a:stretch>
            <a:fillRect/>
          </a:stretch>
        </p:blipFill>
        <p:spPr>
          <a:xfrm>
            <a:off x="4799173" y="4857760"/>
            <a:ext cx="3250429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mezialnyy-prikus-istinnaya-27787-large-768x634.jpg"/>
          <p:cNvPicPr>
            <a:picLocks noChangeAspect="1"/>
          </p:cNvPicPr>
          <p:nvPr/>
        </p:nvPicPr>
        <p:blipFill>
          <a:blip r:embed="rId2"/>
          <a:srcRect l="5078" t="7413" r="56836" b="36987"/>
          <a:stretch>
            <a:fillRect/>
          </a:stretch>
        </p:blipFill>
        <p:spPr>
          <a:xfrm>
            <a:off x="1000100" y="928670"/>
            <a:ext cx="3071834" cy="3529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mezialnyy-prikus-istinnaya-27787-large-768x634.jpg"/>
          <p:cNvPicPr>
            <a:picLocks noChangeAspect="1"/>
          </p:cNvPicPr>
          <p:nvPr/>
        </p:nvPicPr>
        <p:blipFill>
          <a:blip r:embed="rId2"/>
          <a:srcRect l="54805" t="6230" r="3945" b="36987"/>
          <a:stretch>
            <a:fillRect/>
          </a:stretch>
        </p:blipFill>
        <p:spPr>
          <a:xfrm>
            <a:off x="4786314" y="928670"/>
            <a:ext cx="3286147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728" y="142852"/>
            <a:ext cx="1945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До лечения 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142852"/>
            <a:ext cx="2292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После лечения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500174"/>
            <a:ext cx="5143504" cy="4214841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2400" dirty="0" smtClean="0"/>
              <a:t>Сагиттальные аномалии окклюзии зубных рядов делятся на дистальные и </a:t>
            </a:r>
            <a:r>
              <a:rPr lang="ru-RU" sz="2400" dirty="0" err="1" smtClean="0"/>
              <a:t>мезиальные</a:t>
            </a:r>
            <a:r>
              <a:rPr lang="ru-RU" sz="2400" dirty="0" smtClean="0"/>
              <a:t>, которые в свою очередь делятся на различные формы.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М</a:t>
            </a:r>
            <a:r>
              <a:rPr lang="ru-RU" sz="2400" dirty="0" smtClean="0"/>
              <a:t>ероприятия </a:t>
            </a:r>
            <a:r>
              <a:rPr lang="ru-RU" sz="2400" dirty="0"/>
              <a:t>по </a:t>
            </a:r>
            <a:r>
              <a:rPr lang="ru-RU" sz="2400" dirty="0" smtClean="0"/>
              <a:t>профилактике и лечению сагиттальных </a:t>
            </a:r>
            <a:r>
              <a:rPr lang="ru-RU" sz="2400" dirty="0"/>
              <a:t>аномалий окклюзии зубных рядов следует начинать в раннем детском </a:t>
            </a:r>
            <a:r>
              <a:rPr lang="ru-RU" sz="2400" dirty="0" smtClean="0"/>
              <a:t>возрасте, при обнаружении первых признаков сагиттальных аномалий.</a:t>
            </a:r>
            <a:endParaRPr lang="ru-RU" sz="2400" dirty="0"/>
          </a:p>
        </p:txBody>
      </p:sp>
      <p:pic>
        <p:nvPicPr>
          <p:cNvPr id="5" name="Рисунок 4" descr="Internet-zajmy.jpg"/>
          <p:cNvPicPr>
            <a:picLocks noChangeAspect="1"/>
          </p:cNvPicPr>
          <p:nvPr/>
        </p:nvPicPr>
        <p:blipFill>
          <a:blip r:embed="rId3" cstate="print"/>
          <a:srcRect l="21875" r="13541"/>
          <a:stretch>
            <a:fillRect/>
          </a:stretch>
        </p:blipFill>
        <p:spPr>
          <a:xfrm>
            <a:off x="285720" y="1357298"/>
            <a:ext cx="3341213" cy="5173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проблемы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126055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Сагиттальные </a:t>
            </a:r>
            <a:r>
              <a:rPr lang="ru-RU" sz="2400" dirty="0"/>
              <a:t>аномалии окклюзии зубных рядов составляют 33-34% всех зубочелюстных аномалий. Эти сложные деформации лицевого скелета, обусловлены неблагоприятными генетическими, врожденными и средовыми факторами, в свою очередь, вызывают различной степени тяжести морфологические, эстетические и функциональные нарушения: жевания, глотания, речи, внешнего дыхания </a:t>
            </a:r>
            <a:r>
              <a:rPr lang="ru-RU" sz="2400" dirty="0" smtClean="0"/>
              <a:t>, нарастающий </a:t>
            </a:r>
            <a:r>
              <a:rPr lang="ru-RU" sz="2400" dirty="0"/>
              <a:t>с возрастом косметический дефект, изменения </a:t>
            </a:r>
            <a:r>
              <a:rPr lang="ru-RU" sz="2400" dirty="0" smtClean="0"/>
              <a:t>функции.</a:t>
            </a:r>
            <a:endParaRPr lang="ru-RU" sz="2400" dirty="0"/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 descr="anomalii-prikusa-1.png"/>
          <p:cNvPicPr>
            <a:picLocks noChangeAspect="1"/>
          </p:cNvPicPr>
          <p:nvPr/>
        </p:nvPicPr>
        <p:blipFill>
          <a:blip r:embed="rId2"/>
          <a:srcRect t="17231" b="19589"/>
          <a:stretch>
            <a:fillRect/>
          </a:stretch>
        </p:blipFill>
        <p:spPr>
          <a:xfrm>
            <a:off x="214282" y="4714884"/>
            <a:ext cx="8643998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86808" cy="8572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Список литературы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5143536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1800" dirty="0" err="1"/>
              <a:t>Аболмасов</a:t>
            </a:r>
            <a:r>
              <a:rPr lang="ru-RU" sz="1800" dirty="0"/>
              <a:t>, Н. Г. Ортодонтия: учебное пособие / Н. Г. </a:t>
            </a:r>
            <a:r>
              <a:rPr lang="ru-RU" sz="1800" dirty="0" err="1"/>
              <a:t>Аболмасов</a:t>
            </a:r>
            <a:r>
              <a:rPr lang="ru-RU" sz="1800" dirty="0"/>
              <a:t>, Н. Н. </a:t>
            </a:r>
            <a:r>
              <a:rPr lang="ru-RU" sz="1800" dirty="0" err="1"/>
              <a:t>Аболмасов</a:t>
            </a:r>
            <a:r>
              <a:rPr lang="ru-RU" sz="1800" dirty="0"/>
              <a:t> – </a:t>
            </a:r>
            <a:r>
              <a:rPr lang="ru-RU" sz="1800" dirty="0" err="1"/>
              <a:t>Медпресс</a:t>
            </a:r>
            <a:r>
              <a:rPr lang="ru-RU" sz="1800" dirty="0"/>
              <a:t> – </a:t>
            </a:r>
            <a:r>
              <a:rPr lang="ru-RU" sz="1800" dirty="0" err="1"/>
              <a:t>информ</a:t>
            </a:r>
            <a:r>
              <a:rPr lang="ru-RU" sz="1800" dirty="0"/>
              <a:t>. –  2008. – 424 с</a:t>
            </a:r>
            <a:r>
              <a:rPr lang="ru-RU" sz="1800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 err="1" smtClean="0"/>
              <a:t>Персин</a:t>
            </a:r>
            <a:r>
              <a:rPr lang="ru-RU" sz="1800" dirty="0"/>
              <a:t>, Л. С.  Ортодонтия. Диагностика и лечение </a:t>
            </a:r>
            <a:r>
              <a:rPr lang="ru-RU" sz="1800" dirty="0" err="1"/>
              <a:t>зубочелюстно</a:t>
            </a:r>
            <a:r>
              <a:rPr lang="ru-RU" sz="1800" dirty="0"/>
              <a:t> –лицевых аномалий и деформаций / Л. С. </a:t>
            </a:r>
            <a:r>
              <a:rPr lang="ru-RU" sz="1800" dirty="0" err="1"/>
              <a:t>Персин</a:t>
            </a:r>
            <a:r>
              <a:rPr lang="ru-RU" sz="1800" dirty="0"/>
              <a:t>. – М. : ГЭОТАР –</a:t>
            </a:r>
            <a:r>
              <a:rPr lang="ru-RU" sz="1800" dirty="0" err="1"/>
              <a:t>Медиа</a:t>
            </a:r>
            <a:r>
              <a:rPr lang="ru-RU" sz="1800" dirty="0"/>
              <a:t>, 2015. – 640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/>
              <a:t>Трезубов, В. Н. Ортодонтия / В. Н. Трезубов, А. С. Щербаков, Р. А. Фадеев – Нижний Новгород: Медицинская книга, 2001. – 148 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 err="1"/>
              <a:t>Хорошилкина</a:t>
            </a:r>
            <a:r>
              <a:rPr lang="ru-RU" sz="1800" dirty="0"/>
              <a:t>, Ф. Я. Основы конструирования и технология изготовления </a:t>
            </a:r>
            <a:r>
              <a:rPr lang="ru-RU" sz="1800" dirty="0" err="1"/>
              <a:t>ортодонтических</a:t>
            </a:r>
            <a:r>
              <a:rPr lang="ru-RU" sz="1800" dirty="0"/>
              <a:t> аппаратов / Ф. Я. </a:t>
            </a:r>
            <a:r>
              <a:rPr lang="ru-RU" sz="1800" dirty="0" err="1"/>
              <a:t>Хорошилкина</a:t>
            </a:r>
            <a:r>
              <a:rPr lang="ru-RU" sz="1800" dirty="0"/>
              <a:t> – М.: Медицина, 2006. – 544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 err="1"/>
              <a:t>Хорошилкина</a:t>
            </a:r>
            <a:r>
              <a:rPr lang="ru-RU" sz="1800" dirty="0"/>
              <a:t>, Ф. Я. Ортодонтия. Комплексное лечение зубочелюстно-лицевых аномалий / Ф. Я. </a:t>
            </a:r>
            <a:r>
              <a:rPr lang="ru-RU" sz="1800" dirty="0" err="1"/>
              <a:t>Хорошилкина</a:t>
            </a:r>
            <a:r>
              <a:rPr lang="ru-RU" sz="1800" dirty="0"/>
              <a:t>, Л. С. </a:t>
            </a:r>
            <a:r>
              <a:rPr lang="ru-RU" sz="1800" dirty="0" err="1"/>
              <a:t>Персин</a:t>
            </a:r>
            <a:r>
              <a:rPr lang="ru-RU" sz="1800" dirty="0"/>
              <a:t> // Учеб. пособие. – М.: </a:t>
            </a:r>
            <a:r>
              <a:rPr lang="ru-RU" sz="1800" dirty="0" err="1"/>
              <a:t>Ортодент</a:t>
            </a:r>
            <a:r>
              <a:rPr lang="ru-RU" sz="1800" dirty="0"/>
              <a:t>  – </a:t>
            </a:r>
            <a:r>
              <a:rPr lang="ru-RU" sz="1800" dirty="0" err="1"/>
              <a:t>Инфо</a:t>
            </a:r>
            <a:r>
              <a:rPr lang="ru-RU" sz="1800" dirty="0"/>
              <a:t>, 2001. – 174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/>
              <a:t>Профит, У. Р. Современная ортодонтия / под ред. проф. Л. С. </a:t>
            </a:r>
            <a:r>
              <a:rPr lang="ru-RU" sz="1800" dirty="0" err="1"/>
              <a:t>Персина</a:t>
            </a:r>
            <a:r>
              <a:rPr lang="ru-RU" sz="1800" dirty="0"/>
              <a:t> – М. : </a:t>
            </a:r>
            <a:r>
              <a:rPr lang="ru-RU" sz="1800" dirty="0" err="1"/>
              <a:t>Медпресс-информ</a:t>
            </a:r>
            <a:r>
              <a:rPr lang="ru-RU" sz="1800" dirty="0"/>
              <a:t>,  2006. – 559 с.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/>
              <a:t>Черненко, С. В. Ортодонтия детей и взрослых / С. В. Черненко – 2018. – 195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/>
              <a:t>Ортодонтия. Клиническая ординатура [Электронный ресурс] : сб. </a:t>
            </a:r>
            <a:r>
              <a:rPr lang="ru-RU" sz="1800" dirty="0" err="1"/>
              <a:t>метод.указаний</a:t>
            </a:r>
            <a:r>
              <a:rPr lang="ru-RU" sz="1800" dirty="0"/>
              <a:t> для обучающихся к </a:t>
            </a:r>
            <a:r>
              <a:rPr lang="ru-RU" sz="1800" dirty="0" err="1"/>
              <a:t>внеаудитор</a:t>
            </a:r>
            <a:r>
              <a:rPr lang="ru-RU" sz="1800" dirty="0"/>
              <a:t>. (</a:t>
            </a:r>
            <a:r>
              <a:rPr lang="ru-RU" sz="1800" dirty="0" err="1"/>
              <a:t>самостоят</a:t>
            </a:r>
            <a:r>
              <a:rPr lang="ru-RU" sz="1800" dirty="0"/>
              <a:t>.) работе для специальности – Стоматология детская / сост. В. О. </a:t>
            </a:r>
            <a:r>
              <a:rPr lang="ru-RU" sz="1800" dirty="0" err="1"/>
              <a:t>Ящук</a:t>
            </a:r>
            <a:r>
              <a:rPr lang="ru-RU" sz="1800" dirty="0"/>
              <a:t>, Е. А. Бриль, Я. В. Смирнова; Красноярский медицинский университет. – Красноярск: </a:t>
            </a:r>
            <a:r>
              <a:rPr lang="ru-RU" sz="1800" dirty="0" err="1"/>
              <a:t>КрасГМУ</a:t>
            </a:r>
            <a:r>
              <a:rPr lang="ru-RU" sz="1800" dirty="0"/>
              <a:t>, 2014. - 71 с.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positphotos_97718392-stock-illustration-dental-braces-orthodontics-dentistry-tee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85794"/>
            <a:ext cx="8564763" cy="56261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11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345" r="-731"/>
          <a:stretch>
            <a:fillRect/>
          </a:stretch>
        </p:blipFill>
        <p:spPr>
          <a:xfrm>
            <a:off x="714348" y="1285860"/>
            <a:ext cx="8143932" cy="5429288"/>
          </a:xfrm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Аномалии прикуса в сагиттальной плоскости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Классификация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86808" cy="462598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spc="-100" dirty="0"/>
              <a:t>Различают </a:t>
            </a:r>
            <a:r>
              <a:rPr lang="ru-RU" sz="2800" u="sng" spc="-100" dirty="0"/>
              <a:t>удлиненные</a:t>
            </a:r>
            <a:r>
              <a:rPr lang="ru-RU" sz="2800" spc="-100" dirty="0"/>
              <a:t> или </a:t>
            </a:r>
            <a:r>
              <a:rPr lang="ru-RU" sz="2800" u="sng" spc="-100" dirty="0"/>
              <a:t>укороченные</a:t>
            </a:r>
            <a:r>
              <a:rPr lang="ru-RU" sz="2800" spc="-100" dirty="0"/>
              <a:t> </a:t>
            </a:r>
            <a:r>
              <a:rPr lang="ru-RU" sz="2800" spc="-100" dirty="0" smtClean="0"/>
              <a:t>зубные ряды</a:t>
            </a:r>
            <a:r>
              <a:rPr lang="ru-RU" sz="2800" spc="-100" dirty="0"/>
              <a:t>. </a:t>
            </a:r>
            <a:endParaRPr lang="ru-RU" sz="2800" spc="-100" dirty="0" smtClean="0"/>
          </a:p>
          <a:p>
            <a:pPr algn="just"/>
            <a:r>
              <a:rPr lang="ru-RU" sz="2800" spc="-100" dirty="0" smtClean="0"/>
              <a:t>При </a:t>
            </a:r>
            <a:r>
              <a:rPr lang="ru-RU" sz="2800" spc="-100" dirty="0"/>
              <a:t>удлинении зубного ряда </a:t>
            </a:r>
            <a:r>
              <a:rPr lang="ru-RU" sz="2800" spc="-100" dirty="0" smtClean="0"/>
              <a:t>обычно наблюдаются</a:t>
            </a:r>
          </a:p>
          <a:p>
            <a:pPr algn="just">
              <a:buNone/>
            </a:pPr>
            <a:r>
              <a:rPr lang="ru-RU" sz="2800" spc="-100" dirty="0" smtClean="0"/>
              <a:t>сагиттальная </a:t>
            </a:r>
            <a:r>
              <a:rPr lang="ru-RU" sz="2800" spc="-100" dirty="0"/>
              <a:t>щель </a:t>
            </a:r>
            <a:r>
              <a:rPr lang="ru-RU" sz="2800" spc="-100" dirty="0" smtClean="0"/>
              <a:t>между резцами</a:t>
            </a:r>
            <a:r>
              <a:rPr lang="ru-RU" sz="2800" spc="-100" dirty="0"/>
              <a:t>, </a:t>
            </a:r>
            <a:r>
              <a:rPr lang="ru-RU" sz="2800" spc="-100" dirty="0" err="1"/>
              <a:t>протрузия</a:t>
            </a:r>
            <a:r>
              <a:rPr lang="ru-RU" sz="2800" spc="-100" dirty="0"/>
              <a:t> </a:t>
            </a:r>
            <a:r>
              <a:rPr lang="ru-RU" sz="2800" spc="-100" dirty="0" smtClean="0"/>
              <a:t>зубов,</a:t>
            </a:r>
          </a:p>
          <a:p>
            <a:pPr algn="just">
              <a:buNone/>
            </a:pPr>
            <a:r>
              <a:rPr lang="ru-RU" sz="2800" spc="-100" dirty="0" err="1" smtClean="0"/>
              <a:t>тремы</a:t>
            </a:r>
            <a:r>
              <a:rPr lang="ru-RU" sz="2800" spc="-100" dirty="0"/>
              <a:t>. </a:t>
            </a:r>
            <a:endParaRPr lang="ru-RU" sz="2800" spc="-100" dirty="0" smtClean="0"/>
          </a:p>
          <a:p>
            <a:pPr algn="just"/>
            <a:r>
              <a:rPr lang="ru-RU" sz="2800" spc="-100" dirty="0" smtClean="0"/>
              <a:t>Укорочение</a:t>
            </a:r>
            <a:r>
              <a:rPr lang="ru-RU" sz="2800" spc="-100" dirty="0"/>
              <a:t> </a:t>
            </a:r>
            <a:r>
              <a:rPr lang="ru-RU" sz="2800" spc="-100" dirty="0" smtClean="0"/>
              <a:t>зубных </a:t>
            </a:r>
            <a:r>
              <a:rPr lang="ru-RU" sz="2800" spc="-100" dirty="0"/>
              <a:t>рядов чаще сочетается </a:t>
            </a:r>
            <a:r>
              <a:rPr lang="ru-RU" sz="2800" spc="-100" dirty="0" smtClean="0"/>
              <a:t>с</a:t>
            </a:r>
          </a:p>
          <a:p>
            <a:pPr algn="just">
              <a:buNone/>
            </a:pPr>
            <a:r>
              <a:rPr lang="ru-RU" sz="2800" spc="-100" dirty="0" err="1" smtClean="0"/>
              <a:t>ретрузией</a:t>
            </a:r>
            <a:r>
              <a:rPr lang="ru-RU" sz="2800" spc="-100" dirty="0" smtClean="0"/>
              <a:t> передних </a:t>
            </a:r>
            <a:r>
              <a:rPr lang="ru-RU" sz="2800" spc="-100" dirty="0"/>
              <a:t>зубов, их тесным положением </a:t>
            </a:r>
            <a:r>
              <a:rPr lang="ru-RU" sz="2800" spc="-100" dirty="0" smtClean="0"/>
              <a:t>и</a:t>
            </a:r>
          </a:p>
          <a:p>
            <a:pPr algn="just">
              <a:buNone/>
            </a:pPr>
            <a:r>
              <a:rPr lang="ru-RU" sz="2800" spc="-100" dirty="0" smtClean="0"/>
              <a:t>глубоким </a:t>
            </a:r>
            <a:r>
              <a:rPr lang="ru-RU" sz="2800" spc="-100" dirty="0"/>
              <a:t>резцовым перекрытием. </a:t>
            </a:r>
            <a:r>
              <a:rPr lang="ru-RU" sz="2800" spc="-100" dirty="0" smtClean="0"/>
              <a:t>Об удлинении и</a:t>
            </a:r>
          </a:p>
          <a:p>
            <a:pPr algn="just">
              <a:buNone/>
            </a:pPr>
            <a:r>
              <a:rPr lang="ru-RU" sz="2800" spc="-100" dirty="0" smtClean="0"/>
              <a:t>укорочении </a:t>
            </a:r>
            <a:r>
              <a:rPr lang="ru-RU" sz="2800" spc="-100" dirty="0"/>
              <a:t>зубных рядов </a:t>
            </a:r>
            <a:r>
              <a:rPr lang="ru-RU" sz="2800" spc="-100" dirty="0" smtClean="0"/>
              <a:t>судят, определяя </a:t>
            </a:r>
            <a:r>
              <a:rPr lang="ru-RU" sz="2800" spc="-100" dirty="0"/>
              <a:t>их </a:t>
            </a:r>
            <a:r>
              <a:rPr lang="ru-RU" sz="2800" spc="-100" dirty="0" smtClean="0"/>
              <a:t>общую</a:t>
            </a:r>
          </a:p>
          <a:p>
            <a:pPr algn="just">
              <a:buNone/>
            </a:pPr>
            <a:r>
              <a:rPr lang="ru-RU" sz="2800" spc="-100" dirty="0" smtClean="0"/>
              <a:t>длину </a:t>
            </a:r>
            <a:r>
              <a:rPr lang="ru-RU" sz="2800" spc="-100" dirty="0"/>
              <a:t>и длину </a:t>
            </a:r>
            <a:r>
              <a:rPr lang="ru-RU" sz="2800" spc="-100" dirty="0" smtClean="0"/>
              <a:t>переднего отрезка </a:t>
            </a:r>
            <a:r>
              <a:rPr lang="ru-RU" sz="2800" spc="-100" dirty="0"/>
              <a:t>зубной дуги.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Аномалии в сагиттальной плоскости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143536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/>
              <a:t>Дистальный прикус имеет несколько форм:</a:t>
            </a:r>
          </a:p>
          <a:p>
            <a:pPr marL="514350" indent="-514350" algn="just">
              <a:buNone/>
            </a:pPr>
            <a:r>
              <a:rPr lang="ru-RU" sz="2000" dirty="0" smtClean="0"/>
              <a:t>	1) Верхняя </a:t>
            </a:r>
            <a:r>
              <a:rPr lang="ru-RU" sz="2000" dirty="0"/>
              <a:t>челюсть относительно нормально развита, а нижняя вследствие каких-либо патологических условий развития мала. </a:t>
            </a:r>
            <a:endParaRPr lang="ru-RU" sz="2000" dirty="0" smtClean="0"/>
          </a:p>
          <a:p>
            <a:pPr marL="514350" indent="-514350" algn="just">
              <a:buNone/>
            </a:pPr>
            <a:r>
              <a:rPr lang="ru-RU" sz="2000" dirty="0" smtClean="0"/>
              <a:t>	2) Нижняя </a:t>
            </a:r>
            <a:r>
              <a:rPr lang="ru-RU" sz="2000" dirty="0"/>
              <a:t>челюсть имеет относительно нормальную величину, но верхняя челюсть отличается чрезмерным развитием. </a:t>
            </a:r>
            <a:endParaRPr lang="ru-RU" sz="2000" dirty="0" smtClean="0"/>
          </a:p>
          <a:p>
            <a:pPr marL="514350" indent="-514350" algn="just">
              <a:buNone/>
            </a:pPr>
            <a:r>
              <a:rPr lang="ru-RU" sz="2000" dirty="0" smtClean="0"/>
              <a:t>	3) Нижняя </a:t>
            </a:r>
            <a:r>
              <a:rPr lang="ru-RU" sz="2000" dirty="0"/>
              <a:t>челюсть мала, а верхняя чрезвычайно </a:t>
            </a:r>
            <a:r>
              <a:rPr lang="ru-RU" sz="2000" dirty="0" smtClean="0"/>
              <a:t>развита.</a:t>
            </a:r>
          </a:p>
          <a:p>
            <a:pPr marL="514350" indent="-514350" algn="just">
              <a:buNone/>
            </a:pPr>
            <a:r>
              <a:rPr lang="ru-RU" sz="2000" dirty="0" smtClean="0"/>
              <a:t>	4) Верхняя </a:t>
            </a:r>
            <a:r>
              <a:rPr lang="ru-RU" sz="2000" dirty="0"/>
              <a:t>челюсть отличается компрессией в области боковых зубов и выступанием вперед фронтального </a:t>
            </a:r>
            <a:r>
              <a:rPr lang="ru-RU" sz="2000" dirty="0" smtClean="0"/>
              <a:t>участка.</a:t>
            </a:r>
          </a:p>
          <a:p>
            <a:pPr marL="514350" indent="-514350" algn="just">
              <a:buAutoNum type="arabicPeriod" startAt="2"/>
            </a:pPr>
            <a:r>
              <a:rPr lang="ru-RU" sz="2000" b="1" dirty="0" err="1" smtClean="0"/>
              <a:t>Мезиальный</a:t>
            </a:r>
            <a:r>
              <a:rPr lang="ru-RU" sz="2000" b="1" dirty="0" smtClean="0"/>
              <a:t> прикус, формы:</a:t>
            </a:r>
          </a:p>
          <a:p>
            <a:pPr marL="514350" indent="-514350" algn="just">
              <a:buNone/>
            </a:pPr>
            <a:r>
              <a:rPr lang="ru-RU" sz="2000" dirty="0" smtClean="0"/>
              <a:t>	1)</a:t>
            </a:r>
            <a:r>
              <a:rPr lang="ru-RU" sz="2000" dirty="0"/>
              <a:t> </a:t>
            </a:r>
            <a:r>
              <a:rPr lang="ru-RU" sz="2000" dirty="0" smtClean="0"/>
              <a:t>Нижняя </a:t>
            </a:r>
            <a:r>
              <a:rPr lang="ru-RU" sz="2000" dirty="0"/>
              <a:t>челюсть относительно нормально развита, верхняя — патологически изменена и отличается недоразвитием. </a:t>
            </a:r>
            <a:endParaRPr lang="ru-RU" sz="2000" dirty="0" smtClean="0"/>
          </a:p>
          <a:p>
            <a:pPr marL="514350" indent="-51435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2) Верхняя </a:t>
            </a:r>
            <a:r>
              <a:rPr lang="ru-RU" sz="2000" dirty="0"/>
              <a:t>челюсть имеет относительно нормальную величину, а нижняя челюсть чрезмерно развита. </a:t>
            </a:r>
            <a:endParaRPr lang="ru-RU" sz="2000" dirty="0" smtClean="0"/>
          </a:p>
          <a:p>
            <a:pPr marL="514350" indent="-51435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3) Характеризуется большой </a:t>
            </a:r>
            <a:r>
              <a:rPr lang="ru-RU" sz="2000" dirty="0"/>
              <a:t>нижней челюстью и недоразвитой нижней </a:t>
            </a:r>
            <a:r>
              <a:rPr lang="ru-RU" sz="2000" dirty="0" smtClean="0"/>
              <a:t>челюстью.</a:t>
            </a:r>
            <a:endParaRPr lang="ru-RU" sz="2000" dirty="0"/>
          </a:p>
          <a:p>
            <a:pPr marL="514350" indent="-514350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Классификация аномалий прикуса </a:t>
            </a:r>
            <a:r>
              <a:rPr lang="ru-RU" sz="4000" dirty="0" err="1"/>
              <a:t>Энгля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sagittalniy-prik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7215238" cy="520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Классификация аномалий прикуса </a:t>
            </a:r>
            <a:r>
              <a:rPr lang="ru-RU" sz="4000" dirty="0" err="1"/>
              <a:t>Энгля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286412"/>
          </a:xfrm>
        </p:spPr>
        <p:txBody>
          <a:bodyPr>
            <a:normAutofit fontScale="25000" lnSpcReduction="20000"/>
          </a:bodyPr>
          <a:lstStyle/>
          <a:p>
            <a:pPr algn="just" fontAlgn="base">
              <a:buNone/>
            </a:pPr>
            <a:r>
              <a:rPr lang="ru-RU" sz="8800" b="1" dirty="0" smtClean="0"/>
              <a:t>I класс – нейтральный прикус</a:t>
            </a:r>
          </a:p>
          <a:p>
            <a:pPr algn="just" fontAlgn="base"/>
            <a:r>
              <a:rPr lang="ru-RU" sz="8800" dirty="0" smtClean="0"/>
              <a:t>Характеризуется нормальным соотношением челюстей, которое определяется по расположению </a:t>
            </a:r>
            <a:r>
              <a:rPr lang="ru-RU" sz="8800" dirty="0" err="1" smtClean="0"/>
              <a:t>мезиально-щечного</a:t>
            </a:r>
            <a:r>
              <a:rPr lang="ru-RU" sz="8800" dirty="0" smtClean="0"/>
              <a:t> бугра первого моляра верхней челюсти при центральной окклюзии (этот бугор должен попадать в поперечную бороздку между щечными буграми первого моляра нижней челюсти). При этом могут наблюдаться аномалии положения отдельных зубов или патологии в переднем отделе зубного ряда.</a:t>
            </a:r>
          </a:p>
          <a:p>
            <a:pPr algn="just" fontAlgn="base">
              <a:buNone/>
            </a:pPr>
            <a:r>
              <a:rPr lang="ru-RU" sz="8800" b="1" dirty="0" smtClean="0"/>
              <a:t>II класс – дистальный прикус</a:t>
            </a:r>
          </a:p>
          <a:p>
            <a:pPr algn="just" fontAlgn="base"/>
            <a:r>
              <a:rPr lang="ru-RU" sz="8800" dirty="0" smtClean="0"/>
              <a:t>При смыкании зубов </a:t>
            </a:r>
            <a:r>
              <a:rPr lang="ru-RU" sz="8800" dirty="0" err="1" smtClean="0"/>
              <a:t>мезиально-щечный</a:t>
            </a:r>
            <a:r>
              <a:rPr lang="ru-RU" sz="8800" dirty="0" smtClean="0"/>
              <a:t> бугор верхнего шестого зуба (первого моляра) проецируется спереди от бороздки между щечными буграми нижнего шестого зуба. При этом фронтальные зубы могут быть наклонены вперед (первый подкласс) или назад, в сторону полости рта (второй подкласс).</a:t>
            </a:r>
          </a:p>
          <a:p>
            <a:pPr algn="just" fontAlgn="base">
              <a:buNone/>
            </a:pPr>
            <a:r>
              <a:rPr lang="ru-RU" sz="8800" b="1" dirty="0" smtClean="0"/>
              <a:t>III класс – </a:t>
            </a:r>
            <a:r>
              <a:rPr lang="ru-RU" sz="8800" b="1" dirty="0" err="1" smtClean="0"/>
              <a:t>мезиальный</a:t>
            </a:r>
            <a:r>
              <a:rPr lang="ru-RU" sz="8800" b="1" dirty="0" smtClean="0"/>
              <a:t> прикус</a:t>
            </a:r>
          </a:p>
          <a:p>
            <a:pPr algn="just" fontAlgn="base"/>
            <a:r>
              <a:rPr lang="ru-RU" sz="8800" dirty="0" smtClean="0"/>
              <a:t>Для него характерно выдвижение нижней челюсти вперед, при этом </a:t>
            </a:r>
            <a:r>
              <a:rPr lang="ru-RU" sz="8800" dirty="0" err="1" smtClean="0"/>
              <a:t>мезиально-щечный</a:t>
            </a:r>
            <a:r>
              <a:rPr lang="ru-RU" sz="8800" dirty="0" smtClean="0"/>
              <a:t> бугор верхнего первого моляра расположен сзади от </a:t>
            </a:r>
            <a:r>
              <a:rPr lang="ru-RU" sz="8800" dirty="0" err="1" smtClean="0"/>
              <a:t>межбугровой</a:t>
            </a:r>
            <a:r>
              <a:rPr lang="ru-RU" sz="8800" dirty="0" smtClean="0"/>
              <a:t> борозды первого моляра нижней челюсти.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15370" cy="8572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Этиология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329642" cy="462598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spc="-100" dirty="0" smtClean="0"/>
              <a:t>	Основными </a:t>
            </a:r>
            <a:r>
              <a:rPr lang="ru-RU" sz="2200" spc="-100" dirty="0"/>
              <a:t>этиологическими факторами </a:t>
            </a:r>
            <a:r>
              <a:rPr lang="ru-RU" sz="2200" u="sng" spc="-100" dirty="0" smtClean="0"/>
              <a:t>удлинения зубных рядов</a:t>
            </a:r>
          </a:p>
          <a:p>
            <a:pPr algn="just">
              <a:buNone/>
            </a:pPr>
            <a:r>
              <a:rPr lang="ru-RU" sz="2200" spc="-100" dirty="0" smtClean="0"/>
              <a:t>являются:</a:t>
            </a:r>
          </a:p>
          <a:p>
            <a:pPr algn="just"/>
            <a:r>
              <a:rPr lang="ru-RU" sz="2200" spc="-100" dirty="0"/>
              <a:t> вредные привычки (</a:t>
            </a:r>
            <a:r>
              <a:rPr lang="ru-RU" sz="2200" spc="-100" dirty="0" smtClean="0"/>
              <a:t>сосание пальца</a:t>
            </a:r>
            <a:r>
              <a:rPr lang="ru-RU" sz="2200" spc="-100" dirty="0"/>
              <a:t>, карандаша и др.), </a:t>
            </a:r>
            <a:endParaRPr lang="ru-RU" sz="2200" spc="-100" dirty="0" smtClean="0"/>
          </a:p>
          <a:p>
            <a:pPr algn="just"/>
            <a:r>
              <a:rPr lang="ru-RU" sz="2200" spc="-100" dirty="0" smtClean="0"/>
              <a:t>нарушение </a:t>
            </a:r>
            <a:r>
              <a:rPr lang="ru-RU" sz="2200" spc="-100" dirty="0"/>
              <a:t>функций </a:t>
            </a:r>
            <a:r>
              <a:rPr lang="ru-RU" sz="2200" spc="-100" dirty="0" smtClean="0"/>
              <a:t>дыхания, глотания </a:t>
            </a:r>
            <a:r>
              <a:rPr lang="ru-RU" sz="2200" spc="-100" dirty="0"/>
              <a:t>и речи, </a:t>
            </a:r>
            <a:endParaRPr lang="ru-RU" sz="2200" spc="-100" dirty="0" smtClean="0"/>
          </a:p>
          <a:p>
            <a:pPr algn="just"/>
            <a:r>
              <a:rPr lang="ru-RU" sz="2200" spc="-100" dirty="0" smtClean="0"/>
              <a:t>наличие </a:t>
            </a:r>
            <a:r>
              <a:rPr lang="ru-RU" sz="2200" spc="-100" dirty="0"/>
              <a:t>сверхкомплектных зубов, </a:t>
            </a:r>
            <a:r>
              <a:rPr lang="ru-RU" sz="2200" spc="-100" dirty="0" err="1"/>
              <a:t>макродентия</a:t>
            </a:r>
            <a:r>
              <a:rPr lang="ru-RU" sz="2200" spc="-100" dirty="0" smtClean="0"/>
              <a:t>.</a:t>
            </a:r>
          </a:p>
          <a:p>
            <a:pPr algn="just">
              <a:buNone/>
            </a:pPr>
            <a:r>
              <a:rPr lang="ru-RU" sz="2200" spc="-100" dirty="0" smtClean="0"/>
              <a:t> 	К </a:t>
            </a:r>
            <a:r>
              <a:rPr lang="ru-RU" sz="2200" u="sng" spc="-100" dirty="0"/>
              <a:t>укорочению зубных рядов </a:t>
            </a:r>
            <a:r>
              <a:rPr lang="ru-RU" sz="2200" spc="-100" dirty="0" smtClean="0"/>
              <a:t>приводят:</a:t>
            </a:r>
          </a:p>
          <a:p>
            <a:pPr algn="just"/>
            <a:r>
              <a:rPr lang="ru-RU" sz="2200" spc="-100" dirty="0" smtClean="0"/>
              <a:t> </a:t>
            </a:r>
            <a:r>
              <a:rPr lang="ru-RU" sz="2200" spc="-100" dirty="0"/>
              <a:t>кариозное разрушение проксимальных поверхностей коронок зубов, </a:t>
            </a:r>
            <a:endParaRPr lang="ru-RU" sz="2200" spc="-100" dirty="0" smtClean="0"/>
          </a:p>
          <a:p>
            <a:pPr algn="just"/>
            <a:r>
              <a:rPr lang="ru-RU" sz="2200" spc="-100" dirty="0" smtClean="0"/>
              <a:t>ранняя </a:t>
            </a:r>
            <a:r>
              <a:rPr lang="ru-RU" sz="2200" spc="-100" dirty="0"/>
              <a:t>потеря временных и постоянных зубов, </a:t>
            </a:r>
            <a:endParaRPr lang="ru-RU" sz="2200" spc="-100" dirty="0" smtClean="0"/>
          </a:p>
          <a:p>
            <a:pPr algn="just"/>
            <a:r>
              <a:rPr lang="ru-RU" sz="2200" spc="-100" dirty="0" smtClean="0"/>
              <a:t>ретенция </a:t>
            </a:r>
            <a:r>
              <a:rPr lang="ru-RU" sz="2200" spc="-100" dirty="0"/>
              <a:t>отдельных зубов, </a:t>
            </a:r>
            <a:endParaRPr lang="ru-RU" sz="2200" spc="-100" dirty="0" smtClean="0"/>
          </a:p>
          <a:p>
            <a:pPr algn="just"/>
            <a:r>
              <a:rPr lang="ru-RU" sz="2200" spc="-100" dirty="0" smtClean="0"/>
              <a:t>частичная </a:t>
            </a:r>
            <a:r>
              <a:rPr lang="ru-RU" sz="2200" spc="-100" dirty="0" err="1"/>
              <a:t>адентия</a:t>
            </a:r>
            <a:r>
              <a:rPr lang="ru-RU" sz="2200" spc="-100" dirty="0"/>
              <a:t>, </a:t>
            </a:r>
            <a:r>
              <a:rPr lang="ru-RU" sz="2200" spc="-100" dirty="0" err="1"/>
              <a:t>микродонтия</a:t>
            </a:r>
            <a:r>
              <a:rPr lang="ru-RU" sz="2200" spc="-100" dirty="0"/>
              <a:t>, </a:t>
            </a:r>
            <a:r>
              <a:rPr lang="ru-RU" sz="2200" spc="-100" dirty="0" err="1"/>
              <a:t>ретрузия</a:t>
            </a:r>
            <a:r>
              <a:rPr lang="ru-RU" sz="2200" spc="-100" dirty="0"/>
              <a:t> передних зубов (в результате вредных привычек, задержки смены временных резцов и др.), </a:t>
            </a:r>
            <a:endParaRPr lang="ru-RU" sz="2200" spc="-100" dirty="0" smtClean="0"/>
          </a:p>
          <a:p>
            <a:pPr algn="just"/>
            <a:r>
              <a:rPr lang="ru-RU" sz="2200" spc="-100" dirty="0" smtClean="0"/>
              <a:t>неправильное </a:t>
            </a:r>
            <a:r>
              <a:rPr lang="ru-RU" sz="2200" spc="-100" dirty="0"/>
              <a:t>расположение зачатков зубов и прорезывание их вне дуги.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1952</Words>
  <Application>Microsoft Office PowerPoint</Application>
  <PresentationFormat>Экран (4:3)</PresentationFormat>
  <Paragraphs>149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Этиопатогенез, диагностика, классификация сагиттальных аномалий у детей</vt:lpstr>
      <vt:lpstr>Цель</vt:lpstr>
      <vt:lpstr>Актуальность проблемы </vt:lpstr>
      <vt:lpstr>Слайд 4</vt:lpstr>
      <vt:lpstr>Классификация </vt:lpstr>
      <vt:lpstr>Аномалии в сагиттальной плоскости</vt:lpstr>
      <vt:lpstr>Классификация аномалий прикуса Энгля </vt:lpstr>
      <vt:lpstr>Классификация аномалий прикуса Энгля </vt:lpstr>
      <vt:lpstr>Этиология</vt:lpstr>
      <vt:lpstr>Диагностика</vt:lpstr>
      <vt:lpstr>Лечение</vt:lpstr>
      <vt:lpstr>Дистальный прикус (прогнатия)</vt:lpstr>
      <vt:lpstr>Дистальный прикус (прогнатия)</vt:lpstr>
      <vt:lpstr>Дистальный прикус (прогнатия)</vt:lpstr>
      <vt:lpstr>Дистальный прикус (прогнатия)</vt:lpstr>
      <vt:lpstr>Дистальный прикус (прогнатия)</vt:lpstr>
      <vt:lpstr>Дистальный прикус (прогнатия)</vt:lpstr>
      <vt:lpstr>Мезиальный прикус (прогения)</vt:lpstr>
      <vt:lpstr>Мезиальный прикус (прогения)</vt:lpstr>
      <vt:lpstr>Мезиальный прикус (прогения)</vt:lpstr>
      <vt:lpstr>Мезиальный прикус (прогения)</vt:lpstr>
      <vt:lpstr>Мезиальный прикус (прогения)</vt:lpstr>
      <vt:lpstr>Мезиальный прикус (прогения)</vt:lpstr>
      <vt:lpstr>Мезиальный прикус (прогения)</vt:lpstr>
      <vt:lpstr>Мезиальный прикус (прогения)</vt:lpstr>
      <vt:lpstr>Мезиальный прикус (прогения)</vt:lpstr>
      <vt:lpstr>Слайд 27</vt:lpstr>
      <vt:lpstr>Слайд 28</vt:lpstr>
      <vt:lpstr>Выводы</vt:lpstr>
      <vt:lpstr>Список литературы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Этипатогенез, диагностика, классификация сагиттальных аномалий у детей</dc:title>
  <dc:creator>Ольга</dc:creator>
  <cp:lastModifiedBy>Ольга</cp:lastModifiedBy>
  <cp:revision>19</cp:revision>
  <dcterms:created xsi:type="dcterms:W3CDTF">2019-01-27T13:28:13Z</dcterms:created>
  <dcterms:modified xsi:type="dcterms:W3CDTF">2019-01-27T16:04:41Z</dcterms:modified>
</cp:coreProperties>
</file>