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1" r:id="rId13"/>
    <p:sldId id="269" r:id="rId14"/>
    <p:sldId id="270" r:id="rId15"/>
    <p:sldId id="271" r:id="rId16"/>
    <p:sldId id="272" r:id="rId17"/>
    <p:sldId id="274" r:id="rId18"/>
    <p:sldId id="273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8215845-FEBD-4648-943D-AB32A7A5D07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4208E7-1521-43D4-9C5E-11864F802FE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5845-FEBD-4648-943D-AB32A7A5D07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08E7-1521-43D4-9C5E-11864F802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8215845-FEBD-4648-943D-AB32A7A5D07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E4208E7-1521-43D4-9C5E-11864F802FE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5845-FEBD-4648-943D-AB32A7A5D07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4208E7-1521-43D4-9C5E-11864F802F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5845-FEBD-4648-943D-AB32A7A5D07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E4208E7-1521-43D4-9C5E-11864F802F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215845-FEBD-4648-943D-AB32A7A5D07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E4208E7-1521-43D4-9C5E-11864F802FE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215845-FEBD-4648-943D-AB32A7A5D07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E4208E7-1521-43D4-9C5E-11864F802F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5845-FEBD-4648-943D-AB32A7A5D07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4208E7-1521-43D4-9C5E-11864F802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5845-FEBD-4648-943D-AB32A7A5D07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4208E7-1521-43D4-9C5E-11864F802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5845-FEBD-4648-943D-AB32A7A5D07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4208E7-1521-43D4-9C5E-11864F802FE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8215845-FEBD-4648-943D-AB32A7A5D07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E4208E7-1521-43D4-9C5E-11864F802F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215845-FEBD-4648-943D-AB32A7A5D07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4208E7-1521-43D4-9C5E-11864F802F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5373216"/>
            <a:ext cx="4211960" cy="1296143"/>
          </a:xfrm>
        </p:spPr>
        <p:txBody>
          <a:bodyPr>
            <a:normAutofit/>
          </a:bodyPr>
          <a:lstStyle/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Подготовили студентки 504 группы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Специальность «Педиатрия»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Дядичкина В.В.; Кичеева В.Ю.; 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Монгуш Ч.А.; Шайкина У.А.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32656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ФГБОУ ВО Красноярский государственный медицинский университет им.проф. Валентина Феликсовича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Минздрава России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hildren-wallpa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556792"/>
            <a:ext cx="7133534" cy="40106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492896"/>
            <a:ext cx="8064896" cy="30963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ПРОФИЛАКТИКА НАРУШЕНИЙ ДВИГАТЕЛЬНЫХ ФУНКЦИЙ У НЕДОНОШЕННОГО РЕБЕНКА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9" y="332656"/>
          <a:ext cx="8568951" cy="6264695"/>
        </p:xfrm>
        <a:graphic>
          <a:graphicData uri="http://schemas.openxmlformats.org/drawingml/2006/table">
            <a:tbl>
              <a:tblPr/>
              <a:tblGrid>
                <a:gridCol w="1548948"/>
                <a:gridCol w="1833159"/>
                <a:gridCol w="1833159"/>
                <a:gridCol w="1790527"/>
                <a:gridCol w="1563158"/>
              </a:tblGrid>
              <a:tr h="2088232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Сенсорно-моторное поведение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Плавно следит за игрушкой во всех направлениях; поворот головы и глаз к  источнику звука; направляет руку к объекту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Ощупывает руки и одеяло, но не направляет руку к видимому объекту или поворачивает голову к источнику звука непостоянно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Непостоянное прослеживание или сомнительная реакция на звук, или не ощупывает свои руки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Сочетание симптомов, перечисленных в оценке 1 или не прослеживает предмет или не реагирует на звук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5">
                <a:tc gridSpan="5"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Факторы риска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0129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Стигмы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Отсутствуют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Число не превышает 5-6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Более 6 и расположены главным образом на лице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Более 8 или наличие rpyбых пороков развития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206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Черепные нервы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Патологии нет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Легкие косоглазие или асимметрия лица, или  птоз, или симптом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Грефе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при перемене положения тела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Стойкие косоглазие или нистагм, или симптом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Грефе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, или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бульбарный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псевдобульбарный синдромы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Сочетание симптомов, перечисленных в оценке 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103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Патологические движения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Отсутствуют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Иногда мелкоразмашистый тремор при беспокойстве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Постоянный тремор при беспокойстве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Судороги или тремор в покое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3.Заключение </a:t>
            </a:r>
            <a:r>
              <a:rPr lang="ru-RU" dirty="0" smtClean="0"/>
              <a:t>узких специалистов : ортопедическое и неврологическое обследование. </a:t>
            </a:r>
          </a:p>
          <a:p>
            <a:pPr>
              <a:buNone/>
            </a:pPr>
            <a:r>
              <a:rPr lang="ru-RU" dirty="0" smtClean="0"/>
              <a:t>4.С </a:t>
            </a:r>
            <a:r>
              <a:rPr lang="ru-RU" dirty="0" smtClean="0"/>
              <a:t>инструментальными методами исследования включающими УЗИ головного мозга и, по показаниям, ультразвуковое сканирование тазобедренных суставов.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Синдром двигательных нарушений (СДН) – расстройство двигательной сферы человека, обусловленное поражением головного мозга и нарушением работы ЦНС. 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Согласно МКБ-10 он имеет код G25 и относится к «Другим экстрапирамидным и двигательным нарушениям».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Программа </a:t>
            </a:r>
            <a:r>
              <a:rPr lang="ru-RU" b="1" dirty="0" smtClean="0"/>
              <a:t>восстановительной терапии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гидрокинезотерапии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err="1" smtClean="0"/>
              <a:t>Фитбол-гимнастики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массаж </a:t>
            </a:r>
          </a:p>
          <a:p>
            <a:r>
              <a:rPr lang="ru-RU" dirty="0" smtClean="0"/>
              <a:t>физиотерапия.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✓ </a:t>
            </a:r>
            <a:r>
              <a:rPr lang="ru-RU" b="1" dirty="0" err="1" smtClean="0"/>
              <a:t>Гидрокинезотерапия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4391400" cy="475523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 </a:t>
            </a:r>
            <a:r>
              <a:rPr lang="ru-RU" dirty="0" smtClean="0"/>
              <a:t>физические </a:t>
            </a:r>
            <a:r>
              <a:rPr lang="ru-RU" dirty="0" smtClean="0"/>
              <a:t>упражнения в теплой воде — оптимальная методика ЛФК. При этом уменьшаются вес конечности, </a:t>
            </a:r>
            <a:r>
              <a:rPr lang="ru-RU" dirty="0" err="1" smtClean="0"/>
              <a:t>спастичность</a:t>
            </a:r>
            <a:r>
              <a:rPr lang="ru-RU" dirty="0" smtClean="0"/>
              <a:t> мышц, контрактуры, увеличиваются объем движений, координация, пространственные представления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Занятия проводят в бассейне (температура воды 34-35 °С) или ванне (35-36 °С)</a:t>
            </a:r>
          </a:p>
          <a:p>
            <a:r>
              <a:rPr lang="ru-RU" dirty="0" smtClean="0"/>
              <a:t>Длительность занятия от 10 до 15—20 мин (в зависимости от возраста), на курс 20—25 процедур</a:t>
            </a:r>
          </a:p>
          <a:p>
            <a:endParaRPr lang="ru-RU" dirty="0"/>
          </a:p>
        </p:txBody>
      </p:sp>
      <p:pic>
        <p:nvPicPr>
          <p:cNvPr id="4" name="Рисунок 3" descr="gidrokinezoterapi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13790" y="1556792"/>
            <a:ext cx="3630210" cy="397381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✓  </a:t>
            </a:r>
            <a:r>
              <a:rPr lang="ru-RU" b="1" dirty="0" err="1" smtClean="0"/>
              <a:t>Фитбол-гимнастика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556792"/>
            <a:ext cx="4247384" cy="475252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Фитбол-гимнастика</a:t>
            </a:r>
            <a:r>
              <a:rPr lang="ru-RU" dirty="0" smtClean="0"/>
              <a:t> представляет собой упражнения на гимнастическом мяче, который используется в качестве уникального тренажера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занятия проводятся с периодичностью два раза в неделю, затем через день. Продолжительность зависит от возраста пациента: для детей до 5 лет – это 15-20 минут, 6-7 лет – около получаса. В более старшем возрасте заниматься можно и 45 минут;</a:t>
            </a:r>
          </a:p>
          <a:p>
            <a:r>
              <a:rPr lang="ru-RU" dirty="0" smtClean="0"/>
              <a:t>повторяется – от 6 до 8 раз, завершает комплекс специальные методики восстановления дыхания и расслабления</a:t>
            </a:r>
            <a:endParaRPr lang="ru-RU" dirty="0"/>
          </a:p>
        </p:txBody>
      </p:sp>
      <p:pic>
        <p:nvPicPr>
          <p:cNvPr id="4" name="Рисунок 3" descr="image-m3id165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132856"/>
            <a:ext cx="4529100" cy="30194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ru-RU" b="1" dirty="0" smtClean="0"/>
              <a:t>Массаж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599312" cy="499715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Массаж </a:t>
            </a:r>
            <a:r>
              <a:rPr lang="ru-RU" dirty="0" smtClean="0"/>
              <a:t>является </a:t>
            </a:r>
            <a:r>
              <a:rPr lang="ru-RU" dirty="0" smtClean="0"/>
              <a:t>важной частью комплексного лечения. Правильное его выполнение способствует замедлению темпов развития болезни и уменьшает риск </a:t>
            </a:r>
            <a:r>
              <a:rPr lang="ru-RU" dirty="0" smtClean="0"/>
              <a:t>осложнений</a:t>
            </a:r>
            <a:r>
              <a:rPr lang="ru-RU" dirty="0" smtClean="0"/>
              <a:t>. </a:t>
            </a:r>
            <a:endParaRPr lang="ru-RU" dirty="0" smtClean="0"/>
          </a:p>
          <a:p>
            <a:r>
              <a:rPr lang="ru-RU" dirty="0" smtClean="0"/>
              <a:t>Целью массажа является снижение возбудимости мышц, а также стимулирование кровообращения и уменьшение мышечной атрофии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Выполнять </a:t>
            </a:r>
            <a:r>
              <a:rPr lang="ru-RU" dirty="0" smtClean="0"/>
              <a:t>два раза в день – утром и вечером</a:t>
            </a:r>
            <a:endParaRPr lang="ru-RU" dirty="0"/>
          </a:p>
        </p:txBody>
      </p:sp>
      <p:pic>
        <p:nvPicPr>
          <p:cNvPr id="4" name="Рисунок 3" descr="massazh-pri-dtsp-e14871153641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2564904"/>
            <a:ext cx="5067972" cy="292494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uprazhneniya-pri-dtsp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b="10519"/>
          <a:stretch>
            <a:fillRect/>
          </a:stretch>
        </p:blipFill>
        <p:spPr>
          <a:xfrm>
            <a:off x="1043608" y="1556792"/>
            <a:ext cx="6840760" cy="4664172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ru-RU" b="1" dirty="0" smtClean="0"/>
              <a:t>Физиотерапия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743328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Электротерапия</a:t>
            </a:r>
          </a:p>
          <a:p>
            <a:pPr>
              <a:buNone/>
            </a:pPr>
            <a:r>
              <a:rPr lang="ru-RU" dirty="0" smtClean="0"/>
              <a:t>назначаются </a:t>
            </a:r>
            <a:r>
              <a:rPr lang="ru-RU" b="1" dirty="0" smtClean="0"/>
              <a:t>импульсные и синусоидальные модулированные токи</a:t>
            </a:r>
            <a:r>
              <a:rPr lang="ru-RU" dirty="0" smtClean="0"/>
              <a:t>. Под их действием улучшается кровообращение, нормализуется мышечный тонус и уменьшается патологический ответ со стороны мышц к головному </a:t>
            </a:r>
            <a:r>
              <a:rPr lang="ru-RU" dirty="0" smtClean="0"/>
              <a:t>мозгу.</a:t>
            </a:r>
          </a:p>
          <a:p>
            <a:pPr>
              <a:buNone/>
            </a:pPr>
            <a:r>
              <a:rPr lang="ru-RU" dirty="0" smtClean="0"/>
              <a:t>Время лечения подбирается индивидуально, в пределах от 5 до 20 минут. За курс проводится 20—30 процедур.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primenenie-fizioterapii-v-detskoj-praktike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1916832"/>
            <a:ext cx="4860540" cy="324036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7650432" cy="154076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Магнитотерапия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Улучшает кровообращение, оказывает </a:t>
            </a:r>
            <a:r>
              <a:rPr lang="ru-RU" dirty="0" err="1" smtClean="0"/>
              <a:t>биорезонансное</a:t>
            </a:r>
            <a:r>
              <a:rPr lang="ru-RU" dirty="0" smtClean="0"/>
              <a:t> воздействие, успокаивает и снимает </a:t>
            </a:r>
            <a:r>
              <a:rPr lang="ru-RU" dirty="0" err="1" smtClean="0"/>
              <a:t>гипертонус</a:t>
            </a:r>
            <a:r>
              <a:rPr lang="ru-RU" dirty="0" smtClean="0"/>
              <a:t> мышц.</a:t>
            </a:r>
          </a:p>
          <a:p>
            <a:endParaRPr lang="ru-RU" dirty="0"/>
          </a:p>
        </p:txBody>
      </p:sp>
      <p:pic>
        <p:nvPicPr>
          <p:cNvPr id="4" name="Рисунок 3" descr="magnitoterapi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3833663"/>
            <a:ext cx="4032448" cy="302433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Недоношенным </a:t>
            </a:r>
            <a:r>
              <a:rPr lang="ru-RU" dirty="0" smtClean="0"/>
              <a:t>считается новорожденный, родившиеся между 22 и 37 неделями (154—259 дней от первого дня последнего менструального периода) внутриутробного развития с массой от 500 до2500гр. и длиной тела от 25 до 45 см.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1600200"/>
            <a:ext cx="8010472" cy="19728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Бальнеотерапия</a:t>
            </a:r>
          </a:p>
          <a:p>
            <a:r>
              <a:rPr lang="ru-RU" dirty="0" err="1" smtClean="0"/>
              <a:t>Аквалечение</a:t>
            </a:r>
            <a:r>
              <a:rPr lang="ru-RU" dirty="0" smtClean="0"/>
              <a:t> проводится при помощи пресной или соленой воды. </a:t>
            </a:r>
          </a:p>
          <a:p>
            <a:r>
              <a:rPr lang="ru-RU" dirty="0" smtClean="0"/>
              <a:t>Занятие гимнастикой в воде начинают с 3—5 минут и плавно увеличивают до 10—15 минут.</a:t>
            </a:r>
          </a:p>
          <a:p>
            <a:endParaRPr lang="ru-RU" dirty="0"/>
          </a:p>
        </p:txBody>
      </p:sp>
      <p:pic>
        <p:nvPicPr>
          <p:cNvPr id="4" name="Рисунок 3" descr="vodoleche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573016"/>
            <a:ext cx="4248472" cy="310138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852936"/>
            <a:ext cx="8153400" cy="9906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Факторы, оказывающих </a:t>
            </a:r>
            <a:r>
              <a:rPr lang="ru-RU" b="1" dirty="0" smtClean="0"/>
              <a:t>влияние на частоту </a:t>
            </a:r>
            <a:r>
              <a:rPr lang="ru-RU" b="1" dirty="0" err="1" smtClean="0"/>
              <a:t>недонашивания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I-социально-экономические и демографические факторы </a:t>
            </a:r>
            <a:endParaRPr lang="ru-RU" i="1" dirty="0" smtClean="0"/>
          </a:p>
          <a:p>
            <a:r>
              <a:rPr lang="ru-RU" i="1" dirty="0" smtClean="0"/>
              <a:t>II-социально-биологические факторы</a:t>
            </a:r>
            <a:r>
              <a:rPr lang="ru-RU" dirty="0" smtClean="0"/>
              <a:t> </a:t>
            </a:r>
            <a:endParaRPr lang="ru-RU" dirty="0" smtClean="0"/>
          </a:p>
          <a:p>
            <a:r>
              <a:rPr lang="ru-RU" i="1" dirty="0" smtClean="0"/>
              <a:t>III- клинические факторы 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Степени </a:t>
            </a:r>
            <a:r>
              <a:rPr lang="ru-RU" b="1" dirty="0" smtClean="0"/>
              <a:t>недоношенности 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Гестационный</a:t>
                      </a:r>
                      <a:r>
                        <a:rPr lang="ru-RU" dirty="0" smtClean="0"/>
                        <a:t> 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Масса при рождении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                   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35-37 недель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2500-2001г.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                    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32-34 недели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2000-1501г.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29-31 неделя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1500-1001г.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Менее 29 недель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Менее</a:t>
                      </a:r>
                      <a:r>
                        <a:rPr lang="ru-RU" baseline="0" dirty="0" smtClean="0"/>
                        <a:t> 1000г.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Обследования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1. Для </a:t>
            </a:r>
            <a:r>
              <a:rPr lang="ru-RU" dirty="0" smtClean="0"/>
              <a:t>оценки уровня физического развития, измерить длину тела, массу тела, окружность груди, окружность головы и вычислялись индекс пропорциональности (окружность головы / окружность груди) и весоростовой индекс.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рибавка в весе недоношенных малышей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3568" y="0"/>
            <a:ext cx="756084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/>
              <a:t>2.Провести </a:t>
            </a:r>
            <a:r>
              <a:rPr lang="ru-RU" dirty="0" smtClean="0"/>
              <a:t>оценку психомоторного развития по диагностической шкале JI. Т. Журбы и Е. М. </a:t>
            </a:r>
            <a:r>
              <a:rPr lang="ru-RU" dirty="0" err="1" smtClean="0"/>
              <a:t>Мастюковой</a:t>
            </a:r>
            <a:r>
              <a:rPr lang="ru-RU" dirty="0" smtClean="0"/>
              <a:t> (Журба JI. Т. и др., 2003): оценивая коммуникабельность и голосовые реакции, степень выраженности безусловных рефлексов, мышечный тонус, тонические и установочные рефлексы, сенсорно-моторное поведение, наличие стигм </a:t>
            </a:r>
            <a:r>
              <a:rPr lang="ru-RU" dirty="0" err="1" smtClean="0"/>
              <a:t>дизэмбриогенеза</a:t>
            </a:r>
            <a:r>
              <a:rPr lang="ru-RU" dirty="0" smtClean="0"/>
              <a:t>, черепно-мозговая иннервация, патологические движения.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332655"/>
          <a:ext cx="8496945" cy="6400418"/>
        </p:xfrm>
        <a:graphic>
          <a:graphicData uri="http://schemas.openxmlformats.org/drawingml/2006/table">
            <a:tbl>
              <a:tblPr/>
              <a:tblGrid>
                <a:gridCol w="1497412"/>
                <a:gridCol w="1497412"/>
                <a:gridCol w="1497412"/>
                <a:gridCol w="1276864"/>
                <a:gridCol w="1450981"/>
                <a:gridCol w="1276864"/>
              </a:tblGrid>
              <a:tr h="250588">
                <a:tc rowSpan="2"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Оценка ответа, баллы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88">
                <a:tc gridSpan="6"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Динамические функции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3527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Коммуникабельность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Активное бодрствование; комплекс оживления при общении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Активное бодрствование кратковременное или неполный комплекс оживления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Сочетание симптомов, перечисленных в оценке 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Отсутствие комплекса оживления; или отсутствие активного бодрствования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351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Голосовые реакции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Крик с отчетливыми интонациями; певучее гуление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Крик маловыразительный или начальное гуление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Сочетание симптомов, перечисленных в оценке 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Отсутствие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гуления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054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Безусловные рефлексы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Выражена тенденция к угасанию всех рефлексов; реакция опоры и автоматическая походка отсутствуют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Отсутствует тенденция к угасанию некоторых рефлексов или вызываются непостоянно большинство рефлексов, или легкая асимметрия рефлексов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Все рефлексы вызываются или некоторые усилены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Все рефлексы усилены или все отсутствуют, кроме рефлексов орального автоматизма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584200"/>
          <a:ext cx="8352928" cy="6013152"/>
        </p:xfrm>
        <a:graphic>
          <a:graphicData uri="http://schemas.openxmlformats.org/drawingml/2006/table">
            <a:tbl>
              <a:tblPr/>
              <a:tblGrid>
                <a:gridCol w="1846794"/>
                <a:gridCol w="2185654"/>
                <a:gridCol w="2185654"/>
                <a:gridCol w="2134826"/>
              </a:tblGrid>
              <a:tr h="2362310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Мышечный тонус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Спонтанное, симметричное отведение рук в плечевых суставах и поднимание до горизонтального уровня, легкое сопротивление пассивным движениям ног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Увеличение объема пассивных движений или их асимметрия, или затрудненное отведение бедер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Выраженные ограничение или увеличение объема пассивных движений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3288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АШТР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При повороте головы в сторону разгибает «лицевую» руку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При повороте головы в сторону поза фехтовальщика непостоянна, быстро исчезает спонтанно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Поза фехтовальщика возникает постоянно и держится длительно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554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Цепные симметричные рефлексы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Лежа на животе — опора на согнутые под острым углом предплечья; в вертикальном положении хорошо удерживает голову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Неуверенная опора на предплечья или в вертикальном положении голову держит неустойчиво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Нет опоры на предплечья или плохой контроль головы в положении на животе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68</TotalTime>
  <Words>731</Words>
  <Application>Microsoft Office PowerPoint</Application>
  <PresentationFormat>Экран (4:3)</PresentationFormat>
  <Paragraphs>117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Обычная</vt:lpstr>
      <vt:lpstr>ПРОФИЛАКТИКА НАРУШЕНИЙ ДВИГАТЕЛЬНЫХ ФУНКЦИЙ У НЕДОНОШЕННОГО РЕБЕНКА</vt:lpstr>
      <vt:lpstr>Слайд 2</vt:lpstr>
      <vt:lpstr>Факторы, оказывающих влияние на частоту недонашивания</vt:lpstr>
      <vt:lpstr>Степени недоношенности </vt:lpstr>
      <vt:lpstr>Обследования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Программа восстановительной терапии </vt:lpstr>
      <vt:lpstr> ✓ Гидрокинезотерапия</vt:lpstr>
      <vt:lpstr>✓  Фитбол-гимнастика</vt:lpstr>
      <vt:lpstr>Массаж </vt:lpstr>
      <vt:lpstr>Слайд 17</vt:lpstr>
      <vt:lpstr>Физиотерапия</vt:lpstr>
      <vt:lpstr>Слайд 19</vt:lpstr>
      <vt:lpstr>Слайд 20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Вика</dc:creator>
  <cp:lastModifiedBy>Вика</cp:lastModifiedBy>
  <cp:revision>7</cp:revision>
  <dcterms:created xsi:type="dcterms:W3CDTF">2018-11-29T09:58:09Z</dcterms:created>
  <dcterms:modified xsi:type="dcterms:W3CDTF">2018-11-29T11:06:26Z</dcterms:modified>
</cp:coreProperties>
</file>