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2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5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3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6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5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2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8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7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5F54-224E-4454-84EB-129FCABC672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FC63-EC45-4B4F-A7E7-2B4C363B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5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06769"/>
            <a:ext cx="9144000" cy="2943200"/>
          </a:xfrm>
        </p:spPr>
        <p:txBody>
          <a:bodyPr>
            <a:normAutofit/>
          </a:bodyPr>
          <a:lstStyle/>
          <a:p>
            <a:r>
              <a:rPr lang="ru-RU" dirty="0"/>
              <a:t>Правовая регламентация и организация осмотра места происшествия.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91354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78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2" y="214539"/>
            <a:ext cx="4537164" cy="5898878"/>
          </a:xfrm>
        </p:spPr>
        <p:txBody>
          <a:bodyPr>
            <a:normAutofit fontScale="92500"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Этапы осмотра места</a:t>
            </a:r>
            <a:r>
              <a:rPr lang="ru-RU" b="1" u="heavy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lang="ru-RU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происшествия:</a:t>
            </a:r>
            <a:endParaRPr lang="ru-RU" dirty="0">
              <a:latin typeface="Trebuchet MS"/>
              <a:cs typeface="Trebuchet MS"/>
            </a:endParaRPr>
          </a:p>
          <a:p>
            <a:pPr marL="1114425" indent="-187960">
              <a:lnSpc>
                <a:spcPct val="100000"/>
              </a:lnSpc>
              <a:buChar char="-"/>
              <a:tabLst>
                <a:tab pos="1115060" algn="l"/>
              </a:tabLst>
            </a:pPr>
            <a:r>
              <a:rPr lang="ru-RU" spc="-5" dirty="0">
                <a:latin typeface="Trebuchet MS"/>
                <a:cs typeface="Trebuchet MS"/>
              </a:rPr>
              <a:t>подготовительный;</a:t>
            </a:r>
            <a:endParaRPr lang="ru-RU" dirty="0">
              <a:latin typeface="Trebuchet MS"/>
              <a:cs typeface="Trebuchet MS"/>
            </a:endParaRPr>
          </a:p>
          <a:p>
            <a:pPr marL="1114425" indent="-187960">
              <a:lnSpc>
                <a:spcPct val="100000"/>
              </a:lnSpc>
              <a:buChar char="-"/>
              <a:tabLst>
                <a:tab pos="1115060" algn="l"/>
              </a:tabLst>
            </a:pPr>
            <a:r>
              <a:rPr lang="ru-RU" spc="-10" dirty="0">
                <a:latin typeface="Trebuchet MS"/>
                <a:cs typeface="Trebuchet MS"/>
              </a:rPr>
              <a:t>рабочий (или</a:t>
            </a:r>
            <a:r>
              <a:rPr lang="ru-RU" spc="35" dirty="0">
                <a:latin typeface="Trebuchet MS"/>
                <a:cs typeface="Trebuchet MS"/>
              </a:rPr>
              <a:t> </a:t>
            </a:r>
            <a:r>
              <a:rPr lang="ru-RU" spc="-5" dirty="0">
                <a:latin typeface="Trebuchet MS"/>
                <a:cs typeface="Trebuchet MS"/>
              </a:rPr>
              <a:t>исследовательский);</a:t>
            </a:r>
            <a:endParaRPr lang="ru-RU" dirty="0">
              <a:latin typeface="Trebuchet MS"/>
              <a:cs typeface="Trebuchet MS"/>
            </a:endParaRPr>
          </a:p>
          <a:p>
            <a:pPr marL="1114425" indent="-187960">
              <a:lnSpc>
                <a:spcPct val="100000"/>
              </a:lnSpc>
              <a:buChar char="-"/>
              <a:tabLst>
                <a:tab pos="1115060" algn="l"/>
              </a:tabLst>
            </a:pPr>
            <a:r>
              <a:rPr lang="ru-RU" spc="-5" dirty="0">
                <a:latin typeface="Trebuchet MS"/>
                <a:cs typeface="Trebuchet MS"/>
              </a:rPr>
              <a:t>заключительный.</a:t>
            </a:r>
            <a:endParaRPr lang="ru-RU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b="1" i="1" spc="-5" dirty="0">
                <a:latin typeface="Trebuchet MS"/>
                <a:cs typeface="Trebuchet MS"/>
              </a:rPr>
              <a:t>Подготовительный этап </a:t>
            </a:r>
            <a:r>
              <a:rPr lang="ru-RU" spc="-5" dirty="0">
                <a:latin typeface="Trebuchet MS"/>
                <a:cs typeface="Trebuchet MS"/>
              </a:rPr>
              <a:t>включает </a:t>
            </a:r>
            <a:r>
              <a:rPr lang="ru-RU" spc="-10" dirty="0">
                <a:latin typeface="Trebuchet MS"/>
                <a:cs typeface="Trebuchet MS"/>
              </a:rPr>
              <a:t>действия </a:t>
            </a:r>
            <a:r>
              <a:rPr lang="ru-RU" spc="-5" dirty="0">
                <a:latin typeface="Trebuchet MS"/>
                <a:cs typeface="Trebuchet MS"/>
              </a:rPr>
              <a:t>до выезда </a:t>
            </a:r>
            <a:r>
              <a:rPr lang="ru-RU" spc="-10" dirty="0">
                <a:latin typeface="Trebuchet MS"/>
                <a:cs typeface="Trebuchet MS"/>
              </a:rPr>
              <a:t>на  место </a:t>
            </a:r>
            <a:r>
              <a:rPr lang="ru-RU" spc="-5" dirty="0">
                <a:latin typeface="Trebuchet MS"/>
                <a:cs typeface="Trebuchet MS"/>
              </a:rPr>
              <a:t>происшествия и </a:t>
            </a:r>
            <a:r>
              <a:rPr lang="ru-RU" spc="-10" dirty="0">
                <a:latin typeface="Trebuchet MS"/>
                <a:cs typeface="Trebuchet MS"/>
              </a:rPr>
              <a:t>действия </a:t>
            </a:r>
            <a:r>
              <a:rPr lang="ru-RU" spc="-5" dirty="0">
                <a:latin typeface="Trebuchet MS"/>
                <a:cs typeface="Trebuchet MS"/>
              </a:rPr>
              <a:t>на </a:t>
            </a:r>
            <a:r>
              <a:rPr lang="ru-RU" spc="-10" dirty="0">
                <a:latin typeface="Trebuchet MS"/>
                <a:cs typeface="Trebuchet MS"/>
              </a:rPr>
              <a:t>месте </a:t>
            </a:r>
            <a:r>
              <a:rPr lang="ru-RU" spc="-5" dirty="0">
                <a:latin typeface="Trebuchet MS"/>
                <a:cs typeface="Trebuchet MS"/>
              </a:rPr>
              <a:t>происшествия </a:t>
            </a:r>
            <a:r>
              <a:rPr lang="ru-RU" spc="-10" dirty="0">
                <a:latin typeface="Trebuchet MS"/>
                <a:cs typeface="Trebuchet MS"/>
              </a:rPr>
              <a:t>до  начала рабочего</a:t>
            </a:r>
            <a:r>
              <a:rPr lang="ru-RU" spc="10" dirty="0">
                <a:latin typeface="Trebuchet MS"/>
                <a:cs typeface="Trebuchet MS"/>
              </a:rPr>
              <a:t> </a:t>
            </a:r>
            <a:r>
              <a:rPr lang="ru-RU" spc="-10" dirty="0">
                <a:latin typeface="Trebuchet MS"/>
                <a:cs typeface="Trebuchet MS"/>
              </a:rPr>
              <a:t>этапа.</a:t>
            </a:r>
            <a:endParaRPr lang="ru-RU" dirty="0">
              <a:latin typeface="Trebuchet MS"/>
              <a:cs typeface="Trebuchet M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336" y="514895"/>
            <a:ext cx="7389223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58083"/>
            <a:ext cx="3411583" cy="6282054"/>
          </a:xfrm>
        </p:spPr>
        <p:txBody>
          <a:bodyPr>
            <a:normAutofit fontScale="77500" lnSpcReduction="20000"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Участники</a:t>
            </a:r>
            <a:r>
              <a:rPr lang="ru-RU"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lang="ru-RU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осмотра:</a:t>
            </a:r>
            <a:endParaRPr lang="ru-RU" dirty="0">
              <a:latin typeface="Trebuchet MS"/>
              <a:cs typeface="Trebuchet MS"/>
            </a:endParaRPr>
          </a:p>
          <a:p>
            <a:pPr marL="299085" marR="702310" indent="-287020">
              <a:lnSpc>
                <a:spcPct val="100000"/>
              </a:lnSpc>
              <a:buFont typeface="Trebuchet MS"/>
              <a:buChar char="-"/>
              <a:tabLst>
                <a:tab pos="299085" algn="l"/>
                <a:tab pos="299720" algn="l"/>
              </a:tabLst>
            </a:pPr>
            <a:r>
              <a:rPr lang="ru-RU" b="1" i="1" spc="-10" dirty="0">
                <a:latin typeface="Trebuchet MS"/>
                <a:cs typeface="Trebuchet MS"/>
              </a:rPr>
              <a:t>Обязательные </a:t>
            </a:r>
            <a:r>
              <a:rPr lang="ru-RU" spc="-10" dirty="0">
                <a:latin typeface="Trebuchet MS"/>
                <a:cs typeface="Trebuchet MS"/>
              </a:rPr>
              <a:t>(следователи </a:t>
            </a:r>
            <a:r>
              <a:rPr lang="ru-RU" spc="-5" dirty="0">
                <a:latin typeface="Trebuchet MS"/>
                <a:cs typeface="Trebuchet MS"/>
              </a:rPr>
              <a:t>или </a:t>
            </a:r>
            <a:r>
              <a:rPr lang="ru-RU" spc="-10" dirty="0">
                <a:latin typeface="Trebuchet MS"/>
                <a:cs typeface="Trebuchet MS"/>
              </a:rPr>
              <a:t>работники дознания;  </a:t>
            </a:r>
            <a:r>
              <a:rPr lang="ru-RU" spc="-5" dirty="0">
                <a:latin typeface="Trebuchet MS"/>
                <a:cs typeface="Trebuchet MS"/>
              </a:rPr>
              <a:t>понятые, специалист </a:t>
            </a:r>
            <a:r>
              <a:rPr lang="ru-RU" spc="-10" dirty="0">
                <a:latin typeface="Trebuchet MS"/>
                <a:cs typeface="Trebuchet MS"/>
              </a:rPr>
              <a:t>(судебный </a:t>
            </a:r>
            <a:r>
              <a:rPr lang="ru-RU" spc="-5" dirty="0">
                <a:latin typeface="Trebuchet MS"/>
                <a:cs typeface="Trebuchet MS"/>
              </a:rPr>
              <a:t>медик или иной</a:t>
            </a:r>
            <a:r>
              <a:rPr lang="ru-RU" spc="80" dirty="0">
                <a:latin typeface="Trebuchet MS"/>
                <a:cs typeface="Trebuchet MS"/>
              </a:rPr>
              <a:t> </a:t>
            </a:r>
            <a:r>
              <a:rPr lang="ru-RU" spc="-5" dirty="0">
                <a:latin typeface="Trebuchet MS"/>
                <a:cs typeface="Trebuchet MS"/>
              </a:rPr>
              <a:t>врач);</a:t>
            </a:r>
            <a:endParaRPr lang="ru-RU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Trebuchet MS"/>
              <a:buChar char="-"/>
              <a:tabLst>
                <a:tab pos="299085" algn="l"/>
                <a:tab pos="299720" algn="l"/>
              </a:tabLst>
            </a:pPr>
            <a:r>
              <a:rPr lang="ru-RU" b="1" i="1" spc="-5" dirty="0">
                <a:latin typeface="Trebuchet MS"/>
                <a:cs typeface="Trebuchet MS"/>
              </a:rPr>
              <a:t>Факультативные </a:t>
            </a:r>
            <a:r>
              <a:rPr lang="ru-RU" spc="-5" dirty="0">
                <a:latin typeface="Trebuchet MS"/>
                <a:cs typeface="Trebuchet MS"/>
              </a:rPr>
              <a:t>(специалист-криминалист,</a:t>
            </a:r>
            <a:r>
              <a:rPr lang="ru-RU" spc="25" dirty="0">
                <a:latin typeface="Trebuchet MS"/>
                <a:cs typeface="Trebuchet MS"/>
              </a:rPr>
              <a:t> </a:t>
            </a:r>
            <a:r>
              <a:rPr lang="ru-RU" spc="-5" dirty="0">
                <a:latin typeface="Trebuchet MS"/>
                <a:cs typeface="Trebuchet MS"/>
              </a:rPr>
              <a:t>потерпевший,</a:t>
            </a:r>
            <a:endParaRPr lang="ru-RU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lang="ru-RU" spc="-5" dirty="0">
                <a:latin typeface="Trebuchet MS"/>
                <a:cs typeface="Trebuchet MS"/>
              </a:rPr>
              <a:t>свидетель, </a:t>
            </a:r>
            <a:r>
              <a:rPr lang="ru-RU" spc="-10" dirty="0">
                <a:latin typeface="Trebuchet MS"/>
                <a:cs typeface="Trebuchet MS"/>
              </a:rPr>
              <a:t>подозреваемый </a:t>
            </a:r>
            <a:r>
              <a:rPr lang="ru-RU" spc="-5" dirty="0">
                <a:latin typeface="Trebuchet MS"/>
                <a:cs typeface="Trebuchet MS"/>
              </a:rPr>
              <a:t>или обвиняемый;</a:t>
            </a:r>
            <a:r>
              <a:rPr lang="ru-RU" spc="125" dirty="0">
                <a:latin typeface="Trebuchet MS"/>
                <a:cs typeface="Trebuchet MS"/>
              </a:rPr>
              <a:t> </a:t>
            </a:r>
            <a:r>
              <a:rPr lang="ru-RU" spc="-5" dirty="0">
                <a:latin typeface="Trebuchet MS"/>
                <a:cs typeface="Trebuchet MS"/>
              </a:rPr>
              <a:t>работники;</a:t>
            </a:r>
            <a:endParaRPr lang="ru-RU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lang="ru-RU" spc="-5" dirty="0">
                <a:latin typeface="Trebuchet MS"/>
                <a:cs typeface="Trebuchet MS"/>
              </a:rPr>
              <a:t>инспектор-кинолог и</a:t>
            </a:r>
            <a:r>
              <a:rPr lang="ru-RU" spc="55" dirty="0">
                <a:latin typeface="Trebuchet MS"/>
                <a:cs typeface="Trebuchet MS"/>
              </a:rPr>
              <a:t> </a:t>
            </a:r>
            <a:r>
              <a:rPr lang="ru-RU" spc="-10" dirty="0">
                <a:latin typeface="Trebuchet MS"/>
                <a:cs typeface="Trebuchet MS"/>
              </a:rPr>
              <a:t>т.д.).</a:t>
            </a:r>
            <a:endParaRPr lang="ru-RU" dirty="0">
              <a:latin typeface="Trebuchet MS"/>
              <a:cs typeface="Trebuchet MS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31" y="668857"/>
            <a:ext cx="8699863" cy="47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577"/>
            <a:ext cx="10515600" cy="1325563"/>
          </a:xfrm>
        </p:spPr>
        <p:txBody>
          <a:bodyPr/>
          <a:lstStyle/>
          <a:p>
            <a:r>
              <a:rPr lang="ru-RU" b="0" spc="-555" dirty="0">
                <a:latin typeface="Times New Roman"/>
                <a:cs typeface="Times New Roman"/>
              </a:rPr>
              <a:t> </a:t>
            </a:r>
            <a:r>
              <a:rPr lang="ru-RU" spc="-10" dirty="0"/>
              <a:t>Исследовательский</a:t>
            </a:r>
            <a:r>
              <a:rPr lang="ru-RU" spc="25" dirty="0"/>
              <a:t> </a:t>
            </a:r>
            <a:r>
              <a:rPr lang="ru-RU" spc="-5" dirty="0"/>
              <a:t>этап: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7578"/>
            <a:ext cx="10515600" cy="5320936"/>
          </a:xfrm>
        </p:spPr>
        <p:txBody>
          <a:bodyPr>
            <a:norm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  <a:tab pos="299720" algn="l"/>
              </a:tabLst>
            </a:pPr>
            <a:r>
              <a:rPr lang="ru-RU" spc="-10" dirty="0">
                <a:latin typeface="Trebuchet MS"/>
                <a:cs typeface="Trebuchet MS"/>
              </a:rPr>
              <a:t>общий осмотр (статическая</a:t>
            </a:r>
            <a:r>
              <a:rPr lang="ru-RU" spc="75" dirty="0">
                <a:latin typeface="Trebuchet MS"/>
                <a:cs typeface="Trebuchet MS"/>
              </a:rPr>
              <a:t> </a:t>
            </a:r>
            <a:r>
              <a:rPr lang="ru-RU" spc="-5" dirty="0">
                <a:latin typeface="Trebuchet MS"/>
                <a:cs typeface="Trebuchet MS"/>
              </a:rPr>
              <a:t>стадия)</a:t>
            </a:r>
            <a:endParaRPr lang="ru-RU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ru-RU" spc="-10" dirty="0">
                <a:latin typeface="Trebuchet MS"/>
                <a:cs typeface="Trebuchet MS"/>
              </a:rPr>
              <a:t>детальный осмотр (динамическая</a:t>
            </a:r>
            <a:r>
              <a:rPr lang="ru-RU" spc="70" dirty="0">
                <a:latin typeface="Trebuchet MS"/>
                <a:cs typeface="Trebuchet MS"/>
              </a:rPr>
              <a:t> </a:t>
            </a:r>
            <a:r>
              <a:rPr lang="ru-RU" spc="-5" dirty="0">
                <a:latin typeface="Trebuchet MS"/>
                <a:cs typeface="Trebuchet MS"/>
              </a:rPr>
              <a:t>стадия).</a:t>
            </a:r>
            <a:endParaRPr lang="ru-RU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ru-RU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Методы</a:t>
            </a:r>
            <a:r>
              <a:rPr lang="ru-RU" b="1" u="heavy" spc="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lang="ru-RU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осмотра:</a:t>
            </a:r>
            <a:endParaRPr lang="ru-RU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ru-RU" spc="-10" dirty="0">
                <a:latin typeface="Trebuchet MS"/>
                <a:cs typeface="Trebuchet MS"/>
              </a:rPr>
              <a:t>субъективный</a:t>
            </a:r>
            <a:endParaRPr lang="ru-RU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ru-RU" spc="-5" dirty="0">
                <a:latin typeface="Trebuchet MS"/>
                <a:cs typeface="Trebuchet MS"/>
              </a:rPr>
              <a:t>объективный.</a:t>
            </a:r>
            <a:endParaRPr lang="ru-RU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682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532" y="809897"/>
            <a:ext cx="10515600" cy="5184186"/>
          </a:xfrm>
        </p:spPr>
        <p:txBody>
          <a:bodyPr>
            <a:normAutofit/>
          </a:bodyPr>
          <a:lstStyle/>
          <a:p>
            <a:r>
              <a:rPr lang="ru-RU" dirty="0"/>
              <a:t>Заключительный этап осмотра места происшествия предполагает производство следующих действий: производство повторного обзор места происшествия с целью проверки все ли объекты осмотрены; повторный обзор упаковки изъятых с места происшествия объектов; </a:t>
            </a:r>
            <a:r>
              <a:rPr lang="ru-RU" dirty="0" err="1"/>
              <a:t>дактилоскопировние</a:t>
            </a:r>
            <a:r>
              <a:rPr lang="ru-RU" dirty="0"/>
              <a:t> трупа и направление в судебно-медицинское учреждение; принятие мер для сохранения тех имеющих доказательственное значение объектов, которые невозможно изъять с места происшествия; составление планов и схем места происшествия; составление протокола осмотра места происшествия.</a:t>
            </a:r>
          </a:p>
        </p:txBody>
      </p:sp>
    </p:spTree>
    <p:extLst>
      <p:ext uri="{BB962C8B-B14F-4D97-AF65-F5344CB8AC3E}">
        <p14:creationId xmlns:p14="http://schemas.microsoft.com/office/powerpoint/2010/main" val="306432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3600" b="0" spc="-555" dirty="0">
                <a:latin typeface="Times New Roman"/>
                <a:cs typeface="Times New Roman"/>
              </a:rPr>
              <a:t> </a:t>
            </a:r>
            <a:r>
              <a:rPr lang="ru-RU" sz="3600" spc="-10" dirty="0"/>
              <a:t>Обязанности </a:t>
            </a:r>
            <a:r>
              <a:rPr lang="ru-RU" sz="3600" spc="-5" dirty="0"/>
              <a:t>врача-специалиста в области</a:t>
            </a:r>
            <a:r>
              <a:rPr lang="ru-RU" sz="3600" spc="95" dirty="0"/>
              <a:t> </a:t>
            </a:r>
            <a:r>
              <a:rPr lang="ru-RU" sz="3600" spc="-10" dirty="0"/>
              <a:t>судебной</a:t>
            </a:r>
            <a:br>
              <a:rPr lang="ru-RU" sz="3600" spc="-10" dirty="0"/>
            </a:br>
            <a:r>
              <a:rPr lang="ru-RU" sz="3600" b="0" spc="-555" dirty="0">
                <a:latin typeface="Times New Roman"/>
                <a:cs typeface="Times New Roman"/>
              </a:rPr>
              <a:t> </a:t>
            </a:r>
            <a:r>
              <a:rPr lang="ru-RU" sz="3600" spc="-10" dirty="0"/>
              <a:t>медицины </a:t>
            </a:r>
            <a:r>
              <a:rPr lang="ru-RU" sz="3600" spc="-5" dirty="0"/>
              <a:t>при </a:t>
            </a:r>
            <a:r>
              <a:rPr lang="ru-RU" sz="3600" spc="-10" dirty="0"/>
              <a:t>осмотре места</a:t>
            </a:r>
            <a:r>
              <a:rPr lang="ru-RU" sz="3600" spc="100" dirty="0"/>
              <a:t> </a:t>
            </a:r>
            <a:r>
              <a:rPr lang="ru-RU" sz="3600" spc="-5" dirty="0"/>
              <a:t>происшествия: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1682"/>
            <a:ext cx="10515600" cy="5093289"/>
          </a:xfrm>
        </p:spPr>
        <p:txBody>
          <a:bodyPr>
            <a:normAutofit fontScale="77500" lnSpcReduction="20000"/>
          </a:bodyPr>
          <a:lstStyle/>
          <a:p>
            <a:pPr marL="165100" indent="-15240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165100" algn="l"/>
              </a:tabLst>
            </a:pPr>
            <a:r>
              <a:rPr lang="ru-RU" spc="-5" dirty="0">
                <a:cs typeface="Trebuchet MS"/>
              </a:rPr>
              <a:t>устанавливает </a:t>
            </a:r>
            <a:r>
              <a:rPr lang="ru-RU" dirty="0">
                <a:cs typeface="Trebuchet MS"/>
              </a:rPr>
              <a:t>факт </a:t>
            </a:r>
            <a:r>
              <a:rPr lang="ru-RU" spc="-5" dirty="0">
                <a:cs typeface="Trebuchet MS"/>
              </a:rPr>
              <a:t>смерти </a:t>
            </a:r>
            <a:r>
              <a:rPr lang="ru-RU" dirty="0">
                <a:cs typeface="Trebuchet MS"/>
              </a:rPr>
              <a:t>и </a:t>
            </a:r>
            <a:r>
              <a:rPr lang="ru-RU" spc="-5" dirty="0">
                <a:cs typeface="Trebuchet MS"/>
              </a:rPr>
              <a:t>выявляет </a:t>
            </a:r>
            <a:r>
              <a:rPr lang="ru-RU" dirty="0">
                <a:cs typeface="Trebuchet MS"/>
              </a:rPr>
              <a:t>признаки, </a:t>
            </a:r>
            <a:r>
              <a:rPr lang="ru-RU" spc="-5" dirty="0">
                <a:cs typeface="Trebuchet MS"/>
              </a:rPr>
              <a:t>позволяющие судить</a:t>
            </a:r>
            <a:r>
              <a:rPr lang="ru-RU" spc="-105" dirty="0">
                <a:cs typeface="Trebuchet MS"/>
              </a:rPr>
              <a:t> </a:t>
            </a:r>
            <a:r>
              <a:rPr lang="ru-RU" dirty="0">
                <a:cs typeface="Trebuchet MS"/>
              </a:rPr>
              <a:t>о </a:t>
            </a:r>
            <a:r>
              <a:rPr lang="ru-RU" spc="-5" dirty="0">
                <a:cs typeface="Trebuchet MS"/>
              </a:rPr>
              <a:t>времени </a:t>
            </a:r>
            <a:r>
              <a:rPr lang="ru-RU" dirty="0">
                <a:cs typeface="Trebuchet MS"/>
              </a:rPr>
              <a:t>ее</a:t>
            </a:r>
            <a:r>
              <a:rPr lang="ru-RU" spc="-20" dirty="0">
                <a:cs typeface="Trebuchet MS"/>
              </a:rPr>
              <a:t> </a:t>
            </a:r>
            <a:r>
              <a:rPr lang="ru-RU" spc="-5" dirty="0">
                <a:cs typeface="Trebuchet MS"/>
              </a:rPr>
              <a:t>наступления;</a:t>
            </a:r>
            <a:endParaRPr lang="ru-RU" dirty="0">
              <a:cs typeface="Trebuchet MS"/>
            </a:endParaRPr>
          </a:p>
          <a:p>
            <a:pPr marL="12700" marR="98425" algn="just">
              <a:lnSpc>
                <a:spcPct val="100000"/>
              </a:lnSpc>
              <a:spcBef>
                <a:spcPts val="300"/>
              </a:spcBef>
              <a:buChar char="-"/>
              <a:tabLst>
                <a:tab pos="165100" algn="l"/>
              </a:tabLst>
            </a:pPr>
            <a:r>
              <a:rPr lang="ru-RU" spc="-5" dirty="0">
                <a:cs typeface="Trebuchet MS"/>
              </a:rPr>
              <a:t>помогает следователю </a:t>
            </a:r>
            <a:r>
              <a:rPr lang="ru-RU" dirty="0">
                <a:cs typeface="Trebuchet MS"/>
              </a:rPr>
              <a:t>произвести </a:t>
            </a:r>
            <a:r>
              <a:rPr lang="ru-RU" spc="-5" dirty="0">
                <a:cs typeface="Trebuchet MS"/>
              </a:rPr>
              <a:t>правильный </a:t>
            </a:r>
            <a:r>
              <a:rPr lang="ru-RU" dirty="0">
                <a:cs typeface="Trebuchet MS"/>
              </a:rPr>
              <a:t>и </a:t>
            </a:r>
            <a:r>
              <a:rPr lang="ru-RU" spc="-5" dirty="0">
                <a:cs typeface="Trebuchet MS"/>
              </a:rPr>
              <a:t>последовательный осмотр  трупа;</a:t>
            </a:r>
            <a:endParaRPr lang="ru-RU" dirty="0">
              <a:cs typeface="Trebuchet MS"/>
            </a:endParaRPr>
          </a:p>
          <a:p>
            <a:pPr marL="12700" marR="133350" algn="just">
              <a:lnSpc>
                <a:spcPct val="100000"/>
              </a:lnSpc>
              <a:spcBef>
                <a:spcPts val="300"/>
              </a:spcBef>
              <a:buChar char="-"/>
              <a:tabLst>
                <a:tab pos="165100" algn="l"/>
              </a:tabLst>
            </a:pPr>
            <a:r>
              <a:rPr lang="ru-RU" spc="-5" dirty="0">
                <a:cs typeface="Trebuchet MS"/>
              </a:rPr>
              <a:t>оказывает помощь следователю </a:t>
            </a:r>
            <a:r>
              <a:rPr lang="ru-RU" dirty="0">
                <a:cs typeface="Trebuchet MS"/>
              </a:rPr>
              <a:t>в </a:t>
            </a:r>
            <a:r>
              <a:rPr lang="ru-RU" spc="-5" dirty="0">
                <a:cs typeface="Trebuchet MS"/>
              </a:rPr>
              <a:t>обнаружении </a:t>
            </a:r>
            <a:r>
              <a:rPr lang="ru-RU" dirty="0">
                <a:cs typeface="Trebuchet MS"/>
              </a:rPr>
              <a:t>и изъятии </a:t>
            </a:r>
            <a:r>
              <a:rPr lang="ru-RU" spc="-5" dirty="0">
                <a:cs typeface="Trebuchet MS"/>
              </a:rPr>
              <a:t>следов, </a:t>
            </a:r>
            <a:r>
              <a:rPr lang="ru-RU" dirty="0">
                <a:cs typeface="Trebuchet MS"/>
              </a:rPr>
              <a:t>похожих  </a:t>
            </a:r>
            <a:r>
              <a:rPr lang="ru-RU" spc="-5" dirty="0">
                <a:cs typeface="Trebuchet MS"/>
              </a:rPr>
              <a:t>на кровь, </a:t>
            </a:r>
            <a:r>
              <a:rPr lang="ru-RU" dirty="0">
                <a:cs typeface="Trebuchet MS"/>
              </a:rPr>
              <a:t>сперму, и </a:t>
            </a:r>
            <a:r>
              <a:rPr lang="ru-RU" spc="-5" dirty="0">
                <a:cs typeface="Trebuchet MS"/>
              </a:rPr>
              <a:t>другие выделения человека, волос, </a:t>
            </a:r>
            <a:r>
              <a:rPr lang="ru-RU" dirty="0">
                <a:cs typeface="Trebuchet MS"/>
              </a:rPr>
              <a:t>а </a:t>
            </a:r>
            <a:r>
              <a:rPr lang="ru-RU" spc="-5" dirty="0">
                <a:cs typeface="Trebuchet MS"/>
              </a:rPr>
              <a:t>так </a:t>
            </a:r>
            <a:r>
              <a:rPr lang="ru-RU" dirty="0">
                <a:cs typeface="Trebuchet MS"/>
              </a:rPr>
              <a:t>же </a:t>
            </a:r>
            <a:r>
              <a:rPr lang="ru-RU" spc="-5" dirty="0">
                <a:cs typeface="Trebuchet MS"/>
              </a:rPr>
              <a:t>различных  веществ, предметов, </a:t>
            </a:r>
            <a:r>
              <a:rPr lang="ru-RU" dirty="0">
                <a:cs typeface="Trebuchet MS"/>
              </a:rPr>
              <a:t>орудий и иных</a:t>
            </a:r>
            <a:r>
              <a:rPr lang="ru-RU" spc="-90" dirty="0">
                <a:cs typeface="Trebuchet MS"/>
              </a:rPr>
              <a:t> </a:t>
            </a:r>
            <a:r>
              <a:rPr lang="ru-RU" spc="-5" dirty="0">
                <a:cs typeface="Trebuchet MS"/>
              </a:rPr>
              <a:t>объектов;</a:t>
            </a:r>
            <a:endParaRPr lang="ru-RU" dirty="0">
              <a:cs typeface="Trebuchet MS"/>
            </a:endParaRPr>
          </a:p>
          <a:p>
            <a:pPr marL="12700" marR="405765">
              <a:lnSpc>
                <a:spcPct val="100000"/>
              </a:lnSpc>
              <a:spcBef>
                <a:spcPts val="305"/>
              </a:spcBef>
              <a:buChar char="-"/>
              <a:tabLst>
                <a:tab pos="165100" algn="l"/>
              </a:tabLst>
            </a:pPr>
            <a:r>
              <a:rPr lang="ru-RU" spc="-5" dirty="0">
                <a:cs typeface="Trebuchet MS"/>
              </a:rPr>
              <a:t>помогает </a:t>
            </a:r>
            <a:r>
              <a:rPr lang="ru-RU" dirty="0">
                <a:cs typeface="Trebuchet MS"/>
              </a:rPr>
              <a:t>в </a:t>
            </a:r>
            <a:r>
              <a:rPr lang="ru-RU" spc="-5" dirty="0">
                <a:cs typeface="Trebuchet MS"/>
              </a:rPr>
              <a:t>описании </a:t>
            </a:r>
            <a:r>
              <a:rPr lang="ru-RU" dirty="0">
                <a:cs typeface="Trebuchet MS"/>
              </a:rPr>
              <a:t>результатов </a:t>
            </a:r>
            <a:r>
              <a:rPr lang="ru-RU" spc="-5" dirty="0">
                <a:cs typeface="Trebuchet MS"/>
              </a:rPr>
              <a:t>осмотра трупа </a:t>
            </a:r>
            <a:r>
              <a:rPr lang="ru-RU" dirty="0">
                <a:cs typeface="Trebuchet MS"/>
              </a:rPr>
              <a:t>и </a:t>
            </a:r>
            <a:r>
              <a:rPr lang="ru-RU" spc="-5" dirty="0">
                <a:cs typeface="Trebuchet MS"/>
              </a:rPr>
              <a:t>вещественных  доказательств биологического </a:t>
            </a:r>
            <a:r>
              <a:rPr lang="ru-RU" dirty="0">
                <a:cs typeface="Trebuchet MS"/>
              </a:rPr>
              <a:t>происхождения в </a:t>
            </a:r>
            <a:r>
              <a:rPr lang="ru-RU" spc="-5" dirty="0">
                <a:cs typeface="Trebuchet MS"/>
              </a:rPr>
              <a:t>протоколе осмотра места  происшествия, который составляет</a:t>
            </a:r>
            <a:r>
              <a:rPr lang="ru-RU" spc="-75" dirty="0">
                <a:cs typeface="Trebuchet MS"/>
              </a:rPr>
              <a:t> </a:t>
            </a:r>
            <a:r>
              <a:rPr lang="ru-RU" spc="-5" dirty="0">
                <a:cs typeface="Trebuchet MS"/>
              </a:rPr>
              <a:t>следователь;</a:t>
            </a:r>
            <a:endParaRPr lang="ru-RU" dirty="0"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  <a:buChar char="-"/>
              <a:tabLst>
                <a:tab pos="165100" algn="l"/>
              </a:tabLst>
            </a:pPr>
            <a:r>
              <a:rPr lang="ru-RU" spc="-5" dirty="0">
                <a:cs typeface="Trebuchet MS"/>
              </a:rPr>
              <a:t>высказывает </a:t>
            </a:r>
            <a:r>
              <a:rPr lang="ru-RU" dirty="0">
                <a:cs typeface="Trebuchet MS"/>
              </a:rPr>
              <a:t>предварительное </a:t>
            </a:r>
            <a:r>
              <a:rPr lang="ru-RU" spc="-5" dirty="0">
                <a:cs typeface="Trebuchet MS"/>
              </a:rPr>
              <a:t>суждение (в устной форме) </a:t>
            </a:r>
            <a:r>
              <a:rPr lang="ru-RU" dirty="0">
                <a:cs typeface="Trebuchet MS"/>
              </a:rPr>
              <a:t>о характере,  </a:t>
            </a:r>
            <a:r>
              <a:rPr lang="ru-RU" spc="-5" dirty="0">
                <a:cs typeface="Trebuchet MS"/>
              </a:rPr>
              <a:t>механизме </a:t>
            </a:r>
            <a:r>
              <a:rPr lang="ru-RU" dirty="0">
                <a:cs typeface="Trebuchet MS"/>
              </a:rPr>
              <a:t>и </a:t>
            </a:r>
            <a:r>
              <a:rPr lang="ru-RU" spc="-5" dirty="0">
                <a:cs typeface="Trebuchet MS"/>
              </a:rPr>
              <a:t>давности образования обнаруженных повреждений, </a:t>
            </a:r>
            <a:r>
              <a:rPr lang="ru-RU" dirty="0">
                <a:cs typeface="Trebuchet MS"/>
              </a:rPr>
              <a:t>об орудии  </a:t>
            </a:r>
            <a:r>
              <a:rPr lang="ru-RU" spc="-5" dirty="0">
                <a:cs typeface="Trebuchet MS"/>
              </a:rPr>
              <a:t>травмы, </a:t>
            </a:r>
            <a:r>
              <a:rPr lang="ru-RU" dirty="0">
                <a:cs typeface="Trebuchet MS"/>
              </a:rPr>
              <a:t>а </a:t>
            </a:r>
            <a:r>
              <a:rPr lang="ru-RU" spc="-5" dirty="0">
                <a:cs typeface="Trebuchet MS"/>
              </a:rPr>
              <a:t>так </a:t>
            </a:r>
            <a:r>
              <a:rPr lang="ru-RU" dirty="0">
                <a:cs typeface="Trebuchet MS"/>
              </a:rPr>
              <a:t>же по </a:t>
            </a:r>
            <a:r>
              <a:rPr lang="ru-RU" spc="-5" dirty="0">
                <a:cs typeface="Trebuchet MS"/>
              </a:rPr>
              <a:t>другим вопросам медицинского </a:t>
            </a:r>
            <a:r>
              <a:rPr lang="ru-RU" dirty="0">
                <a:cs typeface="Trebuchet MS"/>
              </a:rPr>
              <a:t>характера, </a:t>
            </a:r>
            <a:r>
              <a:rPr lang="ru-RU" spc="-5" dirty="0">
                <a:cs typeface="Trebuchet MS"/>
              </a:rPr>
              <a:t>возникающим  </a:t>
            </a:r>
            <a:r>
              <a:rPr lang="ru-RU" dirty="0">
                <a:cs typeface="Trebuchet MS"/>
              </a:rPr>
              <a:t>у </a:t>
            </a:r>
            <a:r>
              <a:rPr lang="ru-RU" spc="-5" dirty="0">
                <a:cs typeface="Trebuchet MS"/>
              </a:rPr>
              <a:t>следователя </a:t>
            </a:r>
            <a:r>
              <a:rPr lang="ru-RU" dirty="0">
                <a:cs typeface="Trebuchet MS"/>
              </a:rPr>
              <a:t>в процессе </a:t>
            </a:r>
            <a:r>
              <a:rPr lang="ru-RU" spc="-5" dirty="0">
                <a:cs typeface="Trebuchet MS"/>
              </a:rPr>
              <a:t>осмотра</a:t>
            </a:r>
            <a:r>
              <a:rPr lang="ru-RU" spc="-85" dirty="0">
                <a:cs typeface="Trebuchet MS"/>
              </a:rPr>
              <a:t> </a:t>
            </a:r>
            <a:r>
              <a:rPr lang="ru-RU" spc="-5" dirty="0">
                <a:cs typeface="Trebuchet MS"/>
              </a:rPr>
              <a:t>трупа;</a:t>
            </a:r>
            <a:endParaRPr lang="ru-RU" dirty="0">
              <a:cs typeface="Trebuchet MS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har char="-"/>
              <a:tabLst>
                <a:tab pos="165100" algn="l"/>
              </a:tabLst>
            </a:pPr>
            <a:r>
              <a:rPr lang="ru-RU" dirty="0">
                <a:cs typeface="Trebuchet MS"/>
              </a:rPr>
              <a:t>в </a:t>
            </a:r>
            <a:r>
              <a:rPr lang="ru-RU" spc="-5" dirty="0">
                <a:cs typeface="Trebuchet MS"/>
              </a:rPr>
              <a:t>случае необходимости консультирует следователя </a:t>
            </a:r>
            <a:r>
              <a:rPr lang="ru-RU" dirty="0">
                <a:cs typeface="Trebuchet MS"/>
              </a:rPr>
              <a:t>при</a:t>
            </a:r>
            <a:r>
              <a:rPr lang="ru-RU" spc="-90" dirty="0">
                <a:cs typeface="Trebuchet MS"/>
              </a:rPr>
              <a:t> </a:t>
            </a:r>
            <a:r>
              <a:rPr lang="ru-RU" spc="-5" dirty="0">
                <a:cs typeface="Trebuchet MS"/>
              </a:rPr>
              <a:t>составлении</a:t>
            </a:r>
            <a:r>
              <a:rPr lang="ru-RU" dirty="0">
                <a:cs typeface="Trebuchet MS"/>
              </a:rPr>
              <a:t> </a:t>
            </a:r>
            <a:r>
              <a:rPr lang="ru-RU" spc="-5" dirty="0">
                <a:cs typeface="Trebuchet MS"/>
              </a:rPr>
              <a:t>постановления </a:t>
            </a:r>
            <a:r>
              <a:rPr lang="ru-RU" dirty="0">
                <a:cs typeface="Trebuchet MS"/>
              </a:rPr>
              <a:t>о </a:t>
            </a:r>
            <a:r>
              <a:rPr lang="ru-RU" spc="-5" dirty="0">
                <a:cs typeface="Trebuchet MS"/>
              </a:rPr>
              <a:t>назначении судебно-медицинской экспертизы </a:t>
            </a:r>
            <a:r>
              <a:rPr lang="ru-RU" dirty="0">
                <a:cs typeface="Trebuchet MS"/>
              </a:rPr>
              <a:t>трупа и  </a:t>
            </a:r>
            <a:r>
              <a:rPr lang="ru-RU" spc="-5" dirty="0">
                <a:cs typeface="Trebuchet MS"/>
              </a:rPr>
              <a:t>экспертизы </a:t>
            </a:r>
            <a:r>
              <a:rPr lang="ru-RU" dirty="0">
                <a:cs typeface="Trebuchet MS"/>
              </a:rPr>
              <a:t>изъятых </a:t>
            </a:r>
            <a:r>
              <a:rPr lang="ru-RU" spc="-5" dirty="0">
                <a:cs typeface="Trebuchet MS"/>
              </a:rPr>
              <a:t>вещественных доказательств, оказывает </a:t>
            </a:r>
            <a:r>
              <a:rPr lang="ru-RU" dirty="0">
                <a:cs typeface="Trebuchet MS"/>
              </a:rPr>
              <a:t>ему </a:t>
            </a:r>
            <a:r>
              <a:rPr lang="ru-RU" spc="-5" dirty="0">
                <a:cs typeface="Trebuchet MS"/>
              </a:rPr>
              <a:t>помощь </a:t>
            </a:r>
            <a:r>
              <a:rPr lang="ru-RU" dirty="0">
                <a:cs typeface="Trebuchet MS"/>
              </a:rPr>
              <a:t>в  </a:t>
            </a:r>
            <a:r>
              <a:rPr lang="ru-RU" spc="-5" dirty="0">
                <a:cs typeface="Trebuchet MS"/>
              </a:rPr>
              <a:t>формулировании вопросов, подлежащих </a:t>
            </a:r>
            <a:r>
              <a:rPr lang="ru-RU" dirty="0">
                <a:cs typeface="Trebuchet MS"/>
              </a:rPr>
              <a:t>решению при</a:t>
            </a:r>
            <a:r>
              <a:rPr lang="ru-RU" spc="-140" dirty="0">
                <a:cs typeface="Trebuchet MS"/>
              </a:rPr>
              <a:t> </a:t>
            </a:r>
            <a:r>
              <a:rPr lang="ru-RU" spc="-5" dirty="0">
                <a:cs typeface="Trebuchet MS"/>
              </a:rPr>
              <a:t>экспертизе.</a:t>
            </a:r>
            <a:endParaRPr lang="ru-RU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955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034" y="2159090"/>
            <a:ext cx="10515600" cy="1325563"/>
          </a:xfrm>
        </p:spPr>
        <p:txBody>
          <a:bodyPr/>
          <a:lstStyle/>
          <a:p>
            <a:pPr algn="ctr"/>
            <a:r>
              <a:rPr lang="ru-RU" u="none" spc="-5" dirty="0"/>
              <a:t>Благодарю </a:t>
            </a:r>
            <a:r>
              <a:rPr lang="ru-RU" u="none" dirty="0"/>
              <a:t>за</a:t>
            </a:r>
            <a:r>
              <a:rPr lang="ru-RU" u="none" spc="-60" dirty="0"/>
              <a:t> </a:t>
            </a:r>
            <a:r>
              <a:rPr lang="ru-RU" u="none" spc="-5" dirty="0"/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2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BAF5F-F962-4519-AE8A-A4BA1EB7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0A341-FC2F-423C-9B0F-26165D7F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Определение «Место происшествия».</a:t>
            </a:r>
          </a:p>
          <a:p>
            <a:r>
              <a:rPr lang="ru-RU" dirty="0"/>
              <a:t>2 Правовая регламентация осмотра места происшествия.</a:t>
            </a:r>
          </a:p>
          <a:p>
            <a:r>
              <a:rPr lang="ru-RU" dirty="0"/>
              <a:t>3 Принципы осмотра места происшествия.</a:t>
            </a:r>
          </a:p>
          <a:p>
            <a:r>
              <a:rPr lang="ru-RU" dirty="0"/>
              <a:t>4 Этапы осмотра места происшествия.</a:t>
            </a:r>
          </a:p>
          <a:p>
            <a:r>
              <a:rPr lang="ru-RU" dirty="0"/>
              <a:t>5 </a:t>
            </a:r>
            <a:r>
              <a:rPr lang="ru-RU" spc="-10" dirty="0"/>
              <a:t>Обязанности </a:t>
            </a:r>
            <a:r>
              <a:rPr lang="ru-RU" spc="-5" dirty="0"/>
              <a:t>врача-специалиста в области</a:t>
            </a:r>
            <a:r>
              <a:rPr lang="ru-RU" spc="95" dirty="0"/>
              <a:t> </a:t>
            </a:r>
            <a:r>
              <a:rPr lang="ru-RU" spc="-10" dirty="0"/>
              <a:t>судебной</a:t>
            </a:r>
            <a:br>
              <a:rPr lang="ru-RU" spc="-10" dirty="0"/>
            </a:br>
            <a:r>
              <a:rPr lang="ru-RU" spc="-555" dirty="0">
                <a:latin typeface="Times New Roman"/>
                <a:cs typeface="Times New Roman"/>
              </a:rPr>
              <a:t> </a:t>
            </a:r>
            <a:r>
              <a:rPr lang="ru-RU" spc="-10" dirty="0"/>
              <a:t>медицины </a:t>
            </a:r>
            <a:r>
              <a:rPr lang="ru-RU" spc="-5" dirty="0"/>
              <a:t>при </a:t>
            </a:r>
            <a:r>
              <a:rPr lang="ru-RU" spc="-10" dirty="0"/>
              <a:t>осмотре места</a:t>
            </a:r>
            <a:r>
              <a:rPr lang="ru-RU" spc="100" dirty="0"/>
              <a:t> </a:t>
            </a:r>
            <a:r>
              <a:rPr lang="ru-RU" spc="-5" dirty="0"/>
              <a:t>происшествия.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2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Главный объект осмотра - это осмотр места происшествия.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Место происшествия</a:t>
            </a:r>
            <a:r>
              <a:rPr lang="ru-RU" sz="2400" dirty="0"/>
              <a:t> - участок местности или помещение, в пределах которого обнаружены следы преступления. При этом подразумевается, что оно могло быть совершено как в том месте, где обнаружены его следы, так и в другом.</a:t>
            </a:r>
          </a:p>
          <a:p>
            <a:r>
              <a:rPr lang="ru-RU" sz="2400" b="1" dirty="0"/>
              <a:t>Осмотр места происшествия</a:t>
            </a:r>
            <a:r>
              <a:rPr lang="ru-RU" sz="2400" dirty="0"/>
              <a:t> - неотложное следственное действие, направленное на установление, фиксацию и исследование обстановки места происшествия, следов преступления и преступника и иных фактических данных, позволяющих в совокупности с другими доказательствами сделать вывод о механизме происшествия и других обстоятельствах расследуемого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252441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регламентация осмотра места происшествия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Процессуальный порядок производства осмотра места происшествия предусмотрен ст. ст. 29, 164-170,176, 177, 180, 287 УПК РФ. Осмотр места происшествия производится в целях обнаружения, наблюдения и исследования материальных объектов (следов преступления) их признаков, свойств состояния и взаиморасположения, а также выяснения других обстоятельств.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123372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074" y="9634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ч. 3 ст. 164 УПК РФ производство осмотра в ночное время, т. е. в период с 22 до 6 часов, не допускается, за исключением случаев:</a:t>
            </a:r>
          </a:p>
          <a:p>
            <a:pPr lvl="0"/>
            <a:r>
              <a:rPr lang="ru-RU" dirty="0"/>
              <a:t>возникновения опасности утраты следов преступления, обусловленной наступлением неблагоприятных погодных условий;</a:t>
            </a:r>
          </a:p>
          <a:p>
            <a:pPr lvl="0"/>
            <a:r>
              <a:rPr lang="ru-RU" dirty="0"/>
              <a:t>их сокрытием или уничтожением;</a:t>
            </a:r>
          </a:p>
          <a:p>
            <a:pPr lvl="0"/>
            <a:r>
              <a:rPr lang="ru-RU" dirty="0"/>
              <a:t>необходимости получения сведений о лице, совершившем преступление, в целях его задержания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95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Осмотр места происшествия, как правило, проводится на первоначальном этапе расследования. Это следственное действие, которое может быть проведено и до возбуждения уголовного дела (ч.2 ст. 176 УПК РФ).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6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Производство осмотра места происшествия должно основываться на следующих принципах: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Законности. </a:t>
            </a:r>
            <a:r>
              <a:rPr lang="ru-RU" dirty="0"/>
              <a:t>Осмотр проводится на основании и в точном соответствии с нормами УПК РФ, поскольку их нарушение влечет за собой признание недопустимыми полученных таким путем доказательств (ст. 7 УПК РФ).</a:t>
            </a:r>
          </a:p>
          <a:p>
            <a:r>
              <a:rPr lang="ru-RU" i="1" dirty="0"/>
              <a:t>Уважения чести и достоинства личности. </a:t>
            </a:r>
            <a:r>
              <a:rPr lang="ru-RU" dirty="0"/>
              <a:t>В ходе осмотра запрещается осуществление действий и принятие решений, унижающих честь участника уголовного судопроизводства, а также обращение, унижающее его человеческое достоинство либо создающее опасность для его жизни и здоровья (ст. 9 УПК РФ).</a:t>
            </a:r>
          </a:p>
        </p:txBody>
      </p:sp>
    </p:spTree>
    <p:extLst>
      <p:ext uri="{BB962C8B-B14F-4D97-AF65-F5344CB8AC3E}">
        <p14:creationId xmlns:p14="http://schemas.microsoft.com/office/powerpoint/2010/main" val="247866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8" y="1442448"/>
            <a:ext cx="10515600" cy="4351338"/>
          </a:xfrm>
        </p:spPr>
        <p:txBody>
          <a:bodyPr/>
          <a:lstStyle/>
          <a:p>
            <a:r>
              <a:rPr lang="ru-RU" i="1" dirty="0"/>
              <a:t>Охраны прав и свобод человека и гражданина. </a:t>
            </a:r>
            <a:r>
              <a:rPr lang="ru-RU" dirty="0"/>
              <a:t>Всем участникам осмотра следователь, дознаватель обязаны разъяснять их права, обязанности и ответственность и обеспечивать возможность осуществления этих прав. Вред, причиненный лицу в результате нарушения его прав и свобод должностными лицами, осуществляющими уголовное преследование, подлежит возмещению по основаниям и в порядке, предусмотренном гл. 18 УПК РФ.</a:t>
            </a:r>
          </a:p>
          <a:p>
            <a:r>
              <a:rPr lang="ru-RU" i="1" dirty="0"/>
              <a:t>Своевременности, </a:t>
            </a:r>
            <a:r>
              <a:rPr lang="ru-RU" dirty="0"/>
              <a:t>что обеспечивает максимальную сохранность обстановки и объектов к моменту осмотра.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22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4" y="696684"/>
            <a:ext cx="10515600" cy="5608321"/>
          </a:xfrm>
        </p:spPr>
        <p:txBody>
          <a:bodyPr>
            <a:normAutofit/>
          </a:bodyPr>
          <a:lstStyle/>
          <a:p>
            <a:r>
              <a:rPr lang="ru-RU" i="1" dirty="0"/>
              <a:t>Всесторонности и полноты. </a:t>
            </a:r>
            <a:r>
              <a:rPr lang="ru-RU" dirty="0"/>
              <a:t>Это позволяет выявить, зафиксировать и исследовать в необходимом объеме следы преступления и отобразить их надлежащим образом в протоколе и приложениях (плане, схеме, </a:t>
            </a:r>
            <a:r>
              <a:rPr lang="ru-RU" dirty="0" err="1"/>
              <a:t>фототаблице</a:t>
            </a:r>
            <a:r>
              <a:rPr lang="ru-RU" dirty="0"/>
              <a:t>) (ст. 166 УПК РФ). </a:t>
            </a:r>
          </a:p>
          <a:p>
            <a:r>
              <a:rPr lang="ru-RU" i="1" dirty="0"/>
              <a:t>Объективности. </a:t>
            </a:r>
            <a:r>
              <a:rPr lang="ru-RU" dirty="0"/>
              <a:t>Данный принцип предполагает точное отражение в протоколе осмотра обстановки места происшествия, следов, объектов, вещественных доказательств в том виде (месте, объеме, размере, взаиморасположении относительно иных предметов обстановки и т. д.), в котором они обнаружены.</a:t>
            </a:r>
          </a:p>
          <a:p>
            <a:r>
              <a:rPr lang="ru-RU" i="1" dirty="0"/>
              <a:t>Методичности, целеустремленности и последовательности, </a:t>
            </a:r>
            <a:r>
              <a:rPr lang="ru-RU" dirty="0"/>
              <a:t>что означает применение оптимальных для осмотра методов и приемов, соблюдение очередности действий, рациональное использование технических средств и тактических приемов.</a:t>
            </a:r>
          </a:p>
        </p:txBody>
      </p:sp>
    </p:spTree>
    <p:extLst>
      <p:ext uri="{BB962C8B-B14F-4D97-AF65-F5344CB8AC3E}">
        <p14:creationId xmlns:p14="http://schemas.microsoft.com/office/powerpoint/2010/main" val="1141150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916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Тема Office</vt:lpstr>
      <vt:lpstr>Правовая регламентация и организация осмотра места происшествия.</vt:lpstr>
      <vt:lpstr>ПЛАН</vt:lpstr>
      <vt:lpstr>Главный объект осмотра - это осмотр места происшествия.</vt:lpstr>
      <vt:lpstr>Правовая регламентация осмотра места происшествия</vt:lpstr>
      <vt:lpstr>Презентация PowerPoint</vt:lpstr>
      <vt:lpstr>Презентация PowerPoint</vt:lpstr>
      <vt:lpstr>Производство осмотра места происшествия должно основываться на следующих принципах:</vt:lpstr>
      <vt:lpstr>Презентация PowerPoint</vt:lpstr>
      <vt:lpstr>Презентация PowerPoint</vt:lpstr>
      <vt:lpstr>Презентация PowerPoint</vt:lpstr>
      <vt:lpstr>Презентация PowerPoint</vt:lpstr>
      <vt:lpstr> Исследовательский этап:</vt:lpstr>
      <vt:lpstr>Презентация PowerPoint</vt:lpstr>
      <vt:lpstr> Обязанности врача-специалиста в области судебной  медицины при осмотре места происшествия: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Пост 2 Кардиология №3</dc:creator>
  <cp:lastModifiedBy>Алена Наумова</cp:lastModifiedBy>
  <cp:revision>17</cp:revision>
  <dcterms:created xsi:type="dcterms:W3CDTF">2019-12-22T15:19:51Z</dcterms:created>
  <dcterms:modified xsi:type="dcterms:W3CDTF">2020-02-12T13:56:34Z</dcterms:modified>
</cp:coreProperties>
</file>