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2" r:id="rId3"/>
    <p:sldId id="407" r:id="rId4"/>
    <p:sldId id="406" r:id="rId5"/>
    <p:sldId id="410" r:id="rId6"/>
    <p:sldId id="405" r:id="rId7"/>
    <p:sldId id="401" r:id="rId8"/>
    <p:sldId id="402" r:id="rId9"/>
    <p:sldId id="408" r:id="rId10"/>
    <p:sldId id="409" r:id="rId11"/>
    <p:sldId id="415" r:id="rId12"/>
    <p:sldId id="404" r:id="rId13"/>
    <p:sldId id="416" r:id="rId14"/>
    <p:sldId id="414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0A2"/>
    <a:srgbClr val="B2D4D8"/>
    <a:srgbClr val="FF0066"/>
    <a:srgbClr val="610DF7"/>
    <a:srgbClr val="66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97" autoAdjust="0"/>
    <p:restoredTop sz="94660"/>
  </p:normalViewPr>
  <p:slideViewPr>
    <p:cSldViewPr>
      <p:cViewPr varScale="1">
        <p:scale>
          <a:sx n="73" d="100"/>
          <a:sy n="73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88465170536606"/>
          <c:y val="3.2025521469836685E-2"/>
          <c:w val="0.64476041480509805"/>
          <c:h val="0.858905572001897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Врачебный персонал</c:v>
                </c:pt>
              </c:strCache>
            </c:strRef>
          </c:tx>
          <c:spPr>
            <a:ln w="53975"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</c:v>
                </c:pt>
                <c:pt idx="1">
                  <c:v>70</c:v>
                </c:pt>
                <c:pt idx="2">
                  <c:v>81</c:v>
                </c:pt>
                <c:pt idx="3">
                  <c:v>90</c:v>
                </c:pt>
                <c:pt idx="4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F-44A5-BE8B-9A8CFEBC7E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spPr>
            <a:ln w="53975"/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65</c:v>
                </c:pt>
                <c:pt idx="1">
                  <c:v>71</c:v>
                </c:pt>
                <c:pt idx="2">
                  <c:v>78</c:v>
                </c:pt>
                <c:pt idx="3">
                  <c:v>85</c:v>
                </c:pt>
                <c:pt idx="4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4F-44A5-BE8B-9A8CFEBC7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954912"/>
        <c:axId val="1559946208"/>
      </c:lineChart>
      <c:catAx>
        <c:axId val="155995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559946208"/>
        <c:crosses val="autoZero"/>
        <c:auto val="1"/>
        <c:lblAlgn val="ctr"/>
        <c:lblOffset val="100"/>
        <c:noMultiLvlLbl val="0"/>
      </c:catAx>
      <c:valAx>
        <c:axId val="1559946208"/>
        <c:scaling>
          <c:orientation val="minMax"/>
          <c:max val="100"/>
          <c:min val="5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r>
                  <a:rPr lang="ru-RU">
                    <a:solidFill>
                      <a:schemeClr val="accent6">
                        <a:lumMod val="50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1.687457302767513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559954912"/>
        <c:crosses val="autoZero"/>
        <c:crossBetween val="between"/>
        <c:majorUnit val="10"/>
      </c:valAx>
      <c:sp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rgbClr val="D8D8D8">
                <a:shade val="67500"/>
                <a:satMod val="115000"/>
              </a:srgbClr>
            </a:gs>
            <a:gs pos="100000">
              <a:srgbClr val="D8D8D8">
                <a:shade val="100000"/>
                <a:satMod val="115000"/>
              </a:srgb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5709451823360696"/>
          <c:y val="0.3766484004337099"/>
          <c:w val="0.23355259377310569"/>
          <c:h val="0.29976789418816241"/>
        </c:manualLayout>
      </c:layout>
      <c:overlay val="0"/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86E1F-08DB-441B-BED7-D4EA995F3B6F}" type="doc">
      <dgm:prSet loTypeId="urn:microsoft.com/office/officeart/2005/8/layout/chevron1" loCatId="process" qsTypeId="urn:microsoft.com/office/officeart/2005/8/quickstyle/simple3" qsCatId="simple" csTypeId="urn:microsoft.com/office/officeart/2005/8/colors/accent3_5" csCatId="accent3" phldr="1"/>
      <dgm:spPr/>
    </dgm:pt>
    <dgm:pt modelId="{5C6C2870-8393-4AE4-8155-B5FA596B02F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2"/>
              </a:solidFill>
            </a:rPr>
            <a:t>2019 год</a:t>
          </a:r>
          <a:endParaRPr lang="ru-RU" sz="4000" b="1" dirty="0">
            <a:solidFill>
              <a:schemeClr val="tx2"/>
            </a:solidFill>
          </a:endParaRPr>
        </a:p>
      </dgm:t>
    </dgm:pt>
    <dgm:pt modelId="{9698E292-9A56-4F66-A124-434BC7865F0C}" type="parTrans" cxnId="{A3768B0A-C3B1-428E-8098-BAF39FC45896}">
      <dgm:prSet/>
      <dgm:spPr/>
      <dgm:t>
        <a:bodyPr/>
        <a:lstStyle/>
        <a:p>
          <a:endParaRPr lang="ru-RU"/>
        </a:p>
      </dgm:t>
    </dgm:pt>
    <dgm:pt modelId="{75F03A62-7C1D-4982-A7E1-06DDE86A26A0}" type="sibTrans" cxnId="{A3768B0A-C3B1-428E-8098-BAF39FC45896}">
      <dgm:prSet/>
      <dgm:spPr/>
      <dgm:t>
        <a:bodyPr/>
        <a:lstStyle/>
        <a:p>
          <a:endParaRPr lang="ru-RU"/>
        </a:p>
      </dgm:t>
    </dgm:pt>
    <dgm:pt modelId="{029BB8CA-498F-463D-936A-EB9C31F7585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2"/>
              </a:solidFill>
            </a:rPr>
            <a:t>2023 </a:t>
          </a:r>
          <a:r>
            <a:rPr lang="ru-RU" sz="4000" b="1" dirty="0" smtClean="0">
              <a:solidFill>
                <a:schemeClr val="tx2"/>
              </a:solidFill>
            </a:rPr>
            <a:t>год</a:t>
          </a:r>
          <a:endParaRPr lang="ru-RU" sz="4000" b="1" dirty="0">
            <a:solidFill>
              <a:schemeClr val="tx2"/>
            </a:solidFill>
          </a:endParaRPr>
        </a:p>
      </dgm:t>
    </dgm:pt>
    <dgm:pt modelId="{7F7BD1BF-EC97-4BA5-BB7D-5BD3999E8E97}" type="parTrans" cxnId="{26A9E88C-9574-42D4-B208-B6A4009E9F39}">
      <dgm:prSet/>
      <dgm:spPr/>
      <dgm:t>
        <a:bodyPr/>
        <a:lstStyle/>
        <a:p>
          <a:endParaRPr lang="ru-RU"/>
        </a:p>
      </dgm:t>
    </dgm:pt>
    <dgm:pt modelId="{2F8904EC-166E-4C03-874D-183EE04604F6}" type="sibTrans" cxnId="{26A9E88C-9574-42D4-B208-B6A4009E9F39}">
      <dgm:prSet/>
      <dgm:spPr/>
      <dgm:t>
        <a:bodyPr/>
        <a:lstStyle/>
        <a:p>
          <a:endParaRPr lang="ru-RU"/>
        </a:p>
      </dgm:t>
    </dgm:pt>
    <dgm:pt modelId="{CF6D238C-1523-422B-AEE9-72D217664E01}" type="pres">
      <dgm:prSet presAssocID="{25086E1F-08DB-441B-BED7-D4EA995F3B6F}" presName="Name0" presStyleCnt="0">
        <dgm:presLayoutVars>
          <dgm:dir/>
          <dgm:animLvl val="lvl"/>
          <dgm:resizeHandles val="exact"/>
        </dgm:presLayoutVars>
      </dgm:prSet>
      <dgm:spPr/>
    </dgm:pt>
    <dgm:pt modelId="{F2D47EE7-433E-4DE8-A289-235F6BCAF6F4}" type="pres">
      <dgm:prSet presAssocID="{5C6C2870-8393-4AE4-8155-B5FA596B02F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86C1B-C69A-400A-86B7-7D6EBF02BDAB}" type="pres">
      <dgm:prSet presAssocID="{75F03A62-7C1D-4982-A7E1-06DDE86A26A0}" presName="parTxOnlySpace" presStyleCnt="0"/>
      <dgm:spPr/>
    </dgm:pt>
    <dgm:pt modelId="{CB4BDA84-E2E9-4304-A6D6-BE75047F06A9}" type="pres">
      <dgm:prSet presAssocID="{029BB8CA-498F-463D-936A-EB9C31F75856}" presName="parTxOnly" presStyleLbl="node1" presStyleIdx="1" presStyleCnt="2" custLinFactNeighborX="5529" custLinFactNeighborY="7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1F454-AC2B-4D5F-A2A6-B66041516709}" type="presOf" srcId="{5C6C2870-8393-4AE4-8155-B5FA596B02F2}" destId="{F2D47EE7-433E-4DE8-A289-235F6BCAF6F4}" srcOrd="0" destOrd="0" presId="urn:microsoft.com/office/officeart/2005/8/layout/chevron1"/>
    <dgm:cxn modelId="{70F73A33-9B2C-4E1C-8BD0-986ED284EA37}" type="presOf" srcId="{25086E1F-08DB-441B-BED7-D4EA995F3B6F}" destId="{CF6D238C-1523-422B-AEE9-72D217664E01}" srcOrd="0" destOrd="0" presId="urn:microsoft.com/office/officeart/2005/8/layout/chevron1"/>
    <dgm:cxn modelId="{40A6E52E-5CEF-43ED-9AC9-497363AF6DC2}" type="presOf" srcId="{029BB8CA-498F-463D-936A-EB9C31F75856}" destId="{CB4BDA84-E2E9-4304-A6D6-BE75047F06A9}" srcOrd="0" destOrd="0" presId="urn:microsoft.com/office/officeart/2005/8/layout/chevron1"/>
    <dgm:cxn modelId="{26A9E88C-9574-42D4-B208-B6A4009E9F39}" srcId="{25086E1F-08DB-441B-BED7-D4EA995F3B6F}" destId="{029BB8CA-498F-463D-936A-EB9C31F75856}" srcOrd="1" destOrd="0" parTransId="{7F7BD1BF-EC97-4BA5-BB7D-5BD3999E8E97}" sibTransId="{2F8904EC-166E-4C03-874D-183EE04604F6}"/>
    <dgm:cxn modelId="{A3768B0A-C3B1-428E-8098-BAF39FC45896}" srcId="{25086E1F-08DB-441B-BED7-D4EA995F3B6F}" destId="{5C6C2870-8393-4AE4-8155-B5FA596B02F2}" srcOrd="0" destOrd="0" parTransId="{9698E292-9A56-4F66-A124-434BC7865F0C}" sibTransId="{75F03A62-7C1D-4982-A7E1-06DDE86A26A0}"/>
    <dgm:cxn modelId="{7248A972-F975-4756-ACFB-FA59CF508268}" type="presParOf" srcId="{CF6D238C-1523-422B-AEE9-72D217664E01}" destId="{F2D47EE7-433E-4DE8-A289-235F6BCAF6F4}" srcOrd="0" destOrd="0" presId="urn:microsoft.com/office/officeart/2005/8/layout/chevron1"/>
    <dgm:cxn modelId="{DFC0E84E-E4DB-4483-8393-54FDCF0275D1}" type="presParOf" srcId="{CF6D238C-1523-422B-AEE9-72D217664E01}" destId="{29786C1B-C69A-400A-86B7-7D6EBF02BDAB}" srcOrd="1" destOrd="0" presId="urn:microsoft.com/office/officeart/2005/8/layout/chevron1"/>
    <dgm:cxn modelId="{583D7FB9-66FC-49E9-8736-54C6565BEC0E}" type="presParOf" srcId="{CF6D238C-1523-422B-AEE9-72D217664E01}" destId="{CB4BDA84-E2E9-4304-A6D6-BE75047F06A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86E1F-08DB-441B-BED7-D4EA995F3B6F}" type="doc">
      <dgm:prSet loTypeId="urn:microsoft.com/office/officeart/2005/8/layout/chevron1" loCatId="process" qsTypeId="urn:microsoft.com/office/officeart/2005/8/quickstyle/simple3" qsCatId="simple" csTypeId="urn:microsoft.com/office/officeart/2005/8/colors/accent3_5" csCatId="accent3" phldr="1"/>
      <dgm:spPr/>
    </dgm:pt>
    <dgm:pt modelId="{5C6C2870-8393-4AE4-8155-B5FA596B02F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2"/>
              </a:solidFill>
            </a:rPr>
            <a:t>2019 год</a:t>
          </a:r>
          <a:endParaRPr lang="ru-RU" sz="4000" b="1" dirty="0">
            <a:solidFill>
              <a:schemeClr val="tx2"/>
            </a:solidFill>
          </a:endParaRPr>
        </a:p>
      </dgm:t>
    </dgm:pt>
    <dgm:pt modelId="{9698E292-9A56-4F66-A124-434BC7865F0C}" type="parTrans" cxnId="{A3768B0A-C3B1-428E-8098-BAF39FC45896}">
      <dgm:prSet/>
      <dgm:spPr/>
      <dgm:t>
        <a:bodyPr/>
        <a:lstStyle/>
        <a:p>
          <a:endParaRPr lang="ru-RU"/>
        </a:p>
      </dgm:t>
    </dgm:pt>
    <dgm:pt modelId="{75F03A62-7C1D-4982-A7E1-06DDE86A26A0}" type="sibTrans" cxnId="{A3768B0A-C3B1-428E-8098-BAF39FC45896}">
      <dgm:prSet/>
      <dgm:spPr/>
      <dgm:t>
        <a:bodyPr/>
        <a:lstStyle/>
        <a:p>
          <a:endParaRPr lang="ru-RU"/>
        </a:p>
      </dgm:t>
    </dgm:pt>
    <dgm:pt modelId="{029BB8CA-498F-463D-936A-EB9C31F7585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2"/>
              </a:solidFill>
            </a:rPr>
            <a:t>2023 год</a:t>
          </a:r>
          <a:endParaRPr lang="ru-RU" sz="4000" b="1" dirty="0">
            <a:solidFill>
              <a:schemeClr val="tx2"/>
            </a:solidFill>
          </a:endParaRPr>
        </a:p>
      </dgm:t>
    </dgm:pt>
    <dgm:pt modelId="{7F7BD1BF-EC97-4BA5-BB7D-5BD3999E8E97}" type="parTrans" cxnId="{26A9E88C-9574-42D4-B208-B6A4009E9F39}">
      <dgm:prSet/>
      <dgm:spPr/>
      <dgm:t>
        <a:bodyPr/>
        <a:lstStyle/>
        <a:p>
          <a:endParaRPr lang="ru-RU"/>
        </a:p>
      </dgm:t>
    </dgm:pt>
    <dgm:pt modelId="{2F8904EC-166E-4C03-874D-183EE04604F6}" type="sibTrans" cxnId="{26A9E88C-9574-42D4-B208-B6A4009E9F39}">
      <dgm:prSet/>
      <dgm:spPr/>
      <dgm:t>
        <a:bodyPr/>
        <a:lstStyle/>
        <a:p>
          <a:endParaRPr lang="ru-RU"/>
        </a:p>
      </dgm:t>
    </dgm:pt>
    <dgm:pt modelId="{CF6D238C-1523-422B-AEE9-72D217664E01}" type="pres">
      <dgm:prSet presAssocID="{25086E1F-08DB-441B-BED7-D4EA995F3B6F}" presName="Name0" presStyleCnt="0">
        <dgm:presLayoutVars>
          <dgm:dir/>
          <dgm:animLvl val="lvl"/>
          <dgm:resizeHandles val="exact"/>
        </dgm:presLayoutVars>
      </dgm:prSet>
      <dgm:spPr/>
    </dgm:pt>
    <dgm:pt modelId="{F2D47EE7-433E-4DE8-A289-235F6BCAF6F4}" type="pres">
      <dgm:prSet presAssocID="{5C6C2870-8393-4AE4-8155-B5FA596B02F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86C1B-C69A-400A-86B7-7D6EBF02BDAB}" type="pres">
      <dgm:prSet presAssocID="{75F03A62-7C1D-4982-A7E1-06DDE86A26A0}" presName="parTxOnlySpace" presStyleCnt="0"/>
      <dgm:spPr/>
    </dgm:pt>
    <dgm:pt modelId="{CB4BDA84-E2E9-4304-A6D6-BE75047F06A9}" type="pres">
      <dgm:prSet presAssocID="{029BB8CA-498F-463D-936A-EB9C31F75856}" presName="parTxOnly" presStyleLbl="node1" presStyleIdx="1" presStyleCnt="2" custLinFactNeighborX="5529" custLinFactNeighborY="7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39ADB3-5130-48C0-9C62-089F47E208BF}" type="presOf" srcId="{25086E1F-08DB-441B-BED7-D4EA995F3B6F}" destId="{CF6D238C-1523-422B-AEE9-72D217664E01}" srcOrd="0" destOrd="0" presId="urn:microsoft.com/office/officeart/2005/8/layout/chevron1"/>
    <dgm:cxn modelId="{280CEEFB-AC26-4754-9A92-D68C0F54308B}" type="presOf" srcId="{029BB8CA-498F-463D-936A-EB9C31F75856}" destId="{CB4BDA84-E2E9-4304-A6D6-BE75047F06A9}" srcOrd="0" destOrd="0" presId="urn:microsoft.com/office/officeart/2005/8/layout/chevron1"/>
    <dgm:cxn modelId="{26A9E88C-9574-42D4-B208-B6A4009E9F39}" srcId="{25086E1F-08DB-441B-BED7-D4EA995F3B6F}" destId="{029BB8CA-498F-463D-936A-EB9C31F75856}" srcOrd="1" destOrd="0" parTransId="{7F7BD1BF-EC97-4BA5-BB7D-5BD3999E8E97}" sibTransId="{2F8904EC-166E-4C03-874D-183EE04604F6}"/>
    <dgm:cxn modelId="{66346391-A153-4D8C-9A0E-66220632A1C9}" type="presOf" srcId="{5C6C2870-8393-4AE4-8155-B5FA596B02F2}" destId="{F2D47EE7-433E-4DE8-A289-235F6BCAF6F4}" srcOrd="0" destOrd="0" presId="urn:microsoft.com/office/officeart/2005/8/layout/chevron1"/>
    <dgm:cxn modelId="{A3768B0A-C3B1-428E-8098-BAF39FC45896}" srcId="{25086E1F-08DB-441B-BED7-D4EA995F3B6F}" destId="{5C6C2870-8393-4AE4-8155-B5FA596B02F2}" srcOrd="0" destOrd="0" parTransId="{9698E292-9A56-4F66-A124-434BC7865F0C}" sibTransId="{75F03A62-7C1D-4982-A7E1-06DDE86A26A0}"/>
    <dgm:cxn modelId="{04377847-0F1C-4203-A559-B585C6119A66}" type="presParOf" srcId="{CF6D238C-1523-422B-AEE9-72D217664E01}" destId="{F2D47EE7-433E-4DE8-A289-235F6BCAF6F4}" srcOrd="0" destOrd="0" presId="urn:microsoft.com/office/officeart/2005/8/layout/chevron1"/>
    <dgm:cxn modelId="{8D8328B3-760A-4F05-B7AF-0AB995C867B5}" type="presParOf" srcId="{CF6D238C-1523-422B-AEE9-72D217664E01}" destId="{29786C1B-C69A-400A-86B7-7D6EBF02BDAB}" srcOrd="1" destOrd="0" presId="urn:microsoft.com/office/officeart/2005/8/layout/chevron1"/>
    <dgm:cxn modelId="{3CAF8136-8935-43FD-B4AD-05C6F34BE6EF}" type="presParOf" srcId="{CF6D238C-1523-422B-AEE9-72D217664E01}" destId="{CB4BDA84-E2E9-4304-A6D6-BE75047F06A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086E1F-08DB-441B-BED7-D4EA995F3B6F}" type="doc">
      <dgm:prSet loTypeId="urn:microsoft.com/office/officeart/2005/8/layout/chevron1" loCatId="process" qsTypeId="urn:microsoft.com/office/officeart/2005/8/quickstyle/simple3" qsCatId="simple" csTypeId="urn:microsoft.com/office/officeart/2005/8/colors/accent3_5" csCatId="accent3" phldr="1"/>
      <dgm:spPr/>
    </dgm:pt>
    <dgm:pt modelId="{5C6C2870-8393-4AE4-8155-B5FA596B02F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2"/>
              </a:solidFill>
            </a:rPr>
            <a:t>2019 год</a:t>
          </a:r>
          <a:endParaRPr lang="ru-RU" sz="4000" b="1" dirty="0">
            <a:solidFill>
              <a:schemeClr val="tx2"/>
            </a:solidFill>
          </a:endParaRPr>
        </a:p>
      </dgm:t>
    </dgm:pt>
    <dgm:pt modelId="{9698E292-9A56-4F66-A124-434BC7865F0C}" type="parTrans" cxnId="{A3768B0A-C3B1-428E-8098-BAF39FC45896}">
      <dgm:prSet/>
      <dgm:spPr/>
      <dgm:t>
        <a:bodyPr/>
        <a:lstStyle/>
        <a:p>
          <a:endParaRPr lang="ru-RU"/>
        </a:p>
      </dgm:t>
    </dgm:pt>
    <dgm:pt modelId="{75F03A62-7C1D-4982-A7E1-06DDE86A26A0}" type="sibTrans" cxnId="{A3768B0A-C3B1-428E-8098-BAF39FC45896}">
      <dgm:prSet/>
      <dgm:spPr/>
      <dgm:t>
        <a:bodyPr/>
        <a:lstStyle/>
        <a:p>
          <a:endParaRPr lang="ru-RU"/>
        </a:p>
      </dgm:t>
    </dgm:pt>
    <dgm:pt modelId="{029BB8CA-498F-463D-936A-EB9C31F7585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2"/>
              </a:solidFill>
            </a:rPr>
            <a:t>2023 год</a:t>
          </a:r>
          <a:endParaRPr lang="ru-RU" sz="4000" b="1" dirty="0">
            <a:solidFill>
              <a:schemeClr val="tx2"/>
            </a:solidFill>
          </a:endParaRPr>
        </a:p>
      </dgm:t>
    </dgm:pt>
    <dgm:pt modelId="{7F7BD1BF-EC97-4BA5-BB7D-5BD3999E8E97}" type="parTrans" cxnId="{26A9E88C-9574-42D4-B208-B6A4009E9F39}">
      <dgm:prSet/>
      <dgm:spPr/>
      <dgm:t>
        <a:bodyPr/>
        <a:lstStyle/>
        <a:p>
          <a:endParaRPr lang="ru-RU"/>
        </a:p>
      </dgm:t>
    </dgm:pt>
    <dgm:pt modelId="{2F8904EC-166E-4C03-874D-183EE04604F6}" type="sibTrans" cxnId="{26A9E88C-9574-42D4-B208-B6A4009E9F39}">
      <dgm:prSet/>
      <dgm:spPr/>
      <dgm:t>
        <a:bodyPr/>
        <a:lstStyle/>
        <a:p>
          <a:endParaRPr lang="ru-RU"/>
        </a:p>
      </dgm:t>
    </dgm:pt>
    <dgm:pt modelId="{CF6D238C-1523-422B-AEE9-72D217664E01}" type="pres">
      <dgm:prSet presAssocID="{25086E1F-08DB-441B-BED7-D4EA995F3B6F}" presName="Name0" presStyleCnt="0">
        <dgm:presLayoutVars>
          <dgm:dir/>
          <dgm:animLvl val="lvl"/>
          <dgm:resizeHandles val="exact"/>
        </dgm:presLayoutVars>
      </dgm:prSet>
      <dgm:spPr/>
    </dgm:pt>
    <dgm:pt modelId="{F2D47EE7-433E-4DE8-A289-235F6BCAF6F4}" type="pres">
      <dgm:prSet presAssocID="{5C6C2870-8393-4AE4-8155-B5FA596B02F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86C1B-C69A-400A-86B7-7D6EBF02BDAB}" type="pres">
      <dgm:prSet presAssocID="{75F03A62-7C1D-4982-A7E1-06DDE86A26A0}" presName="parTxOnlySpace" presStyleCnt="0"/>
      <dgm:spPr/>
    </dgm:pt>
    <dgm:pt modelId="{CB4BDA84-E2E9-4304-A6D6-BE75047F06A9}" type="pres">
      <dgm:prSet presAssocID="{029BB8CA-498F-463D-936A-EB9C31F75856}" presName="parTxOnly" presStyleLbl="node1" presStyleIdx="1" presStyleCnt="2" custLinFactNeighborX="5529" custLinFactNeighborY="7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242B88-5992-40BA-919B-783EC7FFBD5B}" type="presOf" srcId="{029BB8CA-498F-463D-936A-EB9C31F75856}" destId="{CB4BDA84-E2E9-4304-A6D6-BE75047F06A9}" srcOrd="0" destOrd="0" presId="urn:microsoft.com/office/officeart/2005/8/layout/chevron1"/>
    <dgm:cxn modelId="{26A9E88C-9574-42D4-B208-B6A4009E9F39}" srcId="{25086E1F-08DB-441B-BED7-D4EA995F3B6F}" destId="{029BB8CA-498F-463D-936A-EB9C31F75856}" srcOrd="1" destOrd="0" parTransId="{7F7BD1BF-EC97-4BA5-BB7D-5BD3999E8E97}" sibTransId="{2F8904EC-166E-4C03-874D-183EE04604F6}"/>
    <dgm:cxn modelId="{447AC36B-8AC3-4084-AA01-7760099D9F1F}" type="presOf" srcId="{25086E1F-08DB-441B-BED7-D4EA995F3B6F}" destId="{CF6D238C-1523-422B-AEE9-72D217664E01}" srcOrd="0" destOrd="0" presId="urn:microsoft.com/office/officeart/2005/8/layout/chevron1"/>
    <dgm:cxn modelId="{A3768B0A-C3B1-428E-8098-BAF39FC45896}" srcId="{25086E1F-08DB-441B-BED7-D4EA995F3B6F}" destId="{5C6C2870-8393-4AE4-8155-B5FA596B02F2}" srcOrd="0" destOrd="0" parTransId="{9698E292-9A56-4F66-A124-434BC7865F0C}" sibTransId="{75F03A62-7C1D-4982-A7E1-06DDE86A26A0}"/>
    <dgm:cxn modelId="{826C85A4-631A-4FB6-B182-CFB32ACFE124}" type="presOf" srcId="{5C6C2870-8393-4AE4-8155-B5FA596B02F2}" destId="{F2D47EE7-433E-4DE8-A289-235F6BCAF6F4}" srcOrd="0" destOrd="0" presId="urn:microsoft.com/office/officeart/2005/8/layout/chevron1"/>
    <dgm:cxn modelId="{BCA8106C-DAAF-4D43-824F-CCD222B3FB90}" type="presParOf" srcId="{CF6D238C-1523-422B-AEE9-72D217664E01}" destId="{F2D47EE7-433E-4DE8-A289-235F6BCAF6F4}" srcOrd="0" destOrd="0" presId="urn:microsoft.com/office/officeart/2005/8/layout/chevron1"/>
    <dgm:cxn modelId="{C261359B-9355-4C15-8285-926613108E0D}" type="presParOf" srcId="{CF6D238C-1523-422B-AEE9-72D217664E01}" destId="{29786C1B-C69A-400A-86B7-7D6EBF02BDAB}" srcOrd="1" destOrd="0" presId="urn:microsoft.com/office/officeart/2005/8/layout/chevron1"/>
    <dgm:cxn modelId="{9FEBDCC4-E813-493D-A739-F43D7030D72D}" type="presParOf" srcId="{CF6D238C-1523-422B-AEE9-72D217664E01}" destId="{CB4BDA84-E2E9-4304-A6D6-BE75047F06A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086E1F-08DB-441B-BED7-D4EA995F3B6F}" type="doc">
      <dgm:prSet loTypeId="urn:microsoft.com/office/officeart/2005/8/layout/chevron1" loCatId="process" qsTypeId="urn:microsoft.com/office/officeart/2005/8/quickstyle/simple3" qsCatId="simple" csTypeId="urn:microsoft.com/office/officeart/2005/8/colors/accent3_5" csCatId="accent3" phldr="1"/>
      <dgm:spPr/>
    </dgm:pt>
    <dgm:pt modelId="{5C6C2870-8393-4AE4-8155-B5FA596B02F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2"/>
              </a:solidFill>
            </a:rPr>
            <a:t>2019 год</a:t>
          </a:r>
          <a:endParaRPr lang="ru-RU" sz="4000" b="1" dirty="0">
            <a:solidFill>
              <a:schemeClr val="tx2"/>
            </a:solidFill>
          </a:endParaRPr>
        </a:p>
      </dgm:t>
    </dgm:pt>
    <dgm:pt modelId="{9698E292-9A56-4F66-A124-434BC7865F0C}" type="parTrans" cxnId="{A3768B0A-C3B1-428E-8098-BAF39FC45896}">
      <dgm:prSet/>
      <dgm:spPr/>
      <dgm:t>
        <a:bodyPr/>
        <a:lstStyle/>
        <a:p>
          <a:endParaRPr lang="ru-RU"/>
        </a:p>
      </dgm:t>
    </dgm:pt>
    <dgm:pt modelId="{75F03A62-7C1D-4982-A7E1-06DDE86A26A0}" type="sibTrans" cxnId="{A3768B0A-C3B1-428E-8098-BAF39FC45896}">
      <dgm:prSet/>
      <dgm:spPr/>
      <dgm:t>
        <a:bodyPr/>
        <a:lstStyle/>
        <a:p>
          <a:endParaRPr lang="ru-RU"/>
        </a:p>
      </dgm:t>
    </dgm:pt>
    <dgm:pt modelId="{029BB8CA-498F-463D-936A-EB9C31F7585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2"/>
              </a:solidFill>
            </a:rPr>
            <a:t>2021 год</a:t>
          </a:r>
          <a:endParaRPr lang="ru-RU" sz="4000" b="1" dirty="0">
            <a:solidFill>
              <a:schemeClr val="tx2"/>
            </a:solidFill>
          </a:endParaRPr>
        </a:p>
      </dgm:t>
    </dgm:pt>
    <dgm:pt modelId="{7F7BD1BF-EC97-4BA5-BB7D-5BD3999E8E97}" type="parTrans" cxnId="{26A9E88C-9574-42D4-B208-B6A4009E9F39}">
      <dgm:prSet/>
      <dgm:spPr/>
      <dgm:t>
        <a:bodyPr/>
        <a:lstStyle/>
        <a:p>
          <a:endParaRPr lang="ru-RU"/>
        </a:p>
      </dgm:t>
    </dgm:pt>
    <dgm:pt modelId="{2F8904EC-166E-4C03-874D-183EE04604F6}" type="sibTrans" cxnId="{26A9E88C-9574-42D4-B208-B6A4009E9F39}">
      <dgm:prSet/>
      <dgm:spPr/>
      <dgm:t>
        <a:bodyPr/>
        <a:lstStyle/>
        <a:p>
          <a:endParaRPr lang="ru-RU"/>
        </a:p>
      </dgm:t>
    </dgm:pt>
    <dgm:pt modelId="{CF6D238C-1523-422B-AEE9-72D217664E01}" type="pres">
      <dgm:prSet presAssocID="{25086E1F-08DB-441B-BED7-D4EA995F3B6F}" presName="Name0" presStyleCnt="0">
        <dgm:presLayoutVars>
          <dgm:dir/>
          <dgm:animLvl val="lvl"/>
          <dgm:resizeHandles val="exact"/>
        </dgm:presLayoutVars>
      </dgm:prSet>
      <dgm:spPr/>
    </dgm:pt>
    <dgm:pt modelId="{F2D47EE7-433E-4DE8-A289-235F6BCAF6F4}" type="pres">
      <dgm:prSet presAssocID="{5C6C2870-8393-4AE4-8155-B5FA596B02F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86C1B-C69A-400A-86B7-7D6EBF02BDAB}" type="pres">
      <dgm:prSet presAssocID="{75F03A62-7C1D-4982-A7E1-06DDE86A26A0}" presName="parTxOnlySpace" presStyleCnt="0"/>
      <dgm:spPr/>
    </dgm:pt>
    <dgm:pt modelId="{CB4BDA84-E2E9-4304-A6D6-BE75047F06A9}" type="pres">
      <dgm:prSet presAssocID="{029BB8CA-498F-463D-936A-EB9C31F75856}" presName="parTxOnly" presStyleLbl="node1" presStyleIdx="1" presStyleCnt="2" custLinFactNeighborX="5529" custLinFactNeighborY="7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E3F1C9-7B40-40FE-A37B-B9974F3394AC}" type="presOf" srcId="{25086E1F-08DB-441B-BED7-D4EA995F3B6F}" destId="{CF6D238C-1523-422B-AEE9-72D217664E01}" srcOrd="0" destOrd="0" presId="urn:microsoft.com/office/officeart/2005/8/layout/chevron1"/>
    <dgm:cxn modelId="{26A9E88C-9574-42D4-B208-B6A4009E9F39}" srcId="{25086E1F-08DB-441B-BED7-D4EA995F3B6F}" destId="{029BB8CA-498F-463D-936A-EB9C31F75856}" srcOrd="1" destOrd="0" parTransId="{7F7BD1BF-EC97-4BA5-BB7D-5BD3999E8E97}" sibTransId="{2F8904EC-166E-4C03-874D-183EE04604F6}"/>
    <dgm:cxn modelId="{5D1E19D5-0AA6-4AA9-B30F-10E042C077B4}" type="presOf" srcId="{5C6C2870-8393-4AE4-8155-B5FA596B02F2}" destId="{F2D47EE7-433E-4DE8-A289-235F6BCAF6F4}" srcOrd="0" destOrd="0" presId="urn:microsoft.com/office/officeart/2005/8/layout/chevron1"/>
    <dgm:cxn modelId="{A3768B0A-C3B1-428E-8098-BAF39FC45896}" srcId="{25086E1F-08DB-441B-BED7-D4EA995F3B6F}" destId="{5C6C2870-8393-4AE4-8155-B5FA596B02F2}" srcOrd="0" destOrd="0" parTransId="{9698E292-9A56-4F66-A124-434BC7865F0C}" sibTransId="{75F03A62-7C1D-4982-A7E1-06DDE86A26A0}"/>
    <dgm:cxn modelId="{E99D350A-77E0-4243-89E5-C5A1F156B27B}" type="presOf" srcId="{029BB8CA-498F-463D-936A-EB9C31F75856}" destId="{CB4BDA84-E2E9-4304-A6D6-BE75047F06A9}" srcOrd="0" destOrd="0" presId="urn:microsoft.com/office/officeart/2005/8/layout/chevron1"/>
    <dgm:cxn modelId="{21054544-4504-491E-AC7E-A93526C85B13}" type="presParOf" srcId="{CF6D238C-1523-422B-AEE9-72D217664E01}" destId="{F2D47EE7-433E-4DE8-A289-235F6BCAF6F4}" srcOrd="0" destOrd="0" presId="urn:microsoft.com/office/officeart/2005/8/layout/chevron1"/>
    <dgm:cxn modelId="{53EB079A-DD45-4732-8FEE-5914CC58006B}" type="presParOf" srcId="{CF6D238C-1523-422B-AEE9-72D217664E01}" destId="{29786C1B-C69A-400A-86B7-7D6EBF02BDAB}" srcOrd="1" destOrd="0" presId="urn:microsoft.com/office/officeart/2005/8/layout/chevron1"/>
    <dgm:cxn modelId="{23E790B0-F930-4421-A32E-76B5331864C2}" type="presParOf" srcId="{CF6D238C-1523-422B-AEE9-72D217664E01}" destId="{CB4BDA84-E2E9-4304-A6D6-BE75047F06A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47EE7-433E-4DE8-A289-235F6BCAF6F4}">
      <dsp:nvSpPr>
        <dsp:cNvPr id="0" name=""/>
        <dsp:cNvSpPr/>
      </dsp:nvSpPr>
      <dsp:spPr>
        <a:xfrm>
          <a:off x="7594" y="0"/>
          <a:ext cx="4539879" cy="951880"/>
        </a:xfrm>
        <a:prstGeom prst="chevron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/>
              </a:solidFill>
            </a:rPr>
            <a:t>2019 год</a:t>
          </a:r>
          <a:endParaRPr lang="ru-RU" sz="4000" b="1" kern="1200" dirty="0">
            <a:solidFill>
              <a:schemeClr val="tx2"/>
            </a:solidFill>
          </a:endParaRPr>
        </a:p>
      </dsp:txBody>
      <dsp:txXfrm>
        <a:off x="483534" y="0"/>
        <a:ext cx="3587999" cy="951880"/>
      </dsp:txXfrm>
    </dsp:sp>
    <dsp:sp modelId="{CB4BDA84-E2E9-4304-A6D6-BE75047F06A9}">
      <dsp:nvSpPr>
        <dsp:cNvPr id="0" name=""/>
        <dsp:cNvSpPr/>
      </dsp:nvSpPr>
      <dsp:spPr>
        <a:xfrm>
          <a:off x="4101080" y="0"/>
          <a:ext cx="4539879" cy="951880"/>
        </a:xfrm>
        <a:prstGeom prst="chevron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/>
              </a:solidFill>
            </a:rPr>
            <a:t>2023 </a:t>
          </a:r>
          <a:r>
            <a:rPr lang="ru-RU" sz="4000" b="1" kern="1200" dirty="0" smtClean="0">
              <a:solidFill>
                <a:schemeClr val="tx2"/>
              </a:solidFill>
            </a:rPr>
            <a:t>год</a:t>
          </a:r>
          <a:endParaRPr lang="ru-RU" sz="4000" b="1" kern="1200" dirty="0">
            <a:solidFill>
              <a:schemeClr val="tx2"/>
            </a:solidFill>
          </a:endParaRPr>
        </a:p>
      </dsp:txBody>
      <dsp:txXfrm>
        <a:off x="4577020" y="0"/>
        <a:ext cx="3587999" cy="951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47EE7-433E-4DE8-A289-235F6BCAF6F4}">
      <dsp:nvSpPr>
        <dsp:cNvPr id="0" name=""/>
        <dsp:cNvSpPr/>
      </dsp:nvSpPr>
      <dsp:spPr>
        <a:xfrm>
          <a:off x="7594" y="0"/>
          <a:ext cx="4539879" cy="951880"/>
        </a:xfrm>
        <a:prstGeom prst="chevron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/>
              </a:solidFill>
            </a:rPr>
            <a:t>2019 год</a:t>
          </a:r>
          <a:endParaRPr lang="ru-RU" sz="4000" b="1" kern="1200" dirty="0">
            <a:solidFill>
              <a:schemeClr val="tx2"/>
            </a:solidFill>
          </a:endParaRPr>
        </a:p>
      </dsp:txBody>
      <dsp:txXfrm>
        <a:off x="483534" y="0"/>
        <a:ext cx="3587999" cy="951880"/>
      </dsp:txXfrm>
    </dsp:sp>
    <dsp:sp modelId="{CB4BDA84-E2E9-4304-A6D6-BE75047F06A9}">
      <dsp:nvSpPr>
        <dsp:cNvPr id="0" name=""/>
        <dsp:cNvSpPr/>
      </dsp:nvSpPr>
      <dsp:spPr>
        <a:xfrm>
          <a:off x="4101080" y="0"/>
          <a:ext cx="4539879" cy="951880"/>
        </a:xfrm>
        <a:prstGeom prst="chevron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/>
              </a:solidFill>
            </a:rPr>
            <a:t>2023 год</a:t>
          </a:r>
          <a:endParaRPr lang="ru-RU" sz="4000" b="1" kern="1200" dirty="0">
            <a:solidFill>
              <a:schemeClr val="tx2"/>
            </a:solidFill>
          </a:endParaRPr>
        </a:p>
      </dsp:txBody>
      <dsp:txXfrm>
        <a:off x="4577020" y="0"/>
        <a:ext cx="3587999" cy="951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47EE7-433E-4DE8-A289-235F6BCAF6F4}">
      <dsp:nvSpPr>
        <dsp:cNvPr id="0" name=""/>
        <dsp:cNvSpPr/>
      </dsp:nvSpPr>
      <dsp:spPr>
        <a:xfrm>
          <a:off x="7594" y="0"/>
          <a:ext cx="4539879" cy="951880"/>
        </a:xfrm>
        <a:prstGeom prst="chevron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/>
              </a:solidFill>
            </a:rPr>
            <a:t>2019 год</a:t>
          </a:r>
          <a:endParaRPr lang="ru-RU" sz="4000" b="1" kern="1200" dirty="0">
            <a:solidFill>
              <a:schemeClr val="tx2"/>
            </a:solidFill>
          </a:endParaRPr>
        </a:p>
      </dsp:txBody>
      <dsp:txXfrm>
        <a:off x="483534" y="0"/>
        <a:ext cx="3587999" cy="951880"/>
      </dsp:txXfrm>
    </dsp:sp>
    <dsp:sp modelId="{CB4BDA84-E2E9-4304-A6D6-BE75047F06A9}">
      <dsp:nvSpPr>
        <dsp:cNvPr id="0" name=""/>
        <dsp:cNvSpPr/>
      </dsp:nvSpPr>
      <dsp:spPr>
        <a:xfrm>
          <a:off x="4101080" y="0"/>
          <a:ext cx="4539879" cy="951880"/>
        </a:xfrm>
        <a:prstGeom prst="chevron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/>
              </a:solidFill>
            </a:rPr>
            <a:t>2023 год</a:t>
          </a:r>
          <a:endParaRPr lang="ru-RU" sz="4000" b="1" kern="1200" dirty="0">
            <a:solidFill>
              <a:schemeClr val="tx2"/>
            </a:solidFill>
          </a:endParaRPr>
        </a:p>
      </dsp:txBody>
      <dsp:txXfrm>
        <a:off x="4577020" y="0"/>
        <a:ext cx="3587999" cy="951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47EE7-433E-4DE8-A289-235F6BCAF6F4}">
      <dsp:nvSpPr>
        <dsp:cNvPr id="0" name=""/>
        <dsp:cNvSpPr/>
      </dsp:nvSpPr>
      <dsp:spPr>
        <a:xfrm>
          <a:off x="7594" y="0"/>
          <a:ext cx="4539879" cy="951880"/>
        </a:xfrm>
        <a:prstGeom prst="chevron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/>
              </a:solidFill>
            </a:rPr>
            <a:t>2019 год</a:t>
          </a:r>
          <a:endParaRPr lang="ru-RU" sz="4000" b="1" kern="1200" dirty="0">
            <a:solidFill>
              <a:schemeClr val="tx2"/>
            </a:solidFill>
          </a:endParaRPr>
        </a:p>
      </dsp:txBody>
      <dsp:txXfrm>
        <a:off x="483534" y="0"/>
        <a:ext cx="3587999" cy="951880"/>
      </dsp:txXfrm>
    </dsp:sp>
    <dsp:sp modelId="{CB4BDA84-E2E9-4304-A6D6-BE75047F06A9}">
      <dsp:nvSpPr>
        <dsp:cNvPr id="0" name=""/>
        <dsp:cNvSpPr/>
      </dsp:nvSpPr>
      <dsp:spPr>
        <a:xfrm>
          <a:off x="4101080" y="0"/>
          <a:ext cx="4539879" cy="951880"/>
        </a:xfrm>
        <a:prstGeom prst="chevron">
          <a:avLst/>
        </a:prstGeom>
        <a:gradFill rotWithShape="1">
          <a:gsLst>
            <a:gs pos="0">
              <a:schemeClr val="accent3">
                <a:tint val="1000"/>
                <a:satMod val="255000"/>
              </a:schemeClr>
            </a:gs>
            <a:gs pos="55000">
              <a:schemeClr val="accent3">
                <a:tint val="12000"/>
                <a:satMod val="255000"/>
              </a:schemeClr>
            </a:gs>
            <a:gs pos="100000">
              <a:schemeClr val="accent3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/>
              </a:solidFill>
            </a:rPr>
            <a:t>2021 год</a:t>
          </a:r>
          <a:endParaRPr lang="ru-RU" sz="4000" b="1" kern="1200" dirty="0">
            <a:solidFill>
              <a:schemeClr val="tx2"/>
            </a:solidFill>
          </a:endParaRPr>
        </a:p>
      </dsp:txBody>
      <dsp:txXfrm>
        <a:off x="4577020" y="0"/>
        <a:ext cx="3587999" cy="951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6C2AC138-8F62-4058-8817-F70656F0FD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C2245F9-853B-4A0F-A615-D223FB81B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04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EBB945A-2275-4350-BC10-C93FDCC4FAA8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53CE55F-E333-41EC-A1C9-D5EB21C57B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57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E55F-E333-41EC-A1C9-D5EB21C57B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2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E55F-E333-41EC-A1C9-D5EB21C57B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1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CE55F-E333-41EC-A1C9-D5EB21C57B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8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432511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7B14EF8-25A7-4146-8780-C411AFA0C67A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ECC263-0602-43A6-8D2F-57E456585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835" y="332656"/>
            <a:ext cx="8784976" cy="269416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КГБУЗ «Красноярская межрайонная детская больница №4»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стоматологическая поликлиника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6192688" cy="2664296"/>
          </a:xfrm>
        </p:spPr>
        <p:txBody>
          <a:bodyPr>
            <a:normAutofit/>
          </a:bodyPr>
          <a:lstStyle/>
          <a:p>
            <a:r>
              <a:rPr lang="ru-RU" b="1" dirty="0" smtClean="0"/>
              <a:t>Зюзин Максим Михайлович, заведующий стоматологической поликлиникой КГБУЗ «КМДБ №4»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97152"/>
            <a:ext cx="1747523" cy="186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1259632" y="620688"/>
            <a:ext cx="7884368" cy="106838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+mn-lt"/>
              </a:rPr>
              <a:t>Развитие материально-технической базы.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Информационное табло с расписанием.</a:t>
            </a:r>
            <a:r>
              <a:rPr lang="ru-RU" sz="2250" b="1" dirty="0" smtClean="0">
                <a:latin typeface="+mn-lt"/>
              </a:rPr>
              <a:t/>
            </a:r>
            <a:br>
              <a:rPr lang="ru-RU" sz="2250" b="1" dirty="0" smtClean="0">
                <a:latin typeface="+mn-lt"/>
              </a:rPr>
            </a:br>
            <a:endParaRPr lang="ru-RU" sz="2400" b="1" dirty="0" smtClean="0"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5733256"/>
          <a:ext cx="864096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hs1c81n02u\Desktop\презентация Зюзин М.М\фото\DSCN3999.JPG"/>
          <p:cNvPicPr>
            <a:picLocks noChangeAspect="1" noChangeArrowheads="1"/>
          </p:cNvPicPr>
          <p:nvPr/>
        </p:nvPicPr>
        <p:blipFill>
          <a:blip r:embed="rId7" cstate="print"/>
          <a:srcRect l="46368"/>
          <a:stretch>
            <a:fillRect/>
          </a:stretch>
        </p:blipFill>
        <p:spPr bwMode="auto">
          <a:xfrm>
            <a:off x="971600" y="1484784"/>
            <a:ext cx="3352774" cy="4104456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3075" name="Picture 3" descr="C:\Users\hs1c81n02u\Desktop\презентация Зюзин М.М\фото\20210915_114458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18662" t="31921" r="20067"/>
          <a:stretch>
            <a:fillRect/>
          </a:stretch>
        </p:blipFill>
        <p:spPr bwMode="auto">
          <a:xfrm rot="5400000">
            <a:off x="4736022" y="1824818"/>
            <a:ext cx="4080400" cy="3400333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21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5"/>
            <a:ext cx="1080120" cy="1112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488832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latin typeface="+mn-lt"/>
              </a:rPr>
              <a:t>Динамика укомплектованности кадрами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4"/>
            <a:ext cx="1296144" cy="1335215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51520" y="1628800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23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488832" cy="1296144"/>
          </a:xfrm>
        </p:spPr>
        <p:txBody>
          <a:bodyPr>
            <a:normAutofit/>
          </a:bodyPr>
          <a:lstStyle/>
          <a:p>
            <a:pPr lvl="0"/>
            <a:r>
              <a:rPr lang="ru-RU" sz="2700" b="1" dirty="0" smtClean="0">
                <a:latin typeface="+mn-lt"/>
              </a:rPr>
              <a:t>Нам требуются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4"/>
            <a:ext cx="1296144" cy="133521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708920"/>
            <a:ext cx="6635080" cy="10355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Врачи-стоматологи детские</a:t>
            </a:r>
          </a:p>
          <a:p>
            <a:r>
              <a:rPr lang="ru-RU" sz="2800" dirty="0" smtClean="0"/>
              <a:t>Врачи-стоматологи</a:t>
            </a:r>
          </a:p>
          <a:p>
            <a:endParaRPr lang="ru-RU" sz="2800" dirty="0"/>
          </a:p>
          <a:p>
            <a:pPr marL="109728" indent="0">
              <a:buNone/>
            </a:pPr>
            <a:r>
              <a:rPr lang="ru-RU" sz="2800" dirty="0" smtClean="0"/>
              <a:t>Заработная плата от </a:t>
            </a:r>
            <a:r>
              <a:rPr lang="ru-RU" sz="2800" dirty="0" smtClean="0"/>
              <a:t>86 900 руб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488832" cy="1296144"/>
          </a:xfrm>
        </p:spPr>
        <p:txBody>
          <a:bodyPr>
            <a:normAutofit/>
          </a:bodyPr>
          <a:lstStyle/>
          <a:p>
            <a:pPr lvl="0"/>
            <a:r>
              <a:rPr lang="ru-RU" sz="2700" b="1" dirty="0" smtClean="0">
                <a:latin typeface="+mn-lt"/>
              </a:rPr>
              <a:t>Наши контакты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4"/>
            <a:ext cx="1296144" cy="1335215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739879"/>
            <a:ext cx="7931224" cy="4525963"/>
          </a:xfrm>
        </p:spPr>
        <p:txBody>
          <a:bodyPr>
            <a:normAutofit/>
          </a:bodyPr>
          <a:lstStyle/>
          <a:p>
            <a:r>
              <a:rPr lang="ru-RU" dirty="0"/>
              <a:t>Краевое государственное бюджетное учреждение здравоохранения Красноярская межрайонная детская больница №4</a:t>
            </a:r>
            <a:br>
              <a:rPr lang="ru-RU" dirty="0"/>
            </a:br>
            <a:r>
              <a:rPr lang="ru-RU" dirty="0"/>
              <a:t>Юридический адрес: 660113, г. Красноярск, ул. Юшкова, д.22А</a:t>
            </a:r>
            <a:br>
              <a:rPr lang="ru-RU" dirty="0"/>
            </a:br>
            <a:r>
              <a:rPr lang="ru-RU" dirty="0"/>
              <a:t>Эл.почта:gdb4@krgdb4.ru 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/>
              <a:t>Официальная группа в  социальной сети </a:t>
            </a:r>
            <a:r>
              <a:rPr lang="ru-RU" dirty="0" err="1"/>
              <a:t>ВКонтакте</a:t>
            </a:r>
            <a:r>
              <a:rPr lang="ru-RU" dirty="0"/>
              <a:t>: https://vk.com/krgdb4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Телефон отдела правового и кадрового </a:t>
            </a:r>
            <a:r>
              <a:rPr lang="ru-RU" dirty="0" smtClean="0"/>
              <a:t>обеспечения</a:t>
            </a:r>
          </a:p>
          <a:p>
            <a:pPr marL="109728" indent="0">
              <a:buNone/>
            </a:pPr>
            <a:r>
              <a:rPr lang="ru-RU" dirty="0" smtClean="0"/>
              <a:t> </a:t>
            </a:r>
            <a:r>
              <a:rPr lang="ru-RU" dirty="0"/>
              <a:t>+7(391) 986-86-14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293096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6"/>
          <p:cNvSpPr txBox="1">
            <a:spLocks/>
          </p:cNvSpPr>
          <p:nvPr/>
        </p:nvSpPr>
        <p:spPr>
          <a:xfrm>
            <a:off x="1331640" y="404664"/>
            <a:ext cx="781236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Территория обслуживания стоматологической поликлиники </a:t>
            </a:r>
            <a:r>
              <a:rPr kumimoji="0" lang="ru-RU" sz="235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КГБУЗ «КМДБ №4»</a:t>
            </a:r>
            <a:endParaRPr kumimoji="0" lang="ru-RU" sz="235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877272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1600" b="1" spc="100" dirty="0" smtClean="0">
                <a:solidFill>
                  <a:schemeClr val="tx2"/>
                </a:solidFill>
                <a:cs typeface="Times New Roman" pitchFamily="18" charset="0"/>
              </a:rPr>
              <a:t>Численность прикрепленного детского населения 35704человека</a:t>
            </a:r>
            <a:r>
              <a:rPr lang="ru-RU" sz="1600" b="1" spc="1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5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4"/>
            <a:ext cx="1296144" cy="1335215"/>
          </a:xfrm>
          <a:prstGeom prst="rect">
            <a:avLst/>
          </a:prstGeom>
          <a:noFill/>
        </p:spPr>
      </p:pic>
      <p:pic>
        <p:nvPicPr>
          <p:cNvPr id="8194" name="Picture 2" descr="C:\Users\hs1c81n02u\Desktop\презентация Зюзин М.М\окт.png"/>
          <p:cNvPicPr>
            <a:picLocks noChangeAspect="1" noChangeArrowheads="1"/>
          </p:cNvPicPr>
          <p:nvPr/>
        </p:nvPicPr>
        <p:blipFill>
          <a:blip r:embed="rId4" cstate="print"/>
          <a:srcRect l="25637" r="25492"/>
          <a:stretch>
            <a:fillRect/>
          </a:stretch>
        </p:blipFill>
        <p:spPr bwMode="auto">
          <a:xfrm>
            <a:off x="395536" y="1844824"/>
            <a:ext cx="3816424" cy="3876566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8195" name="Picture 3" descr="C:\Users\hs1c81n02u\Desktop\презентация Зюзин М.М\жд р-н.png"/>
          <p:cNvPicPr>
            <a:picLocks noChangeAspect="1" noChangeArrowheads="1"/>
          </p:cNvPicPr>
          <p:nvPr/>
        </p:nvPicPr>
        <p:blipFill>
          <a:blip r:embed="rId5" cstate="print"/>
          <a:srcRect l="35242" t="4361" r="26496" b="2882"/>
          <a:stretch>
            <a:fillRect/>
          </a:stretch>
        </p:blipFill>
        <p:spPr bwMode="auto">
          <a:xfrm>
            <a:off x="4860032" y="1844824"/>
            <a:ext cx="3816424" cy="3845882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6056" y="5877272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1600" b="1" spc="100" dirty="0" smtClean="0">
                <a:solidFill>
                  <a:schemeClr val="tx2"/>
                </a:solidFill>
                <a:cs typeface="Times New Roman" pitchFamily="18" charset="0"/>
              </a:rPr>
              <a:t>Численность прикрепленного детского населения 22087 человек</a:t>
            </a:r>
            <a:r>
              <a:rPr lang="ru-RU" sz="1600" b="1" spc="1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9144" y="496207"/>
            <a:ext cx="7488832" cy="1152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Зонирование входной зоны по типу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открытой регистратуры с выделением закрытого картохранилища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500" b="1" dirty="0">
              <a:latin typeface="+mn-lt"/>
            </a:endParaRPr>
          </a:p>
        </p:txBody>
      </p:sp>
      <p:pic>
        <p:nvPicPr>
          <p:cNvPr id="4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4"/>
            <a:ext cx="1296144" cy="1335215"/>
          </a:xfrm>
          <a:prstGeom prst="rect">
            <a:avLst/>
          </a:prstGeom>
          <a:noFill/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77823244"/>
              </p:ext>
            </p:extLst>
          </p:nvPr>
        </p:nvGraphicFramePr>
        <p:xfrm>
          <a:off x="251520" y="5733256"/>
          <a:ext cx="864096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C:\Users\hs1c81n02u\Desktop\презентация Зюзин М.М\фото\20210915_114347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-244"/>
          <a:stretch>
            <a:fillRect/>
          </a:stretch>
        </p:blipFill>
        <p:spPr bwMode="auto">
          <a:xfrm>
            <a:off x="4644008" y="2132856"/>
            <a:ext cx="4283968" cy="3384376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4100" name="Picture 4" descr="C:\Users\hs1c81n02u\Desktop\презентация Зюзин М.М\фото\DSCN4001.JPG"/>
          <p:cNvPicPr>
            <a:picLocks noChangeAspect="1" noChangeArrowheads="1"/>
          </p:cNvPicPr>
          <p:nvPr/>
        </p:nvPicPr>
        <p:blipFill>
          <a:blip r:embed="rId9" cstate="print"/>
          <a:srcRect l="15482" t="1876" b="9932"/>
          <a:stretch>
            <a:fillRect/>
          </a:stretch>
        </p:blipFill>
        <p:spPr bwMode="auto">
          <a:xfrm>
            <a:off x="179512" y="2132856"/>
            <a:ext cx="4104456" cy="3384376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4"/>
            <a:ext cx="1296144" cy="1335215"/>
          </a:xfrm>
          <a:prstGeom prst="rect">
            <a:avLst/>
          </a:prstGeom>
          <a:noFill/>
        </p:spPr>
      </p:pic>
      <p:sp>
        <p:nvSpPr>
          <p:cNvPr id="5" name="Заголовок 21"/>
          <p:cNvSpPr txBox="1">
            <a:spLocks/>
          </p:cNvSpPr>
          <p:nvPr/>
        </p:nvSpPr>
        <p:spPr>
          <a:xfrm>
            <a:off x="1403648" y="548680"/>
            <a:ext cx="7632700" cy="10683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Организация комфортного пребывания пациентов в поликлинике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124" name="Picture 4" descr="C:\Users\hs1c81n02u\Desktop\Презентация\Фото\20181127_112138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14785" r="51210" b="37903"/>
          <a:stretch>
            <a:fillRect/>
          </a:stretch>
        </p:blipFill>
        <p:spPr bwMode="auto">
          <a:xfrm>
            <a:off x="395536" y="3717032"/>
            <a:ext cx="356439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Текст 22"/>
          <p:cNvSpPr txBox="1">
            <a:spLocks/>
          </p:cNvSpPr>
          <p:nvPr/>
        </p:nvSpPr>
        <p:spPr>
          <a:xfrm>
            <a:off x="395536" y="6093296"/>
            <a:ext cx="3600400" cy="621852"/>
          </a:xfrm>
          <a:prstGeom prst="rect">
            <a:avLst/>
          </a:prstGeom>
          <a:ln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algn="ctr">
              <a:spcBef>
                <a:spcPts val="300"/>
              </a:spcBef>
              <a:buClr>
                <a:schemeClr val="accent3"/>
              </a:buClr>
            </a:pPr>
            <a:r>
              <a:rPr lang="ru-RU" sz="1700" b="1" noProof="0" dirty="0" smtClean="0">
                <a:solidFill>
                  <a:schemeClr val="accent6">
                    <a:lumMod val="50000"/>
                  </a:schemeClr>
                </a:solidFill>
              </a:rPr>
              <a:t>Увеличено количество мест в гардеробе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22"/>
          <p:cNvSpPr txBox="1">
            <a:spLocks/>
          </p:cNvSpPr>
          <p:nvPr/>
        </p:nvSpPr>
        <p:spPr>
          <a:xfrm>
            <a:off x="4427984" y="5661248"/>
            <a:ext cx="4464496" cy="864096"/>
          </a:xfrm>
          <a:prstGeom prst="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algn="ctr">
              <a:spcBef>
                <a:spcPts val="300"/>
              </a:spcBef>
              <a:buClr>
                <a:schemeClr val="accent3"/>
              </a:buClr>
            </a:pPr>
            <a:r>
              <a:rPr lang="ru-RU" sz="1700" b="1" noProof="0" dirty="0" smtClean="0">
                <a:solidFill>
                  <a:schemeClr val="accent6">
                    <a:lumMod val="50000"/>
                  </a:schemeClr>
                </a:solidFill>
              </a:rPr>
              <a:t>Зона комфортного пребывания оснащена мягкими диванами и </a:t>
            </a:r>
            <a:r>
              <a:rPr lang="ru-RU" sz="1700" b="1" noProof="0" dirty="0" err="1" smtClean="0">
                <a:solidFill>
                  <a:schemeClr val="accent6">
                    <a:lumMod val="50000"/>
                  </a:schemeClr>
                </a:solidFill>
              </a:rPr>
              <a:t>кулерами</a:t>
            </a:r>
            <a:r>
              <a:rPr lang="ru-RU" sz="1700" b="1" noProof="0" dirty="0" smtClean="0">
                <a:solidFill>
                  <a:schemeClr val="accent6">
                    <a:lumMod val="50000"/>
                  </a:schemeClr>
                </a:solidFill>
              </a:rPr>
              <a:t> с водой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C:\Users\hs1c81n02u\Desktop\презентация Зюзин М.М\фото\20210915_114331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1373"/>
          <a:stretch>
            <a:fillRect/>
          </a:stretch>
        </p:blipFill>
        <p:spPr bwMode="auto">
          <a:xfrm>
            <a:off x="4427984" y="1700808"/>
            <a:ext cx="4489032" cy="3798822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2" name="Picture 4" descr="C:\Users\hs1c81n02u\Desktop\презентация Зюзин М.М\фото\20210915_114458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l="37498" t="45836" r="18753"/>
          <a:stretch>
            <a:fillRect/>
          </a:stretch>
        </p:blipFill>
        <p:spPr bwMode="auto">
          <a:xfrm rot="5400000">
            <a:off x="1483351" y="1621105"/>
            <a:ext cx="1800222" cy="1959629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4"/>
            <a:ext cx="1296144" cy="1335215"/>
          </a:xfrm>
          <a:prstGeom prst="rect">
            <a:avLst/>
          </a:prstGeom>
          <a:noFill/>
        </p:spPr>
      </p:pic>
      <p:sp>
        <p:nvSpPr>
          <p:cNvPr id="5" name="Заголовок 21"/>
          <p:cNvSpPr txBox="1">
            <a:spLocks/>
          </p:cNvSpPr>
          <p:nvPr/>
        </p:nvSpPr>
        <p:spPr>
          <a:xfrm>
            <a:off x="1403648" y="476672"/>
            <a:ext cx="7632700" cy="10683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Система управления электронной очередью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hs1c81n02u\Desktop\презентация Зюзин М.М\фото\20210915_114416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860032" y="1412776"/>
            <a:ext cx="3816424" cy="5088565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6147" name="Picture 3" descr="C:\Users\hs1c81n02u\Desktop\презентация Зюзин М.М\фото\20210915_114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44824"/>
            <a:ext cx="3636404" cy="4560507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36" y="476672"/>
            <a:ext cx="7776864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+mn-lt"/>
              </a:rPr>
              <a:t/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/>
            </a:r>
            <a:br>
              <a:rPr lang="ru-RU" sz="27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Система навигации и информирования</a:t>
            </a:r>
            <a:endParaRPr lang="ru-RU" dirty="0"/>
          </a:p>
        </p:txBody>
      </p:sp>
      <p:pic>
        <p:nvPicPr>
          <p:cNvPr id="7170" name="Picture 2" descr="C:\Users\hs1c81n02u\Desktop\презентация Зюзин М.М\фото\20210915_114307.jpg"/>
          <p:cNvPicPr>
            <a:picLocks noChangeAspect="1" noChangeArrowheads="1"/>
          </p:cNvPicPr>
          <p:nvPr/>
        </p:nvPicPr>
        <p:blipFill>
          <a:blip r:embed="rId2" cstate="print"/>
          <a:srcRect l="26625" r="21455"/>
          <a:stretch>
            <a:fillRect/>
          </a:stretch>
        </p:blipFill>
        <p:spPr bwMode="auto">
          <a:xfrm rot="5400000">
            <a:off x="938454" y="3606162"/>
            <a:ext cx="2442556" cy="3528392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7171" name="Picture 3" descr="C:\Users\hs1c81n02u\Desktop\презентация Зюзин М.М\фото\IMG-20210915-WA000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9115"/>
          <a:stretch>
            <a:fillRect/>
          </a:stretch>
        </p:blipFill>
        <p:spPr bwMode="auto">
          <a:xfrm>
            <a:off x="4644008" y="1412776"/>
            <a:ext cx="4285184" cy="2920933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7172" name="Picture 4" descr="C:\Users\hs1c81n02u\Desktop\презентация Зюзин М.М\фото\IMG-20210915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56792"/>
            <a:ext cx="3169568" cy="2377176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7173" name="Picture 5" descr="C:\Users\hs1c81n02u\Desktop\презентация Зюзин М.М\фото\IMG-20210915-WA0007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4363" t="26176" r="17109" b="12746"/>
          <a:stretch>
            <a:fillRect/>
          </a:stretch>
        </p:blipFill>
        <p:spPr bwMode="auto">
          <a:xfrm>
            <a:off x="4860032" y="4509120"/>
            <a:ext cx="3703269" cy="2160240"/>
          </a:xfrm>
          <a:prstGeom prst="rect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6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4"/>
            <a:ext cx="1296144" cy="1335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4"/>
            <a:ext cx="1296144" cy="1335215"/>
          </a:xfrm>
          <a:prstGeom prst="rect">
            <a:avLst/>
          </a:prstGeom>
          <a:noFill/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4545382"/>
              </p:ext>
            </p:extLst>
          </p:nvPr>
        </p:nvGraphicFramePr>
        <p:xfrm>
          <a:off x="251520" y="5733256"/>
          <a:ext cx="864096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21"/>
          <p:cNvSpPr txBox="1">
            <a:spLocks/>
          </p:cNvSpPr>
          <p:nvPr/>
        </p:nvSpPr>
        <p:spPr>
          <a:xfrm>
            <a:off x="1331640" y="692696"/>
            <a:ext cx="7884368" cy="10683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Развитие материально-технической базы. Капитальный ремонт помещений. </a:t>
            </a:r>
            <a:r>
              <a:rPr kumimoji="0" lang="ru-RU" sz="22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2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" name="Рисунок 8" descr="DSCN3995.JPG"/>
          <p:cNvPicPr>
            <a:picLocks noChangeAspect="1"/>
          </p:cNvPicPr>
          <p:nvPr/>
        </p:nvPicPr>
        <p:blipFill>
          <a:blip r:embed="rId8" cstate="print">
            <a:lum bright="10000"/>
          </a:blip>
          <a:srcRect l="5158" r="5432"/>
          <a:stretch>
            <a:fillRect/>
          </a:stretch>
        </p:blipFill>
        <p:spPr>
          <a:xfrm>
            <a:off x="179512" y="1844824"/>
            <a:ext cx="4176464" cy="3346863"/>
          </a:xfrm>
          <a:prstGeom prst="rect">
            <a:avLst/>
          </a:prstGeom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1026" name="Picture 2" descr="C:\Users\hs1c81n02u\Desktop\презентация Зюзин М.М\фото\20210915_115807.jp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 l="9473" r="10010" b="11589"/>
          <a:stretch>
            <a:fillRect/>
          </a:stretch>
        </p:blipFill>
        <p:spPr bwMode="auto">
          <a:xfrm>
            <a:off x="4716016" y="1844824"/>
            <a:ext cx="4155223" cy="3384376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1259632" y="714356"/>
            <a:ext cx="7884368" cy="106838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+mn-lt"/>
              </a:rPr>
              <a:t>Развитие материально-технической базы.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Капитальный ремонт помещений. </a:t>
            </a:r>
            <a:r>
              <a:rPr lang="ru-RU" sz="2250" b="1" dirty="0" smtClean="0">
                <a:latin typeface="+mn-lt"/>
              </a:rPr>
              <a:t/>
            </a:r>
            <a:br>
              <a:rPr lang="ru-RU" sz="2250" b="1" dirty="0" smtClean="0">
                <a:latin typeface="+mn-lt"/>
              </a:rPr>
            </a:br>
            <a:endParaRPr lang="ru-RU" sz="2400" b="1" dirty="0" smtClean="0">
              <a:latin typeface="+mn-lt"/>
            </a:endParaRPr>
          </a:p>
        </p:txBody>
      </p:sp>
      <p:pic>
        <p:nvPicPr>
          <p:cNvPr id="21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5"/>
            <a:ext cx="1080120" cy="1112679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43945"/>
              </p:ext>
            </p:extLst>
          </p:nvPr>
        </p:nvGraphicFramePr>
        <p:xfrm>
          <a:off x="251520" y="5733256"/>
          <a:ext cx="864096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 descr="C:\Users\hs1c81n02u\Desktop\презентация Зюзин М.М\фото\DSCN4004.JPG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 l="6055" r="12196" b="5031"/>
          <a:stretch>
            <a:fillRect/>
          </a:stretch>
        </p:blipFill>
        <p:spPr bwMode="auto">
          <a:xfrm>
            <a:off x="179512" y="1844824"/>
            <a:ext cx="4131835" cy="3600400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2053" name="Picture 5" descr="C:\Users\hs1c81n02u\Desktop\презентация Зюзин М.М\фото\20210915_114435.jp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 r="7645"/>
          <a:stretch>
            <a:fillRect/>
          </a:stretch>
        </p:blipFill>
        <p:spPr bwMode="auto">
          <a:xfrm>
            <a:off x="4572000" y="1844824"/>
            <a:ext cx="4416491" cy="3586548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1259632" y="764704"/>
            <a:ext cx="7884368" cy="1068388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latin typeface="+mn-lt"/>
              </a:rPr>
              <a:t>Развитие материально-технической базы.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Капитальный ремонт помещений. Приобретение стоматологических установок.</a:t>
            </a:r>
            <a:r>
              <a:rPr lang="ru-RU" sz="2250" b="1" dirty="0" smtClean="0">
                <a:latin typeface="+mn-lt"/>
              </a:rPr>
              <a:t/>
            </a:r>
            <a:br>
              <a:rPr lang="ru-RU" sz="2250" b="1" dirty="0" smtClean="0">
                <a:latin typeface="+mn-lt"/>
              </a:rPr>
            </a:br>
            <a:endParaRPr lang="ru-RU" sz="2400" b="1" dirty="0" smtClean="0">
              <a:latin typeface="+mn-lt"/>
            </a:endParaRPr>
          </a:p>
        </p:txBody>
      </p:sp>
      <p:pic>
        <p:nvPicPr>
          <p:cNvPr id="21" name="Picture 2" descr="C:\Users\hs1c81n02u\Desktop\из скана\КП номерки_02 - копия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107504" y="404665"/>
            <a:ext cx="1080120" cy="1112679"/>
          </a:xfrm>
          <a:prstGeom prst="rect">
            <a:avLst/>
          </a:prstGeom>
          <a:noFill/>
        </p:spPr>
      </p:pic>
      <p:pic>
        <p:nvPicPr>
          <p:cNvPr id="6" name="Picture 3" descr="C:\Users\hs1c81n02u\Desktop\презентация Зюзин М.М\фото\20210915_114242.jpg"/>
          <p:cNvPicPr>
            <a:picLocks noChangeAspect="1" noChangeArrowheads="1"/>
          </p:cNvPicPr>
          <p:nvPr/>
        </p:nvPicPr>
        <p:blipFill>
          <a:blip r:embed="rId3" cstate="print"/>
          <a:srcRect b="11639"/>
          <a:stretch>
            <a:fillRect/>
          </a:stretch>
        </p:blipFill>
        <p:spPr bwMode="auto">
          <a:xfrm>
            <a:off x="3851920" y="2348880"/>
            <a:ext cx="4824536" cy="3420306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7" name="Picture 2" descr="C:\Users\hs1c81n02u\Desktop\Презентация\Фото\Стоматология\IMG-decc8112844b445409bcad8c723b9683-V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07504" y="1844824"/>
            <a:ext cx="3528392" cy="4704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D8D8D8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</TotalTime>
  <Words>142</Words>
  <Application>Microsoft Office PowerPoint</Application>
  <PresentationFormat>Экран (4:3)</PresentationFormat>
  <Paragraphs>45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Georgia</vt:lpstr>
      <vt:lpstr>Times New Roman</vt:lpstr>
      <vt:lpstr>Trebuchet MS</vt:lpstr>
      <vt:lpstr>Wingdings 2</vt:lpstr>
      <vt:lpstr>Городская</vt:lpstr>
      <vt:lpstr>КГБУЗ «Красноярская межрайонная детская больница №4»  стоматологическая поликлиника</vt:lpstr>
      <vt:lpstr>Презентация PowerPoint</vt:lpstr>
      <vt:lpstr>   Зонирование входной зоны по типу  открытой регистратуры с выделением закрытого картохранилища </vt:lpstr>
      <vt:lpstr>Презентация PowerPoint</vt:lpstr>
      <vt:lpstr>Презентация PowerPoint</vt:lpstr>
      <vt:lpstr>  Система навигации и информирования</vt:lpstr>
      <vt:lpstr>Презентация PowerPoint</vt:lpstr>
      <vt:lpstr>Развитие материально-технической базы. Капитальный ремонт помещений.  </vt:lpstr>
      <vt:lpstr>Развитие материально-технической базы. Капитальный ремонт помещений. Приобретение стоматологических установок. </vt:lpstr>
      <vt:lpstr>Развитие материально-технической базы. Информационное табло с расписанием. </vt:lpstr>
      <vt:lpstr>Динамика укомплектованности кадрами </vt:lpstr>
      <vt:lpstr>Нам требуются </vt:lpstr>
      <vt:lpstr>Наши контакты 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p1c06n01u</dc:creator>
  <cp:lastModifiedBy>~</cp:lastModifiedBy>
  <cp:revision>501</cp:revision>
  <dcterms:created xsi:type="dcterms:W3CDTF">2018-11-21T03:30:12Z</dcterms:created>
  <dcterms:modified xsi:type="dcterms:W3CDTF">2024-04-22T01:55:02Z</dcterms:modified>
</cp:coreProperties>
</file>