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269" r:id="rId3"/>
    <p:sldId id="261" r:id="rId4"/>
    <p:sldId id="264" r:id="rId5"/>
    <p:sldId id="262" r:id="rId6"/>
    <p:sldId id="263" r:id="rId7"/>
    <p:sldId id="266" r:id="rId8"/>
    <p:sldId id="267" r:id="rId9"/>
    <p:sldId id="268" r:id="rId10"/>
    <p:sldId id="270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3374"/>
    <a:srgbClr val="3A5896"/>
    <a:srgbClr val="385592"/>
    <a:srgbClr val="FFFFFF"/>
    <a:srgbClr val="173A8D"/>
    <a:srgbClr val="FF3300"/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73" autoAdjust="0"/>
    <p:restoredTop sz="94660" autoAdjust="0"/>
  </p:normalViewPr>
  <p:slideViewPr>
    <p:cSldViewPr snapToGrid="0">
      <p:cViewPr varScale="1">
        <p:scale>
          <a:sx n="80" d="100"/>
          <a:sy n="80" d="100"/>
        </p:scale>
        <p:origin x="-608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B28B1ED-73C1-406D-94AE-66A1C9E2B030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17CB8A-6B12-45A6-9074-CB9ED381C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DA410-F068-44C7-AC06-0833204F033D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E5B34-614C-4C84-BE35-6AACE1992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17472-F884-466A-A337-2908DE2829EF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89C89-BBA4-49ED-A3C6-6AE1C6841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B9A48-DE57-4D12-996C-A98D1E846120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9300F-AC1A-43F6-A812-C53D242E2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FD3A8-E9B0-4194-BBC3-5383BD8CE691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8BD73-D7CF-4956-9E11-A6D27A455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10FF8-7FDC-432B-B3E1-0D5826BDC2E1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DD3B-E13B-49C6-A540-A7C55037F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EE4AE-297A-4042-BFBE-4B491381D6BE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25EC1-2EDB-40B2-A647-E6C2CA30B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145DD-CF50-4B93-9775-BACF21C7801F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481EB-B974-4A8C-84F2-65D6CC56D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D8269-11B5-4F4F-88C3-49AD50F60363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E22C3-635B-42E6-A0AB-2A7BB82A7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50724-FA34-414E-AEC1-6E25681DE497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E878D-AEB3-4310-8E69-DD4D69E7C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00569-9CA4-4CEB-A917-1F46EC58B1F8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D9659-5142-4BB3-A187-AACAAF84F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0A471-2D28-40E4-B916-58CB7DB7C8FC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ED357-B175-403C-8B07-07F525304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/>
          </p:cNvPicPr>
          <p:nvPr userDrawn="1"/>
        </p:nvPicPr>
        <p:blipFill>
          <a:blip r:embed="rId13" cstate="print"/>
          <a:srcRect l="39487" t="22383"/>
          <a:stretch>
            <a:fillRect/>
          </a:stretch>
        </p:blipFill>
        <p:spPr bwMode="auto">
          <a:xfrm>
            <a:off x="0" y="0"/>
            <a:ext cx="2643188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6113" y="1287463"/>
            <a:ext cx="7869237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C3CDEA-E780-4D28-9DD7-CA2A45BCF334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27A55E-4627-4601-9B60-6E5953D61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2532063" y="144463"/>
            <a:ext cx="5965825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/>
          </p:cNvPicPr>
          <p:nvPr/>
        </p:nvPicPr>
        <p:blipFill>
          <a:blip r:embed="rId2" cstate="print"/>
          <a:srcRect l="110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7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0" y="4943475"/>
            <a:ext cx="9144000" cy="1914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>
                <a:latin typeface="Verdana" pitchFamily="34" charset="0"/>
              </a:rPr>
              <a:t>             </a:t>
            </a:r>
          </a:p>
        </p:txBody>
      </p:sp>
      <p:pic>
        <p:nvPicPr>
          <p:cNvPr id="14340" name="Picture 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525" y="5299075"/>
            <a:ext cx="1152525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2105025" y="5132388"/>
            <a:ext cx="61928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3374"/>
                </a:solidFill>
                <a:latin typeface="Calibri" pitchFamily="34" charset="0"/>
              </a:rPr>
              <a:t>Генеральный директор</a:t>
            </a:r>
          </a:p>
          <a:p>
            <a:r>
              <a:rPr lang="ru-RU" sz="2800" b="1">
                <a:solidFill>
                  <a:srgbClr val="003374"/>
                </a:solidFill>
                <a:latin typeface="Calibri" pitchFamily="34" charset="0"/>
              </a:rPr>
              <a:t>КУДАЕВ ВЛАДИМИР АНАТОЛЬЕВИЧ</a:t>
            </a: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2163763" y="6100763"/>
            <a:ext cx="691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3374"/>
                </a:solidFill>
                <a:latin typeface="Calibri" pitchFamily="34" charset="0"/>
              </a:rPr>
              <a:t>+7 (495) 9</a:t>
            </a:r>
            <a:r>
              <a:rPr lang="en-US" sz="2400" b="1">
                <a:solidFill>
                  <a:srgbClr val="003374"/>
                </a:solidFill>
                <a:latin typeface="Calibri" pitchFamily="34" charset="0"/>
              </a:rPr>
              <a:t>80</a:t>
            </a:r>
            <a:r>
              <a:rPr lang="ru-RU" sz="2400" b="1">
                <a:solidFill>
                  <a:srgbClr val="003374"/>
                </a:solidFill>
                <a:latin typeface="Calibri" pitchFamily="34" charset="0"/>
              </a:rPr>
              <a:t>-12-12, </a:t>
            </a:r>
            <a:r>
              <a:rPr lang="en-US" sz="2400" b="1">
                <a:solidFill>
                  <a:srgbClr val="003374"/>
                </a:solidFill>
                <a:latin typeface="Calibri" pitchFamily="34" charset="0"/>
              </a:rPr>
              <a:t>e-mail:</a:t>
            </a:r>
            <a:r>
              <a:rPr lang="ru-RU" sz="2400" b="1">
                <a:solidFill>
                  <a:srgbClr val="003374"/>
                </a:solidFill>
                <a:latin typeface="Calibri" pitchFamily="34" charset="0"/>
              </a:rPr>
              <a:t> </a:t>
            </a:r>
            <a:r>
              <a:rPr lang="en-US" sz="2400" b="1">
                <a:solidFill>
                  <a:srgbClr val="003374"/>
                </a:solidFill>
                <a:latin typeface="Calibri" pitchFamily="34" charset="0"/>
              </a:rPr>
              <a:t>kudayev@logobook.ru</a:t>
            </a:r>
            <a:endParaRPr lang="ru-RU" sz="2400" b="1">
              <a:solidFill>
                <a:srgbClr val="003374"/>
              </a:solidFill>
              <a:latin typeface="Calibri" pitchFamily="34" charset="0"/>
            </a:endParaRPr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0" y="1404258"/>
            <a:ext cx="9144000" cy="2129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>
                <a:latin typeface="Verdana" pitchFamily="34" charset="0"/>
              </a:rPr>
              <a:t>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71675"/>
            <a:ext cx="91440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413" y="4249738"/>
            <a:ext cx="1152525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2166938" y="4108450"/>
            <a:ext cx="61928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3374"/>
                </a:solidFill>
                <a:latin typeface="Calibri" pitchFamily="34" charset="0"/>
              </a:rPr>
              <a:t>Генеральный директор</a:t>
            </a:r>
          </a:p>
          <a:p>
            <a:r>
              <a:rPr lang="ru-RU" sz="2800" b="1">
                <a:solidFill>
                  <a:srgbClr val="003374"/>
                </a:solidFill>
                <a:latin typeface="Calibri" pitchFamily="34" charset="0"/>
              </a:rPr>
              <a:t>КУДАЕВ ВЛАДИМИР АНАТОЛЬЕВИЧ</a:t>
            </a:r>
          </a:p>
        </p:txBody>
      </p:sp>
      <p:sp>
        <p:nvSpPr>
          <p:cNvPr id="21508" name="Rectangle 32"/>
          <p:cNvSpPr>
            <a:spLocks noChangeArrowheads="1"/>
          </p:cNvSpPr>
          <p:nvPr/>
        </p:nvSpPr>
        <p:spPr bwMode="auto">
          <a:xfrm>
            <a:off x="2225675" y="5076825"/>
            <a:ext cx="691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3374"/>
                </a:solidFill>
                <a:latin typeface="Calibri" pitchFamily="34" charset="0"/>
              </a:rPr>
              <a:t>+7 (495) 9</a:t>
            </a:r>
            <a:r>
              <a:rPr lang="en-US" sz="2400" b="1">
                <a:solidFill>
                  <a:srgbClr val="003374"/>
                </a:solidFill>
                <a:latin typeface="Calibri" pitchFamily="34" charset="0"/>
              </a:rPr>
              <a:t>80</a:t>
            </a:r>
            <a:r>
              <a:rPr lang="ru-RU" sz="2400" b="1">
                <a:solidFill>
                  <a:srgbClr val="003374"/>
                </a:solidFill>
                <a:latin typeface="Calibri" pitchFamily="34" charset="0"/>
              </a:rPr>
              <a:t>-12-12, </a:t>
            </a:r>
            <a:r>
              <a:rPr lang="en-US" sz="2400" b="1">
                <a:solidFill>
                  <a:srgbClr val="003374"/>
                </a:solidFill>
                <a:latin typeface="Calibri" pitchFamily="34" charset="0"/>
              </a:rPr>
              <a:t>e-mail:</a:t>
            </a:r>
            <a:r>
              <a:rPr lang="ru-RU" sz="2400" b="1">
                <a:solidFill>
                  <a:srgbClr val="003374"/>
                </a:solidFill>
                <a:latin typeface="Calibri" pitchFamily="34" charset="0"/>
              </a:rPr>
              <a:t> </a:t>
            </a:r>
            <a:r>
              <a:rPr lang="en-US" sz="2400" b="1">
                <a:solidFill>
                  <a:srgbClr val="003374"/>
                </a:solidFill>
                <a:latin typeface="Calibri" pitchFamily="34" charset="0"/>
              </a:rPr>
              <a:t>kudayev@logobook.ru</a:t>
            </a:r>
            <a:endParaRPr lang="ru-RU" sz="2400" b="1">
              <a:solidFill>
                <a:srgbClr val="003374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9"/>
          <p:cNvSpPr>
            <a:spLocks noChangeArrowheads="1"/>
          </p:cNvSpPr>
          <p:nvPr/>
        </p:nvSpPr>
        <p:spPr bwMode="gray">
          <a:xfrm rot="3419336">
            <a:off x="566737" y="5927726"/>
            <a:ext cx="479425" cy="520700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100000">
                <a:srgbClr val="475E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 rot="10800000" vert="eaVert" wrap="none" anchor="ctr">
            <a:flatTx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7" name="Text Box 11"/>
          <p:cNvSpPr txBox="1">
            <a:spLocks noChangeArrowheads="1"/>
          </p:cNvSpPr>
          <p:nvPr/>
        </p:nvSpPr>
        <p:spPr bwMode="gray">
          <a:xfrm>
            <a:off x="622300" y="5970588"/>
            <a:ext cx="338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562100" y="2212975"/>
            <a:ext cx="72818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3374"/>
                </a:solidFill>
                <a:latin typeface="Calibri" pitchFamily="34" charset="0"/>
              </a:rPr>
              <a:t>РОССИЙСКИЕ УЧЕБНИКИ, ПЕРЕВЕДЕННЫЕ НА АНГЛИЙСКИЙ</a:t>
            </a:r>
          </a:p>
          <a:p>
            <a:r>
              <a:rPr lang="ru-RU" b="1" dirty="0">
                <a:latin typeface="Calibri" pitchFamily="34" charset="0"/>
              </a:rPr>
              <a:t>Плюсы</a:t>
            </a:r>
            <a:r>
              <a:rPr lang="ru-RU" dirty="0">
                <a:latin typeface="Calibri" pitchFamily="34" charset="0"/>
              </a:rPr>
              <a:t> – хорошо знакомый материал для преподавателей</a:t>
            </a:r>
          </a:p>
          <a:p>
            <a:r>
              <a:rPr lang="ru-RU" b="1" dirty="0">
                <a:latin typeface="Calibri" pitchFamily="34" charset="0"/>
              </a:rPr>
              <a:t>Минусы</a:t>
            </a:r>
            <a:r>
              <a:rPr lang="ru-RU" dirty="0">
                <a:latin typeface="Calibri" pitchFamily="34" charset="0"/>
              </a:rPr>
              <a:t> – чаще всего книги устарели, не переиздаются, маленький ассортимент, не соответствуют зарубежным программам</a:t>
            </a:r>
          </a:p>
        </p:txBody>
      </p:sp>
      <p:sp>
        <p:nvSpPr>
          <p:cNvPr id="23559" name="Line 23"/>
          <p:cNvSpPr>
            <a:spLocks noChangeShapeType="1"/>
          </p:cNvSpPr>
          <p:nvPr/>
        </p:nvSpPr>
        <p:spPr bwMode="gray">
          <a:xfrm flipH="1">
            <a:off x="1323975" y="3459163"/>
            <a:ext cx="7019925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1550988" y="3522663"/>
            <a:ext cx="74612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3374"/>
                </a:solidFill>
                <a:latin typeface="Calibri" pitchFamily="34" charset="0"/>
              </a:rPr>
              <a:t>МЕТОДИЧЕСКИЕ МАТЕРИАЛЫ, </a:t>
            </a:r>
            <a:br>
              <a:rPr lang="ru-RU" b="1" dirty="0">
                <a:solidFill>
                  <a:srgbClr val="003374"/>
                </a:solidFill>
                <a:latin typeface="Calibri" pitchFamily="34" charset="0"/>
              </a:rPr>
            </a:br>
            <a:r>
              <a:rPr lang="ru-RU" b="1" dirty="0">
                <a:solidFill>
                  <a:srgbClr val="003374"/>
                </a:solidFill>
                <a:latin typeface="Calibri" pitchFamily="34" charset="0"/>
              </a:rPr>
              <a:t>НАПИСАННЫЕ ПРЕПОДАВАТЕЛЯМИ ВУЗОВ</a:t>
            </a:r>
          </a:p>
          <a:p>
            <a:r>
              <a:rPr lang="ru-RU" b="1" dirty="0">
                <a:latin typeface="Calibri" pitchFamily="34" charset="0"/>
              </a:rPr>
              <a:t>Плюсы</a:t>
            </a:r>
            <a:r>
              <a:rPr lang="ru-RU" dirty="0">
                <a:latin typeface="Calibri" pitchFamily="34" charset="0"/>
              </a:rPr>
              <a:t> – низкая цена, возможность обеспечить всех студентов</a:t>
            </a:r>
          </a:p>
          <a:p>
            <a:r>
              <a:rPr lang="ru-RU" b="1" dirty="0">
                <a:latin typeface="Calibri" pitchFamily="34" charset="0"/>
              </a:rPr>
              <a:t>Минусы</a:t>
            </a:r>
            <a:r>
              <a:rPr lang="ru-RU" dirty="0">
                <a:latin typeface="Calibri" pitchFamily="34" charset="0"/>
              </a:rPr>
              <a:t> – крайне мало материала, плохо иллюстрированы, качество </a:t>
            </a:r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не всегда на высоте, не во всех вузах есть «пишущие» преподаватели</a:t>
            </a:r>
          </a:p>
        </p:txBody>
      </p:sp>
      <p:sp>
        <p:nvSpPr>
          <p:cNvPr id="23566" name="Line 23"/>
          <p:cNvSpPr>
            <a:spLocks noChangeShapeType="1"/>
          </p:cNvSpPr>
          <p:nvPr/>
        </p:nvSpPr>
        <p:spPr bwMode="gray">
          <a:xfrm flipH="1">
            <a:off x="1343025" y="2182813"/>
            <a:ext cx="7019925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4"/>
          <p:cNvSpPr>
            <a:spLocks noChangeArrowheads="1"/>
          </p:cNvSpPr>
          <p:nvPr/>
        </p:nvSpPr>
        <p:spPr bwMode="gray">
          <a:xfrm rot="3419336">
            <a:off x="566737" y="5926138"/>
            <a:ext cx="479425" cy="520700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rgbClr val="002F47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6699"/>
            </a:extrusionClr>
          </a:sp3d>
        </p:spPr>
        <p:txBody>
          <a:bodyPr rot="10800000" vert="eaVert" wrap="none" anchor="ctr">
            <a:flatTx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86" name="Text Box 16"/>
          <p:cNvSpPr txBox="1">
            <a:spLocks noChangeArrowheads="1"/>
          </p:cNvSpPr>
          <p:nvPr/>
        </p:nvSpPr>
        <p:spPr bwMode="gray">
          <a:xfrm>
            <a:off x="622300" y="5969000"/>
            <a:ext cx="338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3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396" name="Line 23"/>
          <p:cNvSpPr>
            <a:spLocks noChangeShapeType="1"/>
          </p:cNvSpPr>
          <p:nvPr/>
        </p:nvSpPr>
        <p:spPr bwMode="gray">
          <a:xfrm flipH="1">
            <a:off x="1568224" y="5624513"/>
            <a:ext cx="7019925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259771" y="1257300"/>
            <a:ext cx="4330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374"/>
                </a:solidFill>
                <a:latin typeface="Calibri" pitchFamily="34" charset="0"/>
              </a:rPr>
              <a:t>ЛИТЕРАТУРА ЗАРУБЕЖНЫХ ИЗДАТЕЛЬСТВ</a:t>
            </a:r>
            <a:endParaRPr lang="ru-RU" b="1" dirty="0">
              <a:solidFill>
                <a:srgbClr val="003374"/>
              </a:solidFill>
              <a:latin typeface="Calibri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24202" y="1975757"/>
            <a:ext cx="7227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Плюсы –</a:t>
            </a:r>
            <a:r>
              <a:rPr lang="ru-RU" dirty="0" smtClean="0">
                <a:latin typeface="Calibri" pitchFamily="34" charset="0"/>
              </a:rPr>
              <a:t> актуальные, соответствуют зарубежному процессу организации медицины, соответствуют квалификационным экзаменам, повышают квалификацию преподавателей, помогают организовать англоязычную среду для студентов, большинство книг дополнительно содержит доступ к своей электронной версии и дополнительным материалам</a:t>
            </a:r>
            <a:r>
              <a:rPr lang="ru-RU" b="1" dirty="0" smtClean="0">
                <a:latin typeface="Calibri" pitchFamily="34" charset="0"/>
              </a:rPr>
              <a:t> 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542109" y="3938298"/>
            <a:ext cx="66466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Минусы </a:t>
            </a:r>
            <a:r>
              <a:rPr lang="ru-RU" dirty="0" smtClean="0">
                <a:latin typeface="Calibri" pitchFamily="34" charset="0"/>
              </a:rPr>
              <a:t>– цена. Для библиотеки – усложнение выдачи и приемки, дополнительные площади для хранения, риск утери или </a:t>
            </a:r>
            <a:r>
              <a:rPr lang="ru-RU" dirty="0" err="1" smtClean="0">
                <a:latin typeface="Calibri" pitchFamily="34" charset="0"/>
              </a:rPr>
              <a:t>невозврата</a:t>
            </a:r>
            <a:r>
              <a:rPr lang="ru-RU" dirty="0" smtClean="0">
                <a:latin typeface="Calibri" pitchFamily="34" charset="0"/>
              </a:rPr>
              <a:t> книг студентами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9"/>
          <p:cNvSpPr>
            <a:spLocks noChangeArrowheads="1"/>
          </p:cNvSpPr>
          <p:nvPr/>
        </p:nvSpPr>
        <p:spPr bwMode="gray">
          <a:xfrm rot="3419336">
            <a:off x="566737" y="5927726"/>
            <a:ext cx="479425" cy="520700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100000">
                <a:srgbClr val="475E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 rot="10800000" vert="eaVert" wrap="none" anchor="ctr">
            <a:flatTx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2" name="Text Box 10"/>
          <p:cNvSpPr txBox="1">
            <a:spLocks noChangeArrowheads="1"/>
          </p:cNvSpPr>
          <p:nvPr/>
        </p:nvSpPr>
        <p:spPr bwMode="gray">
          <a:xfrm>
            <a:off x="2146300" y="60150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>
              <a:latin typeface="Calibri" pitchFamily="34" charset="0"/>
            </a:endParaRPr>
          </a:p>
        </p:txBody>
      </p:sp>
      <p:sp>
        <p:nvSpPr>
          <p:cNvPr id="15363" name="Text Box 11"/>
          <p:cNvSpPr txBox="1">
            <a:spLocks noChangeArrowheads="1"/>
          </p:cNvSpPr>
          <p:nvPr/>
        </p:nvSpPr>
        <p:spPr bwMode="gray">
          <a:xfrm>
            <a:off x="622300" y="5970588"/>
            <a:ext cx="338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5364" name="Picture 31" descr="Ryerson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590" y="3455987"/>
            <a:ext cx="1429203" cy="374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9" descr="Elsevierlogo [Converted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0267" y="1794557"/>
            <a:ext cx="845992" cy="94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46" descr="wiley_horiz_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5115" y="3942670"/>
            <a:ext cx="1297214" cy="3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2870200" y="822325"/>
            <a:ext cx="4835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solidFill>
                <a:srgbClr val="003374"/>
              </a:solidFill>
            </a:endParaRPr>
          </a:p>
        </p:txBody>
      </p:sp>
      <p:sp>
        <p:nvSpPr>
          <p:cNvPr id="15368" name="Rectangle 52"/>
          <p:cNvSpPr>
            <a:spLocks noChangeArrowheads="1"/>
          </p:cNvSpPr>
          <p:nvPr/>
        </p:nvSpPr>
        <p:spPr bwMode="auto">
          <a:xfrm>
            <a:off x="2519136" y="517525"/>
            <a:ext cx="61513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74"/>
                </a:solidFill>
                <a:latin typeface="Calibri" pitchFamily="34" charset="0"/>
              </a:rPr>
              <a:t>Статистика продаж медицинских учебников </a:t>
            </a:r>
          </a:p>
          <a:p>
            <a:pPr algn="ctr"/>
            <a:r>
              <a:rPr lang="ru-RU" sz="2400" b="1" dirty="0" smtClean="0">
                <a:solidFill>
                  <a:srgbClr val="003374"/>
                </a:solidFill>
                <a:latin typeface="Calibri" pitchFamily="34" charset="0"/>
              </a:rPr>
              <a:t>в ВУЗы РФ и РК    2010 – 2020 </a:t>
            </a:r>
            <a:r>
              <a:rPr lang="ru-RU" sz="2400" b="1" dirty="0" err="1" smtClean="0">
                <a:solidFill>
                  <a:srgbClr val="003374"/>
                </a:solidFill>
                <a:latin typeface="Calibri" pitchFamily="34" charset="0"/>
              </a:rPr>
              <a:t>гг</a:t>
            </a:r>
            <a:endParaRPr lang="ru-RU" b="1" dirty="0">
              <a:solidFill>
                <a:srgbClr val="003374"/>
              </a:solidFill>
              <a:latin typeface="Calibri" pitchFamily="34" charset="0"/>
            </a:endParaRPr>
          </a:p>
        </p:txBody>
      </p:sp>
      <p:pic>
        <p:nvPicPr>
          <p:cNvPr id="15370" name="Picture 32" descr="shcup_txtblack_cmy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9882" y="4824185"/>
            <a:ext cx="1910669" cy="44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34" descr="Thieme-RG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2933" y="4286251"/>
            <a:ext cx="1494518" cy="4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35" descr="WK_Health_LWW2L_CMYK_CS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7057" y="2834597"/>
            <a:ext cx="1845129" cy="44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37" descr="Oxford-University-Press-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51605" y="4825547"/>
            <a:ext cx="1381352" cy="39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1069522" y="5326814"/>
            <a:ext cx="21472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74"/>
                </a:solidFill>
                <a:latin typeface="Calibri" pitchFamily="34" charset="0"/>
              </a:rPr>
              <a:t>Остальные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821541" y="2599355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3374"/>
                </a:solidFill>
                <a:latin typeface="Calibri" pitchFamily="34" charset="0"/>
              </a:rPr>
              <a:t>25%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441032" y="1946212"/>
            <a:ext cx="1282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74"/>
                </a:solidFill>
                <a:latin typeface="Calibri" pitchFamily="34" charset="0"/>
              </a:rPr>
              <a:t>34%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821540" y="3187184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3374"/>
                </a:solidFill>
                <a:latin typeface="Calibri" pitchFamily="34" charset="0"/>
              </a:rPr>
              <a:t>14%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863720" y="3701534"/>
            <a:ext cx="470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3374"/>
                </a:solidFill>
                <a:latin typeface="Calibri" pitchFamily="34" charset="0"/>
              </a:rPr>
              <a:t>8%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863721" y="4199554"/>
            <a:ext cx="470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3374"/>
                </a:solidFill>
                <a:latin typeface="Calibri" pitchFamily="34" charset="0"/>
              </a:rPr>
              <a:t>6%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812779" y="4697576"/>
            <a:ext cx="522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3374"/>
                </a:solidFill>
                <a:latin typeface="Calibri" pitchFamily="34" charset="0"/>
              </a:rPr>
              <a:t> 5%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812779" y="5187434"/>
            <a:ext cx="522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3374"/>
                </a:solidFill>
                <a:latin typeface="Calibri" pitchFamily="34" charset="0"/>
              </a:rPr>
              <a:t> 8%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9"/>
          <p:cNvSpPr>
            <a:spLocks noChangeArrowheads="1"/>
          </p:cNvSpPr>
          <p:nvPr/>
        </p:nvSpPr>
        <p:spPr bwMode="gray">
          <a:xfrm rot="3419336">
            <a:off x="563562" y="5926138"/>
            <a:ext cx="479425" cy="520700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100000">
                <a:srgbClr val="764718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rot="10800000" vert="eaVert" wrap="none" anchor="ctr">
            <a:flatTx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1" name="Text Box 21"/>
          <p:cNvSpPr txBox="1">
            <a:spLocks noChangeArrowheads="1"/>
          </p:cNvSpPr>
          <p:nvPr/>
        </p:nvSpPr>
        <p:spPr bwMode="gray">
          <a:xfrm>
            <a:off x="619125" y="5969000"/>
            <a:ext cx="338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5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422" name="Rectangle 41"/>
          <p:cNvSpPr>
            <a:spLocks noChangeArrowheads="1"/>
          </p:cNvSpPr>
          <p:nvPr/>
        </p:nvSpPr>
        <p:spPr bwMode="auto">
          <a:xfrm>
            <a:off x="2603500" y="973138"/>
            <a:ext cx="47715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3374"/>
                </a:solidFill>
                <a:latin typeface="Calibri" pitchFamily="34" charset="0"/>
              </a:rPr>
              <a:t>КОЛЛЕКЦИИ ЭЛЕКТРОННЫХ </a:t>
            </a:r>
            <a:r>
              <a:rPr lang="ru-RU" sz="2400" b="1" dirty="0">
                <a:solidFill>
                  <a:srgbClr val="003374"/>
                </a:solidFill>
                <a:latin typeface="Calibri" pitchFamily="34" charset="0"/>
              </a:rPr>
              <a:t>КНИГ </a:t>
            </a:r>
          </a:p>
        </p:txBody>
      </p:sp>
      <p:sp>
        <p:nvSpPr>
          <p:cNvPr id="17423" name="Text Box 25"/>
          <p:cNvSpPr txBox="1">
            <a:spLocks noChangeArrowheads="1"/>
          </p:cNvSpPr>
          <p:nvPr/>
        </p:nvSpPr>
        <p:spPr bwMode="gray">
          <a:xfrm>
            <a:off x="2611891" y="1514021"/>
            <a:ext cx="1007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EBSCO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7424" name="Text Box 25"/>
          <p:cNvSpPr txBox="1">
            <a:spLocks noChangeArrowheads="1"/>
          </p:cNvSpPr>
          <p:nvPr/>
        </p:nvSpPr>
        <p:spPr bwMode="gray">
          <a:xfrm>
            <a:off x="2622550" y="1996849"/>
            <a:ext cx="6407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CLINICALKEY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20099" y="2485057"/>
            <a:ext cx="825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OVID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94164" y="3197988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Плюсы –</a:t>
            </a:r>
            <a:r>
              <a:rPr lang="ru-RU" dirty="0" smtClean="0">
                <a:latin typeface="Calibri" pitchFamily="34" charset="0"/>
              </a:rPr>
              <a:t> актуальные, хороший </a:t>
            </a:r>
            <a:r>
              <a:rPr lang="ru-RU" dirty="0" err="1" smtClean="0">
                <a:latin typeface="Calibri" pitchFamily="34" charset="0"/>
              </a:rPr>
              <a:t>контент</a:t>
            </a:r>
            <a:r>
              <a:rPr lang="ru-RU" dirty="0" smtClean="0">
                <a:latin typeface="Calibri" pitchFamily="34" charset="0"/>
              </a:rPr>
              <a:t>, есть возможность предоставить доступ всем студентам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310493" y="4110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Минусы –</a:t>
            </a:r>
            <a:r>
              <a:rPr lang="ru-RU" dirty="0" smtClean="0">
                <a:latin typeface="Calibri" pitchFamily="34" charset="0"/>
              </a:rPr>
              <a:t> привязаны к одному издательству, нестабильность </a:t>
            </a:r>
            <a:r>
              <a:rPr lang="ru-RU" dirty="0" err="1" smtClean="0">
                <a:latin typeface="Calibri" pitchFamily="34" charset="0"/>
              </a:rPr>
              <a:t>контента</a:t>
            </a:r>
            <a:r>
              <a:rPr lang="ru-RU" dirty="0" smtClean="0">
                <a:latin typeface="Calibri" pitchFamily="34" charset="0"/>
              </a:rPr>
              <a:t>, высокая  нестабильная цена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ChangeArrowheads="1"/>
          </p:cNvSpPr>
          <p:nvPr/>
        </p:nvSpPr>
        <p:spPr bwMode="gray">
          <a:xfrm rot="3419336">
            <a:off x="565150" y="5927726"/>
            <a:ext cx="479425" cy="520700"/>
          </a:xfrm>
          <a:prstGeom prst="rect">
            <a:avLst/>
          </a:prstGeom>
          <a:gradFill rotWithShape="1">
            <a:gsLst>
              <a:gs pos="0">
                <a:srgbClr val="FF7C80"/>
              </a:gs>
              <a:gs pos="100000">
                <a:srgbClr val="76393B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7C80"/>
            </a:extrusionClr>
          </a:sp3d>
        </p:spPr>
        <p:txBody>
          <a:bodyPr rot="10800000" vert="eaVert" wrap="none" anchor="ctr">
            <a:flatTx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34" name="Text Box 6"/>
          <p:cNvSpPr txBox="1">
            <a:spLocks noChangeArrowheads="1"/>
          </p:cNvSpPr>
          <p:nvPr/>
        </p:nvSpPr>
        <p:spPr bwMode="gray">
          <a:xfrm>
            <a:off x="620713" y="5970588"/>
            <a:ext cx="338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6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5" name="Text Box 25"/>
          <p:cNvSpPr txBox="1">
            <a:spLocks noChangeArrowheads="1"/>
          </p:cNvSpPr>
          <p:nvPr/>
        </p:nvSpPr>
        <p:spPr bwMode="gray">
          <a:xfrm>
            <a:off x="2683556" y="610053"/>
            <a:ext cx="583679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Calibri" pitchFamily="34" charset="0"/>
              </a:rPr>
              <a:t>Покрытие потребностей по дисциплинам </a:t>
            </a:r>
            <a:endParaRPr lang="en-US" sz="2400" b="1" dirty="0" smtClean="0">
              <a:latin typeface="Calibri" pitchFamily="34" charset="0"/>
            </a:endParaRPr>
          </a:p>
          <a:p>
            <a:pPr algn="ctr"/>
            <a:r>
              <a:rPr lang="ru-RU" sz="2400" b="1" dirty="0" smtClean="0">
                <a:latin typeface="Calibri" pitchFamily="34" charset="0"/>
              </a:rPr>
              <a:t>на примере коллекции </a:t>
            </a:r>
            <a:r>
              <a:rPr lang="en-US" sz="2400" b="1" dirty="0" smtClean="0">
                <a:latin typeface="Calibri" pitchFamily="34" charset="0"/>
              </a:rPr>
              <a:t>CLINICALKEY</a:t>
            </a:r>
            <a:endParaRPr lang="en-US" sz="2400" b="1" dirty="0">
              <a:latin typeface="Calibri" pitchFamily="34" charset="0"/>
            </a:endParaRPr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1524000" y="1477731"/>
          <a:ext cx="7130142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900"/>
                <a:gridCol w="1317171"/>
                <a:gridCol w="2463719"/>
                <a:gridCol w="1101352"/>
              </a:tblGrid>
              <a:tr h="35205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Дисциплина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Покрытие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Дисциплина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Покрытие</a:t>
                      </a:r>
                      <a:endParaRPr lang="ru-RU" sz="1600" dirty="0"/>
                    </a:p>
                  </a:txBody>
                  <a:tcPr/>
                </a:tc>
              </a:tr>
              <a:tr h="352058">
                <a:tc>
                  <a:txBody>
                    <a:bodyPr/>
                    <a:lstStyle/>
                    <a:p>
                      <a:r>
                        <a:rPr lang="ru-RU" dirty="0" smtClean="0"/>
                        <a:t>Анатомия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333CC"/>
                          </a:solidFill>
                        </a:rPr>
                        <a:t>Частично</a:t>
                      </a:r>
                      <a:endParaRPr lang="ru-RU" dirty="0">
                        <a:solidFill>
                          <a:srgbClr val="33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История медицины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Нет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2058">
                <a:tc>
                  <a:txBody>
                    <a:bodyPr/>
                    <a:lstStyle/>
                    <a:p>
                      <a:r>
                        <a:rPr lang="ru-RU" dirty="0" smtClean="0"/>
                        <a:t>Биохимия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333CC"/>
                          </a:solidFill>
                        </a:rPr>
                        <a:t>ДА</a:t>
                      </a:r>
                      <a:endParaRPr lang="ru-RU" dirty="0">
                        <a:solidFill>
                          <a:srgbClr val="33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История России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Нет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2058">
                <a:tc>
                  <a:txBody>
                    <a:bodyPr/>
                    <a:lstStyle/>
                    <a:p>
                      <a:r>
                        <a:rPr lang="ru-RU" dirty="0" smtClean="0"/>
                        <a:t>Биоэтика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Нет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Латынь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Нет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2058">
                <a:tc>
                  <a:txBody>
                    <a:bodyPr/>
                    <a:lstStyle/>
                    <a:p>
                      <a:r>
                        <a:rPr lang="ru-RU" dirty="0" smtClean="0"/>
                        <a:t>Биология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Нет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Нет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95607">
                <a:tc>
                  <a:txBody>
                    <a:bodyPr/>
                    <a:lstStyle/>
                    <a:p>
                      <a:r>
                        <a:rPr lang="ru-RU" dirty="0" smtClean="0"/>
                        <a:t>Биомедицинская информация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Нет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Введение</a:t>
                      </a:r>
                      <a:r>
                        <a:rPr lang="ru-RU" baseline="0" dirty="0" smtClean="0"/>
                        <a:t> в </a:t>
                      </a:r>
                      <a:r>
                        <a:rPr lang="ru-RU" baseline="0" dirty="0" err="1" smtClean="0"/>
                        <a:t>биостатистику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Нет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2058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Физика, биофизика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Нет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Философия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Нет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2058">
                <a:tc>
                  <a:txBody>
                    <a:bodyPr/>
                    <a:lstStyle/>
                    <a:p>
                      <a:r>
                        <a:rPr lang="ru-RU" dirty="0" smtClean="0"/>
                        <a:t>Клеточная биология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333CC"/>
                          </a:solidFill>
                        </a:rPr>
                        <a:t>ДА</a:t>
                      </a:r>
                      <a:endParaRPr lang="ru-RU" dirty="0">
                        <a:solidFill>
                          <a:srgbClr val="33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333CC"/>
                          </a:solidFill>
                        </a:rPr>
                        <a:t>ДА</a:t>
                      </a:r>
                      <a:endParaRPr lang="ru-RU" dirty="0">
                        <a:solidFill>
                          <a:srgbClr val="3333CC"/>
                        </a:solidFill>
                      </a:endParaRPr>
                    </a:p>
                  </a:txBody>
                  <a:tcPr/>
                </a:tc>
              </a:tr>
              <a:tr h="352058">
                <a:tc>
                  <a:txBody>
                    <a:bodyPr/>
                    <a:lstStyle/>
                    <a:p>
                      <a:r>
                        <a:rPr lang="ru-RU" dirty="0" smtClean="0"/>
                        <a:t>Химия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Нет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Сестринское дело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Нет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95607">
                <a:tc>
                  <a:txBody>
                    <a:bodyPr/>
                    <a:lstStyle/>
                    <a:p>
                      <a:r>
                        <a:rPr lang="ru-RU" dirty="0" smtClean="0"/>
                        <a:t>Гистология, эмбриология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333CC"/>
                          </a:solidFill>
                        </a:rPr>
                        <a:t>ДА</a:t>
                      </a:r>
                      <a:endParaRPr lang="ru-RU" dirty="0">
                        <a:solidFill>
                          <a:srgbClr val="33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Медицинский английский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Нет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20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9"/>
          <p:cNvSpPr>
            <a:spLocks noChangeArrowheads="1"/>
          </p:cNvSpPr>
          <p:nvPr/>
        </p:nvSpPr>
        <p:spPr bwMode="gray">
          <a:xfrm rot="3419336">
            <a:off x="566737" y="5927726"/>
            <a:ext cx="479425" cy="520700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100000">
                <a:srgbClr val="475E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 rot="10800000" vert="eaVert" wrap="none" anchor="ctr">
            <a:flatTx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58" name="Text Box 11"/>
          <p:cNvSpPr txBox="1">
            <a:spLocks noChangeArrowheads="1"/>
          </p:cNvSpPr>
          <p:nvPr/>
        </p:nvSpPr>
        <p:spPr bwMode="gray">
          <a:xfrm>
            <a:off x="622300" y="5970588"/>
            <a:ext cx="338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7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459" name="Title 1"/>
          <p:cNvSpPr>
            <a:spLocks/>
          </p:cNvSpPr>
          <p:nvPr/>
        </p:nvSpPr>
        <p:spPr bwMode="auto">
          <a:xfrm>
            <a:off x="2151063" y="6238875"/>
            <a:ext cx="2716212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1400">
                <a:latin typeface="Calibri" pitchFamily="34" charset="0"/>
              </a:rPr>
              <a:t>Цена комплекта </a:t>
            </a:r>
            <a:r>
              <a:rPr lang="en-US" sz="1400" b="1">
                <a:latin typeface="Calibri" pitchFamily="34" charset="0"/>
              </a:rPr>
              <a:t>9</a:t>
            </a:r>
            <a:r>
              <a:rPr lang="ru-RU" sz="1400" b="1">
                <a:latin typeface="Calibri" pitchFamily="34" charset="0"/>
              </a:rPr>
              <a:t> </a:t>
            </a:r>
            <a:r>
              <a:rPr lang="en-US" sz="1400" b="1">
                <a:latin typeface="Calibri" pitchFamily="34" charset="0"/>
              </a:rPr>
              <a:t>858</a:t>
            </a:r>
            <a:r>
              <a:rPr lang="ru-RU" sz="1400" b="1">
                <a:latin typeface="Calibri" pitchFamily="34" charset="0"/>
              </a:rPr>
              <a:t> р</a:t>
            </a:r>
            <a:r>
              <a:rPr lang="ru-RU" sz="1400">
                <a:latin typeface="Calibri" pitchFamily="34" charset="0"/>
              </a:rPr>
              <a:t>.</a:t>
            </a:r>
            <a:br>
              <a:rPr lang="ru-RU" sz="1400">
                <a:latin typeface="Calibri" pitchFamily="34" charset="0"/>
              </a:rPr>
            </a:br>
            <a:endParaRPr lang="en-US" sz="1400">
              <a:latin typeface="Calibri" pitchFamily="34" charset="0"/>
            </a:endParaRPr>
          </a:p>
        </p:txBody>
      </p:sp>
      <p:graphicFrame>
        <p:nvGraphicFramePr>
          <p:cNvPr id="21069" name="Group 589"/>
          <p:cNvGraphicFramePr>
            <a:graphicFrameLocks noGrp="1"/>
          </p:cNvGraphicFramePr>
          <p:nvPr/>
        </p:nvGraphicFramePr>
        <p:xfrm>
          <a:off x="260350" y="2460625"/>
          <a:ext cx="4425950" cy="2133600"/>
        </p:xfrm>
        <a:graphic>
          <a:graphicData uri="http://schemas.openxmlformats.org/drawingml/2006/table">
            <a:tbl>
              <a:tblPr/>
              <a:tblGrid>
                <a:gridCol w="598488"/>
                <a:gridCol w="3346450"/>
                <a:gridCol w="481012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Netter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Atlas of Human Anatomy, 6 ed.,  IE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2 490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Richard Drake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Gray's Anatomy for Students International Edition, 3 ed.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3 646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Sobotta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Атлас анатомии человека (на трех языках), Т. 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490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Sobotta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Атлас анатомии человека (на трех языках), Т. 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90р.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B.D.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Chaurasia's Human Anatomy: Regional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and Applied Dissection and Clinical, vol. 3-4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1 990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B.D.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Chaurasia's Human Anatomy: Regional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and Applied Dissection and Clinical Vol. 1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2 490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B.D.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Chaurasia's Human Anatomy: Regional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and Applied Dissection and Clinical Vol. 2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2 888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Singh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Textbook of Anatomy: Upper Limb and Thorax, Vol. I, 2 ed.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2 339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Singh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Textbook of Anatomy: Abdomen and Lower Limb, Vol. II, 2 ed.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2 339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Singh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Textbook of Anatomy: Head, Neck and Brain, Vol. III, 2 ed.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339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077" name="Group 597"/>
          <p:cNvGraphicFramePr>
            <a:graphicFrameLocks noGrp="1"/>
          </p:cNvGraphicFramePr>
          <p:nvPr/>
        </p:nvGraphicFramePr>
        <p:xfrm>
          <a:off x="4962525" y="2460625"/>
          <a:ext cx="3789363" cy="1828800"/>
        </p:xfrm>
        <a:graphic>
          <a:graphicData uri="http://schemas.openxmlformats.org/drawingml/2006/table">
            <a:tbl>
              <a:tblPr/>
              <a:tblGrid>
                <a:gridCol w="920750"/>
                <a:gridCol w="2387600"/>
                <a:gridCol w="481013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Leslie P. Gartner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Textbook of Histology,  4 ed.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5 796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Abraham L. Kierszenbaum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Histology and Cell Biology: An Introduction to Pathology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5 983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Ross, Michael H., Paulina W.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Histology: text and atlas, 7 ed.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4 990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Eroschenko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Victor P.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diFiores Atlas Of Histology, 12 ed.,  IE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5 016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Schoenwolf G.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Larsen's Human Embryology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5 422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Sadler Thomas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Langmans medical embryology, 13 ed.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3 966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Gunasegaran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Textbook of Histology: Atlas and Practical Guide, 3 ed.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2 166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Singh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Textbook of Clinical Embryology, 2 ed.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2 599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36" name="Rectangle 41"/>
          <p:cNvSpPr>
            <a:spLocks noChangeArrowheads="1"/>
          </p:cNvSpPr>
          <p:nvPr/>
        </p:nvSpPr>
        <p:spPr bwMode="auto">
          <a:xfrm>
            <a:off x="1776413" y="1919288"/>
            <a:ext cx="1293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Calibri" pitchFamily="34" charset="0"/>
              </a:rPr>
              <a:t>АНАТОМИЯ</a:t>
            </a:r>
            <a:r>
              <a:rPr lang="ru-RU" sz="2400" b="1">
                <a:solidFill>
                  <a:srgbClr val="003374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9537" name="Rectangle 41"/>
          <p:cNvSpPr>
            <a:spLocks noChangeArrowheads="1"/>
          </p:cNvSpPr>
          <p:nvPr/>
        </p:nvSpPr>
        <p:spPr bwMode="auto">
          <a:xfrm>
            <a:off x="5292725" y="2006600"/>
            <a:ext cx="297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Calibri" pitchFamily="34" charset="0"/>
              </a:rPr>
              <a:t>ГИСТОЛОГИЯ И ЭМБРИОЛОГИЯ </a:t>
            </a:r>
          </a:p>
        </p:txBody>
      </p:sp>
      <p:pic>
        <p:nvPicPr>
          <p:cNvPr id="19538" name="Picture 422" descr="Atlas_of_Human_Anatom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938" y="4835525"/>
            <a:ext cx="1298575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39" name="Picture 433" descr="97814698893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0025" y="4487863"/>
            <a:ext cx="12604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40" name="Rectangle 52"/>
          <p:cNvSpPr>
            <a:spLocks noChangeArrowheads="1"/>
          </p:cNvSpPr>
          <p:nvPr/>
        </p:nvSpPr>
        <p:spPr bwMode="auto">
          <a:xfrm>
            <a:off x="3179763" y="417513"/>
            <a:ext cx="43735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3374"/>
                </a:solidFill>
                <a:latin typeface="Calibri" pitchFamily="34" charset="0"/>
              </a:rPr>
              <a:t>ПРИМЕР КОМПЛЕКТОВ КНИГ</a:t>
            </a:r>
            <a:br>
              <a:rPr lang="ru-RU" sz="2400" b="1">
                <a:solidFill>
                  <a:srgbClr val="003374"/>
                </a:solidFill>
                <a:latin typeface="Calibri" pitchFamily="34" charset="0"/>
              </a:rPr>
            </a:br>
            <a:r>
              <a:rPr lang="ru-RU" sz="2400" b="1">
                <a:solidFill>
                  <a:srgbClr val="003374"/>
                </a:solidFill>
                <a:latin typeface="Calibri" pitchFamily="34" charset="0"/>
              </a:rPr>
              <a:t>ПО АНАТОМИИ, ГИСТОЛОГИИ</a:t>
            </a:r>
            <a:br>
              <a:rPr lang="ru-RU" sz="2400" b="1">
                <a:solidFill>
                  <a:srgbClr val="003374"/>
                </a:solidFill>
                <a:latin typeface="Calibri" pitchFamily="34" charset="0"/>
              </a:rPr>
            </a:br>
            <a:r>
              <a:rPr lang="ru-RU" sz="2400" b="1">
                <a:solidFill>
                  <a:srgbClr val="003374"/>
                </a:solidFill>
                <a:latin typeface="Calibri" pitchFamily="34" charset="0"/>
              </a:rPr>
              <a:t>И ЭМБРИОЛОГИИ ДЛЯ 1 КУРСА</a:t>
            </a:r>
            <a:r>
              <a:rPr lang="ru-RU" b="1">
                <a:solidFill>
                  <a:srgbClr val="003374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19541" name="Picture 598" descr="9789385915482komplek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0650" y="4822825"/>
            <a:ext cx="213677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42" name="Title 1"/>
          <p:cNvSpPr>
            <a:spLocks/>
          </p:cNvSpPr>
          <p:nvPr/>
        </p:nvSpPr>
        <p:spPr bwMode="auto">
          <a:xfrm>
            <a:off x="6523038" y="6097588"/>
            <a:ext cx="1230312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1400">
                <a:latin typeface="Calibri" pitchFamily="34" charset="0"/>
              </a:rPr>
              <a:t>Цена </a:t>
            </a:r>
            <a:r>
              <a:rPr lang="en-US" sz="1400" b="1">
                <a:latin typeface="Calibri" pitchFamily="34" charset="0"/>
              </a:rPr>
              <a:t>4</a:t>
            </a:r>
            <a:r>
              <a:rPr lang="ru-RU" sz="1400" b="1">
                <a:latin typeface="Calibri" pitchFamily="34" charset="0"/>
              </a:rPr>
              <a:t> </a:t>
            </a:r>
            <a:r>
              <a:rPr lang="en-US" sz="1400" b="1">
                <a:latin typeface="Calibri" pitchFamily="34" charset="0"/>
              </a:rPr>
              <a:t>990</a:t>
            </a:r>
            <a:r>
              <a:rPr lang="ru-RU" sz="1400" b="1">
                <a:latin typeface="Calibri" pitchFamily="34" charset="0"/>
              </a:rPr>
              <a:t> р</a:t>
            </a:r>
            <a:r>
              <a:rPr lang="ru-RU" sz="1400">
                <a:latin typeface="Calibri" pitchFamily="34" charset="0"/>
              </a:rPr>
              <a:t>.</a:t>
            </a:r>
            <a:endParaRPr lang="en-US" sz="1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4"/>
          <p:cNvSpPr>
            <a:spLocks noChangeArrowheads="1"/>
          </p:cNvSpPr>
          <p:nvPr/>
        </p:nvSpPr>
        <p:spPr bwMode="gray">
          <a:xfrm rot="3419336">
            <a:off x="566737" y="5927726"/>
            <a:ext cx="479425" cy="520700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rgbClr val="002F47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6699"/>
            </a:extrusionClr>
          </a:sp3d>
        </p:spPr>
        <p:txBody>
          <a:bodyPr rot="10800000" vert="eaVert" wrap="none" anchor="ctr">
            <a:flatTx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2" name="Text Box 16"/>
          <p:cNvSpPr txBox="1">
            <a:spLocks noChangeArrowheads="1"/>
          </p:cNvSpPr>
          <p:nvPr/>
        </p:nvSpPr>
        <p:spPr bwMode="gray">
          <a:xfrm>
            <a:off x="622300" y="5970588"/>
            <a:ext cx="338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8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483" name="Rectangle 41"/>
          <p:cNvSpPr>
            <a:spLocks noChangeArrowheads="1"/>
          </p:cNvSpPr>
          <p:nvPr/>
        </p:nvSpPr>
        <p:spPr bwMode="auto">
          <a:xfrm>
            <a:off x="2935288" y="565150"/>
            <a:ext cx="40576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3374"/>
                </a:solidFill>
                <a:latin typeface="Calibri" pitchFamily="34" charset="0"/>
              </a:rPr>
              <a:t>ЦЕНА ПОЛНОГО КОМПЛЕКТА</a:t>
            </a:r>
            <a:br>
              <a:rPr lang="ru-RU" sz="2400" b="1" dirty="0">
                <a:solidFill>
                  <a:srgbClr val="003374"/>
                </a:solidFill>
                <a:latin typeface="Calibri" pitchFamily="34" charset="0"/>
              </a:rPr>
            </a:br>
            <a:r>
              <a:rPr lang="ru-RU" sz="2400" b="1" dirty="0">
                <a:solidFill>
                  <a:srgbClr val="003374"/>
                </a:solidFill>
                <a:latin typeface="Calibri" pitchFamily="34" charset="0"/>
              </a:rPr>
              <a:t>КНИГ ДЛЯ 1 КУРСА </a:t>
            </a:r>
          </a:p>
        </p:txBody>
      </p:sp>
      <p:graphicFrame>
        <p:nvGraphicFramePr>
          <p:cNvPr id="21999" name="Group 495"/>
          <p:cNvGraphicFramePr>
            <a:graphicFrameLocks noGrp="1"/>
          </p:cNvGraphicFramePr>
          <p:nvPr/>
        </p:nvGraphicFramePr>
        <p:xfrm>
          <a:off x="1366838" y="1957388"/>
          <a:ext cx="6931518" cy="3844932"/>
        </p:xfrm>
        <a:graphic>
          <a:graphicData uri="http://schemas.openxmlformats.org/drawingml/2006/table">
            <a:tbl>
              <a:tblPr/>
              <a:tblGrid>
                <a:gridCol w="2875455"/>
                <a:gridCol w="1947863"/>
                <a:gridCol w="210820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ЦЕНА КОМПЛЕКТА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КНИГ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Анатомия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858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Биоинформатика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983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461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Гистология и эмбриология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990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 медицины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298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 Отечества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089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Латинский язык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388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Уход за больными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Философия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566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4 549р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16 книг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47 652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ChangeArrowheads="1"/>
          </p:cNvSpPr>
          <p:nvPr/>
        </p:nvSpPr>
        <p:spPr bwMode="gray">
          <a:xfrm rot="3419336">
            <a:off x="109204" y="6254796"/>
            <a:ext cx="479425" cy="520700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rgbClr val="002F47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6699"/>
            </a:extrusionClr>
          </a:sp3d>
        </p:spPr>
        <p:txBody>
          <a:bodyPr rot="10800000" vert="eaVert" wrap="none" anchor="ctr">
            <a:flatTx/>
          </a:bodyPr>
          <a:lstStyle/>
          <a:p>
            <a:r>
              <a:rPr lang="en-US" dirty="0" smtClean="0">
                <a:latin typeface="Calibri" pitchFamily="34" charset="0"/>
              </a:rPr>
              <a:t>9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1157" y="324433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8</a:t>
            </a:r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7287" y="6306527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9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20736" y="1340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3374"/>
                </a:solidFill>
                <a:latin typeface="Calibri" pitchFamily="34" charset="0"/>
              </a:rPr>
              <a:t>РАСХОДЫ ВУЗА В ЗАВИСИМОСТИ ОТ КОЛИЧЕСТВА ОБУЧАЮЩИХСЯ (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1 ГОД</a:t>
            </a:r>
            <a:r>
              <a:rPr lang="ru-RU" b="1" dirty="0" smtClean="0">
                <a:solidFill>
                  <a:srgbClr val="003374"/>
                </a:solidFill>
                <a:latin typeface="Calibri" pitchFamily="34" charset="0"/>
              </a:rPr>
              <a:t>)</a:t>
            </a:r>
            <a:endParaRPr lang="ru-RU" b="1" dirty="0">
              <a:solidFill>
                <a:srgbClr val="003374"/>
              </a:solidFill>
              <a:latin typeface="Calibri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55174" y="743858"/>
          <a:ext cx="8196940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912"/>
                <a:gridCol w="1877786"/>
                <a:gridCol w="1216528"/>
                <a:gridCol w="1544351"/>
                <a:gridCol w="212136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студентов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Стоимость комплекта книг на 1 –го</a:t>
                      </a:r>
                      <a:r>
                        <a:rPr lang="ru-RU" baseline="0" dirty="0" smtClean="0"/>
                        <a:t> студента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Подписка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Общие</a:t>
                      </a:r>
                      <a:r>
                        <a:rPr lang="ru-RU" baseline="0" dirty="0" smtClean="0"/>
                        <a:t> затраты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Затраты на 1-го студента</a:t>
                      </a:r>
                      <a:r>
                        <a:rPr lang="ru-RU" baseline="0" dirty="0" smtClean="0"/>
                        <a:t> в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40 000 </a:t>
                      </a:r>
                      <a:r>
                        <a:rPr lang="ru-RU" dirty="0" err="1" smtClean="0"/>
                        <a:t>руб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2 000 000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40 000 </a:t>
                      </a:r>
                      <a:r>
                        <a:rPr lang="ru-RU" dirty="0" err="1" smtClean="0"/>
                        <a:t>руб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30 000 </a:t>
                      </a:r>
                      <a:r>
                        <a:rPr lang="ru-RU" dirty="0" err="1" smtClean="0"/>
                        <a:t>руб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1 000 000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4 000 000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40 000 </a:t>
                      </a:r>
                      <a:r>
                        <a:rPr lang="ru-RU" dirty="0" err="1" smtClean="0"/>
                        <a:t>руб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25 000 </a:t>
                      </a:r>
                      <a:r>
                        <a:rPr lang="ru-RU" dirty="0" err="1" smtClean="0"/>
                        <a:t>руб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1 800 000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6 800 000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34 000 </a:t>
                      </a:r>
                      <a:r>
                        <a:rPr lang="ru-RU" dirty="0" err="1" smtClean="0"/>
                        <a:t>руб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20 000 </a:t>
                      </a:r>
                      <a:r>
                        <a:rPr lang="ru-RU" dirty="0" err="1" smtClean="0"/>
                        <a:t>руб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4 500 000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14 500 000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29 000 </a:t>
                      </a:r>
                      <a:r>
                        <a:rPr lang="ru-RU" dirty="0" err="1" smtClean="0"/>
                        <a:t>руб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506436" y="32119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3374"/>
                </a:solidFill>
                <a:latin typeface="Calibri" pitchFamily="34" charset="0"/>
              </a:rPr>
              <a:t>РАСХОДЫ ВУЗА В ЗАВИСИМОСТИ ОТ КОЛИЧЕСТВА ОБУЧАЮЩИХСЯ (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5 ЛЕТ</a:t>
            </a:r>
            <a:r>
              <a:rPr lang="ru-RU" b="1" dirty="0" smtClean="0">
                <a:solidFill>
                  <a:srgbClr val="003374"/>
                </a:solidFill>
                <a:latin typeface="Calibri" pitchFamily="34" charset="0"/>
              </a:rPr>
              <a:t>)</a:t>
            </a:r>
            <a:endParaRPr lang="ru-RU" b="1" dirty="0">
              <a:solidFill>
                <a:srgbClr val="003374"/>
              </a:solidFill>
              <a:latin typeface="Calibri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644978" y="3829956"/>
          <a:ext cx="8213271" cy="2448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9775"/>
                <a:gridCol w="1881527"/>
                <a:gridCol w="1226206"/>
                <a:gridCol w="1540174"/>
                <a:gridCol w="2125589"/>
              </a:tblGrid>
              <a:tr h="920539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студентов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Стоимость комплекта книг на 1 –го</a:t>
                      </a:r>
                      <a:r>
                        <a:rPr lang="ru-RU" baseline="0" dirty="0" smtClean="0"/>
                        <a:t> студента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Подписка (5 лет)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Общие</a:t>
                      </a:r>
                      <a:r>
                        <a:rPr lang="ru-RU" baseline="0" dirty="0" smtClean="0"/>
                        <a:t> затраты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Затраты на 1-го студента</a:t>
                      </a:r>
                      <a:r>
                        <a:rPr lang="ru-RU" baseline="0" dirty="0" smtClean="0"/>
                        <a:t> в год</a:t>
                      </a:r>
                      <a:endParaRPr lang="ru-RU" dirty="0"/>
                    </a:p>
                  </a:txBody>
                  <a:tcPr/>
                </a:tc>
              </a:tr>
              <a:tr h="373330">
                <a:tc>
                  <a:txBody>
                    <a:bodyPr/>
                    <a:lstStyle/>
                    <a:p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40 000 </a:t>
                      </a:r>
                      <a:r>
                        <a:rPr lang="ru-RU" dirty="0" err="1" smtClean="0"/>
                        <a:t>руб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2 000 000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8 000 </a:t>
                      </a:r>
                      <a:r>
                        <a:rPr lang="ru-RU" dirty="0" err="1" smtClean="0"/>
                        <a:t>руб</a:t>
                      </a:r>
                      <a:endParaRPr lang="ru-RU" dirty="0"/>
                    </a:p>
                  </a:txBody>
                  <a:tcPr/>
                </a:tc>
              </a:tr>
              <a:tr h="373330"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30 000 </a:t>
                      </a:r>
                      <a:r>
                        <a:rPr lang="ru-RU" dirty="0" err="1" smtClean="0"/>
                        <a:t>руб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r>
                        <a:rPr lang="ru-RU" baseline="0" dirty="0" smtClean="0"/>
                        <a:t> 10</a:t>
                      </a:r>
                      <a:r>
                        <a:rPr lang="ru-RU" dirty="0" smtClean="0"/>
                        <a:t>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9 100 000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18 200 </a:t>
                      </a:r>
                      <a:r>
                        <a:rPr lang="ru-RU" dirty="0" err="1" smtClean="0"/>
                        <a:t>руб</a:t>
                      </a:r>
                      <a:endParaRPr lang="ru-RU" dirty="0"/>
                    </a:p>
                  </a:txBody>
                  <a:tcPr/>
                </a:tc>
              </a:tr>
              <a:tr h="373330">
                <a:tc>
                  <a:txBody>
                    <a:bodyPr/>
                    <a:lstStyle/>
                    <a:p>
                      <a:r>
                        <a:rPr lang="ru-RU" dirty="0" smtClean="0"/>
                        <a:t>200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25 000 </a:t>
                      </a:r>
                      <a:r>
                        <a:rPr lang="ru-RU" dirty="0" err="1" smtClean="0"/>
                        <a:t>руб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10 980 000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15 980 000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15 980 </a:t>
                      </a:r>
                      <a:r>
                        <a:rPr lang="ru-RU" dirty="0" err="1" smtClean="0"/>
                        <a:t>руб</a:t>
                      </a:r>
                      <a:endParaRPr lang="ru-RU" dirty="0"/>
                    </a:p>
                  </a:txBody>
                  <a:tcPr/>
                </a:tc>
              </a:tr>
              <a:tr h="407850"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20 000 </a:t>
                      </a:r>
                      <a:r>
                        <a:rPr lang="ru-RU" dirty="0" err="1" smtClean="0"/>
                        <a:t>руб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27 450 000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37 450 000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10 980 </a:t>
                      </a:r>
                      <a:r>
                        <a:rPr lang="ru-RU" dirty="0" err="1" smtClean="0"/>
                        <a:t>руб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1134</TotalTime>
  <Words>822</Words>
  <Application>Microsoft Office PowerPoint</Application>
  <PresentationFormat>Экран (4:3)</PresentationFormat>
  <Paragraphs>238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Manager</cp:lastModifiedBy>
  <cp:revision>147</cp:revision>
  <dcterms:created xsi:type="dcterms:W3CDTF">2016-11-18T14:12:19Z</dcterms:created>
  <dcterms:modified xsi:type="dcterms:W3CDTF">2021-02-03T09:03:46Z</dcterms:modified>
</cp:coreProperties>
</file>