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55903" y="-98044"/>
            <a:ext cx="6812280" cy="1614805"/>
          </a:xfrm>
          <a:prstGeom prst="rect">
            <a:avLst/>
          </a:prstGeom>
        </p:spPr>
        <p:txBody>
          <a:bodyPr wrap="square" lIns="0" tIns="0" rIns="0" bIns="0">
            <a:spAutoFit/>
          </a:bodyPr>
          <a:lstStyle>
            <a:lvl1pPr>
              <a:defRPr sz="2800" b="1" i="1">
                <a:solidFill>
                  <a:srgbClr val="FDFDFD"/>
                </a:solidFill>
                <a:latin typeface="Courier New"/>
                <a:cs typeface="Courier New"/>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D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D0000"/>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FD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7016" y="292100"/>
            <a:ext cx="7473315" cy="1550670"/>
          </a:xfrm>
          <a:prstGeom prst="rect">
            <a:avLst/>
          </a:prstGeom>
        </p:spPr>
        <p:txBody>
          <a:bodyPr wrap="square" lIns="0" tIns="0" rIns="0" bIns="0">
            <a:spAutoFit/>
          </a:bodyPr>
          <a:lstStyle>
            <a:lvl1pPr>
              <a:defRPr sz="2800" b="1" i="0">
                <a:solidFill>
                  <a:srgbClr val="FD0000"/>
                </a:solidFill>
                <a:latin typeface="Arial"/>
                <a:cs typeface="Arial"/>
              </a:defRPr>
            </a:lvl1pPr>
          </a:lstStyle>
          <a:p>
            <a:endParaRPr/>
          </a:p>
        </p:txBody>
      </p:sp>
      <p:sp>
        <p:nvSpPr>
          <p:cNvPr id="3" name="Holder 3"/>
          <p:cNvSpPr>
            <a:spLocks noGrp="1"/>
          </p:cNvSpPr>
          <p:nvPr>
            <p:ph type="body" idx="1"/>
          </p:nvPr>
        </p:nvSpPr>
        <p:spPr>
          <a:xfrm>
            <a:off x="533400" y="1623060"/>
            <a:ext cx="8228330" cy="4404360"/>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emedicine.medscape.com/article/320061-overview"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emedicine.medscape.com/article/320061-overview"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emedicine.medscape.com/article/320061-overview" TargetMode="External"/><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56233" y="1669795"/>
            <a:ext cx="6849109" cy="1305560"/>
          </a:xfrm>
          <a:prstGeom prst="rect">
            <a:avLst/>
          </a:prstGeom>
        </p:spPr>
        <p:txBody>
          <a:bodyPr vert="horz" wrap="square" lIns="0" tIns="12065" rIns="0" bIns="0" rtlCol="0">
            <a:spAutoFit/>
          </a:bodyPr>
          <a:lstStyle/>
          <a:p>
            <a:pPr marL="14604" algn="ctr">
              <a:lnSpc>
                <a:spcPct val="100000"/>
              </a:lnSpc>
              <a:spcBef>
                <a:spcPts val="95"/>
              </a:spcBef>
            </a:pPr>
            <a:r>
              <a:rPr b="0" i="1" spc="-20" dirty="0">
                <a:solidFill>
                  <a:srgbClr val="313197"/>
                </a:solidFill>
                <a:latin typeface="Calibri"/>
                <a:cs typeface="Calibri"/>
              </a:rPr>
              <a:t>РЕАБИЛИТАЦИЯ </a:t>
            </a:r>
            <a:r>
              <a:rPr b="0" i="1" spc="-15" dirty="0">
                <a:solidFill>
                  <a:srgbClr val="313197"/>
                </a:solidFill>
                <a:latin typeface="Calibri"/>
                <a:cs typeface="Calibri"/>
              </a:rPr>
              <a:t>БОЛЬНЫХ</a:t>
            </a:r>
            <a:r>
              <a:rPr b="0" i="1" spc="-125" dirty="0">
                <a:solidFill>
                  <a:srgbClr val="313197"/>
                </a:solidFill>
                <a:latin typeface="Calibri"/>
                <a:cs typeface="Calibri"/>
              </a:rPr>
              <a:t> </a:t>
            </a:r>
            <a:r>
              <a:rPr b="0" i="1" spc="-5" dirty="0">
                <a:solidFill>
                  <a:srgbClr val="313197"/>
                </a:solidFill>
                <a:latin typeface="Calibri"/>
                <a:cs typeface="Calibri"/>
              </a:rPr>
              <a:t>ПОСЛЕ</a:t>
            </a:r>
          </a:p>
          <a:p>
            <a:pPr marL="12700" marR="5080" algn="ctr">
              <a:lnSpc>
                <a:spcPct val="100000"/>
              </a:lnSpc>
            </a:pPr>
            <a:r>
              <a:rPr b="0" i="1" spc="-15" dirty="0">
                <a:solidFill>
                  <a:srgbClr val="313197"/>
                </a:solidFill>
                <a:latin typeface="Calibri"/>
                <a:cs typeface="Calibri"/>
              </a:rPr>
              <a:t>ЭНДОПРОТЕЗИРОВАНИЯ </a:t>
            </a:r>
            <a:r>
              <a:rPr b="0" i="1" spc="-25" dirty="0">
                <a:solidFill>
                  <a:srgbClr val="313197"/>
                </a:solidFill>
                <a:latin typeface="Calibri"/>
                <a:cs typeface="Calibri"/>
              </a:rPr>
              <a:t>ТАЗОБЕДРЕННОГО</a:t>
            </a:r>
            <a:r>
              <a:rPr b="0" i="1" spc="-180" dirty="0">
                <a:solidFill>
                  <a:srgbClr val="313197"/>
                </a:solidFill>
                <a:latin typeface="Calibri"/>
                <a:cs typeface="Calibri"/>
              </a:rPr>
              <a:t> </a:t>
            </a:r>
            <a:r>
              <a:rPr b="0" i="1" spc="-5" dirty="0">
                <a:solidFill>
                  <a:srgbClr val="313197"/>
                </a:solidFill>
                <a:latin typeface="Calibri"/>
                <a:cs typeface="Calibri"/>
              </a:rPr>
              <a:t>И  </a:t>
            </a:r>
            <a:r>
              <a:rPr b="0" i="1" spc="-25" dirty="0">
                <a:solidFill>
                  <a:srgbClr val="313197"/>
                </a:solidFill>
                <a:latin typeface="Calibri"/>
                <a:cs typeface="Calibri"/>
              </a:rPr>
              <a:t>КОЛЕННОГО</a:t>
            </a:r>
            <a:r>
              <a:rPr b="0" i="1" spc="290" dirty="0">
                <a:solidFill>
                  <a:srgbClr val="313197"/>
                </a:solidFill>
                <a:latin typeface="Calibri"/>
                <a:cs typeface="Calibri"/>
              </a:rPr>
              <a:t> </a:t>
            </a:r>
            <a:r>
              <a:rPr b="0" i="1" spc="-30" dirty="0">
                <a:solidFill>
                  <a:srgbClr val="313197"/>
                </a:solidFill>
                <a:latin typeface="Calibri"/>
                <a:cs typeface="Calibri"/>
              </a:rPr>
              <a:t>СУСТАВОВ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540" y="30606"/>
            <a:ext cx="7289800" cy="5459095"/>
          </a:xfrm>
          <a:prstGeom prst="rect">
            <a:avLst/>
          </a:prstGeom>
        </p:spPr>
        <p:txBody>
          <a:bodyPr vert="horz" wrap="square" lIns="0" tIns="12065" rIns="0" bIns="0" rtlCol="0">
            <a:spAutoFit/>
          </a:bodyPr>
          <a:lstStyle/>
          <a:p>
            <a:pPr marL="330200" algn="ctr">
              <a:lnSpc>
                <a:spcPct val="100000"/>
              </a:lnSpc>
              <a:spcBef>
                <a:spcPts val="95"/>
              </a:spcBef>
            </a:pPr>
            <a:r>
              <a:rPr sz="2800" b="1" spc="-5" dirty="0">
                <a:solidFill>
                  <a:srgbClr val="FD0000"/>
                </a:solidFill>
                <a:latin typeface="Times New Roman"/>
                <a:cs typeface="Times New Roman"/>
              </a:rPr>
              <a:t>Принципы</a:t>
            </a:r>
            <a:r>
              <a:rPr sz="2800" b="1" spc="50" dirty="0">
                <a:solidFill>
                  <a:srgbClr val="FD0000"/>
                </a:solidFill>
                <a:latin typeface="Times New Roman"/>
                <a:cs typeface="Times New Roman"/>
              </a:rPr>
              <a:t> </a:t>
            </a:r>
            <a:r>
              <a:rPr sz="2800" b="1" spc="-5" dirty="0">
                <a:solidFill>
                  <a:srgbClr val="FD0000"/>
                </a:solidFill>
                <a:latin typeface="Times New Roman"/>
                <a:cs typeface="Times New Roman"/>
              </a:rPr>
              <a:t>реабилитации</a:t>
            </a:r>
            <a:endParaRPr sz="2800">
              <a:latin typeface="Times New Roman"/>
              <a:cs typeface="Times New Roman"/>
            </a:endParaRPr>
          </a:p>
          <a:p>
            <a:pPr>
              <a:lnSpc>
                <a:spcPct val="100000"/>
              </a:lnSpc>
              <a:spcBef>
                <a:spcPts val="10"/>
              </a:spcBef>
            </a:pPr>
            <a:endParaRPr sz="3300">
              <a:latin typeface="Times New Roman"/>
              <a:cs typeface="Times New Roman"/>
            </a:endParaRPr>
          </a:p>
          <a:p>
            <a:pPr marL="12700">
              <a:lnSpc>
                <a:spcPct val="100000"/>
              </a:lnSpc>
              <a:tabLst>
                <a:tab pos="478790" algn="l"/>
              </a:tabLst>
            </a:pPr>
            <a:r>
              <a:rPr sz="2800" dirty="0">
                <a:latin typeface="Times New Roman"/>
                <a:cs typeface="Times New Roman"/>
              </a:rPr>
              <a:t>1.	</a:t>
            </a:r>
            <a:r>
              <a:rPr sz="2800" spc="-5" dirty="0">
                <a:latin typeface="Times New Roman"/>
                <a:cs typeface="Times New Roman"/>
              </a:rPr>
              <a:t>раннее </a:t>
            </a:r>
            <a:r>
              <a:rPr sz="2800" spc="-20" dirty="0">
                <a:latin typeface="Times New Roman"/>
                <a:cs typeface="Times New Roman"/>
              </a:rPr>
              <a:t>начало </a:t>
            </a:r>
            <a:r>
              <a:rPr sz="2800" dirty="0">
                <a:latin typeface="Times New Roman"/>
                <a:cs typeface="Times New Roman"/>
              </a:rPr>
              <a:t>(12-48</a:t>
            </a:r>
            <a:r>
              <a:rPr sz="2800" spc="254" dirty="0">
                <a:latin typeface="Times New Roman"/>
                <a:cs typeface="Times New Roman"/>
              </a:rPr>
              <a:t> </a:t>
            </a:r>
            <a:r>
              <a:rPr sz="2800" spc="-5" dirty="0">
                <a:latin typeface="Times New Roman"/>
                <a:cs typeface="Times New Roman"/>
              </a:rPr>
              <a:t>часов)</a:t>
            </a:r>
            <a:endParaRPr sz="2800">
              <a:latin typeface="Times New Roman"/>
              <a:cs typeface="Times New Roman"/>
            </a:endParaRPr>
          </a:p>
          <a:p>
            <a:pPr marL="12700">
              <a:lnSpc>
                <a:spcPct val="100000"/>
              </a:lnSpc>
              <a:spcBef>
                <a:spcPts val="695"/>
              </a:spcBef>
              <a:tabLst>
                <a:tab pos="497205" algn="l"/>
              </a:tabLst>
            </a:pPr>
            <a:r>
              <a:rPr sz="2800" dirty="0">
                <a:latin typeface="Times New Roman"/>
                <a:cs typeface="Times New Roman"/>
              </a:rPr>
              <a:t>2.	</a:t>
            </a:r>
            <a:r>
              <a:rPr sz="2800" spc="-20" dirty="0">
                <a:latin typeface="Times New Roman"/>
                <a:cs typeface="Times New Roman"/>
              </a:rPr>
              <a:t>комплексность</a:t>
            </a:r>
            <a:endParaRPr sz="2800">
              <a:latin typeface="Times New Roman"/>
              <a:cs typeface="Times New Roman"/>
            </a:endParaRPr>
          </a:p>
          <a:p>
            <a:pPr marL="12700">
              <a:lnSpc>
                <a:spcPct val="100000"/>
              </a:lnSpc>
              <a:spcBef>
                <a:spcPts val="710"/>
              </a:spcBef>
              <a:tabLst>
                <a:tab pos="477520" algn="l"/>
              </a:tabLst>
            </a:pPr>
            <a:r>
              <a:rPr sz="2800" spc="10" dirty="0">
                <a:latin typeface="Times New Roman"/>
                <a:cs typeface="Times New Roman"/>
              </a:rPr>
              <a:t>3.	</a:t>
            </a:r>
            <a:r>
              <a:rPr sz="2800" spc="35" dirty="0">
                <a:latin typeface="Times New Roman"/>
                <a:cs typeface="Times New Roman"/>
              </a:rPr>
              <a:t>обоснованность</a:t>
            </a:r>
            <a:endParaRPr sz="2800">
              <a:latin typeface="Times New Roman"/>
              <a:cs typeface="Times New Roman"/>
            </a:endParaRPr>
          </a:p>
          <a:p>
            <a:pPr marL="12700">
              <a:lnSpc>
                <a:spcPct val="100000"/>
              </a:lnSpc>
              <a:spcBef>
                <a:spcPts val="700"/>
              </a:spcBef>
              <a:tabLst>
                <a:tab pos="494030" algn="l"/>
              </a:tabLst>
            </a:pPr>
            <a:r>
              <a:rPr sz="2800" dirty="0">
                <a:latin typeface="Times New Roman"/>
                <a:cs typeface="Times New Roman"/>
              </a:rPr>
              <a:t>4.	</a:t>
            </a:r>
            <a:r>
              <a:rPr sz="2800" spc="-5" dirty="0">
                <a:latin typeface="Times New Roman"/>
                <a:cs typeface="Times New Roman"/>
              </a:rPr>
              <a:t>индивидуальный</a:t>
            </a:r>
            <a:r>
              <a:rPr sz="2800" spc="175" dirty="0">
                <a:latin typeface="Times New Roman"/>
                <a:cs typeface="Times New Roman"/>
              </a:rPr>
              <a:t> </a:t>
            </a:r>
            <a:r>
              <a:rPr sz="2800" spc="-15" dirty="0">
                <a:latin typeface="Times New Roman"/>
                <a:cs typeface="Times New Roman"/>
              </a:rPr>
              <a:t>характер</a:t>
            </a:r>
            <a:endParaRPr sz="2800">
              <a:latin typeface="Times New Roman"/>
              <a:cs typeface="Times New Roman"/>
            </a:endParaRPr>
          </a:p>
          <a:p>
            <a:pPr marL="12700">
              <a:lnSpc>
                <a:spcPct val="100000"/>
              </a:lnSpc>
              <a:spcBef>
                <a:spcPts val="695"/>
              </a:spcBef>
              <a:tabLst>
                <a:tab pos="475615" algn="l"/>
              </a:tabLst>
            </a:pPr>
            <a:r>
              <a:rPr sz="2800" spc="15" dirty="0">
                <a:latin typeface="Times New Roman"/>
                <a:cs typeface="Times New Roman"/>
              </a:rPr>
              <a:t>5.	</a:t>
            </a:r>
            <a:r>
              <a:rPr sz="2800" spc="45" dirty="0">
                <a:latin typeface="Times New Roman"/>
                <a:cs typeface="Times New Roman"/>
              </a:rPr>
              <a:t>этапность</a:t>
            </a:r>
            <a:endParaRPr sz="2800">
              <a:latin typeface="Times New Roman"/>
              <a:cs typeface="Times New Roman"/>
            </a:endParaRPr>
          </a:p>
          <a:p>
            <a:pPr marL="12700">
              <a:lnSpc>
                <a:spcPct val="100000"/>
              </a:lnSpc>
              <a:spcBef>
                <a:spcPts val="710"/>
              </a:spcBef>
              <a:tabLst>
                <a:tab pos="471170" algn="l"/>
              </a:tabLst>
            </a:pPr>
            <a:r>
              <a:rPr sz="2800" spc="10" dirty="0">
                <a:latin typeface="Times New Roman"/>
                <a:cs typeface="Times New Roman"/>
              </a:rPr>
              <a:t>6.	</a:t>
            </a:r>
            <a:r>
              <a:rPr sz="2800" spc="20" dirty="0">
                <a:latin typeface="Times New Roman"/>
                <a:cs typeface="Times New Roman"/>
              </a:rPr>
              <a:t>преемственность</a:t>
            </a:r>
            <a:endParaRPr sz="2800">
              <a:latin typeface="Times New Roman"/>
              <a:cs typeface="Times New Roman"/>
            </a:endParaRPr>
          </a:p>
          <a:p>
            <a:pPr marL="12700">
              <a:lnSpc>
                <a:spcPct val="100000"/>
              </a:lnSpc>
              <a:spcBef>
                <a:spcPts val="695"/>
              </a:spcBef>
              <a:tabLst>
                <a:tab pos="477520" algn="l"/>
              </a:tabLst>
            </a:pPr>
            <a:r>
              <a:rPr sz="2800" dirty="0">
                <a:latin typeface="Times New Roman"/>
                <a:cs typeface="Times New Roman"/>
              </a:rPr>
              <a:t>7.	</a:t>
            </a:r>
            <a:r>
              <a:rPr sz="2800" spc="-20" dirty="0">
                <a:latin typeface="Times New Roman"/>
                <a:cs typeface="Times New Roman"/>
              </a:rPr>
              <a:t>мультидисциплинарный</a:t>
            </a:r>
            <a:r>
              <a:rPr sz="2800" spc="135" dirty="0">
                <a:latin typeface="Times New Roman"/>
                <a:cs typeface="Times New Roman"/>
              </a:rPr>
              <a:t> </a:t>
            </a:r>
            <a:r>
              <a:rPr sz="2800" spc="-15" dirty="0">
                <a:latin typeface="Times New Roman"/>
                <a:cs typeface="Times New Roman"/>
              </a:rPr>
              <a:t>характер</a:t>
            </a:r>
            <a:endParaRPr sz="2800">
              <a:latin typeface="Times New Roman"/>
              <a:cs typeface="Times New Roman"/>
            </a:endParaRPr>
          </a:p>
          <a:p>
            <a:pPr marL="527685" marR="5080" indent="-515620">
              <a:lnSpc>
                <a:spcPct val="100000"/>
              </a:lnSpc>
              <a:spcBef>
                <a:spcPts val="695"/>
              </a:spcBef>
              <a:tabLst>
                <a:tab pos="475615" algn="l"/>
              </a:tabLst>
            </a:pPr>
            <a:r>
              <a:rPr sz="2800" dirty="0">
                <a:latin typeface="Times New Roman"/>
                <a:cs typeface="Times New Roman"/>
              </a:rPr>
              <a:t>8.	длительность </a:t>
            </a:r>
            <a:r>
              <a:rPr sz="2800" spc="-5" dirty="0">
                <a:latin typeface="Times New Roman"/>
                <a:cs typeface="Times New Roman"/>
              </a:rPr>
              <a:t>до </a:t>
            </a:r>
            <a:r>
              <a:rPr sz="2800" spc="-15" dirty="0">
                <a:latin typeface="Times New Roman"/>
                <a:cs typeface="Times New Roman"/>
              </a:rPr>
              <a:t>сохранения </a:t>
            </a:r>
            <a:r>
              <a:rPr sz="2800" spc="-10" dirty="0">
                <a:latin typeface="Times New Roman"/>
                <a:cs typeface="Times New Roman"/>
              </a:rPr>
              <a:t>положительной  </a:t>
            </a:r>
            <a:r>
              <a:rPr sz="2800" spc="-5" dirty="0">
                <a:latin typeface="Times New Roman"/>
                <a:cs typeface="Times New Roman"/>
              </a:rPr>
              <a:t>динамики</a:t>
            </a:r>
            <a:r>
              <a:rPr sz="3200" spc="-5" dirty="0">
                <a:latin typeface="Times New Roman"/>
                <a:cs typeface="Times New Roman"/>
              </a:rPr>
              <a:t>.</a:t>
            </a:r>
            <a:endParaRPr sz="3200">
              <a:latin typeface="Times New Roman"/>
              <a:cs typeface="Times New Roman"/>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1580" y="2674619"/>
            <a:ext cx="7208520" cy="26974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97201"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b="1" i="1" spc="-55" dirty="0">
                <a:latin typeface="Times New Roman"/>
                <a:cs typeface="Times New Roman"/>
              </a:rPr>
              <a:t>ПРОГРАММА</a:t>
            </a:r>
            <a:r>
              <a:rPr sz="2700" b="1" i="1" spc="-110" dirty="0">
                <a:latin typeface="Times New Roman"/>
                <a:cs typeface="Times New Roman"/>
              </a:rPr>
              <a:t> </a:t>
            </a:r>
            <a:r>
              <a:rPr sz="2700" b="1" i="1" spc="-40" dirty="0">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2148077" y="1668907"/>
            <a:ext cx="4730115" cy="391160"/>
          </a:xfrm>
          <a:prstGeom prst="rect">
            <a:avLst/>
          </a:prstGeom>
        </p:spPr>
        <p:txBody>
          <a:bodyPr vert="horz" wrap="square" lIns="0" tIns="12700" rIns="0" bIns="0" rtlCol="0">
            <a:spAutoFit/>
          </a:bodyPr>
          <a:lstStyle/>
          <a:p>
            <a:pPr marL="12700">
              <a:lnSpc>
                <a:spcPct val="100000"/>
              </a:lnSpc>
              <a:spcBef>
                <a:spcPts val="100"/>
              </a:spcBef>
            </a:pPr>
            <a:r>
              <a:rPr sz="2400" i="1" spc="-15" dirty="0">
                <a:latin typeface="Times New Roman"/>
                <a:cs typeface="Times New Roman"/>
              </a:rPr>
              <a:t>Поздний </a:t>
            </a:r>
            <a:r>
              <a:rPr sz="2400" i="1" dirty="0">
                <a:latin typeface="Times New Roman"/>
                <a:cs typeface="Times New Roman"/>
              </a:rPr>
              <a:t>послеоперационный</a:t>
            </a:r>
            <a:r>
              <a:rPr sz="2400" i="1" spc="-100"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9660" y="2552699"/>
            <a:ext cx="7452360" cy="28193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97201"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b="1" i="1" spc="-55" dirty="0">
                <a:latin typeface="Times New Roman"/>
                <a:cs typeface="Times New Roman"/>
              </a:rPr>
              <a:t>ПРОГРАММА</a:t>
            </a:r>
            <a:r>
              <a:rPr sz="2700" b="1" i="1" spc="-110" dirty="0">
                <a:latin typeface="Times New Roman"/>
                <a:cs typeface="Times New Roman"/>
              </a:rPr>
              <a:t> </a:t>
            </a:r>
            <a:r>
              <a:rPr sz="2700" b="1" i="1" spc="-40" dirty="0">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2148077" y="1668907"/>
            <a:ext cx="4730115" cy="391160"/>
          </a:xfrm>
          <a:prstGeom prst="rect">
            <a:avLst/>
          </a:prstGeom>
        </p:spPr>
        <p:txBody>
          <a:bodyPr vert="horz" wrap="square" lIns="0" tIns="12700" rIns="0" bIns="0" rtlCol="0">
            <a:spAutoFit/>
          </a:bodyPr>
          <a:lstStyle/>
          <a:p>
            <a:pPr marL="12700">
              <a:lnSpc>
                <a:spcPct val="100000"/>
              </a:lnSpc>
              <a:spcBef>
                <a:spcPts val="100"/>
              </a:spcBef>
            </a:pPr>
            <a:r>
              <a:rPr sz="2400" i="1" spc="-15" dirty="0">
                <a:latin typeface="Times New Roman"/>
                <a:cs typeface="Times New Roman"/>
              </a:rPr>
              <a:t>Поздний </a:t>
            </a:r>
            <a:r>
              <a:rPr sz="2400" i="1" dirty="0">
                <a:latin typeface="Times New Roman"/>
                <a:cs typeface="Times New Roman"/>
              </a:rPr>
              <a:t>послеоперационный</a:t>
            </a:r>
            <a:r>
              <a:rPr sz="2400" i="1" spc="-100"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66900" y="2954020"/>
            <a:ext cx="2459355" cy="1868805"/>
            <a:chOff x="1866900" y="2954020"/>
            <a:chExt cx="2459355" cy="1868805"/>
          </a:xfrm>
        </p:grpSpPr>
        <p:sp>
          <p:nvSpPr>
            <p:cNvPr id="3" name="object 3"/>
            <p:cNvSpPr/>
            <p:nvPr/>
          </p:nvSpPr>
          <p:spPr>
            <a:xfrm>
              <a:off x="1874520" y="2964180"/>
              <a:ext cx="2446020" cy="18516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76805" y="2963926"/>
              <a:ext cx="2439670" cy="1849120"/>
            </a:xfrm>
            <a:custGeom>
              <a:avLst/>
              <a:gdLst/>
              <a:ahLst/>
              <a:cxnLst/>
              <a:rect l="l" t="t" r="r" b="b"/>
              <a:pathLst>
                <a:path w="2439670" h="1849120">
                  <a:moveTo>
                    <a:pt x="0" y="1848866"/>
                  </a:moveTo>
                  <a:lnTo>
                    <a:pt x="2439162" y="1848866"/>
                  </a:lnTo>
                  <a:lnTo>
                    <a:pt x="2439162" y="0"/>
                  </a:lnTo>
                  <a:lnTo>
                    <a:pt x="0" y="0"/>
                  </a:lnTo>
                  <a:lnTo>
                    <a:pt x="0" y="1848866"/>
                  </a:lnTo>
                  <a:close/>
                </a:path>
              </a:pathLst>
            </a:custGeom>
            <a:ln w="19812">
              <a:solidFill>
                <a:srgbClr val="FDFD00"/>
              </a:solidFill>
            </a:ln>
          </p:spPr>
          <p:txBody>
            <a:bodyPr wrap="square" lIns="0" tIns="0" rIns="0" bIns="0" rtlCol="0"/>
            <a:lstStyle/>
            <a:p>
              <a:endParaRPr/>
            </a:p>
          </p:txBody>
        </p:sp>
      </p:grpSp>
      <p:grpSp>
        <p:nvGrpSpPr>
          <p:cNvPr id="5" name="object 5"/>
          <p:cNvGrpSpPr/>
          <p:nvPr/>
        </p:nvGrpSpPr>
        <p:grpSpPr>
          <a:xfrm>
            <a:off x="5036820" y="3087623"/>
            <a:ext cx="2327910" cy="1753870"/>
            <a:chOff x="5036820" y="3087623"/>
            <a:chExt cx="2327910" cy="1753870"/>
          </a:xfrm>
        </p:grpSpPr>
        <p:sp>
          <p:nvSpPr>
            <p:cNvPr id="6" name="object 6"/>
            <p:cNvSpPr/>
            <p:nvPr/>
          </p:nvSpPr>
          <p:spPr>
            <a:xfrm>
              <a:off x="5036820" y="3093719"/>
              <a:ext cx="2316479" cy="173735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049266" y="3097529"/>
              <a:ext cx="2305685" cy="1734185"/>
            </a:xfrm>
            <a:custGeom>
              <a:avLst/>
              <a:gdLst/>
              <a:ahLst/>
              <a:cxnLst/>
              <a:rect l="l" t="t" r="r" b="b"/>
              <a:pathLst>
                <a:path w="2305684" h="1734185">
                  <a:moveTo>
                    <a:pt x="0" y="1734058"/>
                  </a:moveTo>
                  <a:lnTo>
                    <a:pt x="2305558" y="1734058"/>
                  </a:lnTo>
                  <a:lnTo>
                    <a:pt x="2305558" y="0"/>
                  </a:lnTo>
                  <a:lnTo>
                    <a:pt x="0" y="0"/>
                  </a:lnTo>
                  <a:lnTo>
                    <a:pt x="0" y="1734058"/>
                  </a:lnTo>
                  <a:close/>
                </a:path>
              </a:pathLst>
            </a:custGeom>
            <a:ln w="19812">
              <a:solidFill>
                <a:srgbClr val="FDFD00"/>
              </a:solidFill>
            </a:ln>
          </p:spPr>
          <p:txBody>
            <a:bodyPr wrap="square" lIns="0" tIns="0" rIns="0" bIns="0" rtlCol="0"/>
            <a:lstStyle/>
            <a:p>
              <a:endParaRPr/>
            </a:p>
          </p:txBody>
        </p:sp>
      </p:grpSp>
      <p:sp>
        <p:nvSpPr>
          <p:cNvPr id="8" name="object 8"/>
          <p:cNvSpPr txBox="1"/>
          <p:nvPr/>
        </p:nvSpPr>
        <p:spPr>
          <a:xfrm>
            <a:off x="2146554" y="1065403"/>
            <a:ext cx="4793615" cy="436880"/>
          </a:xfrm>
          <a:prstGeom prst="rect">
            <a:avLst/>
          </a:prstGeom>
        </p:spPr>
        <p:txBody>
          <a:bodyPr vert="horz" wrap="square" lIns="0" tIns="12700" rIns="0" bIns="0" rtlCol="0">
            <a:spAutoFit/>
          </a:bodyPr>
          <a:lstStyle/>
          <a:p>
            <a:pPr marL="12700">
              <a:lnSpc>
                <a:spcPct val="100000"/>
              </a:lnSpc>
              <a:spcBef>
                <a:spcPts val="100"/>
              </a:spcBef>
            </a:pPr>
            <a:r>
              <a:rPr sz="2700" i="1" spc="-60" dirty="0">
                <a:latin typeface="Times New Roman"/>
                <a:cs typeface="Times New Roman"/>
              </a:rPr>
              <a:t>ПРОГРАММА</a:t>
            </a:r>
            <a:r>
              <a:rPr sz="2700" i="1" spc="10" dirty="0">
                <a:latin typeface="Times New Roman"/>
                <a:cs typeface="Times New Roman"/>
              </a:rPr>
              <a:t> </a:t>
            </a:r>
            <a:r>
              <a:rPr sz="2700" i="1" spc="-45" dirty="0">
                <a:latin typeface="Times New Roman"/>
                <a:cs typeface="Times New Roman"/>
              </a:rPr>
              <a:t>РЕАБИЛИТАЦИИ</a:t>
            </a:r>
            <a:endParaRPr sz="2700">
              <a:latin typeface="Times New Roman"/>
              <a:cs typeface="Times New Roman"/>
            </a:endParaRPr>
          </a:p>
        </p:txBody>
      </p:sp>
      <p:sp>
        <p:nvSpPr>
          <p:cNvPr id="9" name="object 9"/>
          <p:cNvSpPr txBox="1"/>
          <p:nvPr/>
        </p:nvSpPr>
        <p:spPr>
          <a:xfrm>
            <a:off x="2146554" y="1719198"/>
            <a:ext cx="4730115" cy="391160"/>
          </a:xfrm>
          <a:prstGeom prst="rect">
            <a:avLst/>
          </a:prstGeom>
        </p:spPr>
        <p:txBody>
          <a:bodyPr vert="horz" wrap="square" lIns="0" tIns="12700" rIns="0" bIns="0" rtlCol="0">
            <a:spAutoFit/>
          </a:bodyPr>
          <a:lstStyle/>
          <a:p>
            <a:pPr marL="12700">
              <a:lnSpc>
                <a:spcPct val="100000"/>
              </a:lnSpc>
              <a:spcBef>
                <a:spcPts val="100"/>
              </a:spcBef>
            </a:pPr>
            <a:r>
              <a:rPr sz="2400" i="1" spc="-15" dirty="0">
                <a:latin typeface="Times New Roman"/>
                <a:cs typeface="Times New Roman"/>
              </a:rPr>
              <a:t>Поздний </a:t>
            </a:r>
            <a:r>
              <a:rPr sz="2400" i="1" dirty="0">
                <a:latin typeface="Times New Roman"/>
                <a:cs typeface="Times New Roman"/>
              </a:rPr>
              <a:t>послеоперационный</a:t>
            </a:r>
            <a:r>
              <a:rPr sz="2400" i="1" spc="-100"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08072" y="2057400"/>
            <a:ext cx="3649345" cy="2765425"/>
            <a:chOff x="2608072" y="2057400"/>
            <a:chExt cx="3649345" cy="2765425"/>
          </a:xfrm>
        </p:grpSpPr>
        <p:sp>
          <p:nvSpPr>
            <p:cNvPr id="3" name="object 3"/>
            <p:cNvSpPr/>
            <p:nvPr/>
          </p:nvSpPr>
          <p:spPr>
            <a:xfrm>
              <a:off x="2613660" y="2065020"/>
              <a:ext cx="3634740" cy="27508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17978" y="2067305"/>
              <a:ext cx="3629660" cy="2745740"/>
            </a:xfrm>
            <a:custGeom>
              <a:avLst/>
              <a:gdLst/>
              <a:ahLst/>
              <a:cxnLst/>
              <a:rect l="l" t="t" r="r" b="b"/>
              <a:pathLst>
                <a:path w="3629660" h="2745740">
                  <a:moveTo>
                    <a:pt x="0" y="2745486"/>
                  </a:moveTo>
                  <a:lnTo>
                    <a:pt x="3629405" y="2745486"/>
                  </a:lnTo>
                  <a:lnTo>
                    <a:pt x="3629405" y="0"/>
                  </a:lnTo>
                  <a:lnTo>
                    <a:pt x="0" y="0"/>
                  </a:lnTo>
                  <a:lnTo>
                    <a:pt x="0" y="2745486"/>
                  </a:lnTo>
                  <a:close/>
                </a:path>
              </a:pathLst>
            </a:custGeom>
            <a:ln w="19812">
              <a:solidFill>
                <a:srgbClr val="FDFD00"/>
              </a:solidFill>
            </a:ln>
          </p:spPr>
          <p:txBody>
            <a:bodyPr wrap="square" lIns="0" tIns="0" rIns="0" bIns="0" rtlCol="0"/>
            <a:lstStyle/>
            <a:p>
              <a:endParaRPr/>
            </a:p>
          </p:txBody>
        </p:sp>
      </p:grpSp>
      <p:sp>
        <p:nvSpPr>
          <p:cNvPr id="5" name="object 5"/>
          <p:cNvSpPr txBox="1"/>
          <p:nvPr/>
        </p:nvSpPr>
        <p:spPr>
          <a:xfrm>
            <a:off x="2146554" y="828802"/>
            <a:ext cx="4793615" cy="436880"/>
          </a:xfrm>
          <a:prstGeom prst="rect">
            <a:avLst/>
          </a:prstGeom>
        </p:spPr>
        <p:txBody>
          <a:bodyPr vert="horz" wrap="square" lIns="0" tIns="12700" rIns="0" bIns="0" rtlCol="0">
            <a:spAutoFit/>
          </a:bodyPr>
          <a:lstStyle/>
          <a:p>
            <a:pPr marL="12700">
              <a:lnSpc>
                <a:spcPct val="100000"/>
              </a:lnSpc>
              <a:spcBef>
                <a:spcPts val="100"/>
              </a:spcBef>
            </a:pPr>
            <a:r>
              <a:rPr sz="2700" i="1" spc="-60" dirty="0">
                <a:latin typeface="Times New Roman"/>
                <a:cs typeface="Times New Roman"/>
              </a:rPr>
              <a:t>ПРОГРАММА</a:t>
            </a:r>
            <a:r>
              <a:rPr sz="2700" i="1" spc="10" dirty="0">
                <a:latin typeface="Times New Roman"/>
                <a:cs typeface="Times New Roman"/>
              </a:rPr>
              <a:t> </a:t>
            </a:r>
            <a:r>
              <a:rPr sz="2700" i="1" spc="-45" dirty="0">
                <a:latin typeface="Times New Roman"/>
                <a:cs typeface="Times New Roman"/>
              </a:rPr>
              <a:t>РЕАБИЛИТАЦИИ</a:t>
            </a:r>
            <a:endParaRPr sz="2700">
              <a:latin typeface="Times New Roman"/>
              <a:cs typeface="Times New Roman"/>
            </a:endParaRPr>
          </a:p>
        </p:txBody>
      </p:sp>
      <p:sp>
        <p:nvSpPr>
          <p:cNvPr id="6" name="object 6"/>
          <p:cNvSpPr txBox="1"/>
          <p:nvPr/>
        </p:nvSpPr>
        <p:spPr>
          <a:xfrm>
            <a:off x="2146554" y="1558797"/>
            <a:ext cx="4730115" cy="391160"/>
          </a:xfrm>
          <a:prstGeom prst="rect">
            <a:avLst/>
          </a:prstGeom>
        </p:spPr>
        <p:txBody>
          <a:bodyPr vert="horz" wrap="square" lIns="0" tIns="12700" rIns="0" bIns="0" rtlCol="0">
            <a:spAutoFit/>
          </a:bodyPr>
          <a:lstStyle/>
          <a:p>
            <a:pPr marL="12700">
              <a:lnSpc>
                <a:spcPct val="100000"/>
              </a:lnSpc>
              <a:spcBef>
                <a:spcPts val="100"/>
              </a:spcBef>
            </a:pPr>
            <a:r>
              <a:rPr sz="2400" i="1" spc="-15" dirty="0">
                <a:latin typeface="Times New Roman"/>
                <a:cs typeface="Times New Roman"/>
              </a:rPr>
              <a:t>Поздний </a:t>
            </a:r>
            <a:r>
              <a:rPr sz="2400" i="1" dirty="0">
                <a:latin typeface="Times New Roman"/>
                <a:cs typeface="Times New Roman"/>
              </a:rPr>
              <a:t>послеоперационный</a:t>
            </a:r>
            <a:r>
              <a:rPr sz="2400" i="1" spc="-100"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9630" y="399034"/>
            <a:ext cx="3361054" cy="452120"/>
          </a:xfrm>
          <a:prstGeom prst="rect">
            <a:avLst/>
          </a:prstGeom>
        </p:spPr>
        <p:txBody>
          <a:bodyPr vert="horz" wrap="square" lIns="0" tIns="12065" rIns="0" bIns="0" rtlCol="0">
            <a:spAutoFit/>
          </a:bodyPr>
          <a:lstStyle/>
          <a:p>
            <a:pPr marL="12700">
              <a:lnSpc>
                <a:spcPct val="100000"/>
              </a:lnSpc>
              <a:spcBef>
                <a:spcPts val="95"/>
              </a:spcBef>
            </a:pPr>
            <a:r>
              <a:rPr b="0" spc="-10" dirty="0">
                <a:solidFill>
                  <a:srgbClr val="000000"/>
                </a:solidFill>
                <a:latin typeface="Arial"/>
                <a:cs typeface="Arial"/>
              </a:rPr>
              <a:t>Содержание</a:t>
            </a:r>
            <a:r>
              <a:rPr b="0" spc="-65" dirty="0">
                <a:solidFill>
                  <a:srgbClr val="000000"/>
                </a:solidFill>
                <a:latin typeface="Arial"/>
                <a:cs typeface="Arial"/>
              </a:rPr>
              <a:t> </a:t>
            </a:r>
            <a:r>
              <a:rPr b="0" spc="-10" dirty="0">
                <a:solidFill>
                  <a:srgbClr val="000000"/>
                </a:solidFill>
                <a:latin typeface="Arial"/>
                <a:cs typeface="Arial"/>
              </a:rPr>
              <a:t>лекции</a:t>
            </a:r>
          </a:p>
        </p:txBody>
      </p:sp>
      <p:sp>
        <p:nvSpPr>
          <p:cNvPr id="3" name="object 3"/>
          <p:cNvSpPr txBox="1"/>
          <p:nvPr/>
        </p:nvSpPr>
        <p:spPr>
          <a:xfrm>
            <a:off x="330200" y="1047953"/>
            <a:ext cx="7313930" cy="3540125"/>
          </a:xfrm>
          <a:prstGeom prst="rect">
            <a:avLst/>
          </a:prstGeom>
        </p:spPr>
        <p:txBody>
          <a:bodyPr vert="horz" wrap="square" lIns="0" tIns="8890" rIns="0" bIns="0" rtlCol="0">
            <a:spAutoFit/>
          </a:bodyPr>
          <a:lstStyle/>
          <a:p>
            <a:pPr marL="469900" marR="119380" indent="-457834">
              <a:lnSpc>
                <a:spcPct val="101099"/>
              </a:lnSpc>
              <a:spcBef>
                <a:spcPts val="70"/>
              </a:spcBef>
              <a:tabLst>
                <a:tab pos="436245" algn="l"/>
              </a:tabLst>
            </a:pPr>
            <a:r>
              <a:rPr sz="2400" spc="-5" dirty="0">
                <a:latin typeface="Arial"/>
                <a:cs typeface="Arial"/>
              </a:rPr>
              <a:t>1.	</a:t>
            </a:r>
            <a:r>
              <a:rPr sz="2400" dirty="0">
                <a:latin typeface="Arial"/>
                <a:cs typeface="Arial"/>
              </a:rPr>
              <a:t>Общие </a:t>
            </a:r>
            <a:r>
              <a:rPr sz="2400" spc="-10" dirty="0">
                <a:latin typeface="Arial"/>
                <a:cs typeface="Arial"/>
              </a:rPr>
              <a:t>вопросы </a:t>
            </a:r>
            <a:r>
              <a:rPr sz="2400" spc="-5" dirty="0">
                <a:latin typeface="Arial"/>
                <a:cs typeface="Arial"/>
              </a:rPr>
              <a:t>реабилитации </a:t>
            </a:r>
            <a:r>
              <a:rPr sz="2400" spc="-10" dirty="0">
                <a:latin typeface="Arial"/>
                <a:cs typeface="Arial"/>
              </a:rPr>
              <a:t>больных </a:t>
            </a:r>
            <a:r>
              <a:rPr sz="2400" spc="-5" dirty="0">
                <a:latin typeface="Arial"/>
                <a:cs typeface="Arial"/>
              </a:rPr>
              <a:t>после  </a:t>
            </a:r>
            <a:r>
              <a:rPr sz="2400" spc="-15" dirty="0">
                <a:latin typeface="Arial"/>
                <a:cs typeface="Arial"/>
              </a:rPr>
              <a:t>эндопротезирования </a:t>
            </a:r>
            <a:r>
              <a:rPr sz="2400" spc="-5" dirty="0">
                <a:latin typeface="Arial"/>
                <a:cs typeface="Arial"/>
              </a:rPr>
              <a:t>(актуальность, показания,  </a:t>
            </a:r>
            <a:r>
              <a:rPr sz="2400" spc="-15" dirty="0">
                <a:latin typeface="Arial"/>
                <a:cs typeface="Arial"/>
              </a:rPr>
              <a:t>периоды, </a:t>
            </a:r>
            <a:r>
              <a:rPr sz="2400" spc="5" dirty="0">
                <a:latin typeface="Arial"/>
                <a:cs typeface="Arial"/>
              </a:rPr>
              <a:t>профилактика</a:t>
            </a:r>
            <a:r>
              <a:rPr sz="2400" spc="-35" dirty="0">
                <a:latin typeface="Arial"/>
                <a:cs typeface="Arial"/>
              </a:rPr>
              <a:t> </a:t>
            </a:r>
            <a:r>
              <a:rPr sz="2400" spc="-5" dirty="0">
                <a:latin typeface="Arial"/>
                <a:cs typeface="Arial"/>
              </a:rPr>
              <a:t>осложнений)</a:t>
            </a:r>
            <a:endParaRPr sz="2400">
              <a:latin typeface="Arial"/>
              <a:cs typeface="Arial"/>
            </a:endParaRPr>
          </a:p>
          <a:p>
            <a:pPr marL="12700">
              <a:lnSpc>
                <a:spcPct val="100000"/>
              </a:lnSpc>
              <a:spcBef>
                <a:spcPts val="685"/>
              </a:spcBef>
              <a:tabLst>
                <a:tab pos="436245" algn="l"/>
              </a:tabLst>
            </a:pPr>
            <a:r>
              <a:rPr sz="2400" spc="-5" dirty="0">
                <a:latin typeface="Arial"/>
                <a:cs typeface="Arial"/>
              </a:rPr>
              <a:t>2.	</a:t>
            </a:r>
            <a:r>
              <a:rPr sz="2400" spc="-15" dirty="0">
                <a:latin typeface="Arial"/>
                <a:cs typeface="Arial"/>
              </a:rPr>
              <a:t>Реабилитация </a:t>
            </a:r>
            <a:r>
              <a:rPr sz="2400" spc="-10" dirty="0">
                <a:latin typeface="Arial"/>
                <a:cs typeface="Arial"/>
              </a:rPr>
              <a:t>больных </a:t>
            </a:r>
            <a:r>
              <a:rPr sz="2400" spc="-5" dirty="0">
                <a:latin typeface="Arial"/>
                <a:cs typeface="Arial"/>
              </a:rPr>
              <a:t>после</a:t>
            </a:r>
            <a:r>
              <a:rPr sz="2400" spc="-140" dirty="0">
                <a:latin typeface="Arial"/>
                <a:cs typeface="Arial"/>
              </a:rPr>
              <a:t> </a:t>
            </a:r>
            <a:r>
              <a:rPr sz="2400" spc="-15" dirty="0">
                <a:latin typeface="Arial"/>
                <a:cs typeface="Arial"/>
              </a:rPr>
              <a:t>протезирования</a:t>
            </a:r>
            <a:endParaRPr sz="2400">
              <a:latin typeface="Arial"/>
              <a:cs typeface="Arial"/>
            </a:endParaRPr>
          </a:p>
          <a:p>
            <a:pPr marL="469900">
              <a:lnSpc>
                <a:spcPct val="100000"/>
              </a:lnSpc>
            </a:pPr>
            <a:r>
              <a:rPr sz="2400" spc="-30" dirty="0">
                <a:latin typeface="Arial"/>
                <a:cs typeface="Arial"/>
              </a:rPr>
              <a:t>тазобедренного</a:t>
            </a:r>
            <a:r>
              <a:rPr sz="2400" spc="-50" dirty="0">
                <a:latin typeface="Arial"/>
                <a:cs typeface="Arial"/>
              </a:rPr>
              <a:t> </a:t>
            </a:r>
            <a:r>
              <a:rPr sz="2400" spc="-25" dirty="0">
                <a:latin typeface="Arial"/>
                <a:cs typeface="Arial"/>
              </a:rPr>
              <a:t>сустава</a:t>
            </a:r>
            <a:endParaRPr sz="2400">
              <a:latin typeface="Arial"/>
              <a:cs typeface="Arial"/>
            </a:endParaRPr>
          </a:p>
          <a:p>
            <a:pPr marL="469900" marR="266700" indent="-457834">
              <a:lnSpc>
                <a:spcPct val="100000"/>
              </a:lnSpc>
              <a:spcBef>
                <a:spcPts val="490"/>
              </a:spcBef>
              <a:tabLst>
                <a:tab pos="436245" algn="l"/>
              </a:tabLst>
            </a:pPr>
            <a:r>
              <a:rPr sz="2400" spc="-5" dirty="0">
                <a:latin typeface="Arial"/>
                <a:cs typeface="Arial"/>
              </a:rPr>
              <a:t>3.	</a:t>
            </a:r>
            <a:r>
              <a:rPr sz="2400" spc="-15" dirty="0">
                <a:latin typeface="Arial"/>
                <a:cs typeface="Arial"/>
              </a:rPr>
              <a:t>Реабилитация </a:t>
            </a:r>
            <a:r>
              <a:rPr sz="2400" spc="-10" dirty="0">
                <a:latin typeface="Arial"/>
                <a:cs typeface="Arial"/>
              </a:rPr>
              <a:t>больных </a:t>
            </a:r>
            <a:r>
              <a:rPr sz="2400" spc="-5" dirty="0">
                <a:latin typeface="Arial"/>
                <a:cs typeface="Arial"/>
              </a:rPr>
              <a:t>после</a:t>
            </a:r>
            <a:r>
              <a:rPr sz="2400" spc="-155" dirty="0">
                <a:latin typeface="Arial"/>
                <a:cs typeface="Arial"/>
              </a:rPr>
              <a:t> </a:t>
            </a:r>
            <a:r>
              <a:rPr sz="2400" spc="-15" dirty="0">
                <a:latin typeface="Arial"/>
                <a:cs typeface="Arial"/>
              </a:rPr>
              <a:t>протезирования  </a:t>
            </a:r>
            <a:r>
              <a:rPr sz="2400" spc="-25" dirty="0">
                <a:latin typeface="Arial"/>
                <a:cs typeface="Arial"/>
              </a:rPr>
              <a:t>коленного</a:t>
            </a:r>
            <a:r>
              <a:rPr sz="2400" spc="10" dirty="0">
                <a:latin typeface="Arial"/>
                <a:cs typeface="Arial"/>
              </a:rPr>
              <a:t> </a:t>
            </a:r>
            <a:r>
              <a:rPr sz="2400" spc="-25" dirty="0">
                <a:latin typeface="Arial"/>
                <a:cs typeface="Arial"/>
              </a:rPr>
              <a:t>сустава</a:t>
            </a:r>
            <a:endParaRPr sz="2400">
              <a:latin typeface="Arial"/>
              <a:cs typeface="Arial"/>
            </a:endParaRPr>
          </a:p>
          <a:p>
            <a:pPr marL="469900" marR="5080" indent="-457834">
              <a:lnSpc>
                <a:spcPct val="100000"/>
              </a:lnSpc>
              <a:spcBef>
                <a:spcPts val="509"/>
              </a:spcBef>
              <a:tabLst>
                <a:tab pos="436245" algn="l"/>
              </a:tabLst>
            </a:pPr>
            <a:r>
              <a:rPr sz="2400" spc="-5" dirty="0">
                <a:solidFill>
                  <a:srgbClr val="FD0000"/>
                </a:solidFill>
                <a:latin typeface="Arial"/>
                <a:cs typeface="Arial"/>
              </a:rPr>
              <a:t>4.	</a:t>
            </a:r>
            <a:r>
              <a:rPr sz="2400" spc="-10" dirty="0">
                <a:solidFill>
                  <a:srgbClr val="FD0000"/>
                </a:solidFill>
                <a:latin typeface="Arial"/>
                <a:cs typeface="Arial"/>
              </a:rPr>
              <a:t>Реабилитационный прогноз, </a:t>
            </a:r>
            <a:r>
              <a:rPr sz="2400" spc="-5" dirty="0">
                <a:solidFill>
                  <a:srgbClr val="FD0000"/>
                </a:solidFill>
                <a:latin typeface="Arial"/>
                <a:cs typeface="Arial"/>
              </a:rPr>
              <a:t>реабилитационный  </a:t>
            </a:r>
            <a:r>
              <a:rPr sz="2400" spc="-10" dirty="0">
                <a:solidFill>
                  <a:srgbClr val="FD0000"/>
                </a:solidFill>
                <a:latin typeface="Arial"/>
                <a:cs typeface="Arial"/>
              </a:rPr>
              <a:t>диагноз, </a:t>
            </a:r>
            <a:r>
              <a:rPr sz="2400" spc="-30" dirty="0">
                <a:solidFill>
                  <a:srgbClr val="FD0000"/>
                </a:solidFill>
                <a:latin typeface="Arial"/>
                <a:cs typeface="Arial"/>
              </a:rPr>
              <a:t>методы </a:t>
            </a:r>
            <a:r>
              <a:rPr sz="2400" spc="-10" dirty="0">
                <a:solidFill>
                  <a:srgbClr val="FD0000"/>
                </a:solidFill>
                <a:latin typeface="Arial"/>
                <a:cs typeface="Arial"/>
              </a:rPr>
              <a:t>оценки </a:t>
            </a:r>
            <a:r>
              <a:rPr sz="2400" dirty="0">
                <a:solidFill>
                  <a:srgbClr val="FD0000"/>
                </a:solidFill>
                <a:latin typeface="Arial"/>
                <a:cs typeface="Arial"/>
              </a:rPr>
              <a:t>с </a:t>
            </a:r>
            <a:r>
              <a:rPr sz="2400" spc="-5" dirty="0">
                <a:solidFill>
                  <a:srgbClr val="FD0000"/>
                </a:solidFill>
                <a:latin typeface="Arial"/>
                <a:cs typeface="Arial"/>
              </a:rPr>
              <a:t>позиции</a:t>
            </a:r>
            <a:r>
              <a:rPr sz="2400" spc="-340" dirty="0">
                <a:solidFill>
                  <a:srgbClr val="FD0000"/>
                </a:solidFill>
                <a:latin typeface="Arial"/>
                <a:cs typeface="Arial"/>
              </a:rPr>
              <a:t> </a:t>
            </a:r>
            <a:r>
              <a:rPr sz="2400" spc="-25" dirty="0">
                <a:solidFill>
                  <a:srgbClr val="FD0000"/>
                </a:solidFill>
                <a:latin typeface="Arial"/>
                <a:cs typeface="Arial"/>
              </a:rPr>
              <a:t>МКФ</a:t>
            </a:r>
            <a:endParaRPr sz="2400">
              <a:latin typeface="Arial"/>
              <a:cs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5428" y="398526"/>
            <a:ext cx="7385050" cy="696595"/>
          </a:xfrm>
          <a:prstGeom prst="rect">
            <a:avLst/>
          </a:prstGeom>
        </p:spPr>
        <p:txBody>
          <a:bodyPr vert="horz" wrap="square" lIns="0" tIns="13335" rIns="0" bIns="0" rtlCol="0">
            <a:spAutoFit/>
          </a:bodyPr>
          <a:lstStyle/>
          <a:p>
            <a:pPr marL="12700">
              <a:lnSpc>
                <a:spcPct val="100000"/>
              </a:lnSpc>
              <a:spcBef>
                <a:spcPts val="105"/>
              </a:spcBef>
              <a:tabLst>
                <a:tab pos="5370195" algn="l"/>
              </a:tabLst>
            </a:pPr>
            <a:r>
              <a:rPr sz="4400" b="0" spc="-190" dirty="0">
                <a:latin typeface="Arial"/>
                <a:cs typeface="Arial"/>
              </a:rPr>
              <a:t>Р</a:t>
            </a:r>
            <a:r>
              <a:rPr sz="4400" b="0" spc="-5" dirty="0">
                <a:latin typeface="Arial"/>
                <a:cs typeface="Arial"/>
              </a:rPr>
              <a:t>еабили</a:t>
            </a:r>
            <a:r>
              <a:rPr sz="4400" b="0" spc="-60" dirty="0">
                <a:latin typeface="Arial"/>
                <a:cs typeface="Arial"/>
              </a:rPr>
              <a:t>т</a:t>
            </a:r>
            <a:r>
              <a:rPr sz="4400" b="0" spc="-5" dirty="0">
                <a:latin typeface="Arial"/>
                <a:cs typeface="Arial"/>
              </a:rPr>
              <a:t>ационны</a:t>
            </a:r>
            <a:r>
              <a:rPr sz="4400" b="0" dirty="0">
                <a:latin typeface="Arial"/>
                <a:cs typeface="Arial"/>
              </a:rPr>
              <a:t>й	прогн</a:t>
            </a:r>
            <a:r>
              <a:rPr sz="4400" b="0" spc="-45" dirty="0">
                <a:latin typeface="Arial"/>
                <a:cs typeface="Arial"/>
              </a:rPr>
              <a:t>о</a:t>
            </a:r>
            <a:r>
              <a:rPr sz="4400" b="0" dirty="0">
                <a:latin typeface="Arial"/>
                <a:cs typeface="Arial"/>
              </a:rPr>
              <a:t>з</a:t>
            </a:r>
            <a:endParaRPr sz="4400">
              <a:latin typeface="Arial"/>
              <a:cs typeface="Arial"/>
            </a:endParaRPr>
          </a:p>
        </p:txBody>
      </p:sp>
      <p:sp>
        <p:nvSpPr>
          <p:cNvPr id="3" name="object 3"/>
          <p:cNvSpPr txBox="1"/>
          <p:nvPr/>
        </p:nvSpPr>
        <p:spPr>
          <a:xfrm>
            <a:off x="707542" y="1856689"/>
            <a:ext cx="7098665" cy="2669540"/>
          </a:xfrm>
          <a:prstGeom prst="rect">
            <a:avLst/>
          </a:prstGeom>
        </p:spPr>
        <p:txBody>
          <a:bodyPr vert="horz" wrap="square" lIns="0" tIns="13335" rIns="0" bIns="0" rtlCol="0">
            <a:spAutoFit/>
          </a:bodyPr>
          <a:lstStyle/>
          <a:p>
            <a:pPr marL="355600" marR="5080" indent="-343535">
              <a:lnSpc>
                <a:spcPct val="100000"/>
              </a:lnSpc>
              <a:spcBef>
                <a:spcPts val="105"/>
              </a:spcBef>
            </a:pPr>
            <a:r>
              <a:rPr sz="3200" dirty="0">
                <a:latin typeface="Arial"/>
                <a:cs typeface="Arial"/>
              </a:rPr>
              <a:t>• </a:t>
            </a:r>
            <a:r>
              <a:rPr sz="3200" spc="-5" dirty="0">
                <a:latin typeface="Arial"/>
                <a:cs typeface="Arial"/>
              </a:rPr>
              <a:t>Факторы, связанные </a:t>
            </a:r>
            <a:r>
              <a:rPr sz="3200" dirty="0">
                <a:latin typeface="Arial"/>
                <a:cs typeface="Arial"/>
              </a:rPr>
              <a:t>с клиническим  </a:t>
            </a:r>
            <a:r>
              <a:rPr sz="3200" spc="-5" dirty="0">
                <a:latin typeface="Arial"/>
                <a:cs typeface="Arial"/>
              </a:rPr>
              <a:t>состоянием</a:t>
            </a:r>
            <a:r>
              <a:rPr sz="3200" spc="-70" dirty="0">
                <a:latin typeface="Arial"/>
                <a:cs typeface="Arial"/>
              </a:rPr>
              <a:t> </a:t>
            </a:r>
            <a:r>
              <a:rPr sz="3200" spc="-10" dirty="0">
                <a:latin typeface="Arial"/>
                <a:cs typeface="Arial"/>
              </a:rPr>
              <a:t>пациента</a:t>
            </a:r>
            <a:endParaRPr sz="3200">
              <a:latin typeface="Arial"/>
              <a:cs typeface="Arial"/>
            </a:endParaRPr>
          </a:p>
          <a:p>
            <a:pPr marL="12700">
              <a:lnSpc>
                <a:spcPct val="100000"/>
              </a:lnSpc>
              <a:spcBef>
                <a:spcPts val="805"/>
              </a:spcBef>
            </a:pPr>
            <a:r>
              <a:rPr sz="3200" dirty="0">
                <a:latin typeface="Arial"/>
                <a:cs typeface="Arial"/>
              </a:rPr>
              <a:t>• </a:t>
            </a:r>
            <a:r>
              <a:rPr sz="3200" spc="35" dirty="0">
                <a:latin typeface="Arial"/>
                <a:cs typeface="Arial"/>
              </a:rPr>
              <a:t>Факторы, связанные </a:t>
            </a:r>
            <a:r>
              <a:rPr sz="3200" dirty="0">
                <a:latin typeface="Arial"/>
                <a:cs typeface="Arial"/>
              </a:rPr>
              <a:t>с</a:t>
            </a:r>
            <a:r>
              <a:rPr sz="3200" spc="180" dirty="0">
                <a:latin typeface="Arial"/>
                <a:cs typeface="Arial"/>
              </a:rPr>
              <a:t> </a:t>
            </a:r>
            <a:r>
              <a:rPr sz="3200" spc="35" dirty="0">
                <a:latin typeface="Arial"/>
                <a:cs typeface="Arial"/>
              </a:rPr>
              <a:t>операцией</a:t>
            </a:r>
            <a:endParaRPr sz="3200">
              <a:latin typeface="Arial"/>
              <a:cs typeface="Arial"/>
            </a:endParaRPr>
          </a:p>
          <a:p>
            <a:pPr marL="355600" marR="869950" indent="-343535">
              <a:lnSpc>
                <a:spcPct val="100000"/>
              </a:lnSpc>
              <a:spcBef>
                <a:spcPts val="805"/>
              </a:spcBef>
            </a:pPr>
            <a:r>
              <a:rPr sz="3200" dirty="0">
                <a:latin typeface="Arial"/>
                <a:cs typeface="Arial"/>
              </a:rPr>
              <a:t>• </a:t>
            </a:r>
            <a:r>
              <a:rPr sz="3200" spc="-5" dirty="0">
                <a:latin typeface="Arial"/>
                <a:cs typeface="Arial"/>
              </a:rPr>
              <a:t>Факторы, связанные </a:t>
            </a:r>
            <a:r>
              <a:rPr sz="3200" dirty="0">
                <a:latin typeface="Arial"/>
                <a:cs typeface="Arial"/>
              </a:rPr>
              <a:t>с  </a:t>
            </a:r>
            <a:r>
              <a:rPr sz="3200" spc="-10" dirty="0">
                <a:latin typeface="Arial"/>
                <a:cs typeface="Arial"/>
              </a:rPr>
              <a:t>реабилитационным</a:t>
            </a:r>
            <a:r>
              <a:rPr sz="3200" spc="-75" dirty="0">
                <a:latin typeface="Arial"/>
                <a:cs typeface="Arial"/>
              </a:rPr>
              <a:t> </a:t>
            </a:r>
            <a:r>
              <a:rPr sz="3200" spc="-5" dirty="0">
                <a:latin typeface="Arial"/>
                <a:cs typeface="Arial"/>
              </a:rPr>
              <a:t>процессом</a:t>
            </a:r>
            <a:endParaRPr sz="3200">
              <a:latin typeface="Arial"/>
              <a:cs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98170" y="14173"/>
            <a:ext cx="8583295" cy="5822950"/>
          </a:xfrm>
          <a:prstGeom prst="rect">
            <a:avLst/>
          </a:prstGeom>
        </p:spPr>
        <p:txBody>
          <a:bodyPr vert="horz" wrap="square" lIns="0" tIns="12065" rIns="0" bIns="0" rtlCol="0">
            <a:spAutoFit/>
          </a:bodyPr>
          <a:lstStyle/>
          <a:p>
            <a:pPr marL="815975" marR="1336040" indent="114300">
              <a:lnSpc>
                <a:spcPct val="100000"/>
              </a:lnSpc>
              <a:spcBef>
                <a:spcPts val="95"/>
              </a:spcBef>
              <a:tabLst>
                <a:tab pos="1126490" algn="l"/>
                <a:tab pos="1185545" algn="l"/>
                <a:tab pos="3942079" algn="l"/>
              </a:tabLst>
            </a:pPr>
            <a:r>
              <a:rPr sz="2800" b="1" u="heavy" spc="-2014" dirty="0">
                <a:solidFill>
                  <a:srgbClr val="001E5E"/>
                </a:solidFill>
                <a:uFill>
                  <a:solidFill>
                    <a:srgbClr val="001E5E"/>
                  </a:solidFill>
                </a:uFill>
                <a:latin typeface="Arial"/>
                <a:cs typeface="Arial"/>
              </a:rPr>
              <a:t>П</a:t>
            </a:r>
            <a:r>
              <a:rPr sz="2800" b="1" spc="-2014" dirty="0">
                <a:solidFill>
                  <a:srgbClr val="001E5E"/>
                </a:solidFill>
                <a:latin typeface="Arial"/>
                <a:cs typeface="Arial"/>
              </a:rPr>
              <a:t>		</a:t>
            </a:r>
            <a:r>
              <a:rPr sz="2800" b="1" u="heavy" spc="-15" dirty="0">
                <a:solidFill>
                  <a:srgbClr val="001E5E"/>
                </a:solidFill>
                <a:uFill>
                  <a:solidFill>
                    <a:srgbClr val="001E5E"/>
                  </a:solidFill>
                </a:uFill>
                <a:latin typeface="Arial"/>
                <a:cs typeface="Arial"/>
              </a:rPr>
              <a:t>рогностически	неблагоприятные </a:t>
            </a:r>
            <a:r>
              <a:rPr sz="2800" b="1" spc="-15" dirty="0">
                <a:solidFill>
                  <a:srgbClr val="001E5E"/>
                </a:solidFill>
                <a:latin typeface="Arial"/>
                <a:cs typeface="Arial"/>
              </a:rPr>
              <a:t> </a:t>
            </a:r>
            <a:r>
              <a:rPr sz="2800" b="1" spc="-455" dirty="0">
                <a:solidFill>
                  <a:srgbClr val="001E5E"/>
                </a:solidFill>
                <a:latin typeface="Arial"/>
                <a:cs typeface="Arial"/>
              </a:rPr>
              <a:t> </a:t>
            </a:r>
            <a:r>
              <a:rPr sz="2800" b="1" u="heavy" spc="-2450" dirty="0">
                <a:solidFill>
                  <a:srgbClr val="001E5E"/>
                </a:solidFill>
                <a:uFill>
                  <a:solidFill>
                    <a:srgbClr val="001E5E"/>
                  </a:solidFill>
                </a:uFill>
                <a:latin typeface="Arial"/>
                <a:cs typeface="Arial"/>
              </a:rPr>
              <a:t>ф</a:t>
            </a:r>
            <a:r>
              <a:rPr sz="2800" b="1" spc="-2450" dirty="0">
                <a:solidFill>
                  <a:srgbClr val="001E5E"/>
                </a:solidFill>
                <a:latin typeface="Arial"/>
                <a:cs typeface="Arial"/>
              </a:rPr>
              <a:t>	</a:t>
            </a:r>
            <a:r>
              <a:rPr sz="2800" b="1" u="heavy" spc="-15" dirty="0">
                <a:solidFill>
                  <a:srgbClr val="001E5E"/>
                </a:solidFill>
                <a:uFill>
                  <a:solidFill>
                    <a:srgbClr val="001E5E"/>
                  </a:solidFill>
                </a:uFill>
                <a:latin typeface="Arial"/>
                <a:cs typeface="Arial"/>
              </a:rPr>
              <a:t>акторы, связанные </a:t>
            </a:r>
            <a:r>
              <a:rPr sz="2800" b="1" u="heavy" spc="-5" dirty="0">
                <a:solidFill>
                  <a:srgbClr val="001E5E"/>
                </a:solidFill>
                <a:uFill>
                  <a:solidFill>
                    <a:srgbClr val="001E5E"/>
                  </a:solidFill>
                </a:uFill>
                <a:latin typeface="Arial"/>
                <a:cs typeface="Arial"/>
              </a:rPr>
              <a:t>с</a:t>
            </a:r>
            <a:r>
              <a:rPr sz="2800" b="1" u="heavy" spc="-70" dirty="0">
                <a:solidFill>
                  <a:srgbClr val="001E5E"/>
                </a:solidFill>
                <a:uFill>
                  <a:solidFill>
                    <a:srgbClr val="001E5E"/>
                  </a:solidFill>
                </a:uFill>
                <a:latin typeface="Arial"/>
                <a:cs typeface="Arial"/>
              </a:rPr>
              <a:t> </a:t>
            </a:r>
            <a:r>
              <a:rPr sz="2800" b="1" u="heavy" spc="5" dirty="0">
                <a:solidFill>
                  <a:srgbClr val="001E5E"/>
                </a:solidFill>
                <a:uFill>
                  <a:solidFill>
                    <a:srgbClr val="001E5E"/>
                  </a:solidFill>
                </a:uFill>
                <a:latin typeface="Arial"/>
                <a:cs typeface="Arial"/>
              </a:rPr>
              <a:t>клиническим</a:t>
            </a:r>
            <a:endParaRPr sz="2800">
              <a:latin typeface="Arial"/>
              <a:cs typeface="Arial"/>
            </a:endParaRPr>
          </a:p>
          <a:p>
            <a:pPr marL="2117090">
              <a:lnSpc>
                <a:spcPct val="100000"/>
              </a:lnSpc>
              <a:spcBef>
                <a:spcPts val="5"/>
              </a:spcBef>
            </a:pPr>
            <a:r>
              <a:rPr sz="2800" u="heavy" spc="-705" dirty="0">
                <a:solidFill>
                  <a:srgbClr val="001E5E"/>
                </a:solidFill>
                <a:uFill>
                  <a:solidFill>
                    <a:srgbClr val="001E5E"/>
                  </a:solidFill>
                </a:uFill>
                <a:latin typeface="Times New Roman"/>
                <a:cs typeface="Times New Roman"/>
              </a:rPr>
              <a:t> </a:t>
            </a:r>
            <a:r>
              <a:rPr sz="2800" b="1" u="heavy" spc="-30" dirty="0">
                <a:solidFill>
                  <a:srgbClr val="001E5E"/>
                </a:solidFill>
                <a:uFill>
                  <a:solidFill>
                    <a:srgbClr val="001E5E"/>
                  </a:solidFill>
                </a:uFill>
                <a:latin typeface="Arial"/>
                <a:cs typeface="Arial"/>
              </a:rPr>
              <a:t>состоянием</a:t>
            </a:r>
            <a:r>
              <a:rPr sz="2800" b="1" u="heavy" spc="75" dirty="0">
                <a:solidFill>
                  <a:srgbClr val="001E5E"/>
                </a:solidFill>
                <a:uFill>
                  <a:solidFill>
                    <a:srgbClr val="001E5E"/>
                  </a:solidFill>
                </a:uFill>
                <a:latin typeface="Arial"/>
                <a:cs typeface="Arial"/>
              </a:rPr>
              <a:t> </a:t>
            </a:r>
            <a:r>
              <a:rPr sz="2800" b="1" u="heavy" spc="-5" dirty="0">
                <a:solidFill>
                  <a:srgbClr val="001E5E"/>
                </a:solidFill>
                <a:uFill>
                  <a:solidFill>
                    <a:srgbClr val="001E5E"/>
                  </a:solidFill>
                </a:uFill>
                <a:latin typeface="Arial"/>
                <a:cs typeface="Arial"/>
              </a:rPr>
              <a:t>пациента</a:t>
            </a:r>
            <a:endParaRPr sz="2800">
              <a:latin typeface="Arial"/>
              <a:cs typeface="Arial"/>
            </a:endParaRPr>
          </a:p>
          <a:p>
            <a:pPr marL="12700">
              <a:lnSpc>
                <a:spcPct val="100000"/>
              </a:lnSpc>
              <a:spcBef>
                <a:spcPts val="600"/>
              </a:spcBef>
              <a:tabLst>
                <a:tab pos="334010" algn="l"/>
              </a:tabLst>
            </a:pPr>
            <a:r>
              <a:rPr sz="2800" spc="-5" dirty="0">
                <a:latin typeface="Arial"/>
                <a:cs typeface="Arial"/>
              </a:rPr>
              <a:t>•	</a:t>
            </a:r>
            <a:r>
              <a:rPr sz="2800" spc="-10" dirty="0">
                <a:latin typeface="Arial"/>
                <a:cs typeface="Arial"/>
              </a:rPr>
              <a:t>множественное </a:t>
            </a:r>
            <a:r>
              <a:rPr sz="2800" spc="-5" dirty="0">
                <a:latin typeface="Arial"/>
                <a:cs typeface="Arial"/>
              </a:rPr>
              <a:t>поражение</a:t>
            </a:r>
            <a:r>
              <a:rPr sz="2800" spc="130" dirty="0">
                <a:latin typeface="Arial"/>
                <a:cs typeface="Arial"/>
              </a:rPr>
              <a:t> </a:t>
            </a:r>
            <a:r>
              <a:rPr sz="2800" spc="-15" dirty="0">
                <a:latin typeface="Arial"/>
                <a:cs typeface="Arial"/>
              </a:rPr>
              <a:t>суставов</a:t>
            </a:r>
            <a:endParaRPr sz="2800">
              <a:latin typeface="Arial"/>
              <a:cs typeface="Arial"/>
            </a:endParaRPr>
          </a:p>
          <a:p>
            <a:pPr marL="12700">
              <a:lnSpc>
                <a:spcPct val="100000"/>
              </a:lnSpc>
              <a:spcBef>
                <a:spcPts val="695"/>
              </a:spcBef>
              <a:tabLst>
                <a:tab pos="334010" algn="l"/>
              </a:tabLst>
            </a:pPr>
            <a:r>
              <a:rPr sz="2800" spc="-5" dirty="0">
                <a:latin typeface="Arial"/>
                <a:cs typeface="Arial"/>
              </a:rPr>
              <a:t>•	</a:t>
            </a:r>
            <a:r>
              <a:rPr sz="2800" spc="-15" dirty="0">
                <a:latin typeface="Arial"/>
                <a:cs typeface="Arial"/>
              </a:rPr>
              <a:t>заболевание </a:t>
            </a:r>
            <a:r>
              <a:rPr sz="2800" spc="-10" dirty="0">
                <a:latin typeface="Arial"/>
                <a:cs typeface="Arial"/>
              </a:rPr>
              <a:t>контралатерального</a:t>
            </a:r>
            <a:r>
              <a:rPr sz="2800" spc="75" dirty="0">
                <a:latin typeface="Arial"/>
                <a:cs typeface="Arial"/>
              </a:rPr>
              <a:t> </a:t>
            </a:r>
            <a:r>
              <a:rPr sz="2800" spc="-20" dirty="0">
                <a:latin typeface="Arial"/>
                <a:cs typeface="Arial"/>
              </a:rPr>
              <a:t>сустава</a:t>
            </a:r>
            <a:endParaRPr sz="2800">
              <a:latin typeface="Arial"/>
              <a:cs typeface="Arial"/>
            </a:endParaRPr>
          </a:p>
          <a:p>
            <a:pPr marL="355600" marR="5080" indent="-342900">
              <a:lnSpc>
                <a:spcPct val="100000"/>
              </a:lnSpc>
              <a:spcBef>
                <a:spcPts val="710"/>
              </a:spcBef>
              <a:tabLst>
                <a:tab pos="334010" algn="l"/>
              </a:tabLst>
            </a:pPr>
            <a:r>
              <a:rPr sz="2800" spc="-5" dirty="0">
                <a:latin typeface="Arial"/>
                <a:cs typeface="Arial"/>
              </a:rPr>
              <a:t>•	наличие </a:t>
            </a:r>
            <a:r>
              <a:rPr sz="2800" spc="-15" dirty="0">
                <a:latin typeface="Arial"/>
                <a:cs typeface="Arial"/>
              </a:rPr>
              <a:t>тяжелой </a:t>
            </a:r>
            <a:r>
              <a:rPr sz="2800" spc="-10" dirty="0">
                <a:latin typeface="Arial"/>
                <a:cs typeface="Arial"/>
              </a:rPr>
              <a:t>сопутствующей </a:t>
            </a:r>
            <a:r>
              <a:rPr sz="2800" spc="-5" dirty="0">
                <a:latin typeface="Arial"/>
                <a:cs typeface="Arial"/>
              </a:rPr>
              <a:t>соматической и  неврологической</a:t>
            </a:r>
            <a:r>
              <a:rPr sz="2800" spc="-45" dirty="0">
                <a:latin typeface="Arial"/>
                <a:cs typeface="Arial"/>
              </a:rPr>
              <a:t> </a:t>
            </a:r>
            <a:r>
              <a:rPr sz="2800" spc="-20" dirty="0">
                <a:latin typeface="Arial"/>
                <a:cs typeface="Arial"/>
              </a:rPr>
              <a:t>патологией</a:t>
            </a:r>
            <a:endParaRPr sz="2800">
              <a:latin typeface="Arial"/>
              <a:cs typeface="Arial"/>
            </a:endParaRPr>
          </a:p>
          <a:p>
            <a:pPr marL="12700">
              <a:lnSpc>
                <a:spcPct val="100000"/>
              </a:lnSpc>
              <a:spcBef>
                <a:spcPts val="605"/>
              </a:spcBef>
              <a:tabLst>
                <a:tab pos="334010" algn="l"/>
              </a:tabLst>
            </a:pPr>
            <a:r>
              <a:rPr sz="2800" spc="-5" dirty="0">
                <a:latin typeface="Arial"/>
                <a:cs typeface="Arial"/>
              </a:rPr>
              <a:t>•	</a:t>
            </a:r>
            <a:r>
              <a:rPr sz="2800" spc="5" dirty="0">
                <a:latin typeface="Arial"/>
                <a:cs typeface="Arial"/>
              </a:rPr>
              <a:t>контрактура </a:t>
            </a:r>
            <a:r>
              <a:rPr sz="2800" spc="-5" dirty="0">
                <a:latin typeface="Arial"/>
                <a:cs typeface="Arial"/>
              </a:rPr>
              <a:t>выше- или </a:t>
            </a:r>
            <a:r>
              <a:rPr sz="2800" spc="-25" dirty="0">
                <a:latin typeface="Arial"/>
                <a:cs typeface="Arial"/>
              </a:rPr>
              <a:t>нижележащего</a:t>
            </a:r>
            <a:r>
              <a:rPr sz="2800" spc="30" dirty="0">
                <a:latin typeface="Arial"/>
                <a:cs typeface="Arial"/>
              </a:rPr>
              <a:t> </a:t>
            </a:r>
            <a:r>
              <a:rPr sz="2800" spc="-15" dirty="0">
                <a:latin typeface="Arial"/>
                <a:cs typeface="Arial"/>
              </a:rPr>
              <a:t>сустава.</a:t>
            </a:r>
            <a:endParaRPr sz="2800">
              <a:latin typeface="Arial"/>
              <a:cs typeface="Arial"/>
            </a:endParaRPr>
          </a:p>
          <a:p>
            <a:pPr marL="12700">
              <a:lnSpc>
                <a:spcPct val="100000"/>
              </a:lnSpc>
              <a:tabLst>
                <a:tab pos="334010" algn="l"/>
              </a:tabLst>
            </a:pPr>
            <a:r>
              <a:rPr sz="2800" spc="-5" dirty="0">
                <a:latin typeface="Arial"/>
                <a:cs typeface="Arial"/>
              </a:rPr>
              <a:t>•	</a:t>
            </a:r>
            <a:r>
              <a:rPr sz="2800" spc="-10" dirty="0">
                <a:latin typeface="Arial"/>
                <a:cs typeface="Arial"/>
              </a:rPr>
              <a:t>старческий</a:t>
            </a:r>
            <a:r>
              <a:rPr sz="2800" spc="-25" dirty="0">
                <a:latin typeface="Arial"/>
                <a:cs typeface="Arial"/>
              </a:rPr>
              <a:t> </a:t>
            </a:r>
            <a:r>
              <a:rPr sz="2800" spc="-15" dirty="0">
                <a:latin typeface="Arial"/>
                <a:cs typeface="Arial"/>
              </a:rPr>
              <a:t>возраст</a:t>
            </a:r>
            <a:endParaRPr sz="2800">
              <a:latin typeface="Arial"/>
              <a:cs typeface="Arial"/>
            </a:endParaRPr>
          </a:p>
          <a:p>
            <a:pPr marL="12700">
              <a:lnSpc>
                <a:spcPts val="3175"/>
              </a:lnSpc>
              <a:tabLst>
                <a:tab pos="334010" algn="l"/>
              </a:tabLst>
            </a:pPr>
            <a:r>
              <a:rPr sz="2800" spc="-5" dirty="0">
                <a:latin typeface="Arial"/>
                <a:cs typeface="Arial"/>
              </a:rPr>
              <a:t>•	наличие выраженных </a:t>
            </a:r>
            <a:r>
              <a:rPr sz="2800" dirty="0">
                <a:latin typeface="Arial"/>
                <a:cs typeface="Arial"/>
              </a:rPr>
              <a:t>когнитивных</a:t>
            </a:r>
            <a:r>
              <a:rPr sz="2800" spc="270" dirty="0">
                <a:latin typeface="Arial"/>
                <a:cs typeface="Arial"/>
              </a:rPr>
              <a:t> </a:t>
            </a:r>
            <a:r>
              <a:rPr sz="2800" spc="-10" dirty="0">
                <a:latin typeface="Arial"/>
                <a:cs typeface="Arial"/>
              </a:rPr>
              <a:t>нарушений</a:t>
            </a:r>
            <a:endParaRPr sz="2800">
              <a:latin typeface="Arial"/>
              <a:cs typeface="Arial"/>
            </a:endParaRPr>
          </a:p>
          <a:p>
            <a:pPr marL="355600" marR="744220" indent="-342900">
              <a:lnSpc>
                <a:spcPts val="3080"/>
              </a:lnSpc>
              <a:spcBef>
                <a:spcPts val="150"/>
              </a:spcBef>
              <a:tabLst>
                <a:tab pos="334010" algn="l"/>
                <a:tab pos="1914525" algn="l"/>
              </a:tabLst>
            </a:pPr>
            <a:r>
              <a:rPr sz="2800" spc="-5" dirty="0">
                <a:solidFill>
                  <a:srgbClr val="FD0000"/>
                </a:solidFill>
                <a:latin typeface="Arial"/>
                <a:cs typeface="Arial"/>
              </a:rPr>
              <a:t>•	наличие	выраженных психо-эмоциональных  </a:t>
            </a:r>
            <a:r>
              <a:rPr sz="2800" spc="-15" dirty="0">
                <a:solidFill>
                  <a:srgbClr val="FD0000"/>
                </a:solidFill>
                <a:latin typeface="Arial"/>
                <a:cs typeface="Arial"/>
              </a:rPr>
              <a:t>нарушений</a:t>
            </a:r>
            <a:endParaRPr sz="2800">
              <a:latin typeface="Arial"/>
              <a:cs typeface="Arial"/>
            </a:endParaRPr>
          </a:p>
          <a:p>
            <a:pPr marL="12700">
              <a:lnSpc>
                <a:spcPts val="3310"/>
              </a:lnSpc>
              <a:tabLst>
                <a:tab pos="334010" algn="l"/>
              </a:tabLst>
            </a:pPr>
            <a:r>
              <a:rPr sz="2800" spc="-5" dirty="0">
                <a:latin typeface="Arial"/>
                <a:cs typeface="Arial"/>
              </a:rPr>
              <a:t>•	</a:t>
            </a:r>
            <a:r>
              <a:rPr sz="2800" spc="-15" dirty="0">
                <a:latin typeface="Arial"/>
                <a:cs typeface="Arial"/>
              </a:rPr>
              <a:t>избыточный </a:t>
            </a:r>
            <a:r>
              <a:rPr sz="2800" spc="-20" dirty="0">
                <a:latin typeface="Arial"/>
                <a:cs typeface="Arial"/>
              </a:rPr>
              <a:t>вес </a:t>
            </a:r>
            <a:r>
              <a:rPr sz="2800" spc="-10" dirty="0">
                <a:latin typeface="Arial"/>
                <a:cs typeface="Arial"/>
              </a:rPr>
              <a:t>(ожирение </a:t>
            </a:r>
            <a:r>
              <a:rPr sz="2800" dirty="0">
                <a:latin typeface="Arial"/>
                <a:cs typeface="Arial"/>
              </a:rPr>
              <a:t>II-III</a:t>
            </a:r>
            <a:r>
              <a:rPr sz="2800" spc="35" dirty="0">
                <a:latin typeface="Arial"/>
                <a:cs typeface="Arial"/>
              </a:rPr>
              <a:t> </a:t>
            </a:r>
            <a:r>
              <a:rPr sz="2800" spc="-5" dirty="0">
                <a:latin typeface="Arial"/>
                <a:cs typeface="Arial"/>
              </a:rPr>
              <a:t>ст)</a:t>
            </a:r>
            <a:endParaRPr sz="2800">
              <a:latin typeface="Arial"/>
              <a:cs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742" y="216789"/>
            <a:ext cx="8506460" cy="6055995"/>
          </a:xfrm>
          <a:prstGeom prst="rect">
            <a:avLst/>
          </a:prstGeom>
        </p:spPr>
        <p:txBody>
          <a:bodyPr vert="horz" wrap="square" lIns="0" tIns="15875" rIns="0" bIns="0" rtlCol="0">
            <a:spAutoFit/>
          </a:bodyPr>
          <a:lstStyle/>
          <a:p>
            <a:pPr marL="12700" marR="791210">
              <a:lnSpc>
                <a:spcPct val="99000"/>
              </a:lnSpc>
              <a:spcBef>
                <a:spcPts val="125"/>
              </a:spcBef>
            </a:pPr>
            <a:r>
              <a:rPr sz="2400" b="1" spc="-5" dirty="0">
                <a:latin typeface="Times New Roman"/>
                <a:cs typeface="Times New Roman"/>
              </a:rPr>
              <a:t>Влияние </a:t>
            </a:r>
            <a:r>
              <a:rPr sz="2400" b="1" spc="-15" dirty="0">
                <a:latin typeface="Times New Roman"/>
                <a:cs typeface="Times New Roman"/>
              </a:rPr>
              <a:t>коморбидной </a:t>
            </a:r>
            <a:r>
              <a:rPr sz="2400" b="1" dirty="0">
                <a:latin typeface="Times New Roman"/>
                <a:cs typeface="Times New Roman"/>
              </a:rPr>
              <a:t>депрессии и </a:t>
            </a:r>
            <a:r>
              <a:rPr sz="2400" b="1" spc="-10" dirty="0">
                <a:latin typeface="Times New Roman"/>
                <a:cs typeface="Times New Roman"/>
              </a:rPr>
              <a:t>тревожности </a:t>
            </a:r>
            <a:r>
              <a:rPr sz="2400" b="1" spc="-5" dirty="0">
                <a:latin typeface="Times New Roman"/>
                <a:cs typeface="Times New Roman"/>
              </a:rPr>
              <a:t>на  инвалидность </a:t>
            </a:r>
            <a:r>
              <a:rPr sz="2400" b="1" spc="-15" dirty="0">
                <a:latin typeface="Times New Roman"/>
                <a:cs typeface="Times New Roman"/>
              </a:rPr>
              <a:t>больных </a:t>
            </a:r>
            <a:r>
              <a:rPr sz="2400" b="1" dirty="0">
                <a:latin typeface="Times New Roman"/>
                <a:cs typeface="Times New Roman"/>
              </a:rPr>
              <a:t>с </a:t>
            </a:r>
            <a:r>
              <a:rPr sz="2400" b="1" spc="-10" dirty="0">
                <a:latin typeface="Times New Roman"/>
                <a:cs typeface="Times New Roman"/>
              </a:rPr>
              <a:t>остеоартритом</a:t>
            </a:r>
            <a:r>
              <a:rPr sz="2400" b="1" spc="-170" dirty="0">
                <a:latin typeface="Times New Roman"/>
                <a:cs typeface="Times New Roman"/>
              </a:rPr>
              <a:t> </a:t>
            </a:r>
            <a:r>
              <a:rPr sz="2400" b="1" spc="-15" dirty="0">
                <a:latin typeface="Times New Roman"/>
                <a:cs typeface="Times New Roman"/>
              </a:rPr>
              <a:t>тазобедренного  сустава. </a:t>
            </a:r>
            <a:r>
              <a:rPr sz="2400" b="1" dirty="0">
                <a:latin typeface="Times New Roman"/>
                <a:cs typeface="Times New Roman"/>
              </a:rPr>
              <a:t>(</a:t>
            </a:r>
            <a:r>
              <a:rPr sz="2400" dirty="0">
                <a:latin typeface="Times New Roman"/>
                <a:cs typeface="Times New Roman"/>
              </a:rPr>
              <a:t>Marks </a:t>
            </a:r>
            <a:r>
              <a:rPr sz="2400" spc="-5" dirty="0">
                <a:latin typeface="Times New Roman"/>
                <a:cs typeface="Times New Roman"/>
              </a:rPr>
              <a:t>R,</a:t>
            </a:r>
            <a:r>
              <a:rPr sz="2400" spc="-80" dirty="0">
                <a:latin typeface="Times New Roman"/>
                <a:cs typeface="Times New Roman"/>
              </a:rPr>
              <a:t> </a:t>
            </a:r>
            <a:r>
              <a:rPr sz="2400" dirty="0">
                <a:latin typeface="Times New Roman"/>
                <a:cs typeface="Times New Roman"/>
              </a:rPr>
              <a:t>2009)</a:t>
            </a:r>
            <a:endParaRPr sz="2400">
              <a:latin typeface="Times New Roman"/>
              <a:cs typeface="Times New Roman"/>
            </a:endParaRPr>
          </a:p>
          <a:p>
            <a:pPr marL="12700">
              <a:lnSpc>
                <a:spcPct val="100000"/>
              </a:lnSpc>
              <a:spcBef>
                <a:spcPts val="605"/>
              </a:spcBef>
              <a:tabLst>
                <a:tab pos="334010" algn="l"/>
              </a:tabLst>
            </a:pPr>
            <a:r>
              <a:rPr sz="2400" dirty="0">
                <a:latin typeface="Arial"/>
                <a:cs typeface="Arial"/>
              </a:rPr>
              <a:t>•	</a:t>
            </a:r>
            <a:r>
              <a:rPr sz="2400" spc="-20" dirty="0">
                <a:latin typeface="Times New Roman"/>
                <a:cs typeface="Times New Roman"/>
              </a:rPr>
              <a:t>Методы:</a:t>
            </a:r>
            <a:endParaRPr sz="2400">
              <a:latin typeface="Times New Roman"/>
              <a:cs typeface="Times New Roman"/>
            </a:endParaRPr>
          </a:p>
          <a:p>
            <a:pPr marL="355600" marR="752475">
              <a:lnSpc>
                <a:spcPct val="100000"/>
              </a:lnSpc>
            </a:pPr>
            <a:r>
              <a:rPr sz="2400" spc="-15" dirty="0">
                <a:latin typeface="Times New Roman"/>
                <a:cs typeface="Times New Roman"/>
              </a:rPr>
              <a:t>Проанализированы </a:t>
            </a:r>
            <a:r>
              <a:rPr sz="2400" spc="-30" dirty="0">
                <a:latin typeface="Times New Roman"/>
                <a:cs typeface="Times New Roman"/>
              </a:rPr>
              <a:t>результаты </a:t>
            </a:r>
            <a:r>
              <a:rPr sz="2400" spc="-10" dirty="0">
                <a:latin typeface="Times New Roman"/>
                <a:cs typeface="Times New Roman"/>
              </a:rPr>
              <a:t>психо-диагностического  </a:t>
            </a:r>
            <a:r>
              <a:rPr sz="2400" spc="15" dirty="0">
                <a:latin typeface="Times New Roman"/>
                <a:cs typeface="Times New Roman"/>
              </a:rPr>
              <a:t>исследования </a:t>
            </a:r>
            <a:r>
              <a:rPr sz="2400" spc="20" dirty="0">
                <a:latin typeface="Times New Roman"/>
                <a:cs typeface="Times New Roman"/>
              </a:rPr>
              <a:t>(на наличие </a:t>
            </a:r>
            <a:r>
              <a:rPr sz="2400" spc="15" dirty="0">
                <a:latin typeface="Times New Roman"/>
                <a:cs typeface="Times New Roman"/>
              </a:rPr>
              <a:t>тревоги </a:t>
            </a:r>
            <a:r>
              <a:rPr sz="2400" spc="10" dirty="0">
                <a:latin typeface="Times New Roman"/>
                <a:cs typeface="Times New Roman"/>
              </a:rPr>
              <a:t>или </a:t>
            </a:r>
            <a:r>
              <a:rPr sz="2400" spc="20" dirty="0">
                <a:latin typeface="Times New Roman"/>
                <a:cs typeface="Times New Roman"/>
              </a:rPr>
              <a:t>депрессии) </a:t>
            </a:r>
            <a:r>
              <a:rPr sz="2400" spc="35" dirty="0">
                <a:latin typeface="Times New Roman"/>
                <a:cs typeface="Times New Roman"/>
              </a:rPr>
              <a:t>1000  </a:t>
            </a:r>
            <a:r>
              <a:rPr sz="2400" spc="-10" dirty="0">
                <a:latin typeface="Times New Roman"/>
                <a:cs typeface="Times New Roman"/>
              </a:rPr>
              <a:t>пациентов </a:t>
            </a:r>
            <a:r>
              <a:rPr sz="2400" dirty="0">
                <a:latin typeface="Times New Roman"/>
                <a:cs typeface="Times New Roman"/>
              </a:rPr>
              <a:t>с </a:t>
            </a:r>
            <a:r>
              <a:rPr sz="2400" spc="-65" dirty="0">
                <a:latin typeface="Times New Roman"/>
                <a:cs typeface="Times New Roman"/>
              </a:rPr>
              <a:t>ОА </a:t>
            </a:r>
            <a:r>
              <a:rPr sz="2400" spc="-10" dirty="0">
                <a:latin typeface="Times New Roman"/>
                <a:cs typeface="Times New Roman"/>
              </a:rPr>
              <a:t>тазобедренных </a:t>
            </a:r>
            <a:r>
              <a:rPr sz="2400" spc="-5" dirty="0">
                <a:latin typeface="Times New Roman"/>
                <a:cs typeface="Times New Roman"/>
              </a:rPr>
              <a:t>суставов, </a:t>
            </a:r>
            <a:r>
              <a:rPr sz="2400" spc="-35" dirty="0">
                <a:latin typeface="Times New Roman"/>
                <a:cs typeface="Times New Roman"/>
              </a:rPr>
              <a:t>которым  </a:t>
            </a:r>
            <a:r>
              <a:rPr sz="2400" dirty="0">
                <a:latin typeface="Times New Roman"/>
                <a:cs typeface="Times New Roman"/>
              </a:rPr>
              <a:t>планировалось</a:t>
            </a:r>
            <a:r>
              <a:rPr sz="2400" spc="5" dirty="0">
                <a:latin typeface="Times New Roman"/>
                <a:cs typeface="Times New Roman"/>
              </a:rPr>
              <a:t> </a:t>
            </a:r>
            <a:r>
              <a:rPr sz="2400" dirty="0">
                <a:latin typeface="Times New Roman"/>
                <a:cs typeface="Times New Roman"/>
              </a:rPr>
              <a:t>ТЭП</a:t>
            </a:r>
            <a:endParaRPr sz="2400">
              <a:latin typeface="Times New Roman"/>
              <a:cs typeface="Times New Roman"/>
            </a:endParaRPr>
          </a:p>
          <a:p>
            <a:pPr marL="12700">
              <a:lnSpc>
                <a:spcPct val="100000"/>
              </a:lnSpc>
              <a:spcBef>
                <a:spcPts val="505"/>
              </a:spcBef>
              <a:tabLst>
                <a:tab pos="315595" algn="l"/>
              </a:tabLst>
            </a:pPr>
            <a:r>
              <a:rPr sz="2400" dirty="0">
                <a:latin typeface="Arial"/>
                <a:cs typeface="Arial"/>
              </a:rPr>
              <a:t>•	</a:t>
            </a:r>
            <a:r>
              <a:rPr sz="2400" spc="-30" dirty="0">
                <a:latin typeface="Times New Roman"/>
                <a:cs typeface="Times New Roman"/>
              </a:rPr>
              <a:t>Результаты:</a:t>
            </a:r>
            <a:endParaRPr sz="2400">
              <a:latin typeface="Times New Roman"/>
              <a:cs typeface="Times New Roman"/>
            </a:endParaRPr>
          </a:p>
          <a:p>
            <a:pPr marL="355600" marR="5080">
              <a:lnSpc>
                <a:spcPct val="100000"/>
              </a:lnSpc>
            </a:pPr>
            <a:r>
              <a:rPr sz="2400" dirty="0">
                <a:latin typeface="Times New Roman"/>
                <a:cs typeface="Times New Roman"/>
              </a:rPr>
              <a:t>9% </a:t>
            </a:r>
            <a:r>
              <a:rPr sz="2400" spc="-10" dirty="0">
                <a:latin typeface="Times New Roman"/>
                <a:cs typeface="Times New Roman"/>
              </a:rPr>
              <a:t>обследованных </a:t>
            </a:r>
            <a:r>
              <a:rPr sz="2400" dirty="0">
                <a:latin typeface="Times New Roman"/>
                <a:cs typeface="Times New Roman"/>
              </a:rPr>
              <a:t>(90 </a:t>
            </a:r>
            <a:r>
              <a:rPr sz="2400" spc="-10" dirty="0">
                <a:latin typeface="Times New Roman"/>
                <a:cs typeface="Times New Roman"/>
              </a:rPr>
              <a:t>пациентов) отмечали </a:t>
            </a:r>
            <a:r>
              <a:rPr sz="2400" spc="-5" dirty="0">
                <a:latin typeface="Times New Roman"/>
                <a:cs typeface="Times New Roman"/>
              </a:rPr>
              <a:t>расстройства  </a:t>
            </a:r>
            <a:r>
              <a:rPr sz="2400" dirty="0">
                <a:latin typeface="Times New Roman"/>
                <a:cs typeface="Times New Roman"/>
              </a:rPr>
              <a:t>настроения, еще 9% сообщали о </a:t>
            </a:r>
            <a:r>
              <a:rPr sz="2400" spc="-15" dirty="0">
                <a:latin typeface="Times New Roman"/>
                <a:cs typeface="Times New Roman"/>
              </a:rPr>
              <a:t>симптомах </a:t>
            </a:r>
            <a:r>
              <a:rPr sz="2400" dirty="0">
                <a:latin typeface="Times New Roman"/>
                <a:cs typeface="Times New Roman"/>
              </a:rPr>
              <a:t>тревоги и 0,8% - о  чувстве </a:t>
            </a:r>
            <a:r>
              <a:rPr sz="2400" spc="5" dirty="0">
                <a:latin typeface="Times New Roman"/>
                <a:cs typeface="Times New Roman"/>
              </a:rPr>
              <a:t>депрессии </a:t>
            </a:r>
            <a:r>
              <a:rPr sz="2400" dirty="0">
                <a:latin typeface="Times New Roman"/>
                <a:cs typeface="Times New Roman"/>
              </a:rPr>
              <a:t>до</a:t>
            </a:r>
            <a:r>
              <a:rPr sz="2400" spc="-20"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marL="355600" marR="174625" indent="-342900">
              <a:lnSpc>
                <a:spcPct val="100800"/>
              </a:lnSpc>
              <a:spcBef>
                <a:spcPts val="245"/>
              </a:spcBef>
              <a:tabLst>
                <a:tab pos="303530" algn="l"/>
                <a:tab pos="4787900" algn="l"/>
              </a:tabLst>
            </a:pPr>
            <a:r>
              <a:rPr sz="2400" dirty="0">
                <a:latin typeface="Arial"/>
                <a:cs typeface="Arial"/>
              </a:rPr>
              <a:t>•	</a:t>
            </a:r>
            <a:r>
              <a:rPr sz="2400" dirty="0">
                <a:latin typeface="Times New Roman"/>
                <a:cs typeface="Times New Roman"/>
              </a:rPr>
              <a:t>Анализ </a:t>
            </a:r>
            <a:r>
              <a:rPr sz="2400" spc="-5" dirty="0">
                <a:latin typeface="Times New Roman"/>
                <a:cs typeface="Times New Roman"/>
              </a:rPr>
              <a:t>показал, </a:t>
            </a:r>
            <a:r>
              <a:rPr sz="2400" spc="-15" dirty="0">
                <a:latin typeface="Times New Roman"/>
                <a:cs typeface="Times New Roman"/>
              </a:rPr>
              <a:t>что</a:t>
            </a:r>
            <a:r>
              <a:rPr sz="2400" spc="165" dirty="0">
                <a:latin typeface="Times New Roman"/>
                <a:cs typeface="Times New Roman"/>
              </a:rPr>
              <a:t> </a:t>
            </a:r>
            <a:r>
              <a:rPr sz="2400" b="1" spc="-5" dirty="0">
                <a:solidFill>
                  <a:srgbClr val="FD0000"/>
                </a:solidFill>
                <a:latin typeface="Times New Roman"/>
                <a:cs typeface="Times New Roman"/>
              </a:rPr>
              <a:t>пациенты</a:t>
            </a:r>
            <a:r>
              <a:rPr sz="2400" b="1" spc="75" dirty="0">
                <a:solidFill>
                  <a:srgbClr val="FD0000"/>
                </a:solidFill>
                <a:latin typeface="Times New Roman"/>
                <a:cs typeface="Times New Roman"/>
              </a:rPr>
              <a:t> </a:t>
            </a:r>
            <a:r>
              <a:rPr sz="2400" b="1" dirty="0">
                <a:solidFill>
                  <a:srgbClr val="FD0000"/>
                </a:solidFill>
                <a:latin typeface="Times New Roman"/>
                <a:cs typeface="Times New Roman"/>
              </a:rPr>
              <a:t>с	</a:t>
            </a:r>
            <a:r>
              <a:rPr sz="2400" b="1" spc="-5" dirty="0">
                <a:solidFill>
                  <a:srgbClr val="FD0000"/>
                </a:solidFill>
                <a:latin typeface="Times New Roman"/>
                <a:cs typeface="Times New Roman"/>
              </a:rPr>
              <a:t>дооперационными </a:t>
            </a:r>
            <a:r>
              <a:rPr sz="2400" b="1" spc="-20" dirty="0">
                <a:solidFill>
                  <a:srgbClr val="FD0000"/>
                </a:solidFill>
                <a:latin typeface="Times New Roman"/>
                <a:cs typeface="Times New Roman"/>
              </a:rPr>
              <a:t>психо-  </a:t>
            </a:r>
            <a:r>
              <a:rPr sz="2400" b="1" spc="-5" dirty="0">
                <a:solidFill>
                  <a:srgbClr val="FD0000"/>
                </a:solidFill>
                <a:latin typeface="Times New Roman"/>
                <a:cs typeface="Times New Roman"/>
              </a:rPr>
              <a:t>эмоциональными </a:t>
            </a:r>
            <a:r>
              <a:rPr sz="2400" b="1" spc="-10" dirty="0">
                <a:solidFill>
                  <a:srgbClr val="FD0000"/>
                </a:solidFill>
                <a:latin typeface="Times New Roman"/>
                <a:cs typeface="Times New Roman"/>
              </a:rPr>
              <a:t>нарушениями, </a:t>
            </a:r>
            <a:r>
              <a:rPr sz="2400" b="1" spc="-15" dirty="0">
                <a:solidFill>
                  <a:srgbClr val="FD0000"/>
                </a:solidFill>
                <a:latin typeface="Times New Roman"/>
                <a:cs typeface="Times New Roman"/>
              </a:rPr>
              <a:t>как</a:t>
            </a:r>
            <a:r>
              <a:rPr sz="2400" b="1" spc="50" dirty="0">
                <a:solidFill>
                  <a:srgbClr val="FD0000"/>
                </a:solidFill>
                <a:latin typeface="Times New Roman"/>
                <a:cs typeface="Times New Roman"/>
              </a:rPr>
              <a:t> </a:t>
            </a:r>
            <a:r>
              <a:rPr sz="2400" b="1" spc="-5" dirty="0">
                <a:solidFill>
                  <a:srgbClr val="FD0000"/>
                </a:solidFill>
                <a:latin typeface="Times New Roman"/>
                <a:cs typeface="Times New Roman"/>
              </a:rPr>
              <a:t>правило,</a:t>
            </a:r>
            <a:endParaRPr sz="2400">
              <a:latin typeface="Times New Roman"/>
              <a:cs typeface="Times New Roman"/>
            </a:endParaRPr>
          </a:p>
          <a:p>
            <a:pPr marL="355600" marR="135890">
              <a:lnSpc>
                <a:spcPts val="2920"/>
              </a:lnSpc>
              <a:spcBef>
                <a:spcPts val="90"/>
              </a:spcBef>
            </a:pPr>
            <a:r>
              <a:rPr sz="2400" b="1" spc="-10" dirty="0">
                <a:solidFill>
                  <a:srgbClr val="FD0000"/>
                </a:solidFill>
                <a:latin typeface="Times New Roman"/>
                <a:cs typeface="Times New Roman"/>
              </a:rPr>
              <a:t>выздоравливают </a:t>
            </a:r>
            <a:r>
              <a:rPr sz="2400" b="1" spc="-5" dirty="0">
                <a:solidFill>
                  <a:srgbClr val="FD0000"/>
                </a:solidFill>
                <a:latin typeface="Times New Roman"/>
                <a:cs typeface="Times New Roman"/>
              </a:rPr>
              <a:t>медленнее, </a:t>
            </a:r>
            <a:r>
              <a:rPr sz="2400" b="1" dirty="0">
                <a:solidFill>
                  <a:srgbClr val="FD0000"/>
                </a:solidFill>
                <a:latin typeface="Times New Roman"/>
                <a:cs typeface="Times New Roman"/>
              </a:rPr>
              <a:t>чем </a:t>
            </a:r>
            <a:r>
              <a:rPr sz="2400" b="1" spc="-5" dirty="0">
                <a:solidFill>
                  <a:srgbClr val="FD0000"/>
                </a:solidFill>
                <a:latin typeface="Times New Roman"/>
                <a:cs typeface="Times New Roman"/>
              </a:rPr>
              <a:t>те, </a:t>
            </a:r>
            <a:r>
              <a:rPr sz="2400" b="1" spc="-20" dirty="0">
                <a:solidFill>
                  <a:srgbClr val="FD0000"/>
                </a:solidFill>
                <a:latin typeface="Times New Roman"/>
                <a:cs typeface="Times New Roman"/>
              </a:rPr>
              <a:t>кто </a:t>
            </a:r>
            <a:r>
              <a:rPr sz="2400" b="1" dirty="0">
                <a:solidFill>
                  <a:srgbClr val="FD0000"/>
                </a:solidFill>
                <a:latin typeface="Times New Roman"/>
                <a:cs typeface="Times New Roman"/>
              </a:rPr>
              <a:t>таких</a:t>
            </a:r>
            <a:r>
              <a:rPr sz="2400" b="1" spc="-175" dirty="0">
                <a:solidFill>
                  <a:srgbClr val="FD0000"/>
                </a:solidFill>
                <a:latin typeface="Times New Roman"/>
                <a:cs typeface="Times New Roman"/>
              </a:rPr>
              <a:t> </a:t>
            </a:r>
            <a:r>
              <a:rPr sz="2400" b="1" spc="-10" dirty="0">
                <a:solidFill>
                  <a:srgbClr val="FD0000"/>
                </a:solidFill>
                <a:latin typeface="Times New Roman"/>
                <a:cs typeface="Times New Roman"/>
              </a:rPr>
              <a:t>нарушений  </a:t>
            </a:r>
            <a:r>
              <a:rPr sz="2400" b="1" spc="-5" dirty="0">
                <a:solidFill>
                  <a:srgbClr val="FD0000"/>
                </a:solidFill>
                <a:latin typeface="Times New Roman"/>
                <a:cs typeface="Times New Roman"/>
              </a:rPr>
              <a:t>не </a:t>
            </a:r>
            <a:r>
              <a:rPr sz="2400" b="1" spc="-15" dirty="0">
                <a:solidFill>
                  <a:srgbClr val="FD0000"/>
                </a:solidFill>
                <a:latin typeface="Times New Roman"/>
                <a:cs typeface="Times New Roman"/>
              </a:rPr>
              <a:t>имеют </a:t>
            </a:r>
            <a:r>
              <a:rPr sz="2400" dirty="0">
                <a:latin typeface="Times New Roman"/>
                <a:cs typeface="Times New Roman"/>
              </a:rPr>
              <a:t>(р</a:t>
            </a:r>
            <a:r>
              <a:rPr sz="2400" spc="-10" dirty="0">
                <a:latin typeface="Times New Roman"/>
                <a:cs typeface="Times New Roman"/>
              </a:rPr>
              <a:t> </a:t>
            </a:r>
            <a:r>
              <a:rPr sz="2400" dirty="0">
                <a:latin typeface="Times New Roman"/>
                <a:cs typeface="Times New Roman"/>
              </a:rPr>
              <a:t>&lt;0,001).</a:t>
            </a:r>
            <a:endParaRPr sz="2400">
              <a:latin typeface="Times New Roman"/>
              <a:cs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6639" y="222580"/>
            <a:ext cx="8667115" cy="5300345"/>
          </a:xfrm>
          <a:prstGeom prst="rect">
            <a:avLst/>
          </a:prstGeom>
        </p:spPr>
        <p:txBody>
          <a:bodyPr vert="horz" wrap="square" lIns="0" tIns="12700" rIns="0" bIns="0" rtlCol="0">
            <a:spAutoFit/>
          </a:bodyPr>
          <a:lstStyle/>
          <a:p>
            <a:pPr marL="12700">
              <a:lnSpc>
                <a:spcPct val="100000"/>
              </a:lnSpc>
              <a:spcBef>
                <a:spcPts val="100"/>
              </a:spcBef>
              <a:tabLst>
                <a:tab pos="303530" algn="l"/>
              </a:tabLst>
            </a:pPr>
            <a:r>
              <a:rPr sz="2400" dirty="0">
                <a:latin typeface="Arial"/>
                <a:cs typeface="Arial"/>
              </a:rPr>
              <a:t>•	</a:t>
            </a:r>
            <a:r>
              <a:rPr sz="2400" b="1" spc="-5" dirty="0">
                <a:latin typeface="Arial"/>
                <a:cs typeface="Arial"/>
              </a:rPr>
              <a:t>Эмоциональный </a:t>
            </a:r>
            <a:r>
              <a:rPr sz="2400" b="1" spc="-15" dirty="0">
                <a:latin typeface="Arial"/>
                <a:cs typeface="Arial"/>
              </a:rPr>
              <a:t>статус </a:t>
            </a:r>
            <a:r>
              <a:rPr sz="2400" b="1" dirty="0">
                <a:latin typeface="Arial"/>
                <a:cs typeface="Arial"/>
              </a:rPr>
              <a:t>у </a:t>
            </a:r>
            <a:r>
              <a:rPr sz="2400" b="1" spc="-10" dirty="0">
                <a:latin typeface="Arial"/>
                <a:cs typeface="Arial"/>
              </a:rPr>
              <a:t>пациентов</a:t>
            </a:r>
            <a:r>
              <a:rPr sz="2400" b="1" spc="345" dirty="0">
                <a:latin typeface="Arial"/>
                <a:cs typeface="Arial"/>
              </a:rPr>
              <a:t> </a:t>
            </a:r>
            <a:r>
              <a:rPr sz="2400" b="1" spc="-20" dirty="0">
                <a:latin typeface="Arial"/>
                <a:cs typeface="Arial"/>
              </a:rPr>
              <a:t>после</a:t>
            </a:r>
            <a:endParaRPr sz="2400">
              <a:latin typeface="Arial"/>
              <a:cs typeface="Arial"/>
            </a:endParaRPr>
          </a:p>
          <a:p>
            <a:pPr marL="355600" marR="433070">
              <a:lnSpc>
                <a:spcPct val="100000"/>
              </a:lnSpc>
              <a:spcBef>
                <a:spcPts val="5"/>
              </a:spcBef>
            </a:pPr>
            <a:r>
              <a:rPr sz="2400" b="1" spc="-10" dirty="0">
                <a:latin typeface="Arial"/>
                <a:cs typeface="Arial"/>
              </a:rPr>
              <a:t>артропластики тазобедренного </a:t>
            </a:r>
            <a:r>
              <a:rPr sz="2400" b="1" dirty="0">
                <a:latin typeface="Arial"/>
                <a:cs typeface="Arial"/>
              </a:rPr>
              <a:t>и </a:t>
            </a:r>
            <a:r>
              <a:rPr sz="2400" b="1" spc="-20" dirty="0">
                <a:latin typeface="Arial"/>
                <a:cs typeface="Arial"/>
              </a:rPr>
              <a:t>коленного</a:t>
            </a:r>
            <a:r>
              <a:rPr sz="2400" b="1" spc="-450" dirty="0">
                <a:latin typeface="Arial"/>
                <a:cs typeface="Arial"/>
              </a:rPr>
              <a:t> </a:t>
            </a:r>
            <a:r>
              <a:rPr sz="2400" b="1" spc="-20" dirty="0">
                <a:latin typeface="Arial"/>
                <a:cs typeface="Arial"/>
              </a:rPr>
              <a:t>сустава  </a:t>
            </a:r>
            <a:r>
              <a:rPr sz="2400" b="1" spc="-5" dirty="0">
                <a:latin typeface="Arial"/>
                <a:cs typeface="Arial"/>
              </a:rPr>
              <a:t>(</a:t>
            </a:r>
            <a:r>
              <a:rPr sz="2400" u="heavy" spc="-5" dirty="0">
                <a:solidFill>
                  <a:srgbClr val="009797"/>
                </a:solidFill>
                <a:uFill>
                  <a:solidFill>
                    <a:srgbClr val="009797"/>
                  </a:solidFill>
                </a:uFill>
                <a:latin typeface="Arial"/>
                <a:cs typeface="Arial"/>
              </a:rPr>
              <a:t>Dorr LD</a:t>
            </a:r>
            <a:r>
              <a:rPr sz="1600" spc="-5" dirty="0">
                <a:latin typeface="Arial"/>
                <a:cs typeface="Arial"/>
              </a:rPr>
              <a:t>1</a:t>
            </a:r>
            <a:r>
              <a:rPr sz="2400" spc="-5" dirty="0">
                <a:latin typeface="Arial"/>
                <a:cs typeface="Arial"/>
              </a:rPr>
              <a:t>, </a:t>
            </a:r>
            <a:r>
              <a:rPr sz="2400" u="heavy" spc="-5" dirty="0">
                <a:solidFill>
                  <a:srgbClr val="009797"/>
                </a:solidFill>
                <a:uFill>
                  <a:solidFill>
                    <a:srgbClr val="009797"/>
                  </a:solidFill>
                </a:uFill>
                <a:latin typeface="Arial"/>
                <a:cs typeface="Arial"/>
              </a:rPr>
              <a:t>Chao L</a:t>
            </a:r>
            <a:r>
              <a:rPr sz="2400" spc="-5" dirty="0">
                <a:latin typeface="Arial"/>
                <a:cs typeface="Arial"/>
              </a:rPr>
              <a:t>., </a:t>
            </a:r>
            <a:r>
              <a:rPr sz="2400" spc="-10" dirty="0">
                <a:latin typeface="Arial"/>
                <a:cs typeface="Arial"/>
              </a:rPr>
              <a:t>2007)</a:t>
            </a:r>
            <a:endParaRPr sz="2400">
              <a:latin typeface="Arial"/>
              <a:cs typeface="Arial"/>
            </a:endParaRPr>
          </a:p>
          <a:p>
            <a:pPr marL="355600" marR="5080" indent="-342900">
              <a:lnSpc>
                <a:spcPct val="100000"/>
              </a:lnSpc>
              <a:spcBef>
                <a:spcPts val="600"/>
              </a:spcBef>
              <a:tabLst>
                <a:tab pos="297180" algn="l"/>
                <a:tab pos="5839460" algn="l"/>
              </a:tabLst>
            </a:pPr>
            <a:r>
              <a:rPr sz="2400" dirty="0">
                <a:latin typeface="Arial"/>
                <a:cs typeface="Arial"/>
              </a:rPr>
              <a:t>•	От </a:t>
            </a:r>
            <a:r>
              <a:rPr sz="2400" spc="-10" dirty="0">
                <a:latin typeface="Arial"/>
                <a:cs typeface="Arial"/>
              </a:rPr>
              <a:t>эмоционального </a:t>
            </a:r>
            <a:r>
              <a:rPr sz="2400" spc="-15" dirty="0">
                <a:latin typeface="Arial"/>
                <a:cs typeface="Arial"/>
              </a:rPr>
              <a:t>статуса </a:t>
            </a:r>
            <a:r>
              <a:rPr sz="2400" spc="-5" dirty="0">
                <a:latin typeface="Arial"/>
                <a:cs typeface="Arial"/>
              </a:rPr>
              <a:t>пациента </a:t>
            </a:r>
            <a:r>
              <a:rPr sz="2400" dirty="0">
                <a:latin typeface="Arial"/>
                <a:cs typeface="Arial"/>
              </a:rPr>
              <a:t>до </a:t>
            </a:r>
            <a:r>
              <a:rPr sz="2400" spc="-5" dirty="0">
                <a:latin typeface="Arial"/>
                <a:cs typeface="Arial"/>
              </a:rPr>
              <a:t>операции </a:t>
            </a:r>
            <a:r>
              <a:rPr sz="2400" dirty="0">
                <a:latin typeface="Arial"/>
                <a:cs typeface="Arial"/>
              </a:rPr>
              <a:t>и в  </a:t>
            </a:r>
            <a:r>
              <a:rPr sz="2400" spc="-15" dirty="0">
                <a:latin typeface="Arial"/>
                <a:cs typeface="Arial"/>
              </a:rPr>
              <a:t>госпитале </a:t>
            </a:r>
            <a:r>
              <a:rPr sz="2400" dirty="0">
                <a:latin typeface="Arial"/>
                <a:cs typeface="Arial"/>
              </a:rPr>
              <a:t>в </a:t>
            </a:r>
            <a:r>
              <a:rPr sz="2400" spc="-5" dirty="0">
                <a:latin typeface="Arial"/>
                <a:cs typeface="Arial"/>
              </a:rPr>
              <a:t>процессе </a:t>
            </a:r>
            <a:r>
              <a:rPr sz="2400" spc="-15" dirty="0">
                <a:latin typeface="Arial"/>
                <a:cs typeface="Arial"/>
              </a:rPr>
              <a:t>восстановления </a:t>
            </a:r>
            <a:r>
              <a:rPr sz="2400" spc="-5" dirty="0">
                <a:latin typeface="Arial"/>
                <a:cs typeface="Arial"/>
              </a:rPr>
              <a:t>после </a:t>
            </a:r>
            <a:r>
              <a:rPr sz="2400" dirty="0">
                <a:latin typeface="Arial"/>
                <a:cs typeface="Arial"/>
              </a:rPr>
              <a:t>ТЭП </a:t>
            </a:r>
            <a:r>
              <a:rPr sz="2400" spc="-5" dirty="0">
                <a:latin typeface="Arial"/>
                <a:cs typeface="Arial"/>
              </a:rPr>
              <a:t>зависит  </a:t>
            </a:r>
            <a:r>
              <a:rPr sz="2400" spc="-20" dirty="0">
                <a:latin typeface="Arial"/>
                <a:cs typeface="Arial"/>
              </a:rPr>
              <a:t>его </a:t>
            </a:r>
            <a:r>
              <a:rPr sz="2400" spc="-5" dirty="0">
                <a:latin typeface="Arial"/>
                <a:cs typeface="Arial"/>
              </a:rPr>
              <a:t>ощущение </a:t>
            </a:r>
            <a:r>
              <a:rPr sz="2400" spc="-20" dirty="0">
                <a:latin typeface="Arial"/>
                <a:cs typeface="Arial"/>
              </a:rPr>
              <a:t>удовлетворенности </a:t>
            </a:r>
            <a:r>
              <a:rPr sz="2400" dirty="0">
                <a:latin typeface="Arial"/>
                <a:cs typeface="Arial"/>
              </a:rPr>
              <a:t>самой </a:t>
            </a:r>
            <a:r>
              <a:rPr sz="2400" spc="-5" dirty="0">
                <a:latin typeface="Arial"/>
                <a:cs typeface="Arial"/>
              </a:rPr>
              <a:t>операцией.  </a:t>
            </a:r>
            <a:r>
              <a:rPr sz="2400" spc="-20" dirty="0">
                <a:latin typeface="Arial"/>
                <a:cs typeface="Arial"/>
              </a:rPr>
              <a:t>Соответствующее</a:t>
            </a:r>
            <a:r>
              <a:rPr sz="2400" spc="-125" dirty="0">
                <a:latin typeface="Arial"/>
                <a:cs typeface="Arial"/>
              </a:rPr>
              <a:t> </a:t>
            </a:r>
            <a:r>
              <a:rPr sz="2400" spc="-10" dirty="0">
                <a:latin typeface="Arial"/>
                <a:cs typeface="Arial"/>
              </a:rPr>
              <a:t>обучение</a:t>
            </a:r>
            <a:r>
              <a:rPr sz="2400" spc="-114" dirty="0">
                <a:latin typeface="Arial"/>
                <a:cs typeface="Arial"/>
              </a:rPr>
              <a:t> </a:t>
            </a:r>
            <a:r>
              <a:rPr sz="2400" spc="-5" dirty="0">
                <a:latin typeface="Arial"/>
                <a:cs typeface="Arial"/>
              </a:rPr>
              <a:t>пациента	</a:t>
            </a:r>
            <a:r>
              <a:rPr sz="2400" spc="-25" dirty="0">
                <a:latin typeface="Arial"/>
                <a:cs typeface="Arial"/>
              </a:rPr>
              <a:t>позволяет</a:t>
            </a:r>
            <a:r>
              <a:rPr sz="2400" spc="-210" dirty="0">
                <a:latin typeface="Arial"/>
                <a:cs typeface="Arial"/>
              </a:rPr>
              <a:t> </a:t>
            </a:r>
            <a:r>
              <a:rPr sz="2400" spc="-15" dirty="0">
                <a:latin typeface="Arial"/>
                <a:cs typeface="Arial"/>
              </a:rPr>
              <a:t>избежать  </a:t>
            </a:r>
            <a:r>
              <a:rPr sz="2400" spc="-10" dirty="0">
                <a:latin typeface="Arial"/>
                <a:cs typeface="Arial"/>
              </a:rPr>
              <a:t>некоторых </a:t>
            </a:r>
            <a:r>
              <a:rPr sz="2400" spc="-20" dirty="0">
                <a:latin typeface="Arial"/>
                <a:cs typeface="Arial"/>
              </a:rPr>
              <a:t>проблем. </a:t>
            </a:r>
            <a:r>
              <a:rPr sz="2400" spc="-10" dirty="0">
                <a:latin typeface="Arial"/>
                <a:cs typeface="Arial"/>
              </a:rPr>
              <a:t>Восстановление </a:t>
            </a:r>
            <a:r>
              <a:rPr sz="2400" dirty="0">
                <a:latin typeface="Arial"/>
                <a:cs typeface="Arial"/>
              </a:rPr>
              <a:t>в </a:t>
            </a:r>
            <a:r>
              <a:rPr sz="2400" spc="-10" dirty="0">
                <a:latin typeface="Arial"/>
                <a:cs typeface="Arial"/>
              </a:rPr>
              <a:t>процессе </a:t>
            </a:r>
            <a:r>
              <a:rPr sz="2400" dirty="0">
                <a:latin typeface="Arial"/>
                <a:cs typeface="Arial"/>
              </a:rPr>
              <a:t>активной  физической </a:t>
            </a:r>
            <a:r>
              <a:rPr sz="2400" spc="-10" dirty="0">
                <a:latin typeface="Arial"/>
                <a:cs typeface="Arial"/>
              </a:rPr>
              <a:t>терапии, </a:t>
            </a:r>
            <a:r>
              <a:rPr sz="2400" spc="-5" dirty="0">
                <a:latin typeface="Arial"/>
                <a:cs typeface="Arial"/>
              </a:rPr>
              <a:t>индивидуализированное </a:t>
            </a:r>
            <a:r>
              <a:rPr sz="2400" dirty="0">
                <a:latin typeface="Arial"/>
                <a:cs typeface="Arial"/>
              </a:rPr>
              <a:t>с </a:t>
            </a:r>
            <a:r>
              <a:rPr sz="2400" spc="-20" dirty="0">
                <a:latin typeface="Arial"/>
                <a:cs typeface="Arial"/>
              </a:rPr>
              <a:t>учетом  </a:t>
            </a:r>
            <a:r>
              <a:rPr sz="2400" spc="-10" dirty="0">
                <a:latin typeface="Arial"/>
                <a:cs typeface="Arial"/>
              </a:rPr>
              <a:t>возможностей </a:t>
            </a:r>
            <a:r>
              <a:rPr sz="2400" spc="-5" dirty="0">
                <a:latin typeface="Arial"/>
                <a:cs typeface="Arial"/>
              </a:rPr>
              <a:t>пациента </a:t>
            </a:r>
            <a:r>
              <a:rPr sz="2400" dirty="0">
                <a:latin typeface="Arial"/>
                <a:cs typeface="Arial"/>
              </a:rPr>
              <a:t>и </a:t>
            </a:r>
            <a:r>
              <a:rPr sz="2400" spc="-20" dirty="0">
                <a:latin typeface="Arial"/>
                <a:cs typeface="Arial"/>
              </a:rPr>
              <a:t>его </a:t>
            </a:r>
            <a:r>
              <a:rPr sz="2400" spc="-25" dirty="0">
                <a:latin typeface="Arial"/>
                <a:cs typeface="Arial"/>
              </a:rPr>
              <a:t>целей улучшает </a:t>
            </a:r>
            <a:r>
              <a:rPr sz="2400" spc="10" dirty="0">
                <a:latin typeface="Arial"/>
                <a:cs typeface="Arial"/>
              </a:rPr>
              <a:t>как  </a:t>
            </a:r>
            <a:r>
              <a:rPr sz="2400" spc="-5" dirty="0">
                <a:latin typeface="Arial"/>
                <a:cs typeface="Arial"/>
              </a:rPr>
              <a:t>функцию, </a:t>
            </a:r>
            <a:r>
              <a:rPr sz="2400" spc="-10" dirty="0">
                <a:latin typeface="Arial"/>
                <a:cs typeface="Arial"/>
              </a:rPr>
              <a:t>так </a:t>
            </a:r>
            <a:r>
              <a:rPr sz="2400" dirty="0">
                <a:latin typeface="Arial"/>
                <a:cs typeface="Arial"/>
              </a:rPr>
              <a:t>и </a:t>
            </a:r>
            <a:r>
              <a:rPr sz="2400" spc="-20" dirty="0">
                <a:latin typeface="Arial"/>
                <a:cs typeface="Arial"/>
              </a:rPr>
              <a:t>удовлетворенность</a:t>
            </a:r>
            <a:r>
              <a:rPr sz="2400" spc="-350" dirty="0">
                <a:latin typeface="Arial"/>
                <a:cs typeface="Arial"/>
              </a:rPr>
              <a:t> </a:t>
            </a:r>
            <a:r>
              <a:rPr sz="2400" spc="-5" dirty="0">
                <a:latin typeface="Arial"/>
                <a:cs typeface="Arial"/>
              </a:rPr>
              <a:t>пациента.</a:t>
            </a:r>
            <a:endParaRPr sz="2400">
              <a:latin typeface="Arial"/>
              <a:cs typeface="Arial"/>
            </a:endParaRPr>
          </a:p>
          <a:p>
            <a:pPr marL="355600" marR="192405" indent="-342900">
              <a:lnSpc>
                <a:spcPct val="100000"/>
              </a:lnSpc>
              <a:spcBef>
                <a:spcPts val="605"/>
              </a:spcBef>
              <a:tabLst>
                <a:tab pos="300355" algn="l"/>
              </a:tabLst>
            </a:pPr>
            <a:r>
              <a:rPr sz="2400" dirty="0">
                <a:solidFill>
                  <a:srgbClr val="FD0000"/>
                </a:solidFill>
                <a:latin typeface="Arial"/>
                <a:cs typeface="Arial"/>
              </a:rPr>
              <a:t>•	</a:t>
            </a:r>
            <a:r>
              <a:rPr sz="2400" b="1" spc="-20" dirty="0">
                <a:solidFill>
                  <a:srgbClr val="FD0000"/>
                </a:solidFill>
                <a:latin typeface="Arial"/>
                <a:cs typeface="Arial"/>
              </a:rPr>
              <a:t>Хирурги </a:t>
            </a:r>
            <a:r>
              <a:rPr sz="2400" b="1" spc="-15" dirty="0">
                <a:solidFill>
                  <a:srgbClr val="FD0000"/>
                </a:solidFill>
                <a:latin typeface="Arial"/>
                <a:cs typeface="Arial"/>
              </a:rPr>
              <a:t>должны </a:t>
            </a:r>
            <a:r>
              <a:rPr sz="2400" b="1" spc="-10" dirty="0">
                <a:solidFill>
                  <a:srgbClr val="FD0000"/>
                </a:solidFill>
                <a:latin typeface="Arial"/>
                <a:cs typeface="Arial"/>
              </a:rPr>
              <a:t>понимать </a:t>
            </a:r>
            <a:r>
              <a:rPr sz="2400" b="1" spc="-5" dirty="0">
                <a:solidFill>
                  <a:srgbClr val="FD0000"/>
                </a:solidFill>
                <a:latin typeface="Arial"/>
                <a:cs typeface="Arial"/>
              </a:rPr>
              <a:t>ожидания пациента,  </a:t>
            </a:r>
            <a:r>
              <a:rPr sz="2400" b="1" spc="-10" dirty="0">
                <a:solidFill>
                  <a:srgbClr val="FD0000"/>
                </a:solidFill>
                <a:latin typeface="Arial"/>
                <a:cs typeface="Arial"/>
              </a:rPr>
              <a:t>направлять </a:t>
            </a:r>
            <a:r>
              <a:rPr sz="2400" b="1" dirty="0">
                <a:solidFill>
                  <a:srgbClr val="FD0000"/>
                </a:solidFill>
                <a:latin typeface="Arial"/>
                <a:cs typeface="Arial"/>
              </a:rPr>
              <a:t>их к </a:t>
            </a:r>
            <a:r>
              <a:rPr sz="2400" b="1" spc="-5" dirty="0">
                <a:solidFill>
                  <a:srgbClr val="FD0000"/>
                </a:solidFill>
                <a:latin typeface="Arial"/>
                <a:cs typeface="Arial"/>
              </a:rPr>
              <a:t>реальным </a:t>
            </a:r>
            <a:r>
              <a:rPr sz="2400" b="1" dirty="0">
                <a:solidFill>
                  <a:srgbClr val="FD0000"/>
                </a:solidFill>
                <a:latin typeface="Arial"/>
                <a:cs typeface="Arial"/>
              </a:rPr>
              <a:t>целям и </a:t>
            </a:r>
            <a:r>
              <a:rPr sz="2400" b="1" spc="-25" dirty="0">
                <a:solidFill>
                  <a:srgbClr val="FD0000"/>
                </a:solidFill>
                <a:latin typeface="Arial"/>
                <a:cs typeface="Arial"/>
              </a:rPr>
              <a:t>помочь</a:t>
            </a:r>
            <a:r>
              <a:rPr sz="2400" b="1" spc="-225" dirty="0">
                <a:solidFill>
                  <a:srgbClr val="FD0000"/>
                </a:solidFill>
                <a:latin typeface="Arial"/>
                <a:cs typeface="Arial"/>
              </a:rPr>
              <a:t> </a:t>
            </a:r>
            <a:r>
              <a:rPr sz="2400" b="1" dirty="0">
                <a:solidFill>
                  <a:srgbClr val="FD0000"/>
                </a:solidFill>
                <a:latin typeface="Arial"/>
                <a:cs typeface="Arial"/>
              </a:rPr>
              <a:t>пациенту  </a:t>
            </a:r>
            <a:r>
              <a:rPr sz="2400" b="1" spc="-5" dirty="0">
                <a:solidFill>
                  <a:srgbClr val="FD0000"/>
                </a:solidFill>
                <a:latin typeface="Arial"/>
                <a:cs typeface="Arial"/>
              </a:rPr>
              <a:t>оправдать </a:t>
            </a:r>
            <a:r>
              <a:rPr sz="2400" b="1" spc="-20" dirty="0">
                <a:solidFill>
                  <a:srgbClr val="FD0000"/>
                </a:solidFill>
                <a:latin typeface="Arial"/>
                <a:cs typeface="Arial"/>
              </a:rPr>
              <a:t>его </a:t>
            </a:r>
            <a:r>
              <a:rPr sz="2400" b="1" spc="-5" dirty="0">
                <a:solidFill>
                  <a:srgbClr val="FD0000"/>
                </a:solidFill>
                <a:latin typeface="Arial"/>
                <a:cs typeface="Arial"/>
              </a:rPr>
              <a:t>ожидания </a:t>
            </a:r>
            <a:r>
              <a:rPr sz="2400" b="1" spc="-35" dirty="0">
                <a:solidFill>
                  <a:srgbClr val="FD0000"/>
                </a:solidFill>
                <a:latin typeface="Arial"/>
                <a:cs typeface="Arial"/>
              </a:rPr>
              <a:t>от</a:t>
            </a:r>
            <a:r>
              <a:rPr sz="2400" b="1" spc="-135" dirty="0">
                <a:solidFill>
                  <a:srgbClr val="FD0000"/>
                </a:solidFill>
                <a:latin typeface="Arial"/>
                <a:cs typeface="Arial"/>
              </a:rPr>
              <a:t> </a:t>
            </a:r>
            <a:r>
              <a:rPr sz="2400" b="1" spc="-5" dirty="0">
                <a:solidFill>
                  <a:srgbClr val="FD0000"/>
                </a:solidFill>
                <a:latin typeface="Arial"/>
                <a:cs typeface="Arial"/>
              </a:rPr>
              <a:t>операции.</a:t>
            </a:r>
            <a:endParaRPr sz="2400">
              <a:latin typeface="Arial"/>
              <a:cs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065" y="14173"/>
            <a:ext cx="7350125" cy="3169920"/>
          </a:xfrm>
          <a:prstGeom prst="rect">
            <a:avLst/>
          </a:prstGeom>
        </p:spPr>
        <p:txBody>
          <a:bodyPr vert="horz" wrap="square" lIns="0" tIns="12065" rIns="0" bIns="0" rtlCol="0">
            <a:spAutoFit/>
          </a:bodyPr>
          <a:lstStyle/>
          <a:p>
            <a:pPr marL="551815" algn="ctr">
              <a:lnSpc>
                <a:spcPct val="100000"/>
              </a:lnSpc>
              <a:spcBef>
                <a:spcPts val="95"/>
              </a:spcBef>
              <a:tabLst>
                <a:tab pos="3522979" algn="l"/>
              </a:tabLst>
            </a:pPr>
            <a:r>
              <a:rPr sz="2800" u="heavy" spc="-705" dirty="0">
                <a:solidFill>
                  <a:srgbClr val="000064"/>
                </a:solidFill>
                <a:uFill>
                  <a:solidFill>
                    <a:srgbClr val="000064"/>
                  </a:solidFill>
                </a:uFill>
                <a:latin typeface="Times New Roman"/>
                <a:cs typeface="Times New Roman"/>
              </a:rPr>
              <a:t> </a:t>
            </a:r>
            <a:r>
              <a:rPr sz="2800" b="1" u="heavy" spc="-15" dirty="0">
                <a:solidFill>
                  <a:srgbClr val="000064"/>
                </a:solidFill>
                <a:uFill>
                  <a:solidFill>
                    <a:srgbClr val="000064"/>
                  </a:solidFill>
                </a:uFill>
                <a:latin typeface="Arial"/>
                <a:cs typeface="Arial"/>
              </a:rPr>
              <a:t>прогностически	неблагоприятные</a:t>
            </a:r>
            <a:r>
              <a:rPr sz="2800" b="1" u="heavy" spc="-475" dirty="0">
                <a:solidFill>
                  <a:srgbClr val="000064"/>
                </a:solidFill>
                <a:uFill>
                  <a:solidFill>
                    <a:srgbClr val="000064"/>
                  </a:solidFill>
                </a:uFill>
                <a:latin typeface="Arial"/>
                <a:cs typeface="Arial"/>
              </a:rPr>
              <a:t> </a:t>
            </a:r>
            <a:endParaRPr sz="2800">
              <a:latin typeface="Arial"/>
              <a:cs typeface="Arial"/>
            </a:endParaRPr>
          </a:p>
          <a:p>
            <a:pPr marL="551815" algn="ctr">
              <a:lnSpc>
                <a:spcPct val="100000"/>
              </a:lnSpc>
              <a:spcBef>
                <a:spcPts val="5"/>
              </a:spcBef>
            </a:pPr>
            <a:r>
              <a:rPr sz="2800" u="heavy" spc="-690" dirty="0">
                <a:solidFill>
                  <a:srgbClr val="000064"/>
                </a:solidFill>
                <a:uFill>
                  <a:solidFill>
                    <a:srgbClr val="000064"/>
                  </a:solidFill>
                </a:uFill>
                <a:latin typeface="Times New Roman"/>
                <a:cs typeface="Times New Roman"/>
              </a:rPr>
              <a:t> </a:t>
            </a:r>
            <a:r>
              <a:rPr sz="2800" b="1" u="heavy" spc="-15" dirty="0">
                <a:solidFill>
                  <a:srgbClr val="000064"/>
                </a:solidFill>
                <a:uFill>
                  <a:solidFill>
                    <a:srgbClr val="000064"/>
                  </a:solidFill>
                </a:uFill>
                <a:latin typeface="Arial"/>
                <a:cs typeface="Arial"/>
              </a:rPr>
              <a:t>факторы, связанные </a:t>
            </a:r>
            <a:r>
              <a:rPr sz="2800" b="1" u="heavy" spc="-5" dirty="0">
                <a:solidFill>
                  <a:srgbClr val="000064"/>
                </a:solidFill>
                <a:uFill>
                  <a:solidFill>
                    <a:srgbClr val="000064"/>
                  </a:solidFill>
                </a:uFill>
                <a:latin typeface="Arial"/>
                <a:cs typeface="Arial"/>
              </a:rPr>
              <a:t>с</a:t>
            </a:r>
            <a:r>
              <a:rPr sz="2800" b="1" u="heavy" spc="-65" dirty="0">
                <a:solidFill>
                  <a:srgbClr val="000064"/>
                </a:solidFill>
                <a:uFill>
                  <a:solidFill>
                    <a:srgbClr val="000064"/>
                  </a:solidFill>
                </a:uFill>
                <a:latin typeface="Arial"/>
                <a:cs typeface="Arial"/>
              </a:rPr>
              <a:t> </a:t>
            </a:r>
            <a:r>
              <a:rPr sz="2800" b="1" u="heavy" spc="10" dirty="0">
                <a:solidFill>
                  <a:srgbClr val="000064"/>
                </a:solidFill>
                <a:uFill>
                  <a:solidFill>
                    <a:srgbClr val="000064"/>
                  </a:solidFill>
                </a:uFill>
                <a:latin typeface="Arial"/>
                <a:cs typeface="Arial"/>
              </a:rPr>
              <a:t>операцией</a:t>
            </a:r>
            <a:endParaRPr sz="2800">
              <a:latin typeface="Arial"/>
              <a:cs typeface="Arial"/>
            </a:endParaRPr>
          </a:p>
          <a:p>
            <a:pPr>
              <a:lnSpc>
                <a:spcPct val="100000"/>
              </a:lnSpc>
              <a:spcBef>
                <a:spcPts val="50"/>
              </a:spcBef>
            </a:pPr>
            <a:endParaRPr sz="3950">
              <a:latin typeface="Arial"/>
              <a:cs typeface="Arial"/>
            </a:endParaRPr>
          </a:p>
          <a:p>
            <a:pPr marL="355600" marR="1596390" indent="-343535">
              <a:lnSpc>
                <a:spcPct val="100000"/>
              </a:lnSpc>
              <a:spcBef>
                <a:spcPts val="5"/>
              </a:spcBef>
              <a:tabLst>
                <a:tab pos="334010" algn="l"/>
              </a:tabLst>
            </a:pPr>
            <a:r>
              <a:rPr sz="2800" spc="-5" dirty="0">
                <a:latin typeface="Arial"/>
                <a:cs typeface="Arial"/>
              </a:rPr>
              <a:t>•	</a:t>
            </a:r>
            <a:r>
              <a:rPr sz="2800" spc="-15" dirty="0">
                <a:latin typeface="Arial"/>
                <a:cs typeface="Arial"/>
              </a:rPr>
              <a:t>двухстороннее </a:t>
            </a:r>
            <a:r>
              <a:rPr sz="2800" spc="-5" dirty="0">
                <a:latin typeface="Arial"/>
                <a:cs typeface="Arial"/>
              </a:rPr>
              <a:t>или ревизионное  </a:t>
            </a:r>
            <a:r>
              <a:rPr sz="2800" spc="-25" dirty="0">
                <a:latin typeface="Arial"/>
                <a:cs typeface="Arial"/>
              </a:rPr>
              <a:t>эндопротезирование</a:t>
            </a:r>
            <a:endParaRPr sz="2800">
              <a:latin typeface="Arial"/>
              <a:cs typeface="Arial"/>
            </a:endParaRPr>
          </a:p>
          <a:p>
            <a:pPr marL="12700">
              <a:lnSpc>
                <a:spcPct val="100000"/>
              </a:lnSpc>
              <a:tabLst>
                <a:tab pos="334010" algn="l"/>
              </a:tabLst>
            </a:pPr>
            <a:r>
              <a:rPr sz="2800" spc="-5" dirty="0">
                <a:latin typeface="Arial"/>
                <a:cs typeface="Arial"/>
              </a:rPr>
              <a:t>•	</a:t>
            </a:r>
            <a:r>
              <a:rPr sz="2800" spc="-20" dirty="0">
                <a:latin typeface="Arial"/>
                <a:cs typeface="Arial"/>
              </a:rPr>
              <a:t>несоблюдение </a:t>
            </a:r>
            <a:r>
              <a:rPr sz="2800" spc="-5" dirty="0">
                <a:latin typeface="Arial"/>
                <a:cs typeface="Arial"/>
              </a:rPr>
              <a:t>показаний к</a:t>
            </a:r>
            <a:r>
              <a:rPr sz="2800" spc="85" dirty="0">
                <a:latin typeface="Arial"/>
                <a:cs typeface="Arial"/>
              </a:rPr>
              <a:t> </a:t>
            </a:r>
            <a:r>
              <a:rPr sz="2800" spc="-10" dirty="0">
                <a:latin typeface="Arial"/>
                <a:cs typeface="Arial"/>
              </a:rPr>
              <a:t>операции</a:t>
            </a:r>
            <a:endParaRPr sz="2800">
              <a:latin typeface="Arial"/>
              <a:cs typeface="Arial"/>
            </a:endParaRPr>
          </a:p>
          <a:p>
            <a:pPr marL="12700">
              <a:lnSpc>
                <a:spcPct val="100000"/>
              </a:lnSpc>
              <a:tabLst>
                <a:tab pos="334010" algn="l"/>
              </a:tabLst>
            </a:pPr>
            <a:r>
              <a:rPr sz="2800" spc="-5" dirty="0">
                <a:solidFill>
                  <a:srgbClr val="FD0000"/>
                </a:solidFill>
                <a:latin typeface="Arial"/>
                <a:cs typeface="Arial"/>
              </a:rPr>
              <a:t>•	</a:t>
            </a:r>
            <a:r>
              <a:rPr sz="2800" spc="-10" dirty="0">
                <a:solidFill>
                  <a:srgbClr val="FD0000"/>
                </a:solidFill>
                <a:latin typeface="Arial"/>
                <a:cs typeface="Arial"/>
              </a:rPr>
              <a:t>наличие </a:t>
            </a:r>
            <a:r>
              <a:rPr sz="2800" spc="-5" dirty="0">
                <a:solidFill>
                  <a:srgbClr val="FD0000"/>
                </a:solidFill>
                <a:latin typeface="Arial"/>
                <a:cs typeface="Arial"/>
              </a:rPr>
              <a:t>послеоперационных</a:t>
            </a:r>
            <a:r>
              <a:rPr sz="2800" spc="275" dirty="0">
                <a:solidFill>
                  <a:srgbClr val="FD0000"/>
                </a:solidFill>
                <a:latin typeface="Arial"/>
                <a:cs typeface="Arial"/>
              </a:rPr>
              <a:t> </a:t>
            </a:r>
            <a:r>
              <a:rPr sz="2800" spc="-5" dirty="0">
                <a:solidFill>
                  <a:srgbClr val="FD0000"/>
                </a:solidFill>
                <a:latin typeface="Arial"/>
                <a:cs typeface="Arial"/>
              </a:rPr>
              <a:t>осложнений</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212852"/>
            <a:ext cx="7785734" cy="5092700"/>
          </a:xfrm>
          <a:prstGeom prst="rect">
            <a:avLst/>
          </a:prstGeom>
        </p:spPr>
        <p:txBody>
          <a:bodyPr vert="horz" wrap="square" lIns="0" tIns="12700" rIns="0" bIns="0" rtlCol="0">
            <a:spAutoFit/>
          </a:bodyPr>
          <a:lstStyle/>
          <a:p>
            <a:pPr marL="12700">
              <a:lnSpc>
                <a:spcPts val="2810"/>
              </a:lnSpc>
              <a:spcBef>
                <a:spcPts val="100"/>
              </a:spcBef>
            </a:pPr>
            <a:r>
              <a:rPr sz="2400" b="1" i="1" spc="-10" dirty="0">
                <a:latin typeface="Times New Roman"/>
                <a:cs typeface="Times New Roman"/>
              </a:rPr>
              <a:t>Мультидисциплинарная </a:t>
            </a:r>
            <a:r>
              <a:rPr sz="2400" b="1" i="1" spc="-5" dirty="0">
                <a:latin typeface="Times New Roman"/>
                <a:cs typeface="Times New Roman"/>
              </a:rPr>
              <a:t>бригада по</a:t>
            </a:r>
            <a:r>
              <a:rPr sz="2400" b="1" i="1" spc="35" dirty="0">
                <a:latin typeface="Times New Roman"/>
                <a:cs typeface="Times New Roman"/>
              </a:rPr>
              <a:t> </a:t>
            </a:r>
            <a:r>
              <a:rPr sz="2400" b="1" i="1" spc="-10" dirty="0">
                <a:latin typeface="Times New Roman"/>
                <a:cs typeface="Times New Roman"/>
              </a:rPr>
              <a:t>профилю</a:t>
            </a:r>
            <a:endParaRPr sz="2400">
              <a:latin typeface="Times New Roman"/>
              <a:cs typeface="Times New Roman"/>
            </a:endParaRPr>
          </a:p>
          <a:p>
            <a:pPr marL="12700" marR="19050">
              <a:lnSpc>
                <a:spcPts val="2740"/>
              </a:lnSpc>
              <a:spcBef>
                <a:spcPts val="135"/>
              </a:spcBef>
            </a:pPr>
            <a:r>
              <a:rPr sz="2400" b="1" i="1" spc="-10" dirty="0">
                <a:latin typeface="Times New Roman"/>
                <a:cs typeface="Times New Roman"/>
              </a:rPr>
              <a:t>«травматология </a:t>
            </a:r>
            <a:r>
              <a:rPr sz="2400" b="1" i="1" dirty="0">
                <a:latin typeface="Times New Roman"/>
                <a:cs typeface="Times New Roman"/>
              </a:rPr>
              <a:t>и </a:t>
            </a:r>
            <a:r>
              <a:rPr sz="2400" b="1" i="1" spc="-15" dirty="0">
                <a:latin typeface="Times New Roman"/>
                <a:cs typeface="Times New Roman"/>
              </a:rPr>
              <a:t>ортопедия» </a:t>
            </a:r>
            <a:r>
              <a:rPr sz="2400" b="1" i="1" dirty="0">
                <a:latin typeface="Times New Roman"/>
                <a:cs typeface="Times New Roman"/>
              </a:rPr>
              <a:t>в </a:t>
            </a:r>
            <a:r>
              <a:rPr sz="2400" b="1" i="1" spc="-10" dirty="0">
                <a:latin typeface="Times New Roman"/>
                <a:cs typeface="Times New Roman"/>
              </a:rPr>
              <a:t>соответствии </a:t>
            </a:r>
            <a:r>
              <a:rPr sz="2400" b="1" i="1" dirty="0">
                <a:latin typeface="Times New Roman"/>
                <a:cs typeface="Times New Roman"/>
              </a:rPr>
              <a:t>с </a:t>
            </a:r>
            <a:r>
              <a:rPr sz="2400" b="1" i="1" spc="-10" dirty="0">
                <a:latin typeface="Times New Roman"/>
                <a:cs typeface="Times New Roman"/>
              </a:rPr>
              <a:t>новой  редакцией</a:t>
            </a:r>
            <a:r>
              <a:rPr sz="2400" b="1" i="1" spc="-90" dirty="0">
                <a:latin typeface="Times New Roman"/>
                <a:cs typeface="Times New Roman"/>
              </a:rPr>
              <a:t> </a:t>
            </a:r>
            <a:r>
              <a:rPr sz="2400" b="1" i="1" spc="-35" dirty="0">
                <a:latin typeface="Times New Roman"/>
                <a:cs typeface="Times New Roman"/>
              </a:rPr>
              <a:t>Порядком</a:t>
            </a:r>
            <a:r>
              <a:rPr sz="2400" b="1" i="1" spc="-100" dirty="0">
                <a:latin typeface="Times New Roman"/>
                <a:cs typeface="Times New Roman"/>
              </a:rPr>
              <a:t> </a:t>
            </a:r>
            <a:r>
              <a:rPr sz="2400" b="1" i="1" spc="-5" dirty="0">
                <a:latin typeface="Times New Roman"/>
                <a:cs typeface="Times New Roman"/>
              </a:rPr>
              <a:t>МР</a:t>
            </a:r>
            <a:r>
              <a:rPr sz="2400" b="1" i="1" spc="-105" dirty="0">
                <a:latin typeface="Times New Roman"/>
                <a:cs typeface="Times New Roman"/>
              </a:rPr>
              <a:t> </a:t>
            </a:r>
            <a:r>
              <a:rPr sz="2400" b="1" i="1" spc="-15" dirty="0">
                <a:latin typeface="Times New Roman"/>
                <a:cs typeface="Times New Roman"/>
              </a:rPr>
              <a:t>должна</a:t>
            </a:r>
            <a:r>
              <a:rPr sz="2400" b="1" i="1" spc="-90" dirty="0">
                <a:latin typeface="Times New Roman"/>
                <a:cs typeface="Times New Roman"/>
              </a:rPr>
              <a:t> </a:t>
            </a:r>
            <a:r>
              <a:rPr sz="2400" b="1" i="1" spc="-20" dirty="0">
                <a:latin typeface="Times New Roman"/>
                <a:cs typeface="Times New Roman"/>
              </a:rPr>
              <a:t>состоять</a:t>
            </a:r>
            <a:r>
              <a:rPr sz="2400" b="1" i="1" spc="-114" dirty="0">
                <a:latin typeface="Times New Roman"/>
                <a:cs typeface="Times New Roman"/>
              </a:rPr>
              <a:t> </a:t>
            </a:r>
            <a:r>
              <a:rPr sz="2400" b="1" i="1" spc="-5" dirty="0">
                <a:latin typeface="Times New Roman"/>
                <a:cs typeface="Times New Roman"/>
              </a:rPr>
              <a:t>из</a:t>
            </a:r>
            <a:r>
              <a:rPr sz="2400" b="1" i="1" spc="-105" dirty="0">
                <a:latin typeface="Times New Roman"/>
                <a:cs typeface="Times New Roman"/>
              </a:rPr>
              <a:t> </a:t>
            </a:r>
            <a:r>
              <a:rPr sz="2400" b="1" i="1" spc="-10" dirty="0">
                <a:latin typeface="Times New Roman"/>
                <a:cs typeface="Times New Roman"/>
              </a:rPr>
              <a:t>следующих  </a:t>
            </a:r>
            <a:r>
              <a:rPr sz="2400" b="1" i="1" spc="-5" dirty="0">
                <a:latin typeface="Times New Roman"/>
                <a:cs typeface="Times New Roman"/>
              </a:rPr>
              <a:t>специалистов:</a:t>
            </a:r>
            <a:endParaRPr sz="2400">
              <a:latin typeface="Times New Roman"/>
              <a:cs typeface="Times New Roman"/>
            </a:endParaRPr>
          </a:p>
          <a:p>
            <a:pPr marL="1213485" marR="5080" indent="-287020">
              <a:lnSpc>
                <a:spcPts val="2880"/>
              </a:lnSpc>
              <a:spcBef>
                <a:spcPts val="20"/>
              </a:spcBef>
              <a:tabLst>
                <a:tab pos="1202690" algn="l"/>
              </a:tabLst>
            </a:pPr>
            <a:r>
              <a:rPr sz="2400" dirty="0">
                <a:latin typeface="Arial"/>
                <a:cs typeface="Arial"/>
              </a:rPr>
              <a:t>•	</a:t>
            </a:r>
            <a:r>
              <a:rPr sz="2400" spc="-30" dirty="0">
                <a:latin typeface="Times New Roman"/>
                <a:cs typeface="Times New Roman"/>
              </a:rPr>
              <a:t>врач </a:t>
            </a:r>
            <a:r>
              <a:rPr sz="2400" spc="-5" dirty="0">
                <a:latin typeface="Times New Roman"/>
                <a:cs typeface="Times New Roman"/>
              </a:rPr>
              <a:t>физической </a:t>
            </a:r>
            <a:r>
              <a:rPr sz="2400" dirty="0">
                <a:latin typeface="Times New Roman"/>
                <a:cs typeface="Times New Roman"/>
              </a:rPr>
              <a:t>и реабилитационной </a:t>
            </a:r>
            <a:r>
              <a:rPr sz="2400" spc="-5" dirty="0">
                <a:latin typeface="Times New Roman"/>
                <a:cs typeface="Times New Roman"/>
              </a:rPr>
              <a:t>медицины </a:t>
            </a:r>
            <a:r>
              <a:rPr sz="2400" dirty="0">
                <a:latin typeface="Times New Roman"/>
                <a:cs typeface="Times New Roman"/>
              </a:rPr>
              <a:t>с  </a:t>
            </a:r>
            <a:r>
              <a:rPr sz="2400" spc="-15" dirty="0">
                <a:latin typeface="Times New Roman"/>
                <a:cs typeface="Times New Roman"/>
              </a:rPr>
              <a:t>компетенцией </a:t>
            </a:r>
            <a:r>
              <a:rPr sz="2400" spc="-5" dirty="0">
                <a:latin typeface="Times New Roman"/>
                <a:cs typeface="Times New Roman"/>
              </a:rPr>
              <a:t>по </a:t>
            </a:r>
            <a:r>
              <a:rPr sz="2400" spc="-15" dirty="0">
                <a:latin typeface="Times New Roman"/>
                <a:cs typeface="Times New Roman"/>
              </a:rPr>
              <a:t>травматологии </a:t>
            </a:r>
            <a:r>
              <a:rPr sz="2400" dirty="0">
                <a:latin typeface="Times New Roman"/>
                <a:cs typeface="Times New Roman"/>
              </a:rPr>
              <a:t>и</a:t>
            </a:r>
            <a:r>
              <a:rPr sz="2400" spc="-285" dirty="0">
                <a:latin typeface="Times New Roman"/>
                <a:cs typeface="Times New Roman"/>
              </a:rPr>
              <a:t> </a:t>
            </a:r>
            <a:r>
              <a:rPr sz="2400" spc="-15" dirty="0">
                <a:latin typeface="Times New Roman"/>
                <a:cs typeface="Times New Roman"/>
              </a:rPr>
              <a:t>ортопедии</a:t>
            </a:r>
            <a:endParaRPr sz="2400">
              <a:latin typeface="Times New Roman"/>
              <a:cs typeface="Times New Roman"/>
            </a:endParaRPr>
          </a:p>
          <a:p>
            <a:pPr marL="927100">
              <a:lnSpc>
                <a:spcPts val="2785"/>
              </a:lnSpc>
              <a:tabLst>
                <a:tab pos="1190625" algn="l"/>
              </a:tabLst>
            </a:pPr>
            <a:r>
              <a:rPr sz="2400" dirty="0">
                <a:latin typeface="Arial"/>
                <a:cs typeface="Arial"/>
              </a:rPr>
              <a:t>•	</a:t>
            </a:r>
            <a:r>
              <a:rPr sz="2400" spc="-30" dirty="0">
                <a:latin typeface="Times New Roman"/>
                <a:cs typeface="Times New Roman"/>
              </a:rPr>
              <a:t>врач </a:t>
            </a:r>
            <a:r>
              <a:rPr sz="2400" spc="-20" dirty="0">
                <a:latin typeface="Times New Roman"/>
                <a:cs typeface="Times New Roman"/>
              </a:rPr>
              <a:t>ортопед-травматолог </a:t>
            </a:r>
            <a:r>
              <a:rPr sz="2400" dirty="0">
                <a:latin typeface="Times New Roman"/>
                <a:cs typeface="Times New Roman"/>
              </a:rPr>
              <a:t>(1</a:t>
            </a:r>
            <a:r>
              <a:rPr sz="2400" spc="-80" dirty="0">
                <a:latin typeface="Times New Roman"/>
                <a:cs typeface="Times New Roman"/>
              </a:rPr>
              <a:t> </a:t>
            </a:r>
            <a:r>
              <a:rPr sz="2400" spc="-10" dirty="0">
                <a:latin typeface="Times New Roman"/>
                <a:cs typeface="Times New Roman"/>
              </a:rPr>
              <a:t>этап)</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dirty="0">
                <a:latin typeface="Times New Roman"/>
                <a:cs typeface="Times New Roman"/>
              </a:rPr>
              <a:t>специалист </a:t>
            </a:r>
            <a:r>
              <a:rPr sz="2400" spc="-5" dirty="0">
                <a:latin typeface="Times New Roman"/>
                <a:cs typeface="Times New Roman"/>
              </a:rPr>
              <a:t>по </a:t>
            </a:r>
            <a:r>
              <a:rPr sz="2400" spc="-10" dirty="0">
                <a:latin typeface="Times New Roman"/>
                <a:cs typeface="Times New Roman"/>
              </a:rPr>
              <a:t>физической</a:t>
            </a:r>
            <a:r>
              <a:rPr sz="2400" spc="140" dirty="0">
                <a:latin typeface="Times New Roman"/>
                <a:cs typeface="Times New Roman"/>
              </a:rPr>
              <a:t> </a:t>
            </a:r>
            <a:r>
              <a:rPr sz="2400" dirty="0">
                <a:latin typeface="Times New Roman"/>
                <a:cs typeface="Times New Roman"/>
              </a:rPr>
              <a:t>реабилитации</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dirty="0">
                <a:latin typeface="Times New Roman"/>
                <a:cs typeface="Times New Roman"/>
              </a:rPr>
              <a:t>специалист </a:t>
            </a:r>
            <a:r>
              <a:rPr sz="2400" spc="-5" dirty="0">
                <a:latin typeface="Times New Roman"/>
                <a:cs typeface="Times New Roman"/>
              </a:rPr>
              <a:t>по</a:t>
            </a:r>
            <a:r>
              <a:rPr sz="2400" spc="80" dirty="0">
                <a:latin typeface="Times New Roman"/>
                <a:cs typeface="Times New Roman"/>
              </a:rPr>
              <a:t> </a:t>
            </a:r>
            <a:r>
              <a:rPr sz="2400" spc="-5" dirty="0">
                <a:latin typeface="Times New Roman"/>
                <a:cs typeface="Times New Roman"/>
              </a:rPr>
              <a:t>эргореабилитации</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spc="-10" dirty="0">
                <a:latin typeface="Times New Roman"/>
                <a:cs typeface="Times New Roman"/>
              </a:rPr>
              <a:t>мед. </a:t>
            </a:r>
            <a:r>
              <a:rPr sz="2400" spc="15" dirty="0">
                <a:latin typeface="Times New Roman"/>
                <a:cs typeface="Times New Roman"/>
              </a:rPr>
              <a:t>сестра </a:t>
            </a:r>
            <a:r>
              <a:rPr sz="2400" spc="-25" dirty="0">
                <a:latin typeface="Times New Roman"/>
                <a:cs typeface="Times New Roman"/>
              </a:rPr>
              <a:t>отд.</a:t>
            </a:r>
            <a:r>
              <a:rPr sz="2400" spc="145" dirty="0">
                <a:latin typeface="Times New Roman"/>
                <a:cs typeface="Times New Roman"/>
              </a:rPr>
              <a:t> </a:t>
            </a:r>
            <a:r>
              <a:rPr sz="2400" dirty="0">
                <a:latin typeface="Times New Roman"/>
                <a:cs typeface="Times New Roman"/>
              </a:rPr>
              <a:t>реабилитации</a:t>
            </a:r>
            <a:endParaRPr sz="2400">
              <a:latin typeface="Times New Roman"/>
              <a:cs typeface="Times New Roman"/>
            </a:endParaRPr>
          </a:p>
          <a:p>
            <a:pPr marL="1213485" marR="1715135" indent="-287020">
              <a:lnSpc>
                <a:spcPct val="100000"/>
              </a:lnSpc>
              <a:spcBef>
                <a:spcPts val="5"/>
              </a:spcBef>
              <a:tabLst>
                <a:tab pos="1202690" algn="l"/>
              </a:tabLst>
            </a:pPr>
            <a:r>
              <a:rPr sz="2400" dirty="0">
                <a:latin typeface="Arial"/>
                <a:cs typeface="Arial"/>
              </a:rPr>
              <a:t>•	</a:t>
            </a:r>
            <a:r>
              <a:rPr sz="2400" spc="-10" dirty="0">
                <a:latin typeface="Times New Roman"/>
                <a:cs typeface="Times New Roman"/>
              </a:rPr>
              <a:t>мед. </a:t>
            </a:r>
            <a:r>
              <a:rPr sz="2400" spc="15" dirty="0">
                <a:latin typeface="Times New Roman"/>
                <a:cs typeface="Times New Roman"/>
              </a:rPr>
              <a:t>сестра </a:t>
            </a:r>
            <a:r>
              <a:rPr sz="2400" spc="-20" dirty="0">
                <a:latin typeface="Times New Roman"/>
                <a:cs typeface="Times New Roman"/>
              </a:rPr>
              <a:t>травматологического</a:t>
            </a:r>
            <a:r>
              <a:rPr sz="2400" spc="-105" dirty="0">
                <a:latin typeface="Times New Roman"/>
                <a:cs typeface="Times New Roman"/>
              </a:rPr>
              <a:t> </a:t>
            </a:r>
            <a:r>
              <a:rPr sz="2400" spc="-25" dirty="0">
                <a:latin typeface="Times New Roman"/>
                <a:cs typeface="Times New Roman"/>
              </a:rPr>
              <a:t>отд.  </a:t>
            </a:r>
            <a:r>
              <a:rPr sz="2400" dirty="0">
                <a:latin typeface="Times New Roman"/>
                <a:cs typeface="Times New Roman"/>
              </a:rPr>
              <a:t>(1</a:t>
            </a:r>
            <a:r>
              <a:rPr sz="2400" spc="-5" dirty="0">
                <a:latin typeface="Times New Roman"/>
                <a:cs typeface="Times New Roman"/>
              </a:rPr>
              <a:t> </a:t>
            </a:r>
            <a:r>
              <a:rPr sz="2400" spc="-10" dirty="0">
                <a:latin typeface="Times New Roman"/>
                <a:cs typeface="Times New Roman"/>
              </a:rPr>
              <a:t>этап)</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spc="5" dirty="0">
                <a:latin typeface="Times New Roman"/>
                <a:cs typeface="Times New Roman"/>
              </a:rPr>
              <a:t>клинический</a:t>
            </a:r>
            <a:r>
              <a:rPr sz="2400" spc="20" dirty="0">
                <a:latin typeface="Times New Roman"/>
                <a:cs typeface="Times New Roman"/>
              </a:rPr>
              <a:t> </a:t>
            </a:r>
            <a:r>
              <a:rPr sz="2400" spc="-25" dirty="0">
                <a:latin typeface="Times New Roman"/>
                <a:cs typeface="Times New Roman"/>
              </a:rPr>
              <a:t>психолог</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dirty="0">
                <a:latin typeface="Times New Roman"/>
                <a:cs typeface="Times New Roman"/>
              </a:rPr>
              <a:t>соц.</a:t>
            </a:r>
            <a:r>
              <a:rPr sz="2400" spc="40" dirty="0">
                <a:latin typeface="Times New Roman"/>
                <a:cs typeface="Times New Roman"/>
              </a:rPr>
              <a:t> </a:t>
            </a:r>
            <a:r>
              <a:rPr sz="2400" spc="-5" dirty="0">
                <a:latin typeface="Times New Roman"/>
                <a:cs typeface="Times New Roman"/>
              </a:rPr>
              <a:t>работник</a:t>
            </a:r>
            <a:endParaRPr sz="2400">
              <a:latin typeface="Times New Roman"/>
              <a:cs typeface="Times New Roman"/>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8637" y="14173"/>
            <a:ext cx="7037070" cy="1584960"/>
          </a:xfrm>
          <a:prstGeom prst="rect">
            <a:avLst/>
          </a:prstGeom>
        </p:spPr>
        <p:txBody>
          <a:bodyPr vert="horz" wrap="square" lIns="0" tIns="12065" rIns="0" bIns="0" rtlCol="0">
            <a:spAutoFit/>
          </a:bodyPr>
          <a:lstStyle/>
          <a:p>
            <a:pPr marL="868680">
              <a:lnSpc>
                <a:spcPct val="100000"/>
              </a:lnSpc>
              <a:spcBef>
                <a:spcPts val="95"/>
              </a:spcBef>
              <a:tabLst>
                <a:tab pos="3841750" algn="l"/>
              </a:tabLst>
            </a:pPr>
            <a:r>
              <a:rPr sz="2800" u="heavy" spc="-695" dirty="0">
                <a:solidFill>
                  <a:srgbClr val="000064"/>
                </a:solidFill>
                <a:uFill>
                  <a:solidFill>
                    <a:srgbClr val="000064"/>
                  </a:solidFill>
                </a:uFill>
                <a:latin typeface="Times New Roman"/>
                <a:cs typeface="Times New Roman"/>
              </a:rPr>
              <a:t> </a:t>
            </a:r>
            <a:r>
              <a:rPr sz="2800" b="1" u="heavy" spc="-15" dirty="0">
                <a:solidFill>
                  <a:srgbClr val="000064"/>
                </a:solidFill>
                <a:uFill>
                  <a:solidFill>
                    <a:srgbClr val="000064"/>
                  </a:solidFill>
                </a:uFill>
                <a:latin typeface="Arial"/>
                <a:cs typeface="Arial"/>
              </a:rPr>
              <a:t>прогностически	неблагоприятные</a:t>
            </a:r>
            <a:r>
              <a:rPr sz="2800" b="1" u="heavy" spc="-490" dirty="0">
                <a:solidFill>
                  <a:srgbClr val="000064"/>
                </a:solidFill>
                <a:uFill>
                  <a:solidFill>
                    <a:srgbClr val="000064"/>
                  </a:solidFill>
                </a:uFill>
                <a:latin typeface="Arial"/>
                <a:cs typeface="Arial"/>
              </a:rPr>
              <a:t> </a:t>
            </a:r>
            <a:endParaRPr sz="2800">
              <a:latin typeface="Arial"/>
              <a:cs typeface="Arial"/>
            </a:endParaRPr>
          </a:p>
          <a:p>
            <a:pPr marL="943610">
              <a:lnSpc>
                <a:spcPct val="100000"/>
              </a:lnSpc>
              <a:spcBef>
                <a:spcPts val="5"/>
              </a:spcBef>
            </a:pPr>
            <a:r>
              <a:rPr sz="2800" u="heavy" spc="-705" dirty="0">
                <a:solidFill>
                  <a:srgbClr val="000064"/>
                </a:solidFill>
                <a:uFill>
                  <a:solidFill>
                    <a:srgbClr val="000064"/>
                  </a:solidFill>
                </a:uFill>
                <a:latin typeface="Times New Roman"/>
                <a:cs typeface="Times New Roman"/>
              </a:rPr>
              <a:t> </a:t>
            </a:r>
            <a:r>
              <a:rPr sz="2800" b="1" u="heavy" spc="-15" dirty="0">
                <a:solidFill>
                  <a:srgbClr val="000064"/>
                </a:solidFill>
                <a:uFill>
                  <a:solidFill>
                    <a:srgbClr val="000064"/>
                  </a:solidFill>
                </a:uFill>
                <a:latin typeface="Arial"/>
                <a:cs typeface="Arial"/>
              </a:rPr>
              <a:t>факторы, связанные </a:t>
            </a:r>
            <a:r>
              <a:rPr sz="2800" b="1" u="heavy" spc="-5" dirty="0">
                <a:solidFill>
                  <a:srgbClr val="000064"/>
                </a:solidFill>
                <a:uFill>
                  <a:solidFill>
                    <a:srgbClr val="000064"/>
                  </a:solidFill>
                </a:uFill>
                <a:latin typeface="Arial"/>
                <a:cs typeface="Arial"/>
              </a:rPr>
              <a:t>с</a:t>
            </a:r>
            <a:r>
              <a:rPr sz="2800" b="1" u="heavy" spc="-60" dirty="0">
                <a:solidFill>
                  <a:srgbClr val="000064"/>
                </a:solidFill>
                <a:uFill>
                  <a:solidFill>
                    <a:srgbClr val="000064"/>
                  </a:solidFill>
                </a:uFill>
                <a:latin typeface="Arial"/>
                <a:cs typeface="Arial"/>
              </a:rPr>
              <a:t> </a:t>
            </a:r>
            <a:r>
              <a:rPr sz="2800" b="1" u="heavy" spc="10" dirty="0">
                <a:solidFill>
                  <a:srgbClr val="000064"/>
                </a:solidFill>
                <a:uFill>
                  <a:solidFill>
                    <a:srgbClr val="000064"/>
                  </a:solidFill>
                </a:uFill>
                <a:latin typeface="Arial"/>
                <a:cs typeface="Arial"/>
              </a:rPr>
              <a:t>операцией</a:t>
            </a:r>
            <a:endParaRPr sz="2800">
              <a:latin typeface="Arial"/>
              <a:cs typeface="Arial"/>
            </a:endParaRPr>
          </a:p>
          <a:p>
            <a:pPr marL="12700">
              <a:lnSpc>
                <a:spcPct val="100000"/>
              </a:lnSpc>
              <a:spcBef>
                <a:spcPts val="2195"/>
              </a:spcBef>
            </a:pPr>
            <a:r>
              <a:rPr sz="2800" spc="-5" dirty="0">
                <a:latin typeface="Arial"/>
                <a:cs typeface="Arial"/>
              </a:rPr>
              <a:t>Послеоперационные</a:t>
            </a:r>
            <a:r>
              <a:rPr sz="2800" spc="114" dirty="0">
                <a:latin typeface="Arial"/>
                <a:cs typeface="Arial"/>
              </a:rPr>
              <a:t> </a:t>
            </a:r>
            <a:r>
              <a:rPr sz="2800" spc="-5" dirty="0">
                <a:latin typeface="Arial"/>
                <a:cs typeface="Arial"/>
              </a:rPr>
              <a:t>осложнения</a:t>
            </a:r>
            <a:endParaRPr sz="2800">
              <a:latin typeface="Arial"/>
              <a:cs typeface="Arial"/>
            </a:endParaRPr>
          </a:p>
        </p:txBody>
      </p:sp>
      <p:sp>
        <p:nvSpPr>
          <p:cNvPr id="3" name="object 3"/>
          <p:cNvSpPr txBox="1"/>
          <p:nvPr/>
        </p:nvSpPr>
        <p:spPr>
          <a:xfrm>
            <a:off x="478637" y="3635451"/>
            <a:ext cx="14414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a:t>
            </a:r>
            <a:endParaRPr sz="2800">
              <a:latin typeface="Arial"/>
              <a:cs typeface="Arial"/>
            </a:endParaRPr>
          </a:p>
        </p:txBody>
      </p:sp>
      <p:sp>
        <p:nvSpPr>
          <p:cNvPr id="4" name="object 4"/>
          <p:cNvSpPr txBox="1"/>
          <p:nvPr/>
        </p:nvSpPr>
        <p:spPr>
          <a:xfrm>
            <a:off x="478637" y="4407789"/>
            <a:ext cx="14414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a:t>
            </a:r>
            <a:endParaRPr sz="2800">
              <a:latin typeface="Arial"/>
              <a:cs typeface="Arial"/>
            </a:endParaRPr>
          </a:p>
        </p:txBody>
      </p:sp>
      <p:sp>
        <p:nvSpPr>
          <p:cNvPr id="5" name="object 5"/>
          <p:cNvSpPr txBox="1"/>
          <p:nvPr/>
        </p:nvSpPr>
        <p:spPr>
          <a:xfrm>
            <a:off x="453237" y="1572513"/>
            <a:ext cx="8016240" cy="3670935"/>
          </a:xfrm>
          <a:prstGeom prst="rect">
            <a:avLst/>
          </a:prstGeom>
        </p:spPr>
        <p:txBody>
          <a:bodyPr vert="horz" wrap="square" lIns="0" tIns="12065" rIns="0" bIns="0" rtlCol="0">
            <a:spAutoFit/>
          </a:bodyPr>
          <a:lstStyle/>
          <a:p>
            <a:pPr marL="38100">
              <a:lnSpc>
                <a:spcPct val="100000"/>
              </a:lnSpc>
              <a:spcBef>
                <a:spcPts val="95"/>
              </a:spcBef>
              <a:tabLst>
                <a:tab pos="504190" algn="l"/>
              </a:tabLst>
            </a:pPr>
            <a:r>
              <a:rPr sz="2800" spc="-5" dirty="0">
                <a:latin typeface="Arial"/>
                <a:cs typeface="Arial"/>
              </a:rPr>
              <a:t>-	</a:t>
            </a:r>
            <a:r>
              <a:rPr sz="2800" dirty="0">
                <a:latin typeface="Arial"/>
                <a:cs typeface="Arial"/>
              </a:rPr>
              <a:t>Дислокации</a:t>
            </a:r>
            <a:endParaRPr sz="2800">
              <a:latin typeface="Arial"/>
              <a:cs typeface="Arial"/>
            </a:endParaRPr>
          </a:p>
          <a:p>
            <a:pPr marL="38100">
              <a:lnSpc>
                <a:spcPct val="100000"/>
              </a:lnSpc>
              <a:spcBef>
                <a:spcPts val="5"/>
              </a:spcBef>
              <a:tabLst>
                <a:tab pos="484505" algn="l"/>
              </a:tabLst>
            </a:pPr>
            <a:r>
              <a:rPr sz="2800" spc="-5" dirty="0">
                <a:latin typeface="Arial"/>
                <a:cs typeface="Arial"/>
              </a:rPr>
              <a:t>-	</a:t>
            </a:r>
            <a:r>
              <a:rPr sz="2800" spc="-15" dirty="0">
                <a:latin typeface="Arial"/>
                <a:cs typeface="Arial"/>
              </a:rPr>
              <a:t>Переломы</a:t>
            </a:r>
            <a:endParaRPr sz="2800">
              <a:latin typeface="Arial"/>
              <a:cs typeface="Arial"/>
            </a:endParaRPr>
          </a:p>
          <a:p>
            <a:pPr marL="38100">
              <a:lnSpc>
                <a:spcPts val="3210"/>
              </a:lnSpc>
              <a:spcBef>
                <a:spcPts val="25"/>
              </a:spcBef>
              <a:tabLst>
                <a:tab pos="492125" algn="l"/>
              </a:tabLst>
            </a:pPr>
            <a:r>
              <a:rPr sz="2800" spc="-5" dirty="0">
                <a:latin typeface="Arial"/>
                <a:cs typeface="Arial"/>
              </a:rPr>
              <a:t>-	Инфекции</a:t>
            </a:r>
            <a:endParaRPr sz="2800">
              <a:latin typeface="Arial"/>
              <a:cs typeface="Arial"/>
            </a:endParaRPr>
          </a:p>
          <a:p>
            <a:pPr marL="495300" marR="30480" indent="-457834">
              <a:lnSpc>
                <a:spcPct val="90500"/>
              </a:lnSpc>
              <a:spcBef>
                <a:spcPts val="170"/>
              </a:spcBef>
              <a:tabLst>
                <a:tab pos="495300" algn="l"/>
              </a:tabLst>
            </a:pPr>
            <a:r>
              <a:rPr sz="4200" spc="-7" baseline="-5952" dirty="0">
                <a:latin typeface="Arial"/>
                <a:cs typeface="Arial"/>
              </a:rPr>
              <a:t>-	</a:t>
            </a:r>
            <a:r>
              <a:rPr sz="2800" spc="-40" dirty="0">
                <a:latin typeface="Arial"/>
                <a:cs typeface="Arial"/>
              </a:rPr>
              <a:t>Тромбоз </a:t>
            </a:r>
            <a:r>
              <a:rPr sz="2800" spc="-10" dirty="0">
                <a:latin typeface="Arial"/>
                <a:cs typeface="Arial"/>
              </a:rPr>
              <a:t>глубоких </a:t>
            </a:r>
            <a:r>
              <a:rPr sz="2800" spc="-20" dirty="0">
                <a:latin typeface="Arial"/>
                <a:cs typeface="Arial"/>
              </a:rPr>
              <a:t>вен </a:t>
            </a:r>
            <a:r>
              <a:rPr sz="2800" spc="-5" dirty="0">
                <a:latin typeface="Arial"/>
                <a:cs typeface="Arial"/>
              </a:rPr>
              <a:t>и </a:t>
            </a:r>
            <a:r>
              <a:rPr sz="2800" spc="-20" dirty="0">
                <a:latin typeface="Arial"/>
                <a:cs typeface="Arial"/>
              </a:rPr>
              <a:t>эмболия легочной  артерии </a:t>
            </a:r>
            <a:r>
              <a:rPr sz="2800" spc="-15" dirty="0">
                <a:latin typeface="Arial"/>
                <a:cs typeface="Arial"/>
              </a:rPr>
              <a:t>(снижается </a:t>
            </a:r>
            <a:r>
              <a:rPr sz="2800" spc="-5" dirty="0">
                <a:latin typeface="Arial"/>
                <a:cs typeface="Arial"/>
              </a:rPr>
              <a:t>при </a:t>
            </a:r>
            <a:r>
              <a:rPr sz="2800" spc="-15" dirty="0">
                <a:latin typeface="Arial"/>
                <a:cs typeface="Arial"/>
              </a:rPr>
              <a:t>использовании</a:t>
            </a:r>
            <a:r>
              <a:rPr sz="2800" spc="-225" dirty="0">
                <a:latin typeface="Arial"/>
                <a:cs typeface="Arial"/>
              </a:rPr>
              <a:t> </a:t>
            </a:r>
            <a:r>
              <a:rPr sz="2800" spc="-10" dirty="0">
                <a:latin typeface="Arial"/>
                <a:cs typeface="Arial"/>
              </a:rPr>
              <a:t>НМГ)  </a:t>
            </a:r>
            <a:r>
              <a:rPr sz="2800" spc="15" dirty="0">
                <a:latin typeface="Arial"/>
                <a:cs typeface="Arial"/>
              </a:rPr>
              <a:t>Неврологические (повреждения  </a:t>
            </a:r>
            <a:r>
              <a:rPr sz="2800" spc="-5" dirty="0">
                <a:latin typeface="Arial"/>
                <a:cs typeface="Arial"/>
              </a:rPr>
              <a:t>периферических</a:t>
            </a:r>
            <a:r>
              <a:rPr sz="2800" spc="50" dirty="0">
                <a:latin typeface="Arial"/>
                <a:cs typeface="Arial"/>
              </a:rPr>
              <a:t> </a:t>
            </a:r>
            <a:r>
              <a:rPr sz="2800" spc="-10" dirty="0">
                <a:latin typeface="Arial"/>
                <a:cs typeface="Arial"/>
              </a:rPr>
              <a:t>нервов)</a:t>
            </a:r>
            <a:endParaRPr sz="2800">
              <a:latin typeface="Arial"/>
              <a:cs typeface="Arial"/>
            </a:endParaRPr>
          </a:p>
          <a:p>
            <a:pPr marL="495300" marR="1261745">
              <a:lnSpc>
                <a:spcPts val="3190"/>
              </a:lnSpc>
              <a:spcBef>
                <a:spcPts val="110"/>
              </a:spcBef>
            </a:pPr>
            <a:r>
              <a:rPr sz="2800" spc="-15" dirty="0">
                <a:latin typeface="Arial"/>
                <a:cs typeface="Arial"/>
              </a:rPr>
              <a:t>Дисметрия </a:t>
            </a:r>
            <a:r>
              <a:rPr sz="2800" spc="-5" dirty="0">
                <a:latin typeface="Arial"/>
                <a:cs typeface="Arial"/>
              </a:rPr>
              <a:t>(связанная</a:t>
            </a:r>
            <a:r>
              <a:rPr sz="2800" spc="-195" dirty="0">
                <a:latin typeface="Arial"/>
                <a:cs typeface="Arial"/>
              </a:rPr>
              <a:t> </a:t>
            </a:r>
            <a:r>
              <a:rPr sz="2800" spc="-10" dirty="0">
                <a:latin typeface="Arial"/>
                <a:cs typeface="Arial"/>
              </a:rPr>
              <a:t>изнашиванием  </a:t>
            </a:r>
            <a:r>
              <a:rPr sz="2800" spc="-25" dirty="0">
                <a:latin typeface="Arial"/>
                <a:cs typeface="Arial"/>
              </a:rPr>
              <a:t>вещества)</a:t>
            </a:r>
            <a:endParaRPr sz="2800">
              <a:latin typeface="Arial"/>
              <a:cs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065" y="149809"/>
            <a:ext cx="8199120" cy="4206240"/>
          </a:xfrm>
          <a:prstGeom prst="rect">
            <a:avLst/>
          </a:prstGeom>
        </p:spPr>
        <p:txBody>
          <a:bodyPr vert="horz" wrap="square" lIns="0" tIns="12065" rIns="0" bIns="0" rtlCol="0">
            <a:spAutoFit/>
          </a:bodyPr>
          <a:lstStyle/>
          <a:p>
            <a:pPr marL="285115" algn="ctr">
              <a:lnSpc>
                <a:spcPct val="100000"/>
              </a:lnSpc>
              <a:spcBef>
                <a:spcPts val="95"/>
              </a:spcBef>
            </a:pPr>
            <a:r>
              <a:rPr sz="2800" u="heavy" spc="-705" dirty="0">
                <a:uFill>
                  <a:solidFill>
                    <a:srgbClr val="000000"/>
                  </a:solidFill>
                </a:uFill>
                <a:latin typeface="Times New Roman"/>
                <a:cs typeface="Times New Roman"/>
              </a:rPr>
              <a:t> </a:t>
            </a:r>
            <a:r>
              <a:rPr sz="2800" b="1" u="heavy" spc="-10" dirty="0">
                <a:uFill>
                  <a:solidFill>
                    <a:srgbClr val="000000"/>
                  </a:solidFill>
                </a:uFill>
                <a:latin typeface="Arial"/>
                <a:cs typeface="Arial"/>
              </a:rPr>
              <a:t>Прогностически </a:t>
            </a:r>
            <a:r>
              <a:rPr sz="2800" b="1" u="heavy" spc="-15" dirty="0">
                <a:uFill>
                  <a:solidFill>
                    <a:srgbClr val="000000"/>
                  </a:solidFill>
                </a:uFill>
                <a:latin typeface="Arial"/>
                <a:cs typeface="Arial"/>
              </a:rPr>
              <a:t>неблагоприятные</a:t>
            </a:r>
            <a:r>
              <a:rPr sz="2800" b="1" u="heavy" spc="-195" dirty="0">
                <a:uFill>
                  <a:solidFill>
                    <a:srgbClr val="000000"/>
                  </a:solidFill>
                </a:uFill>
                <a:latin typeface="Arial"/>
                <a:cs typeface="Arial"/>
              </a:rPr>
              <a:t> </a:t>
            </a:r>
            <a:r>
              <a:rPr sz="2800" b="1" u="heavy" spc="15" dirty="0">
                <a:uFill>
                  <a:solidFill>
                    <a:srgbClr val="000000"/>
                  </a:solidFill>
                </a:uFill>
                <a:latin typeface="Arial"/>
                <a:cs typeface="Arial"/>
              </a:rPr>
              <a:t>факторы,</a:t>
            </a:r>
            <a:endParaRPr sz="2800">
              <a:latin typeface="Arial"/>
              <a:cs typeface="Arial"/>
            </a:endParaRPr>
          </a:p>
          <a:p>
            <a:pPr marL="285115" algn="ctr">
              <a:lnSpc>
                <a:spcPct val="100000"/>
              </a:lnSpc>
              <a:spcBef>
                <a:spcPts val="5"/>
              </a:spcBef>
            </a:pPr>
            <a:r>
              <a:rPr sz="2800" u="heavy" spc="-700" dirty="0">
                <a:uFill>
                  <a:solidFill>
                    <a:srgbClr val="000000"/>
                  </a:solidFill>
                </a:uFill>
                <a:latin typeface="Times New Roman"/>
                <a:cs typeface="Times New Roman"/>
              </a:rPr>
              <a:t> </a:t>
            </a:r>
            <a:r>
              <a:rPr sz="2800" b="1" u="heavy" spc="-15" dirty="0">
                <a:uFill>
                  <a:solidFill>
                    <a:srgbClr val="000000"/>
                  </a:solidFill>
                </a:uFill>
                <a:latin typeface="Arial"/>
                <a:cs typeface="Arial"/>
              </a:rPr>
              <a:t>связанные </a:t>
            </a:r>
            <a:r>
              <a:rPr sz="2800" b="1" u="heavy" spc="-5" dirty="0">
                <a:uFill>
                  <a:solidFill>
                    <a:srgbClr val="000000"/>
                  </a:solidFill>
                </a:uFill>
                <a:latin typeface="Arial"/>
                <a:cs typeface="Arial"/>
              </a:rPr>
              <a:t>с </a:t>
            </a:r>
            <a:r>
              <a:rPr sz="2800" b="1" u="heavy" spc="-15" dirty="0">
                <a:uFill>
                  <a:solidFill>
                    <a:srgbClr val="000000"/>
                  </a:solidFill>
                </a:uFill>
                <a:latin typeface="Arial"/>
                <a:cs typeface="Arial"/>
              </a:rPr>
              <a:t>процессом</a:t>
            </a:r>
            <a:r>
              <a:rPr sz="2800" b="1" u="heavy" spc="-75" dirty="0">
                <a:uFill>
                  <a:solidFill>
                    <a:srgbClr val="000000"/>
                  </a:solidFill>
                </a:uFill>
                <a:latin typeface="Arial"/>
                <a:cs typeface="Arial"/>
              </a:rPr>
              <a:t> </a:t>
            </a:r>
            <a:r>
              <a:rPr sz="2800" b="1" u="heavy" spc="5" dirty="0">
                <a:uFill>
                  <a:solidFill>
                    <a:srgbClr val="000000"/>
                  </a:solidFill>
                </a:uFill>
                <a:latin typeface="Arial"/>
                <a:cs typeface="Arial"/>
              </a:rPr>
              <a:t>реабилитации</a:t>
            </a:r>
            <a:endParaRPr sz="2800">
              <a:latin typeface="Arial"/>
              <a:cs typeface="Arial"/>
            </a:endParaRPr>
          </a:p>
          <a:p>
            <a:pPr marL="12700">
              <a:lnSpc>
                <a:spcPct val="100000"/>
              </a:lnSpc>
              <a:spcBef>
                <a:spcPts val="650"/>
              </a:spcBef>
              <a:tabLst>
                <a:tab pos="471170" algn="l"/>
              </a:tabLst>
            </a:pPr>
            <a:r>
              <a:rPr sz="2800" spc="-5" dirty="0">
                <a:latin typeface="Arial"/>
                <a:cs typeface="Arial"/>
              </a:rPr>
              <a:t>•	</a:t>
            </a:r>
            <a:r>
              <a:rPr sz="2800" spc="-20" dirty="0">
                <a:latin typeface="Arial"/>
                <a:cs typeface="Arial"/>
              </a:rPr>
              <a:t>Несоблюдение </a:t>
            </a:r>
            <a:r>
              <a:rPr sz="2800" spc="-5" dirty="0">
                <a:latin typeface="Arial"/>
                <a:cs typeface="Arial"/>
              </a:rPr>
              <a:t>принципов</a:t>
            </a:r>
            <a:r>
              <a:rPr sz="2800" spc="285" dirty="0">
                <a:latin typeface="Arial"/>
                <a:cs typeface="Arial"/>
              </a:rPr>
              <a:t> </a:t>
            </a:r>
            <a:r>
              <a:rPr sz="2800" spc="-10" dirty="0">
                <a:latin typeface="Arial"/>
                <a:cs typeface="Arial"/>
              </a:rPr>
              <a:t>реабилитации</a:t>
            </a:r>
            <a:endParaRPr sz="2800">
              <a:latin typeface="Arial"/>
              <a:cs typeface="Arial"/>
            </a:endParaRPr>
          </a:p>
          <a:p>
            <a:pPr marL="528320" marR="2684780" indent="-516255">
              <a:lnSpc>
                <a:spcPct val="100000"/>
              </a:lnSpc>
              <a:spcBef>
                <a:spcPts val="675"/>
              </a:spcBef>
              <a:tabLst>
                <a:tab pos="528320" algn="l"/>
              </a:tabLst>
            </a:pPr>
            <a:r>
              <a:rPr sz="2800" spc="-5" dirty="0">
                <a:latin typeface="Arial"/>
                <a:cs typeface="Arial"/>
              </a:rPr>
              <a:t>•	</a:t>
            </a:r>
            <a:r>
              <a:rPr sz="2800" spc="-15" dirty="0">
                <a:latin typeface="Arial"/>
                <a:cs typeface="Arial"/>
              </a:rPr>
              <a:t>Неадекватный </a:t>
            </a:r>
            <a:r>
              <a:rPr sz="2800" spc="-10" dirty="0">
                <a:latin typeface="Arial"/>
                <a:cs typeface="Arial"/>
              </a:rPr>
              <a:t>выбор</a:t>
            </a:r>
            <a:r>
              <a:rPr sz="2800" spc="-260" dirty="0">
                <a:latin typeface="Arial"/>
                <a:cs typeface="Arial"/>
              </a:rPr>
              <a:t> </a:t>
            </a:r>
            <a:r>
              <a:rPr sz="2800" spc="-35" dirty="0">
                <a:latin typeface="Arial"/>
                <a:cs typeface="Arial"/>
              </a:rPr>
              <a:t>методов  </a:t>
            </a:r>
            <a:r>
              <a:rPr sz="2800" spc="-10" dirty="0">
                <a:latin typeface="Arial"/>
                <a:cs typeface="Arial"/>
              </a:rPr>
              <a:t>реабилитации </a:t>
            </a:r>
            <a:r>
              <a:rPr sz="2800" spc="-5" dirty="0">
                <a:latin typeface="Arial"/>
                <a:cs typeface="Arial"/>
              </a:rPr>
              <a:t>после</a:t>
            </a:r>
            <a:r>
              <a:rPr sz="2800" spc="-10" dirty="0">
                <a:latin typeface="Arial"/>
                <a:cs typeface="Arial"/>
              </a:rPr>
              <a:t> ТЭП</a:t>
            </a:r>
            <a:endParaRPr sz="2800">
              <a:latin typeface="Arial"/>
              <a:cs typeface="Arial"/>
            </a:endParaRPr>
          </a:p>
          <a:p>
            <a:pPr marL="528320" marR="859790" indent="-516255">
              <a:lnSpc>
                <a:spcPct val="100000"/>
              </a:lnSpc>
              <a:spcBef>
                <a:spcPts val="675"/>
              </a:spcBef>
              <a:tabLst>
                <a:tab pos="528320" algn="l"/>
              </a:tabLst>
            </a:pPr>
            <a:r>
              <a:rPr sz="2800" spc="-5" dirty="0">
                <a:latin typeface="Arial"/>
                <a:cs typeface="Arial"/>
              </a:rPr>
              <a:t>•	Игнорирование </a:t>
            </a:r>
            <a:r>
              <a:rPr sz="2800" spc="-25" dirty="0">
                <a:latin typeface="Arial"/>
                <a:cs typeface="Arial"/>
              </a:rPr>
              <a:t>этапа</a:t>
            </a:r>
            <a:r>
              <a:rPr sz="2800" spc="-195" dirty="0">
                <a:latin typeface="Arial"/>
                <a:cs typeface="Arial"/>
              </a:rPr>
              <a:t> </a:t>
            </a:r>
            <a:r>
              <a:rPr sz="2800" spc="-10" dirty="0">
                <a:latin typeface="Arial"/>
                <a:cs typeface="Arial"/>
              </a:rPr>
              <a:t>предоперационной  </a:t>
            </a:r>
            <a:r>
              <a:rPr sz="2800" spc="-50" dirty="0">
                <a:latin typeface="Arial"/>
                <a:cs typeface="Arial"/>
              </a:rPr>
              <a:t>подготовки</a:t>
            </a:r>
            <a:endParaRPr sz="2800">
              <a:latin typeface="Arial"/>
              <a:cs typeface="Arial"/>
            </a:endParaRPr>
          </a:p>
          <a:p>
            <a:pPr marL="528320" marR="1471295" indent="-516255">
              <a:lnSpc>
                <a:spcPct val="100000"/>
              </a:lnSpc>
              <a:spcBef>
                <a:spcPts val="675"/>
              </a:spcBef>
              <a:tabLst>
                <a:tab pos="528320" algn="l"/>
              </a:tabLst>
            </a:pPr>
            <a:r>
              <a:rPr sz="2800" spc="-5" dirty="0">
                <a:latin typeface="Arial"/>
                <a:cs typeface="Arial"/>
              </a:rPr>
              <a:t>•	</a:t>
            </a:r>
            <a:r>
              <a:rPr sz="2800" spc="-20" dirty="0">
                <a:latin typeface="Arial"/>
                <a:cs typeface="Arial"/>
              </a:rPr>
              <a:t>Несоблюдение </a:t>
            </a:r>
            <a:r>
              <a:rPr sz="2800" spc="-10" dirty="0">
                <a:latin typeface="Arial"/>
                <a:cs typeface="Arial"/>
              </a:rPr>
              <a:t>критериев </a:t>
            </a:r>
            <a:r>
              <a:rPr sz="2800" spc="-15" dirty="0">
                <a:latin typeface="Arial"/>
                <a:cs typeface="Arial"/>
              </a:rPr>
              <a:t>перевода</a:t>
            </a:r>
            <a:r>
              <a:rPr sz="2800" spc="-195" dirty="0">
                <a:latin typeface="Arial"/>
                <a:cs typeface="Arial"/>
              </a:rPr>
              <a:t> </a:t>
            </a:r>
            <a:r>
              <a:rPr sz="2800" spc="-5" dirty="0">
                <a:latin typeface="Arial"/>
                <a:cs typeface="Arial"/>
              </a:rPr>
              <a:t>с  </a:t>
            </a:r>
            <a:r>
              <a:rPr sz="2800" spc="-25" dirty="0">
                <a:latin typeface="Arial"/>
                <a:cs typeface="Arial"/>
              </a:rPr>
              <a:t>одного этапа </a:t>
            </a:r>
            <a:r>
              <a:rPr sz="2800" spc="-5" dirty="0">
                <a:latin typeface="Arial"/>
                <a:cs typeface="Arial"/>
              </a:rPr>
              <a:t>на</a:t>
            </a:r>
            <a:r>
              <a:rPr sz="2800" spc="-204" dirty="0">
                <a:latin typeface="Arial"/>
                <a:cs typeface="Arial"/>
              </a:rPr>
              <a:t> </a:t>
            </a:r>
            <a:r>
              <a:rPr sz="2800" spc="-20" dirty="0">
                <a:latin typeface="Arial"/>
                <a:cs typeface="Arial"/>
              </a:rPr>
              <a:t>другой</a:t>
            </a:r>
            <a:endParaRPr sz="2800">
              <a:latin typeface="Arial"/>
              <a:cs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431673"/>
            <a:ext cx="8721725" cy="5317490"/>
          </a:xfrm>
          <a:prstGeom prst="rect">
            <a:avLst/>
          </a:prstGeom>
        </p:spPr>
        <p:txBody>
          <a:bodyPr vert="horz" wrap="square" lIns="0" tIns="43180" rIns="0" bIns="0" rtlCol="0">
            <a:spAutoFit/>
          </a:bodyPr>
          <a:lstStyle/>
          <a:p>
            <a:pPr marL="355600" marR="360045" indent="-342900">
              <a:lnSpc>
                <a:spcPts val="3190"/>
              </a:lnSpc>
              <a:spcBef>
                <a:spcPts val="340"/>
              </a:spcBef>
              <a:tabLst>
                <a:tab pos="300355" algn="l"/>
              </a:tabLst>
            </a:pPr>
            <a:r>
              <a:rPr sz="2800" spc="-5" dirty="0">
                <a:latin typeface="Arial"/>
                <a:cs typeface="Arial"/>
              </a:rPr>
              <a:t>•	</a:t>
            </a:r>
            <a:r>
              <a:rPr sz="2800" spc="-15" dirty="0">
                <a:latin typeface="Arial"/>
                <a:cs typeface="Arial"/>
              </a:rPr>
              <a:t>Отдаленные </a:t>
            </a:r>
            <a:r>
              <a:rPr sz="2800" spc="-20" dirty="0">
                <a:latin typeface="Arial"/>
                <a:cs typeface="Arial"/>
              </a:rPr>
              <a:t>положительные </a:t>
            </a:r>
            <a:r>
              <a:rPr sz="2800" spc="-50" dirty="0">
                <a:latin typeface="Arial"/>
                <a:cs typeface="Arial"/>
              </a:rPr>
              <a:t>результаты  </a:t>
            </a:r>
            <a:r>
              <a:rPr sz="2800" spc="-30" dirty="0">
                <a:latin typeface="Arial"/>
                <a:cs typeface="Arial"/>
              </a:rPr>
              <a:t>отмечаются </a:t>
            </a:r>
            <a:r>
              <a:rPr sz="2800" spc="-5" dirty="0">
                <a:latin typeface="Arial"/>
                <a:cs typeface="Arial"/>
              </a:rPr>
              <a:t>у </a:t>
            </a:r>
            <a:r>
              <a:rPr sz="2800" spc="-5" dirty="0">
                <a:solidFill>
                  <a:srgbClr val="FD0000"/>
                </a:solidFill>
                <a:latin typeface="Arial"/>
                <a:cs typeface="Arial"/>
              </a:rPr>
              <a:t>76 – </a:t>
            </a:r>
            <a:r>
              <a:rPr sz="2800" dirty="0">
                <a:solidFill>
                  <a:srgbClr val="FD0000"/>
                </a:solidFill>
                <a:latin typeface="Arial"/>
                <a:cs typeface="Arial"/>
              </a:rPr>
              <a:t>89% </a:t>
            </a:r>
            <a:r>
              <a:rPr sz="2800" spc="-10" dirty="0">
                <a:latin typeface="Arial"/>
                <a:cs typeface="Arial"/>
              </a:rPr>
              <a:t>оперированных</a:t>
            </a:r>
            <a:r>
              <a:rPr sz="2800" spc="-180" dirty="0">
                <a:latin typeface="Arial"/>
                <a:cs typeface="Arial"/>
              </a:rPr>
              <a:t> </a:t>
            </a:r>
            <a:r>
              <a:rPr sz="2800" spc="-20" dirty="0">
                <a:latin typeface="Arial"/>
                <a:cs typeface="Arial"/>
              </a:rPr>
              <a:t>больных  </a:t>
            </a:r>
            <a:r>
              <a:rPr sz="2800" i="1" spc="-5" dirty="0">
                <a:latin typeface="Arial"/>
                <a:cs typeface="Arial"/>
              </a:rPr>
              <a:t>(Hailer </a:t>
            </a:r>
            <a:r>
              <a:rPr sz="2800" i="1" spc="-95" dirty="0">
                <a:latin typeface="Arial"/>
                <a:cs typeface="Arial"/>
              </a:rPr>
              <a:t>N.P. </a:t>
            </a:r>
            <a:r>
              <a:rPr sz="2800" i="1" dirty="0">
                <a:latin typeface="Arial"/>
                <a:cs typeface="Arial"/>
              </a:rPr>
              <a:t>et </a:t>
            </a:r>
            <a:r>
              <a:rPr sz="2800" i="1" spc="-5" dirty="0">
                <a:latin typeface="Arial"/>
                <a:cs typeface="Arial"/>
              </a:rPr>
              <a:t>al.,</a:t>
            </a:r>
            <a:r>
              <a:rPr sz="2800" i="1" spc="-250" dirty="0">
                <a:latin typeface="Arial"/>
                <a:cs typeface="Arial"/>
              </a:rPr>
              <a:t> </a:t>
            </a:r>
            <a:r>
              <a:rPr sz="2800" i="1" dirty="0">
                <a:latin typeface="Arial"/>
                <a:cs typeface="Arial"/>
              </a:rPr>
              <a:t>2007)</a:t>
            </a:r>
            <a:endParaRPr sz="2800">
              <a:latin typeface="Arial"/>
              <a:cs typeface="Arial"/>
            </a:endParaRPr>
          </a:p>
          <a:p>
            <a:pPr marL="12700">
              <a:lnSpc>
                <a:spcPts val="3035"/>
              </a:lnSpc>
              <a:spcBef>
                <a:spcPts val="5"/>
              </a:spcBef>
              <a:tabLst>
                <a:tab pos="334010" algn="l"/>
              </a:tabLst>
            </a:pPr>
            <a:r>
              <a:rPr sz="2800" spc="-5" dirty="0">
                <a:latin typeface="Arial"/>
                <a:cs typeface="Arial"/>
              </a:rPr>
              <a:t>•	у </a:t>
            </a:r>
            <a:r>
              <a:rPr sz="2800" dirty="0">
                <a:solidFill>
                  <a:srgbClr val="FD0000"/>
                </a:solidFill>
                <a:latin typeface="Arial"/>
                <a:cs typeface="Arial"/>
              </a:rPr>
              <a:t>17 </a:t>
            </a:r>
            <a:r>
              <a:rPr sz="2800" spc="-5" dirty="0">
                <a:solidFill>
                  <a:srgbClr val="FD0000"/>
                </a:solidFill>
                <a:latin typeface="Arial"/>
                <a:cs typeface="Arial"/>
              </a:rPr>
              <a:t>– 20% </a:t>
            </a:r>
            <a:r>
              <a:rPr sz="2800" spc="-5" dirty="0">
                <a:latin typeface="Arial"/>
                <a:cs typeface="Arial"/>
              </a:rPr>
              <a:t>пациентов </a:t>
            </a:r>
            <a:r>
              <a:rPr sz="2800" spc="-15" dirty="0">
                <a:latin typeface="Arial"/>
                <a:cs typeface="Arial"/>
              </a:rPr>
              <a:t>сохраняется</a:t>
            </a:r>
            <a:r>
              <a:rPr sz="2800" spc="20" dirty="0">
                <a:latin typeface="Arial"/>
                <a:cs typeface="Arial"/>
              </a:rPr>
              <a:t> </a:t>
            </a:r>
            <a:r>
              <a:rPr sz="2800" spc="-20" dirty="0">
                <a:latin typeface="Arial"/>
                <a:cs typeface="Arial"/>
              </a:rPr>
              <a:t>болевой</a:t>
            </a:r>
            <a:endParaRPr sz="2800">
              <a:latin typeface="Arial"/>
              <a:cs typeface="Arial"/>
            </a:endParaRPr>
          </a:p>
          <a:p>
            <a:pPr marL="355600" marR="5080">
              <a:lnSpc>
                <a:spcPct val="95000"/>
              </a:lnSpc>
              <a:spcBef>
                <a:spcPts val="85"/>
              </a:spcBef>
            </a:pPr>
            <a:r>
              <a:rPr sz="2800" spc="-5" dirty="0">
                <a:latin typeface="Arial"/>
                <a:cs typeface="Arial"/>
              </a:rPr>
              <a:t>синдром, а </a:t>
            </a:r>
            <a:r>
              <a:rPr sz="2800" b="1" spc="-5" dirty="0">
                <a:latin typeface="Arial"/>
                <a:cs typeface="Arial"/>
              </a:rPr>
              <a:t>у </a:t>
            </a:r>
            <a:r>
              <a:rPr sz="2800" dirty="0">
                <a:solidFill>
                  <a:srgbClr val="FD0000"/>
                </a:solidFill>
                <a:latin typeface="Arial"/>
                <a:cs typeface="Arial"/>
              </a:rPr>
              <a:t>32-35% </a:t>
            </a:r>
            <a:r>
              <a:rPr sz="2800" spc="-5" dirty="0">
                <a:latin typeface="Arial"/>
                <a:cs typeface="Arial"/>
              </a:rPr>
              <a:t>в сроки </a:t>
            </a:r>
            <a:r>
              <a:rPr sz="2800" spc="-30" dirty="0">
                <a:latin typeface="Arial"/>
                <a:cs typeface="Arial"/>
              </a:rPr>
              <a:t>от </a:t>
            </a:r>
            <a:r>
              <a:rPr sz="2800" spc="-35" dirty="0">
                <a:latin typeface="Arial"/>
                <a:cs typeface="Arial"/>
              </a:rPr>
              <a:t>года </a:t>
            </a:r>
            <a:r>
              <a:rPr sz="2800" spc="-5" dirty="0">
                <a:latin typeface="Arial"/>
                <a:cs typeface="Arial"/>
              </a:rPr>
              <a:t>до 10 </a:t>
            </a:r>
            <a:r>
              <a:rPr sz="2800" spc="-40" dirty="0">
                <a:latin typeface="Arial"/>
                <a:cs typeface="Arial"/>
              </a:rPr>
              <a:t>лет </a:t>
            </a:r>
            <a:r>
              <a:rPr sz="2800" spc="-5" dirty="0">
                <a:latin typeface="Arial"/>
                <a:cs typeface="Arial"/>
              </a:rPr>
              <a:t>при  </a:t>
            </a:r>
            <a:r>
              <a:rPr sz="2800" spc="-15" dirty="0">
                <a:latin typeface="Arial"/>
                <a:cs typeface="Arial"/>
              </a:rPr>
              <a:t>отсутствии </a:t>
            </a:r>
            <a:r>
              <a:rPr sz="2800" spc="-5" dirty="0">
                <a:latin typeface="Arial"/>
                <a:cs typeface="Arial"/>
              </a:rPr>
              <a:t>нестабильности и </a:t>
            </a:r>
            <a:r>
              <a:rPr sz="2800" spc="-10" dirty="0">
                <a:latin typeface="Arial"/>
                <a:cs typeface="Arial"/>
              </a:rPr>
              <a:t>инфекционного  процесса </a:t>
            </a:r>
            <a:r>
              <a:rPr sz="2800" spc="-30" dirty="0">
                <a:latin typeface="Arial"/>
                <a:cs typeface="Arial"/>
              </a:rPr>
              <a:t>отмечаются </a:t>
            </a:r>
            <a:r>
              <a:rPr sz="2800" spc="-5" dirty="0">
                <a:latin typeface="Arial"/>
                <a:cs typeface="Arial"/>
              </a:rPr>
              <a:t>новые ощущения в </a:t>
            </a:r>
            <a:r>
              <a:rPr sz="2800" spc="-10" dirty="0">
                <a:latin typeface="Arial"/>
                <a:cs typeface="Arial"/>
              </a:rPr>
              <a:t>виде  </a:t>
            </a:r>
            <a:r>
              <a:rPr sz="2800" spc="-5" dirty="0">
                <a:latin typeface="Arial"/>
                <a:cs typeface="Arial"/>
              </a:rPr>
              <a:t>слабо </a:t>
            </a:r>
            <a:r>
              <a:rPr sz="2800" spc="-10" dirty="0">
                <a:latin typeface="Arial"/>
                <a:cs typeface="Arial"/>
              </a:rPr>
              <a:t>выраженного </a:t>
            </a:r>
            <a:r>
              <a:rPr sz="2800" spc="-25" dirty="0">
                <a:latin typeface="Arial"/>
                <a:cs typeface="Arial"/>
              </a:rPr>
              <a:t>болевого </a:t>
            </a:r>
            <a:r>
              <a:rPr sz="2800" spc="-5" dirty="0">
                <a:latin typeface="Arial"/>
                <a:cs typeface="Arial"/>
              </a:rPr>
              <a:t>синдрома или  </a:t>
            </a:r>
            <a:r>
              <a:rPr sz="2800" spc="-10" dirty="0">
                <a:latin typeface="Arial"/>
                <a:cs typeface="Arial"/>
              </a:rPr>
              <a:t>дискомфорта </a:t>
            </a:r>
            <a:r>
              <a:rPr sz="2800" spc="-5" dirty="0">
                <a:latin typeface="Arial"/>
                <a:cs typeface="Arial"/>
              </a:rPr>
              <a:t>в </a:t>
            </a:r>
            <a:r>
              <a:rPr sz="2800" spc="-25" dirty="0">
                <a:latin typeface="Arial"/>
                <a:cs typeface="Arial"/>
              </a:rPr>
              <a:t>области тазобедренного</a:t>
            </a:r>
            <a:r>
              <a:rPr sz="2800" spc="-185" dirty="0">
                <a:latin typeface="Arial"/>
                <a:cs typeface="Arial"/>
              </a:rPr>
              <a:t> </a:t>
            </a:r>
            <a:r>
              <a:rPr sz="2800" spc="-15" dirty="0">
                <a:latin typeface="Arial"/>
                <a:cs typeface="Arial"/>
              </a:rPr>
              <a:t>сустава</a:t>
            </a:r>
            <a:endParaRPr sz="2800">
              <a:latin typeface="Arial"/>
              <a:cs typeface="Arial"/>
            </a:endParaRPr>
          </a:p>
          <a:p>
            <a:pPr marL="355600" marR="114935">
              <a:lnSpc>
                <a:spcPct val="95000"/>
              </a:lnSpc>
              <a:tabLst>
                <a:tab pos="7687309" algn="l"/>
              </a:tabLst>
            </a:pPr>
            <a:r>
              <a:rPr sz="2800" i="1" spc="-5" dirty="0">
                <a:latin typeface="Arial"/>
                <a:cs typeface="Arial"/>
              </a:rPr>
              <a:t>( </a:t>
            </a:r>
            <a:r>
              <a:rPr sz="2800" i="1" dirty="0">
                <a:latin typeface="Arial"/>
                <a:cs typeface="Arial"/>
              </a:rPr>
              <a:t>Khan </a:t>
            </a:r>
            <a:r>
              <a:rPr sz="2800" i="1" spc="-5" dirty="0">
                <a:latin typeface="Arial"/>
                <a:cs typeface="Arial"/>
              </a:rPr>
              <a:t>N.Q., 1998; Jones C. et </a:t>
            </a:r>
            <a:r>
              <a:rPr sz="2800" i="1" dirty="0">
                <a:latin typeface="Arial"/>
                <a:cs typeface="Arial"/>
              </a:rPr>
              <a:t>al.,2001; </a:t>
            </a:r>
            <a:r>
              <a:rPr sz="2800" i="1" spc="-5" dirty="0">
                <a:latin typeface="Arial"/>
                <a:cs typeface="Arial"/>
              </a:rPr>
              <a:t>Huo M.,  </a:t>
            </a:r>
            <a:r>
              <a:rPr sz="2800" i="1" dirty="0">
                <a:latin typeface="Arial"/>
                <a:cs typeface="Arial"/>
              </a:rPr>
              <a:t>2002; </a:t>
            </a:r>
            <a:r>
              <a:rPr sz="2800" i="1" spc="-5" dirty="0">
                <a:latin typeface="Arial"/>
                <a:cs typeface="Arial"/>
              </a:rPr>
              <a:t>Danish Hip </a:t>
            </a:r>
            <a:r>
              <a:rPr sz="2800" i="1" dirty="0">
                <a:latin typeface="Arial"/>
                <a:cs typeface="Arial"/>
              </a:rPr>
              <a:t>Arthroplasty </a:t>
            </a:r>
            <a:r>
              <a:rPr sz="2800" i="1" spc="-20" dirty="0">
                <a:latin typeface="Arial"/>
                <a:cs typeface="Arial"/>
              </a:rPr>
              <a:t>Register, </a:t>
            </a:r>
            <a:r>
              <a:rPr sz="2800" i="1" dirty="0">
                <a:latin typeface="Arial"/>
                <a:cs typeface="Arial"/>
              </a:rPr>
              <a:t>2003; </a:t>
            </a:r>
            <a:r>
              <a:rPr sz="2800" i="1" spc="-5" dirty="0">
                <a:latin typeface="Arial"/>
                <a:cs typeface="Arial"/>
              </a:rPr>
              <a:t>Bozic  K., </a:t>
            </a:r>
            <a:r>
              <a:rPr sz="2800" i="1" dirty="0">
                <a:latin typeface="Arial"/>
                <a:cs typeface="Arial"/>
              </a:rPr>
              <a:t>2004; </a:t>
            </a:r>
            <a:r>
              <a:rPr sz="2800" i="1" spc="-5" dirty="0">
                <a:latin typeface="Arial"/>
                <a:cs typeface="Arial"/>
              </a:rPr>
              <a:t>Graves S.E. </a:t>
            </a:r>
            <a:r>
              <a:rPr sz="2800" i="1" dirty="0">
                <a:latin typeface="Arial"/>
                <a:cs typeface="Arial"/>
              </a:rPr>
              <a:t>et </a:t>
            </a:r>
            <a:r>
              <a:rPr sz="2800" i="1" spc="-5" dirty="0">
                <a:latin typeface="Arial"/>
                <a:cs typeface="Arial"/>
              </a:rPr>
              <a:t>al., </a:t>
            </a:r>
            <a:r>
              <a:rPr sz="2800" i="1" dirty="0">
                <a:latin typeface="Arial"/>
                <a:cs typeface="Arial"/>
              </a:rPr>
              <a:t>2004; </a:t>
            </a:r>
            <a:r>
              <a:rPr sz="2800" i="1" spc="-5" dirty="0">
                <a:latin typeface="Arial"/>
                <a:cs typeface="Arial"/>
              </a:rPr>
              <a:t>Swedish Hip  Arthr</a:t>
            </a:r>
            <a:r>
              <a:rPr sz="2800" i="1" dirty="0">
                <a:latin typeface="Arial"/>
                <a:cs typeface="Arial"/>
              </a:rPr>
              <a:t>o</a:t>
            </a:r>
            <a:r>
              <a:rPr sz="2800" i="1" spc="-5" dirty="0">
                <a:latin typeface="Arial"/>
                <a:cs typeface="Arial"/>
              </a:rPr>
              <a:t>pl</a:t>
            </a:r>
            <a:r>
              <a:rPr sz="2800" i="1" dirty="0">
                <a:latin typeface="Arial"/>
                <a:cs typeface="Arial"/>
              </a:rPr>
              <a:t>a</a:t>
            </a:r>
            <a:r>
              <a:rPr sz="2800" i="1" spc="-5" dirty="0">
                <a:latin typeface="Arial"/>
                <a:cs typeface="Arial"/>
              </a:rPr>
              <a:t>sty</a:t>
            </a:r>
            <a:r>
              <a:rPr sz="2800" i="1" spc="10" dirty="0">
                <a:latin typeface="Arial"/>
                <a:cs typeface="Arial"/>
              </a:rPr>
              <a:t> </a:t>
            </a:r>
            <a:r>
              <a:rPr sz="2800" i="1" spc="-5" dirty="0">
                <a:latin typeface="Arial"/>
                <a:cs typeface="Arial"/>
              </a:rPr>
              <a:t>Regi</a:t>
            </a:r>
            <a:r>
              <a:rPr sz="2800" i="1" dirty="0">
                <a:latin typeface="Arial"/>
                <a:cs typeface="Arial"/>
              </a:rPr>
              <a:t>s</a:t>
            </a:r>
            <a:r>
              <a:rPr sz="2800" i="1" spc="-5" dirty="0">
                <a:latin typeface="Arial"/>
                <a:cs typeface="Arial"/>
              </a:rPr>
              <a:t>tr</a:t>
            </a:r>
            <a:r>
              <a:rPr sz="2800" i="1" spc="-200" dirty="0">
                <a:latin typeface="Arial"/>
                <a:cs typeface="Arial"/>
              </a:rPr>
              <a:t>y</a:t>
            </a:r>
            <a:r>
              <a:rPr sz="2800" i="1" spc="-5" dirty="0">
                <a:latin typeface="Arial"/>
                <a:cs typeface="Arial"/>
              </a:rPr>
              <a:t>,</a:t>
            </a:r>
            <a:r>
              <a:rPr sz="2800" i="1" spc="5" dirty="0">
                <a:latin typeface="Arial"/>
                <a:cs typeface="Arial"/>
              </a:rPr>
              <a:t> </a:t>
            </a:r>
            <a:r>
              <a:rPr sz="2800" i="1" dirty="0">
                <a:latin typeface="Arial"/>
                <a:cs typeface="Arial"/>
              </a:rPr>
              <a:t>2006</a:t>
            </a:r>
            <a:r>
              <a:rPr sz="2800" i="1" spc="-5" dirty="0">
                <a:latin typeface="Arial"/>
                <a:cs typeface="Arial"/>
              </a:rPr>
              <a:t>; Bohm</a:t>
            </a:r>
            <a:r>
              <a:rPr sz="2800" i="1" spc="15" dirty="0">
                <a:latin typeface="Arial"/>
                <a:cs typeface="Arial"/>
              </a:rPr>
              <a:t> </a:t>
            </a:r>
            <a:r>
              <a:rPr sz="2800" i="1" spc="-5" dirty="0">
                <a:latin typeface="Arial"/>
                <a:cs typeface="Arial"/>
              </a:rPr>
              <a:t>E.</a:t>
            </a:r>
            <a:r>
              <a:rPr sz="2800" i="1" spc="-15" dirty="0">
                <a:latin typeface="Arial"/>
                <a:cs typeface="Arial"/>
              </a:rPr>
              <a:t>R</a:t>
            </a:r>
            <a:r>
              <a:rPr sz="2800" i="1" spc="-5" dirty="0">
                <a:latin typeface="Arial"/>
                <a:cs typeface="Arial"/>
              </a:rPr>
              <a:t>.</a:t>
            </a:r>
            <a:r>
              <a:rPr sz="2800" i="1" spc="-10" dirty="0">
                <a:latin typeface="Arial"/>
                <a:cs typeface="Arial"/>
              </a:rPr>
              <a:t> </a:t>
            </a:r>
            <a:r>
              <a:rPr sz="2800" i="1" spc="-5" dirty="0">
                <a:latin typeface="Arial"/>
                <a:cs typeface="Arial"/>
              </a:rPr>
              <a:t>et</a:t>
            </a:r>
            <a:r>
              <a:rPr sz="2800" i="1" dirty="0">
                <a:latin typeface="Arial"/>
                <a:cs typeface="Arial"/>
              </a:rPr>
              <a:t> </a:t>
            </a:r>
            <a:r>
              <a:rPr sz="2800" i="1" spc="-5" dirty="0">
                <a:latin typeface="Arial"/>
                <a:cs typeface="Arial"/>
              </a:rPr>
              <a:t>al</a:t>
            </a:r>
            <a:r>
              <a:rPr sz="2800" i="1" dirty="0">
                <a:latin typeface="Arial"/>
                <a:cs typeface="Arial"/>
              </a:rPr>
              <a:t>.</a:t>
            </a:r>
            <a:r>
              <a:rPr sz="2800" i="1" spc="-5" dirty="0">
                <a:latin typeface="Arial"/>
                <a:cs typeface="Arial"/>
              </a:rPr>
              <a:t>,</a:t>
            </a:r>
            <a:r>
              <a:rPr sz="2800" i="1" dirty="0">
                <a:latin typeface="Arial"/>
                <a:cs typeface="Arial"/>
              </a:rPr>
              <a:t>	</a:t>
            </a:r>
            <a:r>
              <a:rPr sz="2800" i="1" spc="-5" dirty="0">
                <a:latin typeface="Arial"/>
                <a:cs typeface="Arial"/>
              </a:rPr>
              <a:t>2010)</a:t>
            </a:r>
            <a:endParaRPr sz="2800">
              <a:latin typeface="Arial"/>
              <a:cs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414" y="224154"/>
            <a:ext cx="8471535" cy="5238115"/>
          </a:xfrm>
          <a:prstGeom prst="rect">
            <a:avLst/>
          </a:prstGeom>
        </p:spPr>
        <p:txBody>
          <a:bodyPr vert="horz" wrap="square" lIns="0" tIns="46355" rIns="0" bIns="0" rtlCol="0">
            <a:spAutoFit/>
          </a:bodyPr>
          <a:lstStyle/>
          <a:p>
            <a:pPr marL="355600" marR="715010" indent="149225">
              <a:lnSpc>
                <a:spcPct val="92000"/>
              </a:lnSpc>
              <a:spcBef>
                <a:spcPts val="365"/>
              </a:spcBef>
              <a:tabLst>
                <a:tab pos="1209040" algn="l"/>
                <a:tab pos="5246370" algn="l"/>
              </a:tabLst>
            </a:pPr>
            <a:r>
              <a:rPr sz="2800" i="1" spc="-5" dirty="0">
                <a:latin typeface="Calibri"/>
                <a:cs typeface="Calibri"/>
              </a:rPr>
              <a:t>211	пациентов в возрасте от 22 </a:t>
            </a:r>
            <a:r>
              <a:rPr sz="2800" i="1" dirty="0">
                <a:latin typeface="Calibri"/>
                <a:cs typeface="Calibri"/>
              </a:rPr>
              <a:t>до </a:t>
            </a:r>
            <a:r>
              <a:rPr sz="2800" i="1" spc="-5" dirty="0">
                <a:latin typeface="Calibri"/>
                <a:cs typeface="Calibri"/>
              </a:rPr>
              <a:t>73 </a:t>
            </a:r>
            <a:r>
              <a:rPr sz="2800" i="1" spc="-10" dirty="0">
                <a:latin typeface="Calibri"/>
                <a:cs typeface="Calibri"/>
              </a:rPr>
              <a:t>лет  </a:t>
            </a:r>
            <a:r>
              <a:rPr sz="2800" i="1" spc="-5" dirty="0">
                <a:latin typeface="Calibri"/>
                <a:cs typeface="Calibri"/>
              </a:rPr>
              <a:t>(средний возраст</a:t>
            </a:r>
            <a:r>
              <a:rPr sz="2800" i="1" spc="45" dirty="0">
                <a:latin typeface="Calibri"/>
                <a:cs typeface="Calibri"/>
              </a:rPr>
              <a:t> </a:t>
            </a:r>
            <a:r>
              <a:rPr sz="2800" i="1" spc="-5" dirty="0">
                <a:latin typeface="Calibri"/>
                <a:cs typeface="Calibri"/>
              </a:rPr>
              <a:t>пациентов</a:t>
            </a:r>
            <a:r>
              <a:rPr sz="2800" i="1" spc="25" dirty="0">
                <a:latin typeface="Calibri"/>
                <a:cs typeface="Calibri"/>
              </a:rPr>
              <a:t> </a:t>
            </a:r>
            <a:r>
              <a:rPr sz="2800" i="1" spc="-5" dirty="0">
                <a:latin typeface="Calibri"/>
                <a:cs typeface="Calibri"/>
              </a:rPr>
              <a:t>-	51,4±12,5 </a:t>
            </a:r>
            <a:r>
              <a:rPr sz="2800" i="1" spc="-10" dirty="0">
                <a:latin typeface="Calibri"/>
                <a:cs typeface="Calibri"/>
              </a:rPr>
              <a:t>лет) </a:t>
            </a:r>
            <a:r>
              <a:rPr sz="2800" i="1" spc="-5" dirty="0">
                <a:latin typeface="Calibri"/>
                <a:cs typeface="Calibri"/>
              </a:rPr>
              <a:t>с  </a:t>
            </a:r>
            <a:r>
              <a:rPr sz="2800" i="1" spc="-10" dirty="0">
                <a:latin typeface="Calibri"/>
                <a:cs typeface="Calibri"/>
              </a:rPr>
              <a:t>осложненным </a:t>
            </a:r>
            <a:r>
              <a:rPr sz="2800" i="1" spc="-5" dirty="0">
                <a:latin typeface="Calibri"/>
                <a:cs typeface="Calibri"/>
              </a:rPr>
              <a:t>течением</a:t>
            </a:r>
            <a:r>
              <a:rPr sz="2800" i="1" spc="50" dirty="0">
                <a:latin typeface="Calibri"/>
                <a:cs typeface="Calibri"/>
              </a:rPr>
              <a:t> </a:t>
            </a:r>
            <a:r>
              <a:rPr sz="2800" i="1" spc="-5" dirty="0">
                <a:latin typeface="Calibri"/>
                <a:cs typeface="Calibri"/>
              </a:rPr>
              <a:t>позднего</a:t>
            </a:r>
            <a:endParaRPr sz="2800">
              <a:latin typeface="Calibri"/>
              <a:cs typeface="Calibri"/>
            </a:endParaRPr>
          </a:p>
          <a:p>
            <a:pPr marL="355600" marR="5080">
              <a:lnSpc>
                <a:spcPts val="3090"/>
              </a:lnSpc>
              <a:spcBef>
                <a:spcPts val="60"/>
              </a:spcBef>
            </a:pPr>
            <a:r>
              <a:rPr sz="2800" i="1" spc="-5" dirty="0">
                <a:latin typeface="Calibri"/>
                <a:cs typeface="Calibri"/>
              </a:rPr>
              <a:t>послеоперационного и отдаленного периодов после  ТЭП</a:t>
            </a:r>
            <a:endParaRPr sz="2800">
              <a:latin typeface="Calibri"/>
              <a:cs typeface="Calibri"/>
            </a:endParaRPr>
          </a:p>
          <a:p>
            <a:pPr marL="108585" algn="ctr">
              <a:lnSpc>
                <a:spcPts val="2905"/>
              </a:lnSpc>
            </a:pPr>
            <a:r>
              <a:rPr sz="3000" b="1" spc="-5" dirty="0">
                <a:solidFill>
                  <a:srgbClr val="FD0000"/>
                </a:solidFill>
                <a:latin typeface="Calibri"/>
                <a:cs typeface="Calibri"/>
              </a:rPr>
              <a:t>Варианты </a:t>
            </a:r>
            <a:r>
              <a:rPr sz="3000" b="1" spc="-10" dirty="0">
                <a:solidFill>
                  <a:srgbClr val="FD0000"/>
                </a:solidFill>
                <a:latin typeface="Calibri"/>
                <a:cs typeface="Calibri"/>
              </a:rPr>
              <a:t>осложненного течения </a:t>
            </a:r>
            <a:r>
              <a:rPr sz="3000" b="1" spc="-5" dirty="0">
                <a:solidFill>
                  <a:srgbClr val="FD0000"/>
                </a:solidFill>
                <a:latin typeface="Calibri"/>
                <a:cs typeface="Calibri"/>
              </a:rPr>
              <a:t>после</a:t>
            </a:r>
            <a:r>
              <a:rPr sz="3000" b="1" spc="-45" dirty="0">
                <a:solidFill>
                  <a:srgbClr val="FD0000"/>
                </a:solidFill>
                <a:latin typeface="Calibri"/>
                <a:cs typeface="Calibri"/>
              </a:rPr>
              <a:t> </a:t>
            </a:r>
            <a:r>
              <a:rPr sz="3000" b="1" dirty="0">
                <a:solidFill>
                  <a:srgbClr val="FD0000"/>
                </a:solidFill>
                <a:latin typeface="Calibri"/>
                <a:cs typeface="Calibri"/>
              </a:rPr>
              <a:t>ТЭП</a:t>
            </a:r>
            <a:endParaRPr sz="3000">
              <a:latin typeface="Calibri"/>
              <a:cs typeface="Calibri"/>
            </a:endParaRPr>
          </a:p>
          <a:p>
            <a:pPr marL="452755" algn="ctr">
              <a:lnSpc>
                <a:spcPts val="3575"/>
              </a:lnSpc>
            </a:pPr>
            <a:r>
              <a:rPr sz="3000" b="1" spc="-10" dirty="0">
                <a:solidFill>
                  <a:srgbClr val="FD0000"/>
                </a:solidFill>
                <a:latin typeface="Calibri"/>
                <a:cs typeface="Calibri"/>
              </a:rPr>
              <a:t>тазобедренного</a:t>
            </a:r>
            <a:r>
              <a:rPr sz="3000" b="1" spc="-20" dirty="0">
                <a:solidFill>
                  <a:srgbClr val="FD0000"/>
                </a:solidFill>
                <a:latin typeface="Calibri"/>
                <a:cs typeface="Calibri"/>
              </a:rPr>
              <a:t> сустава</a:t>
            </a:r>
            <a:endParaRPr sz="3000">
              <a:latin typeface="Calibri"/>
              <a:cs typeface="Calibri"/>
            </a:endParaRPr>
          </a:p>
          <a:p>
            <a:pPr>
              <a:lnSpc>
                <a:spcPct val="100000"/>
              </a:lnSpc>
              <a:spcBef>
                <a:spcPts val="5"/>
              </a:spcBef>
            </a:pPr>
            <a:endParaRPr sz="2350">
              <a:latin typeface="Calibri"/>
              <a:cs typeface="Calibri"/>
            </a:endParaRPr>
          </a:p>
          <a:p>
            <a:pPr marL="355600" marR="434340" indent="-342900">
              <a:lnSpc>
                <a:spcPts val="3300"/>
              </a:lnSpc>
              <a:tabLst>
                <a:tab pos="352425" algn="l"/>
              </a:tabLst>
            </a:pPr>
            <a:r>
              <a:rPr sz="2800" spc="-5" dirty="0">
                <a:latin typeface="Calibri"/>
                <a:cs typeface="Calibri"/>
              </a:rPr>
              <a:t>•	</a:t>
            </a:r>
            <a:r>
              <a:rPr sz="2800" spc="-15" dirty="0">
                <a:latin typeface="Calibri"/>
                <a:cs typeface="Calibri"/>
              </a:rPr>
              <a:t>сгибательная </a:t>
            </a:r>
            <a:r>
              <a:rPr sz="2800" spc="-5" dirty="0">
                <a:latin typeface="Calibri"/>
                <a:cs typeface="Calibri"/>
              </a:rPr>
              <a:t>и </a:t>
            </a:r>
            <a:r>
              <a:rPr sz="2800" spc="-10" dirty="0">
                <a:latin typeface="Calibri"/>
                <a:cs typeface="Calibri"/>
              </a:rPr>
              <a:t>наружно-ротационная </a:t>
            </a:r>
            <a:r>
              <a:rPr sz="2800" spc="-15" dirty="0">
                <a:latin typeface="Calibri"/>
                <a:cs typeface="Calibri"/>
              </a:rPr>
              <a:t>контрактура  тазобедренного</a:t>
            </a:r>
            <a:r>
              <a:rPr sz="2800" spc="-45" dirty="0">
                <a:latin typeface="Calibri"/>
                <a:cs typeface="Calibri"/>
              </a:rPr>
              <a:t> </a:t>
            </a:r>
            <a:r>
              <a:rPr sz="2800" spc="-5" dirty="0">
                <a:latin typeface="Calibri"/>
                <a:cs typeface="Calibri"/>
              </a:rPr>
              <a:t>сустава</a:t>
            </a:r>
            <a:endParaRPr sz="2800">
              <a:latin typeface="Calibri"/>
              <a:cs typeface="Calibri"/>
            </a:endParaRPr>
          </a:p>
          <a:p>
            <a:pPr marL="12700">
              <a:lnSpc>
                <a:spcPts val="2650"/>
              </a:lnSpc>
              <a:tabLst>
                <a:tab pos="352425" algn="l"/>
              </a:tabLst>
            </a:pPr>
            <a:r>
              <a:rPr sz="2800" spc="-5" dirty="0">
                <a:latin typeface="Calibri"/>
                <a:cs typeface="Calibri"/>
              </a:rPr>
              <a:t>•	</a:t>
            </a:r>
            <a:r>
              <a:rPr sz="2800" spc="-10" dirty="0">
                <a:latin typeface="Calibri"/>
                <a:cs typeface="Calibri"/>
              </a:rPr>
              <a:t>невропатии </a:t>
            </a:r>
            <a:r>
              <a:rPr sz="2800" spc="-5" dirty="0">
                <a:latin typeface="Calibri"/>
                <a:cs typeface="Calibri"/>
              </a:rPr>
              <a:t>периферических нервов</a:t>
            </a:r>
            <a:r>
              <a:rPr sz="2800" spc="10" dirty="0">
                <a:latin typeface="Calibri"/>
                <a:cs typeface="Calibri"/>
              </a:rPr>
              <a:t> </a:t>
            </a:r>
            <a:r>
              <a:rPr sz="2800" spc="-10" dirty="0">
                <a:latin typeface="Calibri"/>
                <a:cs typeface="Calibri"/>
              </a:rPr>
              <a:t>(седалищного,</a:t>
            </a:r>
            <a:endParaRPr sz="2800">
              <a:latin typeface="Calibri"/>
              <a:cs typeface="Calibri"/>
            </a:endParaRPr>
          </a:p>
          <a:p>
            <a:pPr marL="355600">
              <a:lnSpc>
                <a:spcPts val="3300"/>
              </a:lnSpc>
            </a:pPr>
            <a:r>
              <a:rPr sz="2800" spc="-15" dirty="0">
                <a:latin typeface="Calibri"/>
                <a:cs typeface="Calibri"/>
              </a:rPr>
              <a:t>запирательного,</a:t>
            </a:r>
            <a:r>
              <a:rPr sz="2800" spc="-40" dirty="0">
                <a:latin typeface="Calibri"/>
                <a:cs typeface="Calibri"/>
              </a:rPr>
              <a:t> </a:t>
            </a:r>
            <a:r>
              <a:rPr sz="2800" spc="-20" dirty="0">
                <a:latin typeface="Calibri"/>
                <a:cs typeface="Calibri"/>
              </a:rPr>
              <a:t>бедренного)</a:t>
            </a:r>
            <a:endParaRPr sz="2800">
              <a:latin typeface="Calibri"/>
              <a:cs typeface="Calibri"/>
            </a:endParaRPr>
          </a:p>
          <a:p>
            <a:pPr marL="12700">
              <a:lnSpc>
                <a:spcPct val="100000"/>
              </a:lnSpc>
              <a:tabLst>
                <a:tab pos="352425" algn="l"/>
              </a:tabLst>
            </a:pPr>
            <a:r>
              <a:rPr sz="2800" spc="-5" dirty="0">
                <a:latin typeface="Calibri"/>
                <a:cs typeface="Calibri"/>
              </a:rPr>
              <a:t>•	импиджмент</a:t>
            </a:r>
            <a:r>
              <a:rPr sz="2800" spc="5" dirty="0">
                <a:latin typeface="Calibri"/>
                <a:cs typeface="Calibri"/>
              </a:rPr>
              <a:t> </a:t>
            </a:r>
            <a:r>
              <a:rPr sz="2800" spc="-5" dirty="0">
                <a:latin typeface="Calibri"/>
                <a:cs typeface="Calibri"/>
              </a:rPr>
              <a:t>синдром</a:t>
            </a:r>
            <a:endParaRPr sz="2800">
              <a:latin typeface="Calibri"/>
              <a:cs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3529" rIns="0" bIns="0" rtlCol="0">
            <a:spAutoFit/>
          </a:bodyPr>
          <a:lstStyle/>
          <a:p>
            <a:pPr marL="795020" marR="5080" indent="-352425">
              <a:lnSpc>
                <a:spcPct val="100000"/>
              </a:lnSpc>
              <a:spcBef>
                <a:spcPts val="100"/>
              </a:spcBef>
            </a:pPr>
            <a:r>
              <a:rPr sz="3600" b="0" dirty="0">
                <a:solidFill>
                  <a:srgbClr val="000000"/>
                </a:solidFill>
                <a:latin typeface="Arial"/>
                <a:cs typeface="Arial"/>
              </a:rPr>
              <a:t>Варианты </a:t>
            </a:r>
            <a:r>
              <a:rPr sz="3600" b="0" spc="-10" dirty="0">
                <a:solidFill>
                  <a:srgbClr val="000000"/>
                </a:solidFill>
                <a:latin typeface="Arial"/>
                <a:cs typeface="Arial"/>
              </a:rPr>
              <a:t>осложненного</a:t>
            </a:r>
            <a:r>
              <a:rPr sz="3600" b="0" spc="-360" dirty="0">
                <a:solidFill>
                  <a:srgbClr val="000000"/>
                </a:solidFill>
                <a:latin typeface="Arial"/>
                <a:cs typeface="Arial"/>
              </a:rPr>
              <a:t> </a:t>
            </a:r>
            <a:r>
              <a:rPr sz="3600" b="0" spc="-25" dirty="0">
                <a:solidFill>
                  <a:srgbClr val="000000"/>
                </a:solidFill>
                <a:latin typeface="Arial"/>
                <a:cs typeface="Arial"/>
              </a:rPr>
              <a:t>течения  </a:t>
            </a:r>
            <a:r>
              <a:rPr sz="3600" b="0" dirty="0">
                <a:solidFill>
                  <a:srgbClr val="000000"/>
                </a:solidFill>
                <a:latin typeface="Arial"/>
                <a:cs typeface="Arial"/>
              </a:rPr>
              <a:t>после ТЭП </a:t>
            </a:r>
            <a:r>
              <a:rPr sz="3600" b="0" spc="-20" dirty="0">
                <a:solidFill>
                  <a:srgbClr val="000000"/>
                </a:solidFill>
                <a:latin typeface="Arial"/>
                <a:cs typeface="Arial"/>
              </a:rPr>
              <a:t>коленного</a:t>
            </a:r>
            <a:r>
              <a:rPr sz="3600" b="0" spc="-270" dirty="0">
                <a:solidFill>
                  <a:srgbClr val="000000"/>
                </a:solidFill>
                <a:latin typeface="Arial"/>
                <a:cs typeface="Arial"/>
              </a:rPr>
              <a:t> </a:t>
            </a:r>
            <a:r>
              <a:rPr sz="3600" b="0" spc="-20" dirty="0">
                <a:solidFill>
                  <a:srgbClr val="000000"/>
                </a:solidFill>
                <a:latin typeface="Arial"/>
                <a:cs typeface="Arial"/>
              </a:rPr>
              <a:t>сустава</a:t>
            </a:r>
            <a:endParaRPr sz="3600">
              <a:latin typeface="Arial"/>
              <a:cs typeface="Arial"/>
            </a:endParaRPr>
          </a:p>
        </p:txBody>
      </p:sp>
      <p:sp>
        <p:nvSpPr>
          <p:cNvPr id="3" name="object 3"/>
          <p:cNvSpPr txBox="1"/>
          <p:nvPr/>
        </p:nvSpPr>
        <p:spPr>
          <a:xfrm>
            <a:off x="402742" y="2513787"/>
            <a:ext cx="7905115" cy="2659380"/>
          </a:xfrm>
          <a:prstGeom prst="rect">
            <a:avLst/>
          </a:prstGeom>
        </p:spPr>
        <p:txBody>
          <a:bodyPr vert="horz" wrap="square" lIns="0" tIns="32384" rIns="0" bIns="0" rtlCol="0">
            <a:spAutoFit/>
          </a:bodyPr>
          <a:lstStyle/>
          <a:p>
            <a:pPr marL="355600" marR="357505" indent="-342900">
              <a:lnSpc>
                <a:spcPts val="3810"/>
              </a:lnSpc>
              <a:spcBef>
                <a:spcPts val="254"/>
              </a:spcBef>
            </a:pPr>
            <a:r>
              <a:rPr sz="3200" dirty="0">
                <a:latin typeface="Arial"/>
                <a:cs typeface="Arial"/>
              </a:rPr>
              <a:t>• </a:t>
            </a:r>
            <a:r>
              <a:rPr sz="3200" spc="25" dirty="0">
                <a:latin typeface="Arial"/>
                <a:cs typeface="Arial"/>
              </a:rPr>
              <a:t>стойкая </a:t>
            </a:r>
            <a:r>
              <a:rPr sz="3200" spc="20" dirty="0">
                <a:latin typeface="Arial"/>
                <a:cs typeface="Arial"/>
              </a:rPr>
              <a:t>послеоперационная  </a:t>
            </a:r>
            <a:r>
              <a:rPr sz="3200" dirty="0">
                <a:latin typeface="Arial"/>
                <a:cs typeface="Arial"/>
              </a:rPr>
              <a:t>контрактура </a:t>
            </a:r>
            <a:r>
              <a:rPr sz="3200" spc="-20" dirty="0">
                <a:latin typeface="Arial"/>
                <a:cs typeface="Arial"/>
              </a:rPr>
              <a:t>коленного </a:t>
            </a:r>
            <a:r>
              <a:rPr sz="3200" spc="-15" dirty="0">
                <a:latin typeface="Arial"/>
                <a:cs typeface="Arial"/>
              </a:rPr>
              <a:t>сустава </a:t>
            </a:r>
            <a:r>
              <a:rPr sz="3200" dirty="0">
                <a:latin typeface="Arial"/>
                <a:cs typeface="Arial"/>
              </a:rPr>
              <a:t>(в</a:t>
            </a:r>
            <a:r>
              <a:rPr sz="3200" spc="-645" dirty="0">
                <a:latin typeface="Arial"/>
                <a:cs typeface="Arial"/>
              </a:rPr>
              <a:t> </a:t>
            </a:r>
            <a:r>
              <a:rPr sz="3200" spc="-90" dirty="0">
                <a:latin typeface="Arial"/>
                <a:cs typeface="Arial"/>
              </a:rPr>
              <a:t>т.ч. </a:t>
            </a:r>
            <a:r>
              <a:rPr sz="3200" dirty="0">
                <a:latin typeface="Arial"/>
                <a:cs typeface="Arial"/>
              </a:rPr>
              <a:t>-  </a:t>
            </a:r>
            <a:r>
              <a:rPr sz="3200" spc="-25" dirty="0">
                <a:latin typeface="Arial"/>
                <a:cs typeface="Arial"/>
              </a:rPr>
              <a:t>теногенная)</a:t>
            </a:r>
            <a:endParaRPr sz="3200">
              <a:latin typeface="Arial"/>
              <a:cs typeface="Arial"/>
            </a:endParaRPr>
          </a:p>
          <a:p>
            <a:pPr marL="12700">
              <a:lnSpc>
                <a:spcPct val="100000"/>
              </a:lnSpc>
              <a:spcBef>
                <a:spcPts val="660"/>
              </a:spcBef>
            </a:pPr>
            <a:r>
              <a:rPr sz="3200" dirty="0">
                <a:latin typeface="Arial"/>
                <a:cs typeface="Arial"/>
              </a:rPr>
              <a:t>• </a:t>
            </a:r>
            <a:r>
              <a:rPr sz="3200" spc="-10" dirty="0">
                <a:latin typeface="Arial"/>
                <a:cs typeface="Arial"/>
              </a:rPr>
              <a:t>невропатия </a:t>
            </a:r>
            <a:r>
              <a:rPr sz="3200" spc="-15" dirty="0">
                <a:latin typeface="Arial"/>
                <a:cs typeface="Arial"/>
              </a:rPr>
              <a:t>малоберцового</a:t>
            </a:r>
            <a:r>
              <a:rPr sz="3200" spc="310" dirty="0">
                <a:latin typeface="Arial"/>
                <a:cs typeface="Arial"/>
              </a:rPr>
              <a:t> </a:t>
            </a:r>
            <a:r>
              <a:rPr sz="3200" spc="-15" dirty="0">
                <a:latin typeface="Arial"/>
                <a:cs typeface="Arial"/>
              </a:rPr>
              <a:t>нерва</a:t>
            </a:r>
            <a:endParaRPr sz="3200">
              <a:latin typeface="Arial"/>
              <a:cs typeface="Arial"/>
            </a:endParaRPr>
          </a:p>
          <a:p>
            <a:pPr marL="12700">
              <a:lnSpc>
                <a:spcPct val="100000"/>
              </a:lnSpc>
              <a:spcBef>
                <a:spcPts val="810"/>
              </a:spcBef>
            </a:pPr>
            <a:r>
              <a:rPr sz="3200" dirty="0">
                <a:latin typeface="Arial"/>
                <a:cs typeface="Arial"/>
              </a:rPr>
              <a:t>• </a:t>
            </a:r>
            <a:r>
              <a:rPr sz="3200" spc="-5" dirty="0">
                <a:latin typeface="Arial"/>
                <a:cs typeface="Arial"/>
              </a:rPr>
              <a:t>нестабильность </a:t>
            </a:r>
            <a:r>
              <a:rPr sz="3200" spc="-15" dirty="0">
                <a:latin typeface="Arial"/>
                <a:cs typeface="Arial"/>
              </a:rPr>
              <a:t>коллатеральных</a:t>
            </a:r>
            <a:r>
              <a:rPr sz="3200" spc="210" dirty="0">
                <a:latin typeface="Arial"/>
                <a:cs typeface="Arial"/>
              </a:rPr>
              <a:t> </a:t>
            </a:r>
            <a:r>
              <a:rPr sz="3200" spc="-15" dirty="0">
                <a:latin typeface="Arial"/>
                <a:cs typeface="Arial"/>
              </a:rPr>
              <a:t>связок</a:t>
            </a:r>
            <a:endParaRPr sz="3200">
              <a:latin typeface="Arial"/>
              <a:cs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8586" y="33273"/>
            <a:ext cx="3474720" cy="452120"/>
          </a:xfrm>
          <a:prstGeom prst="rect">
            <a:avLst/>
          </a:prstGeom>
        </p:spPr>
        <p:txBody>
          <a:bodyPr vert="horz" wrap="square" lIns="0" tIns="12065" rIns="0" bIns="0" rtlCol="0">
            <a:spAutoFit/>
          </a:bodyPr>
          <a:lstStyle/>
          <a:p>
            <a:pPr marL="12700">
              <a:lnSpc>
                <a:spcPct val="100000"/>
              </a:lnSpc>
              <a:spcBef>
                <a:spcPts val="95"/>
              </a:spcBef>
            </a:pPr>
            <a:r>
              <a:rPr b="0" spc="-5" dirty="0">
                <a:solidFill>
                  <a:srgbClr val="000000"/>
                </a:solidFill>
                <a:latin typeface="Arial"/>
                <a:cs typeface="Arial"/>
              </a:rPr>
              <a:t>Клинический</a:t>
            </a:r>
            <a:r>
              <a:rPr b="0" spc="-45" dirty="0">
                <a:solidFill>
                  <a:srgbClr val="000000"/>
                </a:solidFill>
                <a:latin typeface="Arial"/>
                <a:cs typeface="Arial"/>
              </a:rPr>
              <a:t> </a:t>
            </a:r>
            <a:r>
              <a:rPr b="0" spc="-5" dirty="0">
                <a:solidFill>
                  <a:srgbClr val="000000"/>
                </a:solidFill>
                <a:latin typeface="Arial"/>
                <a:cs typeface="Arial"/>
              </a:rPr>
              <a:t>пример</a:t>
            </a:r>
          </a:p>
        </p:txBody>
      </p:sp>
      <p:sp>
        <p:nvSpPr>
          <p:cNvPr id="3" name="object 3"/>
          <p:cNvSpPr txBox="1"/>
          <p:nvPr/>
        </p:nvSpPr>
        <p:spPr>
          <a:xfrm>
            <a:off x="207365" y="769111"/>
            <a:ext cx="8905875" cy="5993765"/>
          </a:xfrm>
          <a:prstGeom prst="rect">
            <a:avLst/>
          </a:prstGeom>
        </p:spPr>
        <p:txBody>
          <a:bodyPr vert="horz" wrap="square" lIns="0" tIns="62865" rIns="0" bIns="0" rtlCol="0">
            <a:spAutoFit/>
          </a:bodyPr>
          <a:lstStyle/>
          <a:p>
            <a:pPr marL="12700">
              <a:lnSpc>
                <a:spcPct val="100000"/>
              </a:lnSpc>
              <a:spcBef>
                <a:spcPts val="495"/>
              </a:spcBef>
            </a:pPr>
            <a:r>
              <a:rPr sz="1800" dirty="0">
                <a:latin typeface="Arial"/>
                <a:cs typeface="Arial"/>
              </a:rPr>
              <a:t>Пациентка </a:t>
            </a:r>
            <a:r>
              <a:rPr sz="1800" spc="-5" dirty="0">
                <a:latin typeface="Arial"/>
                <a:cs typeface="Arial"/>
              </a:rPr>
              <a:t>С. 52</a:t>
            </a:r>
            <a:r>
              <a:rPr sz="1800" spc="-45" dirty="0">
                <a:latin typeface="Arial"/>
                <a:cs typeface="Arial"/>
              </a:rPr>
              <a:t> </a:t>
            </a:r>
            <a:r>
              <a:rPr sz="1800" spc="-25" dirty="0">
                <a:latin typeface="Arial"/>
                <a:cs typeface="Arial"/>
              </a:rPr>
              <a:t>лет</a:t>
            </a:r>
            <a:endParaRPr sz="1800">
              <a:latin typeface="Arial"/>
              <a:cs typeface="Arial"/>
            </a:endParaRPr>
          </a:p>
          <a:p>
            <a:pPr marL="12700" marR="118745">
              <a:lnSpc>
                <a:spcPct val="109500"/>
              </a:lnSpc>
              <a:spcBef>
                <a:spcPts val="190"/>
              </a:spcBef>
              <a:tabLst>
                <a:tab pos="1165860" algn="l"/>
              </a:tabLst>
            </a:pPr>
            <a:r>
              <a:rPr sz="1800" dirty="0">
                <a:latin typeface="Arial"/>
                <a:cs typeface="Arial"/>
              </a:rPr>
              <a:t>Жалобы</a:t>
            </a:r>
            <a:r>
              <a:rPr sz="1800" u="heavy" dirty="0">
                <a:uFill>
                  <a:solidFill>
                    <a:srgbClr val="000000"/>
                  </a:solidFill>
                </a:uFill>
                <a:latin typeface="Arial"/>
                <a:cs typeface="Arial"/>
              </a:rPr>
              <a:t> 	</a:t>
            </a:r>
            <a:r>
              <a:rPr sz="1800" spc="-5" dirty="0">
                <a:latin typeface="Arial"/>
                <a:cs typeface="Arial"/>
              </a:rPr>
              <a:t>на </a:t>
            </a:r>
            <a:r>
              <a:rPr sz="1800" spc="-10" dirty="0">
                <a:latin typeface="Arial"/>
                <a:cs typeface="Arial"/>
              </a:rPr>
              <a:t>ограничение </a:t>
            </a:r>
            <a:r>
              <a:rPr sz="1800" spc="-15" dirty="0">
                <a:latin typeface="Arial"/>
                <a:cs typeface="Arial"/>
              </a:rPr>
              <a:t>возможностей </a:t>
            </a:r>
            <a:r>
              <a:rPr sz="1800" spc="-10" dirty="0">
                <a:latin typeface="Arial"/>
                <a:cs typeface="Arial"/>
              </a:rPr>
              <a:t>передвижения </a:t>
            </a:r>
            <a:r>
              <a:rPr sz="1800" dirty="0">
                <a:latin typeface="Arial"/>
                <a:cs typeface="Arial"/>
              </a:rPr>
              <a:t>и </a:t>
            </a:r>
            <a:r>
              <a:rPr sz="1800" spc="-10" dirty="0">
                <a:latin typeface="Arial"/>
                <a:cs typeface="Arial"/>
              </a:rPr>
              <a:t>самообслуживания  Анамнез: </a:t>
            </a:r>
            <a:r>
              <a:rPr sz="1800" dirty="0">
                <a:latin typeface="Arial"/>
                <a:cs typeface="Arial"/>
              </a:rPr>
              <a:t>в </a:t>
            </a:r>
            <a:r>
              <a:rPr sz="1800" spc="-20" dirty="0">
                <a:latin typeface="Arial"/>
                <a:cs typeface="Arial"/>
              </a:rPr>
              <a:t>детстве </a:t>
            </a:r>
            <a:r>
              <a:rPr sz="1800" dirty="0">
                <a:latin typeface="Arial"/>
                <a:cs typeface="Arial"/>
              </a:rPr>
              <a:t>был </a:t>
            </a:r>
            <a:r>
              <a:rPr sz="1800" spc="-5" dirty="0">
                <a:latin typeface="Arial"/>
                <a:cs typeface="Arial"/>
              </a:rPr>
              <a:t>диагностирован врожденный вывих </a:t>
            </a:r>
            <a:r>
              <a:rPr sz="1800" spc="-15" dirty="0">
                <a:latin typeface="Arial"/>
                <a:cs typeface="Arial"/>
              </a:rPr>
              <a:t>левого бедра. </a:t>
            </a:r>
            <a:r>
              <a:rPr sz="1800" dirty="0">
                <a:latin typeface="Arial"/>
                <a:cs typeface="Arial"/>
              </a:rPr>
              <a:t>В</a:t>
            </a:r>
            <a:r>
              <a:rPr sz="1800" spc="-155" dirty="0">
                <a:latin typeface="Arial"/>
                <a:cs typeface="Arial"/>
              </a:rPr>
              <a:t> </a:t>
            </a:r>
            <a:r>
              <a:rPr sz="1800" spc="-10" dirty="0">
                <a:latin typeface="Arial"/>
                <a:cs typeface="Arial"/>
              </a:rPr>
              <a:t>1982  </a:t>
            </a:r>
            <a:r>
              <a:rPr sz="1800" spc="-110" dirty="0">
                <a:latin typeface="Arial"/>
                <a:cs typeface="Arial"/>
              </a:rPr>
              <a:t>г. </a:t>
            </a:r>
            <a:r>
              <a:rPr sz="1800" dirty="0">
                <a:latin typeface="Arial"/>
                <a:cs typeface="Arial"/>
              </a:rPr>
              <a:t>(в </a:t>
            </a:r>
            <a:r>
              <a:rPr sz="1800" spc="-15" dirty="0">
                <a:latin typeface="Arial"/>
                <a:cs typeface="Arial"/>
              </a:rPr>
              <a:t>возрасте </a:t>
            </a:r>
            <a:r>
              <a:rPr sz="1800" spc="-5" dirty="0">
                <a:latin typeface="Arial"/>
                <a:cs typeface="Arial"/>
              </a:rPr>
              <a:t>15 </a:t>
            </a:r>
            <a:r>
              <a:rPr sz="1800" spc="-20" dirty="0">
                <a:latin typeface="Arial"/>
                <a:cs typeface="Arial"/>
              </a:rPr>
              <a:t>лет) </a:t>
            </a:r>
            <a:r>
              <a:rPr sz="1800" spc="-5" dirty="0">
                <a:latin typeface="Arial"/>
                <a:cs typeface="Arial"/>
              </a:rPr>
              <a:t>по </a:t>
            </a:r>
            <a:r>
              <a:rPr sz="1800" spc="-15" dirty="0">
                <a:latin typeface="Arial"/>
                <a:cs typeface="Arial"/>
              </a:rPr>
              <a:t>поводу </a:t>
            </a:r>
            <a:r>
              <a:rPr sz="1800" spc="-10" dirty="0">
                <a:latin typeface="Arial"/>
                <a:cs typeface="Arial"/>
              </a:rPr>
              <a:t>укорочения конечности </a:t>
            </a:r>
            <a:r>
              <a:rPr sz="1800" dirty="0">
                <a:latin typeface="Arial"/>
                <a:cs typeface="Arial"/>
              </a:rPr>
              <a:t>в </a:t>
            </a:r>
            <a:r>
              <a:rPr sz="1800" spc="-20" dirty="0">
                <a:latin typeface="Arial"/>
                <a:cs typeface="Arial"/>
              </a:rPr>
              <a:t>течение </a:t>
            </a:r>
            <a:r>
              <a:rPr sz="1800" spc="-15" dirty="0">
                <a:latin typeface="Arial"/>
                <a:cs typeface="Arial"/>
              </a:rPr>
              <a:t>двух</a:t>
            </a:r>
            <a:r>
              <a:rPr sz="1800" spc="-250" dirty="0">
                <a:latin typeface="Arial"/>
                <a:cs typeface="Arial"/>
              </a:rPr>
              <a:t> </a:t>
            </a:r>
            <a:r>
              <a:rPr sz="1800" spc="-10" dirty="0">
                <a:latin typeface="Arial"/>
                <a:cs typeface="Arial"/>
              </a:rPr>
              <a:t>месяцев</a:t>
            </a:r>
            <a:endParaRPr sz="1800">
              <a:latin typeface="Arial"/>
              <a:cs typeface="Arial"/>
            </a:endParaRPr>
          </a:p>
          <a:p>
            <a:pPr marL="12700" marR="269875">
              <a:lnSpc>
                <a:spcPct val="100000"/>
              </a:lnSpc>
            </a:pPr>
            <a:r>
              <a:rPr sz="1800" spc="-10" dirty="0">
                <a:latin typeface="Arial"/>
                <a:cs typeface="Arial"/>
              </a:rPr>
              <a:t>проводилось </a:t>
            </a:r>
            <a:r>
              <a:rPr sz="1800" spc="-15" dirty="0">
                <a:latin typeface="Arial"/>
                <a:cs typeface="Arial"/>
              </a:rPr>
              <a:t>скелетное </a:t>
            </a:r>
            <a:r>
              <a:rPr sz="1800" spc="-5" dirty="0">
                <a:latin typeface="Arial"/>
                <a:cs typeface="Arial"/>
              </a:rPr>
              <a:t>вытяжение </a:t>
            </a:r>
            <a:r>
              <a:rPr sz="1800" spc="-15" dirty="0">
                <a:latin typeface="Arial"/>
                <a:cs typeface="Arial"/>
              </a:rPr>
              <a:t>левого бедра. </a:t>
            </a:r>
            <a:r>
              <a:rPr sz="1800" dirty="0">
                <a:latin typeface="Arial"/>
                <a:cs typeface="Arial"/>
              </a:rPr>
              <a:t>В </a:t>
            </a:r>
            <a:r>
              <a:rPr sz="1800" spc="-40" dirty="0">
                <a:latin typeface="Arial"/>
                <a:cs typeface="Arial"/>
              </a:rPr>
              <a:t>результате </a:t>
            </a:r>
            <a:r>
              <a:rPr sz="1800" spc="5" dirty="0">
                <a:latin typeface="Arial"/>
                <a:cs typeface="Arial"/>
              </a:rPr>
              <a:t>было </a:t>
            </a:r>
            <a:r>
              <a:rPr sz="1800" spc="-10" dirty="0">
                <a:latin typeface="Arial"/>
                <a:cs typeface="Arial"/>
              </a:rPr>
              <a:t>достигнуто  удлинение </a:t>
            </a:r>
            <a:r>
              <a:rPr sz="1800" spc="-15" dirty="0">
                <a:latin typeface="Arial"/>
                <a:cs typeface="Arial"/>
              </a:rPr>
              <a:t>бедра </a:t>
            </a:r>
            <a:r>
              <a:rPr sz="1800" dirty="0">
                <a:latin typeface="Arial"/>
                <a:cs typeface="Arial"/>
              </a:rPr>
              <a:t>на </a:t>
            </a:r>
            <a:r>
              <a:rPr sz="1800" spc="-5" dirty="0">
                <a:latin typeface="Arial"/>
                <a:cs typeface="Arial"/>
              </a:rPr>
              <a:t>3 </a:t>
            </a:r>
            <a:r>
              <a:rPr sz="1800" dirty="0">
                <a:latin typeface="Arial"/>
                <a:cs typeface="Arial"/>
              </a:rPr>
              <a:t>см. После </a:t>
            </a:r>
            <a:r>
              <a:rPr sz="1800" spc="-5" dirty="0">
                <a:latin typeface="Arial"/>
                <a:cs typeface="Arial"/>
              </a:rPr>
              <a:t>вытяжения </a:t>
            </a:r>
            <a:r>
              <a:rPr sz="1800" dirty="0">
                <a:latin typeface="Arial"/>
                <a:cs typeface="Arial"/>
              </a:rPr>
              <a:t>– </a:t>
            </a:r>
            <a:r>
              <a:rPr sz="1800" spc="-10" dirty="0">
                <a:latin typeface="Arial"/>
                <a:cs typeface="Arial"/>
              </a:rPr>
              <a:t>усилилась </a:t>
            </a:r>
            <a:r>
              <a:rPr sz="1800" spc="-15" dirty="0">
                <a:latin typeface="Arial"/>
                <a:cs typeface="Arial"/>
              </a:rPr>
              <a:t>хромота, </a:t>
            </a:r>
            <a:r>
              <a:rPr sz="1800" spc="-10" dirty="0">
                <a:latin typeface="Arial"/>
                <a:cs typeface="Arial"/>
              </a:rPr>
              <a:t>через  </a:t>
            </a:r>
            <a:r>
              <a:rPr sz="1800" spc="-5" dirty="0">
                <a:latin typeface="Arial"/>
                <a:cs typeface="Arial"/>
              </a:rPr>
              <a:t>несколько </a:t>
            </a:r>
            <a:r>
              <a:rPr sz="1800" spc="-25" dirty="0">
                <a:latin typeface="Arial"/>
                <a:cs typeface="Arial"/>
              </a:rPr>
              <a:t>лет </a:t>
            </a:r>
            <a:r>
              <a:rPr sz="1800" dirty="0">
                <a:latin typeface="Arial"/>
                <a:cs typeface="Arial"/>
              </a:rPr>
              <a:t>появились </a:t>
            </a:r>
            <a:r>
              <a:rPr sz="1800" spc="-15" dirty="0">
                <a:latin typeface="Arial"/>
                <a:cs typeface="Arial"/>
              </a:rPr>
              <a:t>боли </a:t>
            </a:r>
            <a:r>
              <a:rPr sz="1800" dirty="0">
                <a:latin typeface="Arial"/>
                <a:cs typeface="Arial"/>
              </a:rPr>
              <a:t>в </a:t>
            </a:r>
            <a:r>
              <a:rPr sz="1800" spc="-10" dirty="0">
                <a:latin typeface="Arial"/>
                <a:cs typeface="Arial"/>
              </a:rPr>
              <a:t>левом </a:t>
            </a:r>
            <a:r>
              <a:rPr sz="1800" spc="-15" dirty="0">
                <a:latin typeface="Arial"/>
                <a:cs typeface="Arial"/>
              </a:rPr>
              <a:t>тазобедренном </a:t>
            </a:r>
            <a:r>
              <a:rPr sz="1800" spc="-20" dirty="0">
                <a:latin typeface="Arial"/>
                <a:cs typeface="Arial"/>
              </a:rPr>
              <a:t>суставе </a:t>
            </a:r>
            <a:r>
              <a:rPr sz="1800" dirty="0">
                <a:latin typeface="Arial"/>
                <a:cs typeface="Arial"/>
              </a:rPr>
              <a:t>. В </a:t>
            </a:r>
            <a:r>
              <a:rPr sz="1800" spc="-5" dirty="0">
                <a:latin typeface="Arial"/>
                <a:cs typeface="Arial"/>
              </a:rPr>
              <a:t>2006 </a:t>
            </a:r>
            <a:r>
              <a:rPr sz="1800" spc="-215" dirty="0">
                <a:latin typeface="Arial"/>
                <a:cs typeface="Arial"/>
              </a:rPr>
              <a:t>г.  </a:t>
            </a:r>
            <a:r>
              <a:rPr sz="1800" spc="-5" dirty="0">
                <a:latin typeface="Arial"/>
                <a:cs typeface="Arial"/>
              </a:rPr>
              <a:t>диагностирован </a:t>
            </a:r>
            <a:r>
              <a:rPr sz="1800" spc="-10" dirty="0">
                <a:latin typeface="Arial"/>
                <a:cs typeface="Arial"/>
              </a:rPr>
              <a:t>левосторонний деформирующий </a:t>
            </a:r>
            <a:r>
              <a:rPr sz="1800" spc="-5" dirty="0">
                <a:latin typeface="Arial"/>
                <a:cs typeface="Arial"/>
              </a:rPr>
              <a:t>коксартроз, по </a:t>
            </a:r>
            <a:r>
              <a:rPr sz="1800" spc="-15" dirty="0">
                <a:latin typeface="Arial"/>
                <a:cs typeface="Arial"/>
              </a:rPr>
              <a:t>поводу</a:t>
            </a:r>
            <a:r>
              <a:rPr sz="1800" spc="-204" dirty="0">
                <a:latin typeface="Arial"/>
                <a:cs typeface="Arial"/>
              </a:rPr>
              <a:t> </a:t>
            </a:r>
            <a:r>
              <a:rPr sz="1800" spc="-15" dirty="0">
                <a:latin typeface="Arial"/>
                <a:cs typeface="Arial"/>
              </a:rPr>
              <a:t>которого  </a:t>
            </a:r>
            <a:r>
              <a:rPr sz="1800" spc="-5" dirty="0">
                <a:latin typeface="Arial"/>
                <a:cs typeface="Arial"/>
              </a:rPr>
              <a:t>5.03.2015 </a:t>
            </a:r>
            <a:r>
              <a:rPr sz="1800" dirty="0">
                <a:latin typeface="Arial"/>
                <a:cs typeface="Arial"/>
              </a:rPr>
              <a:t>в </a:t>
            </a:r>
            <a:r>
              <a:rPr sz="1800" spc="-20" dirty="0">
                <a:latin typeface="Arial"/>
                <a:cs typeface="Arial"/>
              </a:rPr>
              <a:t>Германии </a:t>
            </a:r>
            <a:r>
              <a:rPr sz="1800" spc="-10" dirty="0">
                <a:latin typeface="Arial"/>
                <a:cs typeface="Arial"/>
              </a:rPr>
              <a:t>выполнено </a:t>
            </a:r>
            <a:r>
              <a:rPr sz="1800" spc="-15" dirty="0">
                <a:latin typeface="Arial"/>
                <a:cs typeface="Arial"/>
              </a:rPr>
              <a:t>тотальное эндопротезирование</a:t>
            </a:r>
            <a:r>
              <a:rPr sz="1800" spc="-295" dirty="0">
                <a:latin typeface="Arial"/>
                <a:cs typeface="Arial"/>
              </a:rPr>
              <a:t> </a:t>
            </a:r>
            <a:r>
              <a:rPr sz="1800" spc="-15" dirty="0">
                <a:latin typeface="Arial"/>
                <a:cs typeface="Arial"/>
              </a:rPr>
              <a:t>левого</a:t>
            </a:r>
            <a:endParaRPr sz="1800">
              <a:latin typeface="Arial"/>
              <a:cs typeface="Arial"/>
            </a:endParaRPr>
          </a:p>
          <a:p>
            <a:pPr marL="12700" marR="32384">
              <a:lnSpc>
                <a:spcPct val="100000"/>
              </a:lnSpc>
              <a:spcBef>
                <a:spcPts val="5"/>
              </a:spcBef>
            </a:pPr>
            <a:r>
              <a:rPr sz="1800" spc="-20" dirty="0">
                <a:latin typeface="Arial"/>
                <a:cs typeface="Arial"/>
              </a:rPr>
              <a:t>тазобедренного </a:t>
            </a:r>
            <a:r>
              <a:rPr sz="1800" spc="-15" dirty="0">
                <a:latin typeface="Arial"/>
                <a:cs typeface="Arial"/>
              </a:rPr>
              <a:t>сустава. </a:t>
            </a:r>
            <a:r>
              <a:rPr sz="1800" dirty="0">
                <a:latin typeface="Arial"/>
                <a:cs typeface="Arial"/>
              </a:rPr>
              <a:t>С </a:t>
            </a:r>
            <a:r>
              <a:rPr sz="1800" spc="-10" dirty="0">
                <a:latin typeface="Arial"/>
                <a:cs typeface="Arial"/>
              </a:rPr>
              <a:t>июля </a:t>
            </a:r>
            <a:r>
              <a:rPr sz="1800" spc="-5" dirty="0">
                <a:latin typeface="Arial"/>
                <a:cs typeface="Arial"/>
              </a:rPr>
              <a:t>2015 </a:t>
            </a:r>
            <a:r>
              <a:rPr sz="1800" dirty="0">
                <a:latin typeface="Arial"/>
                <a:cs typeface="Arial"/>
              </a:rPr>
              <a:t>- </a:t>
            </a:r>
            <a:r>
              <a:rPr sz="1800" spc="-10" dirty="0">
                <a:latin typeface="Arial"/>
                <a:cs typeface="Arial"/>
              </a:rPr>
              <a:t>полная осевая </a:t>
            </a:r>
            <a:r>
              <a:rPr sz="1800" spc="-5" dirty="0">
                <a:latin typeface="Arial"/>
                <a:cs typeface="Arial"/>
              </a:rPr>
              <a:t>нагрузка </a:t>
            </a:r>
            <a:r>
              <a:rPr sz="1800" dirty="0">
                <a:latin typeface="Arial"/>
                <a:cs typeface="Arial"/>
              </a:rPr>
              <a:t>на </a:t>
            </a:r>
            <a:r>
              <a:rPr sz="1800" spc="-10" dirty="0">
                <a:latin typeface="Arial"/>
                <a:cs typeface="Arial"/>
              </a:rPr>
              <a:t>оперированную  </a:t>
            </a:r>
            <a:r>
              <a:rPr sz="1800" spc="-45" dirty="0">
                <a:latin typeface="Arial"/>
                <a:cs typeface="Arial"/>
              </a:rPr>
              <a:t>ногу, </a:t>
            </a:r>
            <a:r>
              <a:rPr sz="1800" spc="-5" dirty="0">
                <a:latin typeface="Arial"/>
                <a:cs typeface="Arial"/>
              </a:rPr>
              <a:t>однако </a:t>
            </a:r>
            <a:r>
              <a:rPr sz="1800" spc="-15" dirty="0">
                <a:latin typeface="Arial"/>
                <a:cs typeface="Arial"/>
              </a:rPr>
              <a:t>сохраняется </a:t>
            </a:r>
            <a:r>
              <a:rPr sz="1800" spc="-5" dirty="0">
                <a:latin typeface="Arial"/>
                <a:cs typeface="Arial"/>
              </a:rPr>
              <a:t>выраженная </a:t>
            </a:r>
            <a:r>
              <a:rPr sz="1800" spc="-15" dirty="0">
                <a:latin typeface="Arial"/>
                <a:cs typeface="Arial"/>
              </a:rPr>
              <a:t>хромота, </a:t>
            </a:r>
            <a:r>
              <a:rPr sz="1800" spc="-10" dirty="0">
                <a:latin typeface="Arial"/>
                <a:cs typeface="Arial"/>
              </a:rPr>
              <a:t>ограничение </a:t>
            </a:r>
            <a:r>
              <a:rPr sz="1800" spc="-15" dirty="0">
                <a:latin typeface="Arial"/>
                <a:cs typeface="Arial"/>
              </a:rPr>
              <a:t>возможностей  </a:t>
            </a:r>
            <a:r>
              <a:rPr sz="1800" spc="-10" dirty="0">
                <a:latin typeface="Arial"/>
                <a:cs typeface="Arial"/>
              </a:rPr>
              <a:t>передвижения </a:t>
            </a:r>
            <a:r>
              <a:rPr sz="1800" dirty="0">
                <a:latin typeface="Arial"/>
                <a:cs typeface="Arial"/>
              </a:rPr>
              <a:t>и </a:t>
            </a:r>
            <a:r>
              <a:rPr sz="1800" spc="-5" dirty="0">
                <a:latin typeface="Arial"/>
                <a:cs typeface="Arial"/>
              </a:rPr>
              <a:t>самообслуживания. </a:t>
            </a:r>
            <a:r>
              <a:rPr sz="1800" dirty="0">
                <a:latin typeface="Arial"/>
                <a:cs typeface="Arial"/>
              </a:rPr>
              <a:t>В </a:t>
            </a:r>
            <a:r>
              <a:rPr sz="1800" spc="-10" dirty="0">
                <a:latin typeface="Arial"/>
                <a:cs typeface="Arial"/>
              </a:rPr>
              <a:t>июле </a:t>
            </a:r>
            <a:r>
              <a:rPr sz="1800" dirty="0">
                <a:latin typeface="Arial"/>
                <a:cs typeface="Arial"/>
              </a:rPr>
              <a:t>– </a:t>
            </a:r>
            <a:r>
              <a:rPr sz="1800" spc="-15" dirty="0">
                <a:latin typeface="Arial"/>
                <a:cs typeface="Arial"/>
              </a:rPr>
              <a:t>августе </a:t>
            </a:r>
            <a:r>
              <a:rPr sz="1800" spc="-10" dirty="0">
                <a:latin typeface="Arial"/>
                <a:cs typeface="Arial"/>
              </a:rPr>
              <a:t>2015 </a:t>
            </a:r>
            <a:r>
              <a:rPr sz="1800" spc="-15" dirty="0">
                <a:latin typeface="Arial"/>
                <a:cs typeface="Arial"/>
              </a:rPr>
              <a:t>получала  </a:t>
            </a:r>
            <a:r>
              <a:rPr sz="1800" spc="-20" dirty="0">
                <a:latin typeface="Arial"/>
                <a:cs typeface="Arial"/>
              </a:rPr>
              <a:t>амбулаторное </a:t>
            </a:r>
            <a:r>
              <a:rPr sz="1800" spc="-15" dirty="0">
                <a:latin typeface="Arial"/>
                <a:cs typeface="Arial"/>
              </a:rPr>
              <a:t>лечение </a:t>
            </a:r>
            <a:r>
              <a:rPr sz="1800" spc="-10" dirty="0">
                <a:latin typeface="Arial"/>
                <a:cs typeface="Arial"/>
              </a:rPr>
              <a:t>(ЛФК </a:t>
            </a:r>
            <a:r>
              <a:rPr sz="1800" spc="-5" dirty="0">
                <a:latin typeface="Arial"/>
                <a:cs typeface="Arial"/>
              </a:rPr>
              <a:t>индивидуальная, </a:t>
            </a:r>
            <a:r>
              <a:rPr sz="1800" spc="-10" dirty="0">
                <a:latin typeface="Arial"/>
                <a:cs typeface="Arial"/>
              </a:rPr>
              <a:t>тренажерная, </a:t>
            </a:r>
            <a:r>
              <a:rPr sz="1800" spc="-5" dirty="0">
                <a:latin typeface="Arial"/>
                <a:cs typeface="Arial"/>
              </a:rPr>
              <a:t>коррекция </a:t>
            </a:r>
            <a:r>
              <a:rPr sz="1800" spc="-15" dirty="0">
                <a:latin typeface="Arial"/>
                <a:cs typeface="Arial"/>
              </a:rPr>
              <a:t>походки,  </a:t>
            </a:r>
            <a:r>
              <a:rPr sz="1800" spc="-5" dirty="0">
                <a:latin typeface="Arial"/>
                <a:cs typeface="Arial"/>
              </a:rPr>
              <a:t>электростимуляция </a:t>
            </a:r>
            <a:r>
              <a:rPr sz="1800" dirty="0">
                <a:latin typeface="Arial"/>
                <a:cs typeface="Arial"/>
              </a:rPr>
              <a:t>мышц </a:t>
            </a:r>
            <a:r>
              <a:rPr sz="1800" spc="-15" dirty="0">
                <a:latin typeface="Arial"/>
                <a:cs typeface="Arial"/>
              </a:rPr>
              <a:t>во </a:t>
            </a:r>
            <a:r>
              <a:rPr sz="1800" spc="-5" dirty="0">
                <a:latin typeface="Arial"/>
                <a:cs typeface="Arial"/>
              </a:rPr>
              <a:t>время </a:t>
            </a:r>
            <a:r>
              <a:rPr sz="1800" spc="-15" dirty="0">
                <a:latin typeface="Arial"/>
                <a:cs typeface="Arial"/>
              </a:rPr>
              <a:t>ходьбы, </a:t>
            </a:r>
            <a:r>
              <a:rPr sz="1800" spc="-5" dirty="0">
                <a:latin typeface="Arial"/>
                <a:cs typeface="Arial"/>
              </a:rPr>
              <a:t>массаж, гидромассаж) </a:t>
            </a:r>
            <a:r>
              <a:rPr sz="1800" dirty="0">
                <a:latin typeface="Arial"/>
                <a:cs typeface="Arial"/>
              </a:rPr>
              <a:t>в </a:t>
            </a:r>
            <a:r>
              <a:rPr sz="1800" spc="-10" dirty="0">
                <a:latin typeface="Arial"/>
                <a:cs typeface="Arial"/>
              </a:rPr>
              <a:t>центре  реабилитации </a:t>
            </a:r>
            <a:r>
              <a:rPr sz="1800" spc="-5" dirty="0">
                <a:latin typeface="Arial"/>
                <a:cs typeface="Arial"/>
              </a:rPr>
              <a:t>ФГУП </a:t>
            </a:r>
            <a:r>
              <a:rPr sz="1800" spc="-10" dirty="0">
                <a:latin typeface="Arial"/>
                <a:cs typeface="Arial"/>
              </a:rPr>
              <a:t>«Нижегородское </a:t>
            </a:r>
            <a:r>
              <a:rPr sz="1800" dirty="0">
                <a:latin typeface="Arial"/>
                <a:cs typeface="Arial"/>
              </a:rPr>
              <a:t>ПрОП», в </a:t>
            </a:r>
            <a:r>
              <a:rPr sz="1800" spc="-40" dirty="0">
                <a:latin typeface="Arial"/>
                <a:cs typeface="Arial"/>
              </a:rPr>
              <a:t>результате </a:t>
            </a:r>
            <a:r>
              <a:rPr sz="1800" spc="-15" dirty="0">
                <a:latin typeface="Arial"/>
                <a:cs typeface="Arial"/>
              </a:rPr>
              <a:t>которого наблюдалась  положительная </a:t>
            </a:r>
            <a:r>
              <a:rPr sz="1800" dirty="0">
                <a:latin typeface="Arial"/>
                <a:cs typeface="Arial"/>
              </a:rPr>
              <a:t>динамика </a:t>
            </a:r>
            <a:r>
              <a:rPr sz="1800" spc="-10" dirty="0">
                <a:latin typeface="Arial"/>
                <a:cs typeface="Arial"/>
              </a:rPr>
              <a:t>(улучшилось функциональное </a:t>
            </a:r>
            <a:r>
              <a:rPr sz="1800" spc="-5" dirty="0">
                <a:latin typeface="Arial"/>
                <a:cs typeface="Arial"/>
              </a:rPr>
              <a:t>состояние мышц нижних  </a:t>
            </a:r>
            <a:r>
              <a:rPr sz="1800" spc="-10" dirty="0">
                <a:latin typeface="Arial"/>
                <a:cs typeface="Arial"/>
              </a:rPr>
              <a:t>конечностей). </a:t>
            </a:r>
            <a:r>
              <a:rPr sz="1800" spc="-5" dirty="0">
                <a:latin typeface="Arial"/>
                <a:cs typeface="Arial"/>
              </a:rPr>
              <a:t>19.08.2015 </a:t>
            </a:r>
            <a:r>
              <a:rPr sz="1800" spc="-10" dirty="0">
                <a:latin typeface="Arial"/>
                <a:cs typeface="Arial"/>
              </a:rPr>
              <a:t>выполнила УЗИ, выявлено истончение </a:t>
            </a:r>
            <a:r>
              <a:rPr sz="1800" dirty="0">
                <a:latin typeface="Arial"/>
                <a:cs typeface="Arial"/>
              </a:rPr>
              <a:t>и </a:t>
            </a:r>
            <a:r>
              <a:rPr sz="1800" spc="-10" dirty="0">
                <a:latin typeface="Arial"/>
                <a:cs typeface="Arial"/>
              </a:rPr>
              <a:t>фиброзное  перерождение подвздошно-поясничной </a:t>
            </a:r>
            <a:r>
              <a:rPr sz="1800" dirty="0">
                <a:latin typeface="Arial"/>
                <a:cs typeface="Arial"/>
              </a:rPr>
              <a:t>мышцы</a:t>
            </a:r>
            <a:r>
              <a:rPr sz="1800" spc="-75" dirty="0">
                <a:latin typeface="Arial"/>
                <a:cs typeface="Arial"/>
              </a:rPr>
              <a:t> </a:t>
            </a:r>
            <a:r>
              <a:rPr sz="1800" spc="-10" dirty="0">
                <a:latin typeface="Arial"/>
                <a:cs typeface="Arial"/>
              </a:rPr>
              <a:t>слева.</a:t>
            </a:r>
            <a:endParaRPr sz="1800">
              <a:latin typeface="Arial"/>
              <a:cs typeface="Arial"/>
            </a:endParaRPr>
          </a:p>
          <a:p>
            <a:pPr marL="12700" marR="5080">
              <a:lnSpc>
                <a:spcPct val="100800"/>
              </a:lnSpc>
              <a:spcBef>
                <a:spcPts val="370"/>
              </a:spcBef>
            </a:pPr>
            <a:r>
              <a:rPr sz="1800" spc="-5" dirty="0">
                <a:latin typeface="Arial"/>
                <a:cs typeface="Arial"/>
              </a:rPr>
              <a:t>Диагноз: функциональная </a:t>
            </a:r>
            <a:r>
              <a:rPr sz="1800" spc="-15" dirty="0">
                <a:latin typeface="Arial"/>
                <a:cs typeface="Arial"/>
              </a:rPr>
              <a:t>недостаточность </a:t>
            </a:r>
            <a:r>
              <a:rPr sz="1800" spc="-10" dirty="0">
                <a:latin typeface="Arial"/>
                <a:cs typeface="Arial"/>
              </a:rPr>
              <a:t>подвздошно-поясничной </a:t>
            </a:r>
            <a:r>
              <a:rPr sz="1800" dirty="0">
                <a:latin typeface="Arial"/>
                <a:cs typeface="Arial"/>
              </a:rPr>
              <a:t>мышцы </a:t>
            </a:r>
            <a:r>
              <a:rPr sz="1800" spc="-10" dirty="0">
                <a:latin typeface="Arial"/>
                <a:cs typeface="Arial"/>
              </a:rPr>
              <a:t>слева,  </a:t>
            </a:r>
            <a:r>
              <a:rPr sz="1800" spc="-5" dirty="0">
                <a:latin typeface="Arial"/>
                <a:cs typeface="Arial"/>
              </a:rPr>
              <a:t>состояние после </a:t>
            </a:r>
            <a:r>
              <a:rPr sz="1800" spc="-15" dirty="0">
                <a:latin typeface="Arial"/>
                <a:cs typeface="Arial"/>
              </a:rPr>
              <a:t>тотального эндопротезирования левого </a:t>
            </a:r>
            <a:r>
              <a:rPr sz="1800" spc="-20" dirty="0">
                <a:latin typeface="Arial"/>
                <a:cs typeface="Arial"/>
              </a:rPr>
              <a:t>тазобедренного </a:t>
            </a:r>
            <a:r>
              <a:rPr sz="1800" spc="-30" dirty="0">
                <a:latin typeface="Arial"/>
                <a:cs typeface="Arial"/>
              </a:rPr>
              <a:t>сустава  </a:t>
            </a:r>
            <a:r>
              <a:rPr sz="1800" spc="-5" dirty="0">
                <a:latin typeface="Arial"/>
                <a:cs typeface="Arial"/>
              </a:rPr>
              <a:t>5.03.2015</a:t>
            </a:r>
            <a:endParaRPr sz="1800">
              <a:latin typeface="Arial"/>
              <a:cs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9148" y="398526"/>
            <a:ext cx="5494020" cy="1367790"/>
          </a:xfrm>
          <a:prstGeom prst="rect">
            <a:avLst/>
          </a:prstGeom>
        </p:spPr>
        <p:txBody>
          <a:bodyPr vert="horz" wrap="square" lIns="0" tIns="13335" rIns="0" bIns="0" rtlCol="0">
            <a:spAutoFit/>
          </a:bodyPr>
          <a:lstStyle/>
          <a:p>
            <a:pPr marL="1657350" marR="5080" indent="-1644650">
              <a:lnSpc>
                <a:spcPct val="100000"/>
              </a:lnSpc>
              <a:spcBef>
                <a:spcPts val="105"/>
              </a:spcBef>
            </a:pPr>
            <a:r>
              <a:rPr sz="4400" spc="-114" dirty="0"/>
              <a:t>Р</a:t>
            </a:r>
            <a:r>
              <a:rPr sz="4400" spc="-15" dirty="0"/>
              <a:t>е</a:t>
            </a:r>
            <a:r>
              <a:rPr sz="4400" spc="-5" dirty="0"/>
              <a:t>абили</a:t>
            </a:r>
            <a:r>
              <a:rPr sz="4400" spc="-30" dirty="0"/>
              <a:t>т</a:t>
            </a:r>
            <a:r>
              <a:rPr sz="4400" spc="-5" dirty="0"/>
              <a:t>ац</a:t>
            </a:r>
            <a:r>
              <a:rPr sz="4400" spc="-35" dirty="0"/>
              <a:t>и</a:t>
            </a:r>
            <a:r>
              <a:rPr sz="4400" dirty="0"/>
              <a:t>онн</a:t>
            </a:r>
            <a:r>
              <a:rPr sz="4400" spc="-25" dirty="0"/>
              <a:t>ы</a:t>
            </a:r>
            <a:r>
              <a:rPr sz="4400" dirty="0"/>
              <a:t>й  </a:t>
            </a:r>
            <a:r>
              <a:rPr sz="4400" spc="-15" dirty="0"/>
              <a:t>диагноз</a:t>
            </a:r>
            <a:endParaRPr sz="4400"/>
          </a:p>
        </p:txBody>
      </p:sp>
      <p:sp>
        <p:nvSpPr>
          <p:cNvPr id="3" name="object 3"/>
          <p:cNvSpPr txBox="1"/>
          <p:nvPr/>
        </p:nvSpPr>
        <p:spPr>
          <a:xfrm>
            <a:off x="1698751" y="2043515"/>
            <a:ext cx="2273935" cy="1501775"/>
          </a:xfrm>
          <a:prstGeom prst="rect">
            <a:avLst/>
          </a:prstGeom>
        </p:spPr>
        <p:txBody>
          <a:bodyPr vert="horz" wrap="square" lIns="0" tIns="140970" rIns="0" bIns="0" rtlCol="0">
            <a:spAutoFit/>
          </a:bodyPr>
          <a:lstStyle/>
          <a:p>
            <a:pPr marL="12700">
              <a:lnSpc>
                <a:spcPct val="100000"/>
              </a:lnSpc>
              <a:spcBef>
                <a:spcPts val="1110"/>
              </a:spcBef>
            </a:pPr>
            <a:r>
              <a:rPr sz="4000" spc="-5" dirty="0">
                <a:latin typeface="Arial"/>
                <a:cs typeface="Arial"/>
              </a:rPr>
              <a:t>• </a:t>
            </a:r>
            <a:r>
              <a:rPr sz="4000" b="1" spc="-5" dirty="0">
                <a:latin typeface="Arial"/>
                <a:cs typeface="Arial"/>
              </a:rPr>
              <a:t>по</a:t>
            </a:r>
            <a:r>
              <a:rPr sz="4000" b="1" spc="95" dirty="0">
                <a:latin typeface="Arial"/>
                <a:cs typeface="Arial"/>
              </a:rPr>
              <a:t> </a:t>
            </a:r>
            <a:r>
              <a:rPr sz="4000" b="1" spc="-5" dirty="0">
                <a:latin typeface="Arial"/>
                <a:cs typeface="Arial"/>
              </a:rPr>
              <a:t>МКБ</a:t>
            </a:r>
            <a:endParaRPr sz="4000">
              <a:latin typeface="Arial"/>
              <a:cs typeface="Arial"/>
            </a:endParaRPr>
          </a:p>
          <a:p>
            <a:pPr marL="12700">
              <a:lnSpc>
                <a:spcPct val="100000"/>
              </a:lnSpc>
              <a:spcBef>
                <a:spcPts val="1010"/>
              </a:spcBef>
            </a:pPr>
            <a:r>
              <a:rPr sz="4000" spc="-5" dirty="0">
                <a:latin typeface="Arial"/>
                <a:cs typeface="Arial"/>
              </a:rPr>
              <a:t>• </a:t>
            </a:r>
            <a:r>
              <a:rPr sz="4000" b="1" spc="-5" dirty="0">
                <a:latin typeface="Arial"/>
                <a:cs typeface="Arial"/>
              </a:rPr>
              <a:t>по</a:t>
            </a:r>
            <a:r>
              <a:rPr sz="4000" b="1" spc="20" dirty="0">
                <a:latin typeface="Arial"/>
                <a:cs typeface="Arial"/>
              </a:rPr>
              <a:t> </a:t>
            </a:r>
            <a:r>
              <a:rPr sz="4000" b="1" spc="-25" dirty="0">
                <a:latin typeface="Arial"/>
                <a:cs typeface="Arial"/>
              </a:rPr>
              <a:t>МКФ</a:t>
            </a:r>
            <a:endParaRPr sz="4000">
              <a:latin typeface="Arial"/>
              <a:cs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727" y="294259"/>
            <a:ext cx="6383655" cy="452120"/>
          </a:xfrm>
          <a:prstGeom prst="rect">
            <a:avLst/>
          </a:prstGeom>
        </p:spPr>
        <p:txBody>
          <a:bodyPr vert="horz" wrap="square" lIns="0" tIns="12065" rIns="0" bIns="0" rtlCol="0">
            <a:spAutoFit/>
          </a:bodyPr>
          <a:lstStyle/>
          <a:p>
            <a:pPr marL="12700">
              <a:lnSpc>
                <a:spcPct val="100000"/>
              </a:lnSpc>
              <a:spcBef>
                <a:spcPts val="95"/>
              </a:spcBef>
            </a:pPr>
            <a:r>
              <a:rPr spc="-10" dirty="0"/>
              <a:t>Реабилитационный диагноз </a:t>
            </a:r>
            <a:r>
              <a:rPr spc="-5" dirty="0"/>
              <a:t>по</a:t>
            </a:r>
            <a:r>
              <a:rPr spc="-110" dirty="0"/>
              <a:t> </a:t>
            </a:r>
            <a:r>
              <a:rPr spc="-10" dirty="0"/>
              <a:t>МКБ</a:t>
            </a:r>
          </a:p>
        </p:txBody>
      </p:sp>
      <p:sp>
        <p:nvSpPr>
          <p:cNvPr id="3" name="object 3"/>
          <p:cNvSpPr txBox="1"/>
          <p:nvPr/>
        </p:nvSpPr>
        <p:spPr>
          <a:xfrm>
            <a:off x="689673" y="1213610"/>
            <a:ext cx="8105140" cy="5058410"/>
          </a:xfrm>
          <a:prstGeom prst="rect">
            <a:avLst/>
          </a:prstGeom>
        </p:spPr>
        <p:txBody>
          <a:bodyPr vert="horz" wrap="square" lIns="0" tIns="46990" rIns="0" bIns="0" rtlCol="0">
            <a:spAutoFit/>
          </a:bodyPr>
          <a:lstStyle/>
          <a:p>
            <a:pPr marL="12700">
              <a:lnSpc>
                <a:spcPct val="100000"/>
              </a:lnSpc>
              <a:spcBef>
                <a:spcPts val="370"/>
              </a:spcBef>
              <a:tabLst>
                <a:tab pos="703580" algn="l"/>
              </a:tabLst>
            </a:pPr>
            <a:r>
              <a:rPr sz="2200" b="1" spc="-5" dirty="0">
                <a:latin typeface="Arial"/>
                <a:cs typeface="Arial"/>
              </a:rPr>
              <a:t>М05	- </a:t>
            </a:r>
            <a:r>
              <a:rPr sz="2200" b="1" spc="-10" dirty="0">
                <a:latin typeface="Arial"/>
                <a:cs typeface="Arial"/>
              </a:rPr>
              <a:t>серопозитивный </a:t>
            </a:r>
            <a:r>
              <a:rPr sz="2200" b="1" spc="-15" dirty="0">
                <a:latin typeface="Arial"/>
                <a:cs typeface="Arial"/>
              </a:rPr>
              <a:t>ревматоидный</a:t>
            </a:r>
            <a:r>
              <a:rPr sz="2200" b="1" spc="-35" dirty="0">
                <a:latin typeface="Arial"/>
                <a:cs typeface="Arial"/>
              </a:rPr>
              <a:t> </a:t>
            </a:r>
            <a:r>
              <a:rPr sz="2200" b="1" spc="-15" dirty="0">
                <a:latin typeface="Arial"/>
                <a:cs typeface="Arial"/>
              </a:rPr>
              <a:t>артрит</a:t>
            </a:r>
            <a:endParaRPr sz="2200">
              <a:latin typeface="Arial"/>
              <a:cs typeface="Arial"/>
            </a:endParaRPr>
          </a:p>
          <a:p>
            <a:pPr marL="12700" marR="2896235">
              <a:lnSpc>
                <a:spcPct val="110000"/>
              </a:lnSpc>
              <a:tabLst>
                <a:tab pos="697230" algn="l"/>
              </a:tabLst>
            </a:pPr>
            <a:r>
              <a:rPr sz="2200" b="1" spc="-5" dirty="0">
                <a:latin typeface="Arial"/>
                <a:cs typeface="Arial"/>
              </a:rPr>
              <a:t>М06	- </a:t>
            </a:r>
            <a:r>
              <a:rPr sz="2200" b="1" spc="-15" dirty="0">
                <a:latin typeface="Arial"/>
                <a:cs typeface="Arial"/>
              </a:rPr>
              <a:t>другие ревматоидные </a:t>
            </a:r>
            <a:r>
              <a:rPr sz="2200" b="1" spc="-20" dirty="0">
                <a:latin typeface="Arial"/>
                <a:cs typeface="Arial"/>
              </a:rPr>
              <a:t>артриты  </a:t>
            </a:r>
            <a:r>
              <a:rPr sz="2200" b="1" spc="-5" dirty="0">
                <a:latin typeface="Arial"/>
                <a:cs typeface="Arial"/>
              </a:rPr>
              <a:t>М15	-</a:t>
            </a:r>
            <a:r>
              <a:rPr sz="2200" b="1" spc="-65" dirty="0">
                <a:latin typeface="Arial"/>
                <a:cs typeface="Arial"/>
              </a:rPr>
              <a:t> </a:t>
            </a:r>
            <a:r>
              <a:rPr sz="2200" b="1" spc="-20" dirty="0">
                <a:latin typeface="Arial"/>
                <a:cs typeface="Arial"/>
              </a:rPr>
              <a:t>полиартроз</a:t>
            </a:r>
            <a:endParaRPr sz="2200">
              <a:latin typeface="Arial"/>
              <a:cs typeface="Arial"/>
            </a:endParaRPr>
          </a:p>
          <a:p>
            <a:pPr marL="12700" marR="5686425">
              <a:lnSpc>
                <a:spcPts val="2910"/>
              </a:lnSpc>
              <a:spcBef>
                <a:spcPts val="135"/>
              </a:spcBef>
              <a:tabLst>
                <a:tab pos="712470" algn="l"/>
              </a:tabLst>
            </a:pPr>
            <a:r>
              <a:rPr sz="2200" b="1" spc="-5" dirty="0">
                <a:latin typeface="Arial"/>
                <a:cs typeface="Arial"/>
              </a:rPr>
              <a:t>М16	-</a:t>
            </a:r>
            <a:r>
              <a:rPr sz="2200" b="1" spc="-140" dirty="0">
                <a:latin typeface="Arial"/>
                <a:cs typeface="Arial"/>
              </a:rPr>
              <a:t> </a:t>
            </a:r>
            <a:r>
              <a:rPr sz="2200" b="1" spc="-15" dirty="0">
                <a:latin typeface="Arial"/>
                <a:cs typeface="Arial"/>
              </a:rPr>
              <a:t>коксартроз  </a:t>
            </a:r>
            <a:r>
              <a:rPr sz="2200" b="1" spc="-5" dirty="0">
                <a:latin typeface="Arial"/>
                <a:cs typeface="Arial"/>
              </a:rPr>
              <a:t>М17	-</a:t>
            </a:r>
            <a:r>
              <a:rPr sz="2200" b="1" spc="-125" dirty="0">
                <a:latin typeface="Arial"/>
                <a:cs typeface="Arial"/>
              </a:rPr>
              <a:t> </a:t>
            </a:r>
            <a:r>
              <a:rPr sz="2200" b="1" spc="-15" dirty="0">
                <a:latin typeface="Arial"/>
                <a:cs typeface="Arial"/>
              </a:rPr>
              <a:t>гонартроз</a:t>
            </a:r>
            <a:endParaRPr sz="2200">
              <a:latin typeface="Arial"/>
              <a:cs typeface="Arial"/>
            </a:endParaRPr>
          </a:p>
          <a:p>
            <a:pPr marL="12700">
              <a:lnSpc>
                <a:spcPct val="100000"/>
              </a:lnSpc>
              <a:spcBef>
                <a:spcPts val="120"/>
              </a:spcBef>
            </a:pPr>
            <a:r>
              <a:rPr sz="2200" u="heavy" spc="-555" dirty="0">
                <a:uFill>
                  <a:solidFill>
                    <a:srgbClr val="000000"/>
                  </a:solidFill>
                </a:uFill>
                <a:latin typeface="Times New Roman"/>
                <a:cs typeface="Times New Roman"/>
              </a:rPr>
              <a:t> </a:t>
            </a:r>
            <a:r>
              <a:rPr sz="2200" b="1" u="heavy" spc="-5" dirty="0">
                <a:uFill>
                  <a:solidFill>
                    <a:srgbClr val="000000"/>
                  </a:solidFill>
                </a:uFill>
                <a:latin typeface="Arial"/>
                <a:cs typeface="Arial"/>
              </a:rPr>
              <a:t>М24.5 - </a:t>
            </a:r>
            <a:r>
              <a:rPr sz="2200" b="1" u="heavy" spc="-10" dirty="0">
                <a:uFill>
                  <a:solidFill>
                    <a:srgbClr val="000000"/>
                  </a:solidFill>
                </a:uFill>
                <a:latin typeface="Arial"/>
                <a:cs typeface="Arial"/>
              </a:rPr>
              <a:t>контрактура</a:t>
            </a:r>
            <a:r>
              <a:rPr sz="2200" b="1" u="heavy" spc="-85" dirty="0">
                <a:uFill>
                  <a:solidFill>
                    <a:srgbClr val="000000"/>
                  </a:solidFill>
                </a:uFill>
                <a:latin typeface="Arial"/>
                <a:cs typeface="Arial"/>
              </a:rPr>
              <a:t> </a:t>
            </a:r>
            <a:r>
              <a:rPr sz="2200" b="1" u="heavy" dirty="0">
                <a:uFill>
                  <a:solidFill>
                    <a:srgbClr val="000000"/>
                  </a:solidFill>
                </a:uFill>
                <a:latin typeface="Arial"/>
                <a:cs typeface="Arial"/>
              </a:rPr>
              <a:t>сустава</a:t>
            </a:r>
            <a:endParaRPr sz="2200">
              <a:latin typeface="Arial"/>
              <a:cs typeface="Arial"/>
            </a:endParaRPr>
          </a:p>
          <a:p>
            <a:pPr marL="12700">
              <a:lnSpc>
                <a:spcPct val="100000"/>
              </a:lnSpc>
              <a:spcBef>
                <a:spcPts val="265"/>
              </a:spcBef>
              <a:tabLst>
                <a:tab pos="946150" algn="l"/>
              </a:tabLst>
            </a:pPr>
            <a:r>
              <a:rPr sz="2200" b="1" spc="-5" dirty="0">
                <a:latin typeface="Arial"/>
                <a:cs typeface="Arial"/>
              </a:rPr>
              <a:t>М24.6	- </a:t>
            </a:r>
            <a:r>
              <a:rPr sz="2200" b="1" spc="-15" dirty="0">
                <a:latin typeface="Arial"/>
                <a:cs typeface="Arial"/>
              </a:rPr>
              <a:t>анкилоз</a:t>
            </a:r>
            <a:r>
              <a:rPr sz="2200" b="1" spc="-175" dirty="0">
                <a:latin typeface="Arial"/>
                <a:cs typeface="Arial"/>
              </a:rPr>
              <a:t> </a:t>
            </a:r>
            <a:r>
              <a:rPr sz="2200" b="1" spc="-25" dirty="0">
                <a:latin typeface="Arial"/>
                <a:cs typeface="Arial"/>
              </a:rPr>
              <a:t>сустава</a:t>
            </a:r>
            <a:endParaRPr sz="2200">
              <a:latin typeface="Arial"/>
              <a:cs typeface="Arial"/>
            </a:endParaRPr>
          </a:p>
          <a:p>
            <a:pPr marL="12700">
              <a:lnSpc>
                <a:spcPct val="100000"/>
              </a:lnSpc>
              <a:spcBef>
                <a:spcPts val="265"/>
              </a:spcBef>
            </a:pPr>
            <a:r>
              <a:rPr sz="2200" b="1" spc="-5" dirty="0">
                <a:latin typeface="Arial"/>
                <a:cs typeface="Arial"/>
              </a:rPr>
              <a:t>M25.5 - </a:t>
            </a:r>
            <a:r>
              <a:rPr sz="2200" b="1" spc="-20" dirty="0">
                <a:latin typeface="Arial"/>
                <a:cs typeface="Arial"/>
              </a:rPr>
              <a:t>боль </a:t>
            </a:r>
            <a:r>
              <a:rPr sz="2200" b="1" spc="-5" dirty="0">
                <a:latin typeface="Arial"/>
                <a:cs typeface="Arial"/>
              </a:rPr>
              <a:t>в</a:t>
            </a:r>
            <a:r>
              <a:rPr sz="2200" b="1" spc="-130" dirty="0">
                <a:latin typeface="Arial"/>
                <a:cs typeface="Arial"/>
              </a:rPr>
              <a:t> </a:t>
            </a:r>
            <a:r>
              <a:rPr sz="2200" b="1" spc="-25" dirty="0">
                <a:latin typeface="Arial"/>
                <a:cs typeface="Arial"/>
              </a:rPr>
              <a:t>суставе</a:t>
            </a:r>
            <a:endParaRPr sz="2200">
              <a:latin typeface="Arial"/>
              <a:cs typeface="Arial"/>
            </a:endParaRPr>
          </a:p>
          <a:p>
            <a:pPr marL="356235" marR="2079625" indent="-343535">
              <a:lnSpc>
                <a:spcPct val="100000"/>
              </a:lnSpc>
              <a:spcBef>
                <a:spcPts val="204"/>
              </a:spcBef>
              <a:tabLst>
                <a:tab pos="946150" algn="l"/>
              </a:tabLst>
            </a:pPr>
            <a:r>
              <a:rPr sz="2200" b="1" spc="-5" dirty="0">
                <a:latin typeface="Arial"/>
                <a:cs typeface="Arial"/>
              </a:rPr>
              <a:t>M25.6	- </a:t>
            </a:r>
            <a:r>
              <a:rPr sz="2200" b="1" spc="-10" dirty="0">
                <a:latin typeface="Arial"/>
                <a:cs typeface="Arial"/>
              </a:rPr>
              <a:t>тугоподвижность </a:t>
            </a:r>
            <a:r>
              <a:rPr sz="2200" b="1" spc="-5" dirty="0">
                <a:latin typeface="Arial"/>
                <a:cs typeface="Arial"/>
              </a:rPr>
              <a:t>в </a:t>
            </a:r>
            <a:r>
              <a:rPr sz="2200" b="1" spc="-25" dirty="0">
                <a:latin typeface="Arial"/>
                <a:cs typeface="Arial"/>
              </a:rPr>
              <a:t>суставе, </a:t>
            </a:r>
            <a:r>
              <a:rPr sz="2200" b="1" dirty="0">
                <a:latin typeface="Arial"/>
                <a:cs typeface="Arial"/>
              </a:rPr>
              <a:t>не  </a:t>
            </a:r>
            <a:r>
              <a:rPr sz="2200" b="1" spc="-10" dirty="0">
                <a:latin typeface="Arial"/>
                <a:cs typeface="Arial"/>
              </a:rPr>
              <a:t>классифицированная </a:t>
            </a:r>
            <a:r>
              <a:rPr sz="2200" b="1" spc="-5" dirty="0">
                <a:latin typeface="Arial"/>
                <a:cs typeface="Arial"/>
              </a:rPr>
              <a:t>в </a:t>
            </a:r>
            <a:r>
              <a:rPr sz="2200" b="1" spc="-15" dirty="0">
                <a:latin typeface="Arial"/>
                <a:cs typeface="Arial"/>
              </a:rPr>
              <a:t>других</a:t>
            </a:r>
            <a:r>
              <a:rPr sz="2200" b="1" spc="30" dirty="0">
                <a:latin typeface="Arial"/>
                <a:cs typeface="Arial"/>
              </a:rPr>
              <a:t> </a:t>
            </a:r>
            <a:r>
              <a:rPr sz="2200" b="1" spc="-10" dirty="0">
                <a:latin typeface="Arial"/>
                <a:cs typeface="Arial"/>
              </a:rPr>
              <a:t>рубриках</a:t>
            </a:r>
            <a:endParaRPr sz="2200">
              <a:latin typeface="Arial"/>
              <a:cs typeface="Arial"/>
            </a:endParaRPr>
          </a:p>
          <a:p>
            <a:pPr marL="12700">
              <a:lnSpc>
                <a:spcPct val="100000"/>
              </a:lnSpc>
              <a:spcBef>
                <a:spcPts val="190"/>
              </a:spcBef>
              <a:tabLst>
                <a:tab pos="1180465" algn="l"/>
              </a:tabLst>
            </a:pPr>
            <a:r>
              <a:rPr sz="2200" b="1" spc="-5" dirty="0">
                <a:latin typeface="Arial"/>
                <a:cs typeface="Arial"/>
              </a:rPr>
              <a:t>М87.0</a:t>
            </a:r>
            <a:r>
              <a:rPr sz="2200" b="1" spc="15" dirty="0">
                <a:latin typeface="Arial"/>
                <a:cs typeface="Arial"/>
              </a:rPr>
              <a:t> </a:t>
            </a:r>
            <a:r>
              <a:rPr sz="2200" b="1" spc="-5" dirty="0">
                <a:latin typeface="Arial"/>
                <a:cs typeface="Arial"/>
              </a:rPr>
              <a:t>–	</a:t>
            </a:r>
            <a:r>
              <a:rPr sz="2200" b="1" spc="-10" dirty="0">
                <a:latin typeface="Arial"/>
                <a:cs typeface="Arial"/>
              </a:rPr>
              <a:t>идиопатический асептический некроз</a:t>
            </a:r>
            <a:r>
              <a:rPr sz="2200" b="1" spc="-40" dirty="0">
                <a:latin typeface="Arial"/>
                <a:cs typeface="Arial"/>
              </a:rPr>
              <a:t> </a:t>
            </a:r>
            <a:r>
              <a:rPr sz="2200" b="1" spc="-20" dirty="0">
                <a:latin typeface="Arial"/>
                <a:cs typeface="Arial"/>
              </a:rPr>
              <a:t>кости</a:t>
            </a:r>
            <a:endParaRPr sz="2200">
              <a:latin typeface="Arial"/>
              <a:cs typeface="Arial"/>
            </a:endParaRPr>
          </a:p>
          <a:p>
            <a:pPr marL="12700">
              <a:lnSpc>
                <a:spcPct val="100000"/>
              </a:lnSpc>
              <a:spcBef>
                <a:spcPts val="204"/>
              </a:spcBef>
              <a:tabLst>
                <a:tab pos="665480" algn="l"/>
              </a:tabLst>
            </a:pPr>
            <a:r>
              <a:rPr sz="2200" b="1" spc="-5" dirty="0">
                <a:latin typeface="Arial"/>
                <a:cs typeface="Arial"/>
              </a:rPr>
              <a:t>S72	- </a:t>
            </a:r>
            <a:r>
              <a:rPr sz="2200" b="1" spc="-10" dirty="0">
                <a:latin typeface="Arial"/>
                <a:cs typeface="Arial"/>
              </a:rPr>
              <a:t>перелом </a:t>
            </a:r>
            <a:r>
              <a:rPr sz="2200" b="1" spc="-5" dirty="0">
                <a:latin typeface="Arial"/>
                <a:cs typeface="Arial"/>
              </a:rPr>
              <a:t>бедренной</a:t>
            </a:r>
            <a:r>
              <a:rPr sz="2200" b="1" spc="-100" dirty="0">
                <a:latin typeface="Arial"/>
                <a:cs typeface="Arial"/>
              </a:rPr>
              <a:t> </a:t>
            </a:r>
            <a:r>
              <a:rPr sz="2200" b="1" spc="-20" dirty="0">
                <a:latin typeface="Arial"/>
                <a:cs typeface="Arial"/>
              </a:rPr>
              <a:t>кости</a:t>
            </a:r>
            <a:endParaRPr sz="2200">
              <a:latin typeface="Arial"/>
              <a:cs typeface="Arial"/>
            </a:endParaRPr>
          </a:p>
          <a:p>
            <a:pPr marL="356235" marR="5080" indent="-343535">
              <a:lnSpc>
                <a:spcPts val="2510"/>
              </a:lnSpc>
              <a:spcBef>
                <a:spcPts val="265"/>
              </a:spcBef>
              <a:tabLst>
                <a:tab pos="906144" algn="l"/>
              </a:tabLst>
            </a:pPr>
            <a:r>
              <a:rPr sz="2200" b="1" spc="-5" dirty="0">
                <a:latin typeface="Arial"/>
                <a:cs typeface="Arial"/>
              </a:rPr>
              <a:t>R26.2	- </a:t>
            </a:r>
            <a:r>
              <a:rPr sz="2200" b="1" spc="-15" dirty="0">
                <a:latin typeface="Arial"/>
                <a:cs typeface="Arial"/>
              </a:rPr>
              <a:t>Затруднение </a:t>
            </a:r>
            <a:r>
              <a:rPr sz="2200" b="1" spc="-5" dirty="0">
                <a:latin typeface="Arial"/>
                <a:cs typeface="Arial"/>
              </a:rPr>
              <a:t>при </a:t>
            </a:r>
            <a:r>
              <a:rPr sz="2200" b="1" spc="-20" dirty="0">
                <a:latin typeface="Arial"/>
                <a:cs typeface="Arial"/>
              </a:rPr>
              <a:t>ходьбе, </a:t>
            </a:r>
            <a:r>
              <a:rPr sz="2200" b="1" dirty="0">
                <a:latin typeface="Arial"/>
                <a:cs typeface="Arial"/>
              </a:rPr>
              <a:t>не </a:t>
            </a:r>
            <a:r>
              <a:rPr sz="2200" b="1" spc="-10" dirty="0">
                <a:latin typeface="Arial"/>
                <a:cs typeface="Arial"/>
              </a:rPr>
              <a:t>классифицированное  </a:t>
            </a:r>
            <a:r>
              <a:rPr sz="2200" b="1" spc="-5" dirty="0">
                <a:latin typeface="Arial"/>
                <a:cs typeface="Arial"/>
              </a:rPr>
              <a:t>в </a:t>
            </a:r>
            <a:r>
              <a:rPr sz="2200" b="1" spc="-15" dirty="0">
                <a:latin typeface="Arial"/>
                <a:cs typeface="Arial"/>
              </a:rPr>
              <a:t>других</a:t>
            </a:r>
            <a:r>
              <a:rPr sz="2200" b="1" spc="-65" dirty="0">
                <a:latin typeface="Arial"/>
                <a:cs typeface="Arial"/>
              </a:rPr>
              <a:t> </a:t>
            </a:r>
            <a:r>
              <a:rPr sz="2200" b="1" spc="-10" dirty="0">
                <a:latin typeface="Arial"/>
                <a:cs typeface="Arial"/>
              </a:rPr>
              <a:t>рубриках</a:t>
            </a:r>
            <a:endParaRPr sz="2200">
              <a:latin typeface="Arial"/>
              <a:cs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417830" algn="ctr">
              <a:lnSpc>
                <a:spcPts val="3360"/>
              </a:lnSpc>
              <a:spcBef>
                <a:spcPts val="95"/>
              </a:spcBef>
            </a:pPr>
            <a:r>
              <a:rPr spc="-10" dirty="0"/>
              <a:t>Реабилитационный диагноз </a:t>
            </a:r>
            <a:r>
              <a:rPr spc="-5" dirty="0"/>
              <a:t>по</a:t>
            </a:r>
            <a:r>
              <a:rPr spc="-95" dirty="0"/>
              <a:t> </a:t>
            </a:r>
            <a:r>
              <a:rPr spc="-20" dirty="0"/>
              <a:t>МКФ</a:t>
            </a:r>
          </a:p>
          <a:p>
            <a:pPr marL="415290" algn="ctr">
              <a:lnSpc>
                <a:spcPts val="2400"/>
              </a:lnSpc>
            </a:pPr>
            <a:r>
              <a:rPr sz="2000" b="0" spc="-5" dirty="0">
                <a:solidFill>
                  <a:srgbClr val="000000"/>
                </a:solidFill>
                <a:latin typeface="Arial"/>
                <a:cs typeface="Arial"/>
              </a:rPr>
              <a:t>(Международной </a:t>
            </a:r>
            <a:r>
              <a:rPr sz="2000" b="0" dirty="0">
                <a:solidFill>
                  <a:srgbClr val="000000"/>
                </a:solidFill>
                <a:latin typeface="Arial"/>
                <a:cs typeface="Arial"/>
              </a:rPr>
              <a:t>классификации </a:t>
            </a:r>
            <a:r>
              <a:rPr sz="2000" b="0" spc="-5" dirty="0">
                <a:solidFill>
                  <a:srgbClr val="000000"/>
                </a:solidFill>
                <a:latin typeface="Arial"/>
                <a:cs typeface="Arial"/>
              </a:rPr>
              <a:t>функционирования,</a:t>
            </a:r>
            <a:r>
              <a:rPr sz="2000" b="0" spc="-310" dirty="0">
                <a:solidFill>
                  <a:srgbClr val="000000"/>
                </a:solidFill>
                <a:latin typeface="Arial"/>
                <a:cs typeface="Arial"/>
              </a:rPr>
              <a:t> </a:t>
            </a:r>
            <a:r>
              <a:rPr sz="2000" b="0" dirty="0">
                <a:solidFill>
                  <a:srgbClr val="000000"/>
                </a:solidFill>
                <a:latin typeface="Arial"/>
                <a:cs typeface="Arial"/>
              </a:rPr>
              <a:t>2001)</a:t>
            </a:r>
            <a:endParaRPr sz="2000">
              <a:latin typeface="Arial"/>
              <a:cs typeface="Arial"/>
            </a:endParaRPr>
          </a:p>
        </p:txBody>
      </p:sp>
      <p:sp>
        <p:nvSpPr>
          <p:cNvPr id="3" name="object 3"/>
          <p:cNvSpPr txBox="1"/>
          <p:nvPr/>
        </p:nvSpPr>
        <p:spPr>
          <a:xfrm>
            <a:off x="690168" y="1441196"/>
            <a:ext cx="7564120" cy="3256915"/>
          </a:xfrm>
          <a:prstGeom prst="rect">
            <a:avLst/>
          </a:prstGeom>
        </p:spPr>
        <p:txBody>
          <a:bodyPr vert="horz" wrap="square" lIns="0" tIns="88900" rIns="0" bIns="0" rtlCol="0">
            <a:spAutoFit/>
          </a:bodyPr>
          <a:lstStyle/>
          <a:p>
            <a:pPr marL="12700">
              <a:lnSpc>
                <a:spcPct val="100000"/>
              </a:lnSpc>
              <a:spcBef>
                <a:spcPts val="700"/>
              </a:spcBef>
            </a:pPr>
            <a:r>
              <a:rPr sz="2400" dirty="0">
                <a:latin typeface="Arial"/>
                <a:cs typeface="Arial"/>
              </a:rPr>
              <a:t>Оценка:</a:t>
            </a:r>
            <a:endParaRPr sz="2400">
              <a:latin typeface="Arial"/>
              <a:cs typeface="Arial"/>
            </a:endParaRPr>
          </a:p>
          <a:p>
            <a:pPr marL="355600" marR="869950" indent="-343535">
              <a:lnSpc>
                <a:spcPct val="100000"/>
              </a:lnSpc>
              <a:spcBef>
                <a:spcPts val="600"/>
              </a:spcBef>
              <a:tabLst>
                <a:tab pos="300355" algn="l"/>
              </a:tabLst>
            </a:pPr>
            <a:r>
              <a:rPr sz="2400" dirty="0">
                <a:latin typeface="Arial"/>
                <a:cs typeface="Arial"/>
              </a:rPr>
              <a:t>•	</a:t>
            </a:r>
            <a:r>
              <a:rPr sz="2400" spc="-5" dirty="0">
                <a:latin typeface="Arial"/>
                <a:cs typeface="Arial"/>
              </a:rPr>
              <a:t>функции </a:t>
            </a:r>
            <a:r>
              <a:rPr sz="2400" spc="-10" dirty="0">
                <a:latin typeface="Arial"/>
                <a:cs typeface="Arial"/>
              </a:rPr>
              <a:t>оперированного </a:t>
            </a:r>
            <a:r>
              <a:rPr sz="2400" spc="-15" dirty="0">
                <a:latin typeface="Arial"/>
                <a:cs typeface="Arial"/>
              </a:rPr>
              <a:t>сустава </a:t>
            </a:r>
            <a:r>
              <a:rPr sz="2400" dirty="0">
                <a:latin typeface="Arial"/>
                <a:cs typeface="Arial"/>
              </a:rPr>
              <a:t>(на </a:t>
            </a:r>
            <a:r>
              <a:rPr sz="2400" spc="-10" dirty="0">
                <a:latin typeface="Arial"/>
                <a:cs typeface="Arial"/>
              </a:rPr>
              <a:t>уровне  </a:t>
            </a:r>
            <a:r>
              <a:rPr sz="2400" spc="-5" dirty="0">
                <a:latin typeface="Arial"/>
                <a:cs typeface="Arial"/>
              </a:rPr>
              <a:t>повреждения, по</a:t>
            </a:r>
            <a:r>
              <a:rPr sz="2400" spc="-130" dirty="0">
                <a:latin typeface="Arial"/>
                <a:cs typeface="Arial"/>
              </a:rPr>
              <a:t> </a:t>
            </a:r>
            <a:r>
              <a:rPr sz="2400" spc="-25" dirty="0">
                <a:latin typeface="Arial"/>
                <a:cs typeface="Arial"/>
              </a:rPr>
              <a:t>МКФ)</a:t>
            </a:r>
            <a:endParaRPr sz="2400">
              <a:latin typeface="Arial"/>
              <a:cs typeface="Arial"/>
            </a:endParaRPr>
          </a:p>
          <a:p>
            <a:pPr marL="355600" marR="5080" indent="-343535">
              <a:lnSpc>
                <a:spcPct val="100000"/>
              </a:lnSpc>
              <a:spcBef>
                <a:spcPts val="600"/>
              </a:spcBef>
              <a:tabLst>
                <a:tab pos="303530" algn="l"/>
              </a:tabLst>
            </a:pPr>
            <a:r>
              <a:rPr sz="2400" dirty="0">
                <a:latin typeface="Arial"/>
                <a:cs typeface="Arial"/>
              </a:rPr>
              <a:t>•	</a:t>
            </a:r>
            <a:r>
              <a:rPr sz="2400" spc="-10" dirty="0">
                <a:latin typeface="Arial"/>
                <a:cs typeface="Arial"/>
              </a:rPr>
              <a:t>возможностей передвижения </a:t>
            </a:r>
            <a:r>
              <a:rPr sz="2400" dirty="0">
                <a:latin typeface="Arial"/>
                <a:cs typeface="Arial"/>
              </a:rPr>
              <a:t>и </a:t>
            </a:r>
            <a:r>
              <a:rPr sz="2400" spc="-5" dirty="0">
                <a:latin typeface="Arial"/>
                <a:cs typeface="Arial"/>
              </a:rPr>
              <a:t>самообслуживания  </a:t>
            </a:r>
            <a:r>
              <a:rPr sz="2400" dirty="0">
                <a:latin typeface="Arial"/>
                <a:cs typeface="Arial"/>
              </a:rPr>
              <a:t>(на </a:t>
            </a:r>
            <a:r>
              <a:rPr sz="2400" spc="-10" dirty="0">
                <a:latin typeface="Arial"/>
                <a:cs typeface="Arial"/>
              </a:rPr>
              <a:t>уровне </a:t>
            </a:r>
            <a:r>
              <a:rPr sz="2400" spc="-5" dirty="0">
                <a:latin typeface="Arial"/>
                <a:cs typeface="Arial"/>
              </a:rPr>
              <a:t>активности, по</a:t>
            </a:r>
            <a:r>
              <a:rPr sz="2400" spc="-90" dirty="0">
                <a:latin typeface="Arial"/>
                <a:cs typeface="Arial"/>
              </a:rPr>
              <a:t> </a:t>
            </a:r>
            <a:r>
              <a:rPr sz="2400" spc="-25" dirty="0">
                <a:latin typeface="Arial"/>
                <a:cs typeface="Arial"/>
              </a:rPr>
              <a:t>МКФ)</a:t>
            </a:r>
            <a:endParaRPr sz="2400">
              <a:latin typeface="Arial"/>
              <a:cs typeface="Arial"/>
            </a:endParaRPr>
          </a:p>
          <a:p>
            <a:pPr marL="355600" marR="102870" indent="-343535">
              <a:lnSpc>
                <a:spcPct val="100000"/>
              </a:lnSpc>
              <a:spcBef>
                <a:spcPts val="600"/>
              </a:spcBef>
              <a:tabLst>
                <a:tab pos="315595" algn="l"/>
              </a:tabLst>
            </a:pPr>
            <a:r>
              <a:rPr sz="2400" dirty="0">
                <a:latin typeface="Arial"/>
                <a:cs typeface="Arial"/>
              </a:rPr>
              <a:t>•	</a:t>
            </a:r>
            <a:r>
              <a:rPr sz="2400" spc="-5" dirty="0">
                <a:latin typeface="Arial"/>
                <a:cs typeface="Arial"/>
              </a:rPr>
              <a:t>социальной </a:t>
            </a:r>
            <a:r>
              <a:rPr sz="2400" dirty="0">
                <a:latin typeface="Arial"/>
                <a:cs typeface="Arial"/>
              </a:rPr>
              <a:t>и </a:t>
            </a:r>
            <a:r>
              <a:rPr sz="2400" spc="-5" dirty="0">
                <a:latin typeface="Arial"/>
                <a:cs typeface="Arial"/>
              </a:rPr>
              <a:t>профессиональной </a:t>
            </a:r>
            <a:r>
              <a:rPr sz="2400" dirty="0">
                <a:latin typeface="Arial"/>
                <a:cs typeface="Arial"/>
              </a:rPr>
              <a:t>активности,  </a:t>
            </a:r>
            <a:r>
              <a:rPr sz="2400" spc="-10" dirty="0">
                <a:latin typeface="Arial"/>
                <a:cs typeface="Arial"/>
              </a:rPr>
              <a:t>улучшение </a:t>
            </a:r>
            <a:r>
              <a:rPr sz="2400" spc="-5" dirty="0">
                <a:latin typeface="Arial"/>
                <a:cs typeface="Arial"/>
              </a:rPr>
              <a:t>качества жизни </a:t>
            </a:r>
            <a:r>
              <a:rPr sz="2400" dirty="0">
                <a:latin typeface="Arial"/>
                <a:cs typeface="Arial"/>
              </a:rPr>
              <a:t>(на </a:t>
            </a:r>
            <a:r>
              <a:rPr sz="2400" spc="-10" dirty="0">
                <a:latin typeface="Arial"/>
                <a:cs typeface="Arial"/>
              </a:rPr>
              <a:t>уровне </a:t>
            </a:r>
            <a:r>
              <a:rPr sz="2400" dirty="0">
                <a:latin typeface="Arial"/>
                <a:cs typeface="Arial"/>
              </a:rPr>
              <a:t>участия,</a:t>
            </a:r>
            <a:r>
              <a:rPr sz="2400" spc="-240" dirty="0">
                <a:latin typeface="Arial"/>
                <a:cs typeface="Arial"/>
              </a:rPr>
              <a:t> </a:t>
            </a:r>
            <a:r>
              <a:rPr sz="2400" spc="-5" dirty="0">
                <a:latin typeface="Arial"/>
                <a:cs typeface="Arial"/>
              </a:rPr>
              <a:t>по  </a:t>
            </a:r>
            <a:r>
              <a:rPr sz="2400" spc="-40" dirty="0">
                <a:latin typeface="Arial"/>
                <a:cs typeface="Arial"/>
              </a:rPr>
              <a:t>МКФ)</a:t>
            </a:r>
            <a:endParaRPr sz="2400">
              <a:latin typeface="Arial"/>
              <a:cs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303" y="30302"/>
            <a:ext cx="7813675" cy="1002030"/>
          </a:xfrm>
          <a:prstGeom prst="rect">
            <a:avLst/>
          </a:prstGeom>
        </p:spPr>
        <p:txBody>
          <a:bodyPr vert="horz" wrap="square" lIns="0" tIns="13335" rIns="0" bIns="0" rtlCol="0">
            <a:spAutoFit/>
          </a:bodyPr>
          <a:lstStyle/>
          <a:p>
            <a:pPr marL="3098800" marR="5080" indent="-3086735">
              <a:lnSpc>
                <a:spcPct val="100000"/>
              </a:lnSpc>
              <a:spcBef>
                <a:spcPts val="105"/>
              </a:spcBef>
            </a:pPr>
            <a:r>
              <a:rPr sz="3200" b="0" spc="5" dirty="0">
                <a:solidFill>
                  <a:srgbClr val="FD3100"/>
                </a:solidFill>
                <a:latin typeface="Arial"/>
                <a:cs typeface="Arial"/>
              </a:rPr>
              <a:t>Оценка </a:t>
            </a:r>
            <a:r>
              <a:rPr sz="3200" b="0" spc="-5" dirty="0">
                <a:solidFill>
                  <a:srgbClr val="FD3100"/>
                </a:solidFill>
                <a:latin typeface="Arial"/>
                <a:cs typeface="Arial"/>
              </a:rPr>
              <a:t>состояния на </a:t>
            </a:r>
            <a:r>
              <a:rPr sz="3200" b="0" spc="-10" dirty="0">
                <a:solidFill>
                  <a:srgbClr val="FD3100"/>
                </a:solidFill>
                <a:latin typeface="Arial"/>
                <a:cs typeface="Arial"/>
              </a:rPr>
              <a:t>уровне </a:t>
            </a:r>
            <a:r>
              <a:rPr sz="3200" b="0" dirty="0">
                <a:solidFill>
                  <a:srgbClr val="FD3100"/>
                </a:solidFill>
                <a:latin typeface="Arial"/>
                <a:cs typeface="Arial"/>
              </a:rPr>
              <a:t>структуры</a:t>
            </a:r>
            <a:r>
              <a:rPr sz="3200" b="0" spc="-240" dirty="0">
                <a:solidFill>
                  <a:srgbClr val="FD3100"/>
                </a:solidFill>
                <a:latin typeface="Arial"/>
                <a:cs typeface="Arial"/>
              </a:rPr>
              <a:t> </a:t>
            </a:r>
            <a:r>
              <a:rPr sz="3200" b="0" dirty="0">
                <a:solidFill>
                  <a:srgbClr val="FD3100"/>
                </a:solidFill>
                <a:latin typeface="Arial"/>
                <a:cs typeface="Arial"/>
              </a:rPr>
              <a:t>и  </a:t>
            </a:r>
            <a:r>
              <a:rPr sz="3200" b="0" spc="-5" dirty="0">
                <a:solidFill>
                  <a:srgbClr val="FD3100"/>
                </a:solidFill>
                <a:latin typeface="Arial"/>
                <a:cs typeface="Arial"/>
              </a:rPr>
              <a:t>функции</a:t>
            </a:r>
            <a:endParaRPr sz="3200">
              <a:latin typeface="Arial"/>
              <a:cs typeface="Arial"/>
            </a:endParaRPr>
          </a:p>
        </p:txBody>
      </p:sp>
      <p:sp>
        <p:nvSpPr>
          <p:cNvPr id="3" name="object 3"/>
          <p:cNvSpPr txBox="1"/>
          <p:nvPr/>
        </p:nvSpPr>
        <p:spPr>
          <a:xfrm>
            <a:off x="73863" y="1287170"/>
            <a:ext cx="8107045" cy="3606800"/>
          </a:xfrm>
          <a:prstGeom prst="rect">
            <a:avLst/>
          </a:prstGeom>
        </p:spPr>
        <p:txBody>
          <a:bodyPr vert="horz" wrap="square" lIns="0" tIns="38735" rIns="0" bIns="0" rtlCol="0">
            <a:spAutoFit/>
          </a:bodyPr>
          <a:lstStyle/>
          <a:p>
            <a:pPr marL="12700">
              <a:lnSpc>
                <a:spcPct val="100000"/>
              </a:lnSpc>
              <a:spcBef>
                <a:spcPts val="305"/>
              </a:spcBef>
              <a:tabLst>
                <a:tab pos="334010" algn="l"/>
              </a:tabLst>
            </a:pPr>
            <a:r>
              <a:rPr sz="2800" spc="-5" dirty="0">
                <a:latin typeface="Arial"/>
                <a:cs typeface="Arial"/>
              </a:rPr>
              <a:t>•	</a:t>
            </a:r>
            <a:r>
              <a:rPr sz="2800" spc="-10" dirty="0">
                <a:latin typeface="Arial"/>
                <a:cs typeface="Arial"/>
              </a:rPr>
              <a:t>10-балльная </a:t>
            </a:r>
            <a:r>
              <a:rPr sz="2800" spc="-40" dirty="0">
                <a:latin typeface="Arial"/>
                <a:cs typeface="Arial"/>
              </a:rPr>
              <a:t>ВАШ</a:t>
            </a:r>
            <a:r>
              <a:rPr sz="2800" spc="-50" dirty="0">
                <a:latin typeface="Arial"/>
                <a:cs typeface="Arial"/>
              </a:rPr>
              <a:t> </a:t>
            </a:r>
            <a:r>
              <a:rPr sz="2800" spc="-25" dirty="0">
                <a:latin typeface="Arial"/>
                <a:cs typeface="Arial"/>
              </a:rPr>
              <a:t>боли</a:t>
            </a:r>
            <a:endParaRPr sz="2800">
              <a:latin typeface="Arial"/>
              <a:cs typeface="Arial"/>
            </a:endParaRPr>
          </a:p>
          <a:p>
            <a:pPr marL="355600" marR="5080" indent="-342900">
              <a:lnSpc>
                <a:spcPct val="100000"/>
              </a:lnSpc>
              <a:spcBef>
                <a:spcPts val="209"/>
              </a:spcBef>
              <a:tabLst>
                <a:tab pos="334010" algn="l"/>
              </a:tabLst>
            </a:pPr>
            <a:r>
              <a:rPr sz="2800" spc="-5" dirty="0">
                <a:latin typeface="Arial"/>
                <a:cs typeface="Arial"/>
              </a:rPr>
              <a:t>•	Оценка силы </a:t>
            </a:r>
            <a:r>
              <a:rPr sz="2800" spc="-10" dirty="0">
                <a:latin typeface="Arial"/>
                <a:cs typeface="Arial"/>
              </a:rPr>
              <a:t>мышц нижних </a:t>
            </a:r>
            <a:r>
              <a:rPr sz="2800" spc="-15" dirty="0">
                <a:latin typeface="Arial"/>
                <a:cs typeface="Arial"/>
              </a:rPr>
              <a:t>конечностей </a:t>
            </a:r>
            <a:r>
              <a:rPr sz="2800" spc="-5" dirty="0">
                <a:latin typeface="Arial"/>
                <a:cs typeface="Arial"/>
              </a:rPr>
              <a:t>(по </a:t>
            </a:r>
            <a:r>
              <a:rPr sz="2800" dirty="0">
                <a:latin typeface="Arial"/>
                <a:cs typeface="Arial"/>
              </a:rPr>
              <a:t>6-  </a:t>
            </a:r>
            <a:r>
              <a:rPr sz="2800" spc="-25" dirty="0">
                <a:latin typeface="Arial"/>
                <a:cs typeface="Arial"/>
              </a:rPr>
              <a:t>балльной</a:t>
            </a:r>
            <a:r>
              <a:rPr sz="2800" spc="55" dirty="0">
                <a:latin typeface="Arial"/>
                <a:cs typeface="Arial"/>
              </a:rPr>
              <a:t> </a:t>
            </a:r>
            <a:r>
              <a:rPr sz="2800" spc="-10" dirty="0">
                <a:latin typeface="Arial"/>
                <a:cs typeface="Arial"/>
              </a:rPr>
              <a:t>системе),</a:t>
            </a:r>
            <a:endParaRPr sz="2800">
              <a:latin typeface="Arial"/>
              <a:cs typeface="Arial"/>
            </a:endParaRPr>
          </a:p>
          <a:p>
            <a:pPr marL="12700">
              <a:lnSpc>
                <a:spcPct val="100000"/>
              </a:lnSpc>
              <a:spcBef>
                <a:spcPts val="190"/>
              </a:spcBef>
              <a:tabLst>
                <a:tab pos="315595" algn="l"/>
              </a:tabLst>
            </a:pPr>
            <a:r>
              <a:rPr sz="2800" spc="-5" dirty="0">
                <a:latin typeface="Arial"/>
                <a:cs typeface="Arial"/>
              </a:rPr>
              <a:t>•	</a:t>
            </a:r>
            <a:r>
              <a:rPr sz="2800" spc="-30" dirty="0">
                <a:latin typeface="Arial"/>
                <a:cs typeface="Arial"/>
              </a:rPr>
              <a:t>Гониометрия</a:t>
            </a:r>
            <a:endParaRPr sz="2800">
              <a:latin typeface="Arial"/>
              <a:cs typeface="Arial"/>
            </a:endParaRPr>
          </a:p>
          <a:p>
            <a:pPr marL="12700">
              <a:lnSpc>
                <a:spcPct val="100000"/>
              </a:lnSpc>
              <a:spcBef>
                <a:spcPts val="300"/>
              </a:spcBef>
              <a:tabLst>
                <a:tab pos="334010" algn="l"/>
              </a:tabLst>
            </a:pPr>
            <a:r>
              <a:rPr sz="2800" spc="-5" dirty="0">
                <a:latin typeface="Arial"/>
                <a:cs typeface="Arial"/>
              </a:rPr>
              <a:t>•	Оценка выраженности</a:t>
            </a:r>
            <a:r>
              <a:rPr sz="2800" spc="195" dirty="0">
                <a:latin typeface="Arial"/>
                <a:cs typeface="Arial"/>
              </a:rPr>
              <a:t> </a:t>
            </a:r>
            <a:r>
              <a:rPr sz="2800" spc="-15" dirty="0">
                <a:latin typeface="Arial"/>
                <a:cs typeface="Arial"/>
              </a:rPr>
              <a:t>хромоты</a:t>
            </a:r>
            <a:endParaRPr sz="2800">
              <a:latin typeface="Arial"/>
              <a:cs typeface="Arial"/>
            </a:endParaRPr>
          </a:p>
          <a:p>
            <a:pPr marL="12700">
              <a:lnSpc>
                <a:spcPct val="100000"/>
              </a:lnSpc>
              <a:spcBef>
                <a:spcPts val="300"/>
              </a:spcBef>
              <a:tabLst>
                <a:tab pos="334010" algn="l"/>
              </a:tabLst>
            </a:pPr>
            <a:r>
              <a:rPr sz="2800" spc="-5" dirty="0">
                <a:latin typeface="Arial"/>
                <a:cs typeface="Arial"/>
              </a:rPr>
              <a:t>•	Оценка </a:t>
            </a:r>
            <a:r>
              <a:rPr sz="2800" spc="-10" dirty="0">
                <a:latin typeface="Arial"/>
                <a:cs typeface="Arial"/>
              </a:rPr>
              <a:t>степени гипотрофии</a:t>
            </a:r>
            <a:r>
              <a:rPr sz="2800" spc="160" dirty="0">
                <a:latin typeface="Arial"/>
                <a:cs typeface="Arial"/>
              </a:rPr>
              <a:t> </a:t>
            </a:r>
            <a:r>
              <a:rPr sz="2800" spc="-10" dirty="0">
                <a:latin typeface="Arial"/>
                <a:cs typeface="Arial"/>
              </a:rPr>
              <a:t>мышц</a:t>
            </a:r>
            <a:endParaRPr sz="2800">
              <a:latin typeface="Arial"/>
              <a:cs typeface="Arial"/>
            </a:endParaRPr>
          </a:p>
          <a:p>
            <a:pPr marL="355600" marR="869315" indent="-342900">
              <a:lnSpc>
                <a:spcPct val="100000"/>
              </a:lnSpc>
              <a:spcBef>
                <a:spcPts val="110"/>
              </a:spcBef>
              <a:tabLst>
                <a:tab pos="334010" algn="l"/>
              </a:tabLst>
            </a:pPr>
            <a:r>
              <a:rPr sz="2800" spc="-5" dirty="0">
                <a:latin typeface="Arial"/>
                <a:cs typeface="Arial"/>
              </a:rPr>
              <a:t>•	Оценка </a:t>
            </a:r>
            <a:r>
              <a:rPr sz="2800" spc="-20" dirty="0">
                <a:latin typeface="Arial"/>
                <a:cs typeface="Arial"/>
              </a:rPr>
              <a:t>величины </a:t>
            </a:r>
            <a:r>
              <a:rPr sz="2800" spc="-5" dirty="0">
                <a:latin typeface="Arial"/>
                <a:cs typeface="Arial"/>
              </a:rPr>
              <a:t>укорочения </a:t>
            </a:r>
            <a:r>
              <a:rPr sz="2800" spc="-10" dirty="0">
                <a:latin typeface="Arial"/>
                <a:cs typeface="Arial"/>
              </a:rPr>
              <a:t>конечности  </a:t>
            </a:r>
            <a:r>
              <a:rPr sz="2800" spc="-20" dirty="0">
                <a:latin typeface="Arial"/>
                <a:cs typeface="Arial"/>
              </a:rPr>
              <a:t>(относительного, абсолютного,</a:t>
            </a:r>
            <a:r>
              <a:rPr sz="2800" spc="-360" dirty="0">
                <a:latin typeface="Arial"/>
                <a:cs typeface="Arial"/>
              </a:rPr>
              <a:t> </a:t>
            </a:r>
            <a:r>
              <a:rPr sz="2800" spc="-10" dirty="0">
                <a:latin typeface="Arial"/>
                <a:cs typeface="Arial"/>
              </a:rPr>
              <a:t>опорного)</a:t>
            </a:r>
            <a:endParaRPr sz="2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3840" y="845819"/>
            <a:ext cx="8656319" cy="58673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78255" y="355472"/>
            <a:ext cx="6907530" cy="391160"/>
          </a:xfrm>
          <a:prstGeom prst="rect">
            <a:avLst/>
          </a:prstGeom>
        </p:spPr>
        <p:txBody>
          <a:bodyPr vert="horz" wrap="square" lIns="0" tIns="12700" rIns="0" bIns="0" rtlCol="0">
            <a:spAutoFit/>
          </a:bodyPr>
          <a:lstStyle/>
          <a:p>
            <a:pPr marL="12700">
              <a:lnSpc>
                <a:spcPct val="100000"/>
              </a:lnSpc>
              <a:spcBef>
                <a:spcPts val="100"/>
              </a:spcBef>
            </a:pPr>
            <a:r>
              <a:rPr sz="2400" b="0" spc="50" dirty="0">
                <a:solidFill>
                  <a:srgbClr val="3131CA"/>
                </a:solidFill>
                <a:latin typeface="Times New Roman"/>
                <a:cs typeface="Times New Roman"/>
              </a:rPr>
              <a:t>Методы </a:t>
            </a:r>
            <a:r>
              <a:rPr sz="2400" b="0" spc="75" dirty="0">
                <a:solidFill>
                  <a:srgbClr val="3131CA"/>
                </a:solidFill>
                <a:latin typeface="Times New Roman"/>
                <a:cs typeface="Times New Roman"/>
              </a:rPr>
              <a:t>реабилитации, </a:t>
            </a:r>
            <a:r>
              <a:rPr sz="2400" b="0" spc="60" dirty="0">
                <a:solidFill>
                  <a:srgbClr val="3131CA"/>
                </a:solidFill>
                <a:latin typeface="Times New Roman"/>
                <a:cs typeface="Times New Roman"/>
              </a:rPr>
              <a:t>используемые </a:t>
            </a:r>
            <a:r>
              <a:rPr sz="2400" b="0" spc="75" dirty="0">
                <a:solidFill>
                  <a:srgbClr val="3131CA"/>
                </a:solidFill>
                <a:latin typeface="Times New Roman"/>
                <a:cs typeface="Times New Roman"/>
              </a:rPr>
              <a:t>после</a:t>
            </a:r>
            <a:r>
              <a:rPr sz="2400" b="0" spc="505" dirty="0">
                <a:solidFill>
                  <a:srgbClr val="3131CA"/>
                </a:solidFill>
                <a:latin typeface="Times New Roman"/>
                <a:cs typeface="Times New Roman"/>
              </a:rPr>
              <a:t> </a:t>
            </a:r>
            <a:r>
              <a:rPr sz="2400" b="0" spc="75" dirty="0">
                <a:solidFill>
                  <a:srgbClr val="3131CA"/>
                </a:solidFill>
                <a:latin typeface="Times New Roman"/>
                <a:cs typeface="Times New Roman"/>
              </a:rPr>
              <a:t>ТЭП</a:t>
            </a:r>
            <a:endParaRPr sz="2400">
              <a:latin typeface="Times New Roman"/>
              <a:cs typeface="Times New Roman"/>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5719" y="30302"/>
            <a:ext cx="8027034" cy="1002030"/>
          </a:xfrm>
          <a:prstGeom prst="rect">
            <a:avLst/>
          </a:prstGeom>
        </p:spPr>
        <p:txBody>
          <a:bodyPr vert="horz" wrap="square" lIns="0" tIns="13335" rIns="0" bIns="0" rtlCol="0">
            <a:spAutoFit/>
          </a:bodyPr>
          <a:lstStyle/>
          <a:p>
            <a:pPr marL="3272790" marR="5080" indent="-3260725">
              <a:lnSpc>
                <a:spcPct val="100000"/>
              </a:lnSpc>
              <a:spcBef>
                <a:spcPts val="105"/>
              </a:spcBef>
            </a:pPr>
            <a:r>
              <a:rPr sz="3200" b="0" spc="5" dirty="0">
                <a:solidFill>
                  <a:srgbClr val="FD3100"/>
                </a:solidFill>
                <a:latin typeface="Arial"/>
                <a:cs typeface="Arial"/>
              </a:rPr>
              <a:t>Оценка </a:t>
            </a:r>
            <a:r>
              <a:rPr sz="3200" b="0" spc="-5" dirty="0">
                <a:solidFill>
                  <a:srgbClr val="FD3100"/>
                </a:solidFill>
                <a:latin typeface="Arial"/>
                <a:cs typeface="Arial"/>
              </a:rPr>
              <a:t>состояния </a:t>
            </a:r>
            <a:r>
              <a:rPr sz="3200" b="0" dirty="0">
                <a:solidFill>
                  <a:srgbClr val="FD3100"/>
                </a:solidFill>
                <a:latin typeface="Arial"/>
                <a:cs typeface="Arial"/>
              </a:rPr>
              <a:t>на </a:t>
            </a:r>
            <a:r>
              <a:rPr sz="3200" b="0" spc="-10" dirty="0">
                <a:solidFill>
                  <a:srgbClr val="FD3100"/>
                </a:solidFill>
                <a:latin typeface="Arial"/>
                <a:cs typeface="Arial"/>
              </a:rPr>
              <a:t>уровне </a:t>
            </a:r>
            <a:r>
              <a:rPr sz="3200" b="0" dirty="0">
                <a:solidFill>
                  <a:srgbClr val="FD3100"/>
                </a:solidFill>
                <a:latin typeface="Arial"/>
                <a:cs typeface="Arial"/>
              </a:rPr>
              <a:t>активности</a:t>
            </a:r>
            <a:r>
              <a:rPr sz="3200" b="0" spc="-114" dirty="0">
                <a:solidFill>
                  <a:srgbClr val="FD3100"/>
                </a:solidFill>
                <a:latin typeface="Arial"/>
                <a:cs typeface="Arial"/>
              </a:rPr>
              <a:t> </a:t>
            </a:r>
            <a:r>
              <a:rPr sz="3200" b="0" dirty="0">
                <a:solidFill>
                  <a:srgbClr val="FD3100"/>
                </a:solidFill>
                <a:latin typeface="Arial"/>
                <a:cs typeface="Arial"/>
              </a:rPr>
              <a:t>и  участия</a:t>
            </a:r>
            <a:endParaRPr sz="3200">
              <a:latin typeface="Arial"/>
              <a:cs typeface="Arial"/>
            </a:endParaRPr>
          </a:p>
        </p:txBody>
      </p:sp>
      <p:sp>
        <p:nvSpPr>
          <p:cNvPr id="3" name="object 3"/>
          <p:cNvSpPr txBox="1"/>
          <p:nvPr/>
        </p:nvSpPr>
        <p:spPr>
          <a:xfrm>
            <a:off x="73863" y="1343024"/>
            <a:ext cx="8881110" cy="4689475"/>
          </a:xfrm>
          <a:prstGeom prst="rect">
            <a:avLst/>
          </a:prstGeom>
        </p:spPr>
        <p:txBody>
          <a:bodyPr vert="horz" wrap="square" lIns="0" tIns="33020" rIns="0" bIns="0" rtlCol="0">
            <a:spAutoFit/>
          </a:bodyPr>
          <a:lstStyle/>
          <a:p>
            <a:pPr marL="355600" marR="5080" indent="-342900">
              <a:lnSpc>
                <a:spcPct val="95000"/>
              </a:lnSpc>
              <a:spcBef>
                <a:spcPts val="260"/>
              </a:spcBef>
              <a:tabLst>
                <a:tab pos="334010" algn="l"/>
              </a:tabLst>
            </a:pPr>
            <a:r>
              <a:rPr sz="2800" spc="-5" dirty="0">
                <a:latin typeface="Arial"/>
                <a:cs typeface="Arial"/>
              </a:rPr>
              <a:t>•	</a:t>
            </a:r>
            <a:r>
              <a:rPr sz="2800" spc="5" dirty="0">
                <a:latin typeface="Arial"/>
                <a:cs typeface="Arial"/>
              </a:rPr>
              <a:t>Шкала </a:t>
            </a:r>
            <a:r>
              <a:rPr sz="2800" dirty="0">
                <a:latin typeface="Arial"/>
                <a:cs typeface="Arial"/>
              </a:rPr>
              <a:t>Лекена </a:t>
            </a:r>
            <a:r>
              <a:rPr sz="2800" spc="-5" dirty="0">
                <a:latin typeface="Arial"/>
                <a:cs typeface="Arial"/>
              </a:rPr>
              <a:t>- состоит из </a:t>
            </a:r>
            <a:r>
              <a:rPr sz="2800" spc="-20" dirty="0">
                <a:latin typeface="Arial"/>
                <a:cs typeface="Arial"/>
              </a:rPr>
              <a:t>трех </a:t>
            </a:r>
            <a:r>
              <a:rPr sz="2800" spc="-10" dirty="0">
                <a:latin typeface="Arial"/>
                <a:cs typeface="Arial"/>
              </a:rPr>
              <a:t>подшкал </a:t>
            </a:r>
            <a:r>
              <a:rPr sz="2800" spc="-15" dirty="0">
                <a:latin typeface="Arial"/>
                <a:cs typeface="Arial"/>
              </a:rPr>
              <a:t>(боль </a:t>
            </a:r>
            <a:r>
              <a:rPr sz="2800" spc="-5" dirty="0">
                <a:latin typeface="Arial"/>
                <a:cs typeface="Arial"/>
              </a:rPr>
              <a:t>или  </a:t>
            </a:r>
            <a:r>
              <a:rPr sz="2800" spc="-35" dirty="0">
                <a:latin typeface="Arial"/>
                <a:cs typeface="Arial"/>
              </a:rPr>
              <a:t>дискомфорт, </a:t>
            </a:r>
            <a:r>
              <a:rPr sz="2800" dirty="0">
                <a:latin typeface="Arial"/>
                <a:cs typeface="Arial"/>
              </a:rPr>
              <a:t>максимальная </a:t>
            </a:r>
            <a:r>
              <a:rPr sz="2800" spc="-10" dirty="0">
                <a:latin typeface="Arial"/>
                <a:cs typeface="Arial"/>
              </a:rPr>
              <a:t>дистанция </a:t>
            </a:r>
            <a:r>
              <a:rPr sz="2800" spc="-25" dirty="0">
                <a:latin typeface="Arial"/>
                <a:cs typeface="Arial"/>
              </a:rPr>
              <a:t>ходьбы </a:t>
            </a:r>
            <a:r>
              <a:rPr sz="2800" spc="-5" dirty="0">
                <a:latin typeface="Arial"/>
                <a:cs typeface="Arial"/>
              </a:rPr>
              <a:t>и  </a:t>
            </a:r>
            <a:r>
              <a:rPr sz="2800" spc="-10" dirty="0">
                <a:latin typeface="Arial"/>
                <a:cs typeface="Arial"/>
              </a:rPr>
              <a:t>повседневная</a:t>
            </a:r>
            <a:r>
              <a:rPr sz="2800" spc="-50" dirty="0">
                <a:latin typeface="Arial"/>
                <a:cs typeface="Arial"/>
              </a:rPr>
              <a:t> </a:t>
            </a:r>
            <a:r>
              <a:rPr sz="2800" dirty="0">
                <a:latin typeface="Arial"/>
                <a:cs typeface="Arial"/>
              </a:rPr>
              <a:t>активность).</a:t>
            </a:r>
            <a:endParaRPr sz="2800">
              <a:latin typeface="Arial"/>
              <a:cs typeface="Arial"/>
            </a:endParaRPr>
          </a:p>
          <a:p>
            <a:pPr marL="355600" marR="532130" indent="-342900">
              <a:lnSpc>
                <a:spcPts val="3229"/>
              </a:lnSpc>
              <a:spcBef>
                <a:spcPts val="185"/>
              </a:spcBef>
              <a:tabLst>
                <a:tab pos="334010" algn="l"/>
              </a:tabLst>
            </a:pPr>
            <a:r>
              <a:rPr sz="2800" spc="-5" dirty="0">
                <a:latin typeface="Arial"/>
                <a:cs typeface="Arial"/>
              </a:rPr>
              <a:t>•	</a:t>
            </a:r>
            <a:r>
              <a:rPr sz="2800" spc="5" dirty="0">
                <a:latin typeface="Arial"/>
                <a:cs typeface="Arial"/>
              </a:rPr>
              <a:t>Шкала </a:t>
            </a:r>
            <a:r>
              <a:rPr sz="2800" spc="-5" dirty="0">
                <a:latin typeface="Arial"/>
                <a:cs typeface="Arial"/>
              </a:rPr>
              <a:t>Харриса - </a:t>
            </a:r>
            <a:r>
              <a:rPr sz="2800" spc="-20" dirty="0">
                <a:latin typeface="Arial"/>
                <a:cs typeface="Arial"/>
              </a:rPr>
              <a:t>включает </a:t>
            </a:r>
            <a:r>
              <a:rPr sz="2800" spc="-5" dirty="0">
                <a:latin typeface="Arial"/>
                <a:cs typeface="Arial"/>
              </a:rPr>
              <a:t>в </a:t>
            </a:r>
            <a:r>
              <a:rPr sz="2800" spc="-30" dirty="0">
                <a:latin typeface="Arial"/>
                <a:cs typeface="Arial"/>
              </a:rPr>
              <a:t>себя </a:t>
            </a:r>
            <a:r>
              <a:rPr sz="2800" spc="-5" dirty="0">
                <a:latin typeface="Arial"/>
                <a:cs typeface="Arial"/>
              </a:rPr>
              <a:t>10 </a:t>
            </a:r>
            <a:r>
              <a:rPr sz="2800" dirty="0">
                <a:latin typeface="Arial"/>
                <a:cs typeface="Arial"/>
              </a:rPr>
              <a:t>признаков:  </a:t>
            </a:r>
            <a:r>
              <a:rPr sz="2800" spc="-20" dirty="0">
                <a:latin typeface="Arial"/>
                <a:cs typeface="Arial"/>
              </a:rPr>
              <a:t>боль, </a:t>
            </a:r>
            <a:r>
              <a:rPr sz="2800" spc="-5" dirty="0">
                <a:latin typeface="Arial"/>
                <a:cs typeface="Arial"/>
              </a:rPr>
              <a:t>функциональная </a:t>
            </a:r>
            <a:r>
              <a:rPr sz="2800" dirty="0">
                <a:latin typeface="Arial"/>
                <a:cs typeface="Arial"/>
              </a:rPr>
              <a:t>способность, </a:t>
            </a:r>
            <a:r>
              <a:rPr sz="2800" spc="-10" dirty="0">
                <a:latin typeface="Arial"/>
                <a:cs typeface="Arial"/>
              </a:rPr>
              <a:t>наличие  </a:t>
            </a:r>
            <a:r>
              <a:rPr sz="2800" spc="-5" dirty="0">
                <a:latin typeface="Arial"/>
                <a:cs typeface="Arial"/>
              </a:rPr>
              <a:t>деформации и </a:t>
            </a:r>
            <a:r>
              <a:rPr sz="2800" spc="-15" dirty="0">
                <a:latin typeface="Arial"/>
                <a:cs typeface="Arial"/>
              </a:rPr>
              <a:t>амплитуда</a:t>
            </a:r>
            <a:r>
              <a:rPr sz="2800" spc="-25" dirty="0">
                <a:latin typeface="Arial"/>
                <a:cs typeface="Arial"/>
              </a:rPr>
              <a:t> </a:t>
            </a:r>
            <a:r>
              <a:rPr sz="2800" spc="-10" dirty="0">
                <a:latin typeface="Arial"/>
                <a:cs typeface="Arial"/>
              </a:rPr>
              <a:t>движений.</a:t>
            </a:r>
            <a:endParaRPr sz="2800">
              <a:latin typeface="Arial"/>
              <a:cs typeface="Arial"/>
            </a:endParaRPr>
          </a:p>
          <a:p>
            <a:pPr marL="12700">
              <a:lnSpc>
                <a:spcPct val="100000"/>
              </a:lnSpc>
              <a:spcBef>
                <a:spcPts val="114"/>
              </a:spcBef>
              <a:tabLst>
                <a:tab pos="334010" algn="l"/>
              </a:tabLst>
            </a:pPr>
            <a:r>
              <a:rPr sz="2800" spc="-5" dirty="0">
                <a:latin typeface="Arial"/>
                <a:cs typeface="Arial"/>
              </a:rPr>
              <a:t>•	Опросники качества жизни (HAQ, SF-36,</a:t>
            </a:r>
            <a:r>
              <a:rPr sz="2800" spc="204" dirty="0">
                <a:latin typeface="Arial"/>
                <a:cs typeface="Arial"/>
              </a:rPr>
              <a:t> </a:t>
            </a:r>
            <a:r>
              <a:rPr sz="2800" spc="-5" dirty="0">
                <a:latin typeface="Arial"/>
                <a:cs typeface="Arial"/>
              </a:rPr>
              <a:t>EQ)</a:t>
            </a:r>
            <a:endParaRPr sz="2800">
              <a:latin typeface="Arial"/>
              <a:cs typeface="Arial"/>
            </a:endParaRPr>
          </a:p>
          <a:p>
            <a:pPr marL="12700">
              <a:lnSpc>
                <a:spcPct val="100000"/>
              </a:lnSpc>
              <a:spcBef>
                <a:spcPts val="395"/>
              </a:spcBef>
              <a:tabLst>
                <a:tab pos="334010" algn="l"/>
              </a:tabLst>
            </a:pPr>
            <a:r>
              <a:rPr sz="2800" spc="-5" dirty="0">
                <a:latin typeface="Arial"/>
                <a:cs typeface="Arial"/>
              </a:rPr>
              <a:t>•	</a:t>
            </a:r>
            <a:r>
              <a:rPr sz="2800" spc="-35" dirty="0">
                <a:latin typeface="Arial"/>
                <a:cs typeface="Arial"/>
              </a:rPr>
              <a:t>Тесты </a:t>
            </a:r>
            <a:r>
              <a:rPr sz="2800" spc="-5" dirty="0">
                <a:latin typeface="Arial"/>
                <a:cs typeface="Arial"/>
              </a:rPr>
              <a:t>для </a:t>
            </a:r>
            <a:r>
              <a:rPr sz="2800" spc="-10" dirty="0">
                <a:latin typeface="Arial"/>
                <a:cs typeface="Arial"/>
              </a:rPr>
              <a:t>оценки функции</a:t>
            </a:r>
            <a:r>
              <a:rPr sz="2800" spc="-110" dirty="0">
                <a:latin typeface="Arial"/>
                <a:cs typeface="Arial"/>
              </a:rPr>
              <a:t> </a:t>
            </a:r>
            <a:r>
              <a:rPr sz="2800" spc="-25" dirty="0">
                <a:latin typeface="Arial"/>
                <a:cs typeface="Arial"/>
              </a:rPr>
              <a:t>ходьбы</a:t>
            </a:r>
            <a:endParaRPr sz="2800">
              <a:latin typeface="Arial"/>
              <a:cs typeface="Arial"/>
            </a:endParaRPr>
          </a:p>
          <a:p>
            <a:pPr marL="355600" marR="1283335" indent="-342900">
              <a:lnSpc>
                <a:spcPct val="96100"/>
              </a:lnSpc>
              <a:spcBef>
                <a:spcPts val="195"/>
              </a:spcBef>
              <a:tabLst>
                <a:tab pos="334010" algn="l"/>
              </a:tabLst>
            </a:pPr>
            <a:r>
              <a:rPr sz="2800" spc="-5" dirty="0">
                <a:latin typeface="Arial"/>
                <a:cs typeface="Arial"/>
              </a:rPr>
              <a:t>•	</a:t>
            </a:r>
            <a:r>
              <a:rPr sz="2800" spc="-10" dirty="0">
                <a:latin typeface="Arial"/>
                <a:cs typeface="Arial"/>
              </a:rPr>
              <a:t>Биомеханические </a:t>
            </a:r>
            <a:r>
              <a:rPr sz="2800" spc="-35" dirty="0">
                <a:latin typeface="Arial"/>
                <a:cs typeface="Arial"/>
              </a:rPr>
              <a:t>методы </a:t>
            </a:r>
            <a:r>
              <a:rPr sz="2800" spc="-10" dirty="0">
                <a:latin typeface="Arial"/>
                <a:cs typeface="Arial"/>
              </a:rPr>
              <a:t>исследования:  </a:t>
            </a:r>
            <a:r>
              <a:rPr sz="2800" spc="-20" dirty="0">
                <a:latin typeface="Arial"/>
                <a:cs typeface="Arial"/>
              </a:rPr>
              <a:t>подометрия, </a:t>
            </a:r>
            <a:r>
              <a:rPr sz="2800" spc="-10" dirty="0">
                <a:latin typeface="Arial"/>
                <a:cs typeface="Arial"/>
              </a:rPr>
              <a:t>стабилометрия,</a:t>
            </a:r>
            <a:r>
              <a:rPr sz="2800" spc="-300" dirty="0">
                <a:latin typeface="Arial"/>
                <a:cs typeface="Arial"/>
              </a:rPr>
              <a:t> </a:t>
            </a:r>
            <a:r>
              <a:rPr sz="2800" spc="-10" dirty="0">
                <a:latin typeface="Arial"/>
                <a:cs typeface="Arial"/>
              </a:rPr>
              <a:t>компьютерная  </a:t>
            </a:r>
            <a:r>
              <a:rPr sz="2800" dirty="0">
                <a:latin typeface="Arial"/>
                <a:cs typeface="Arial"/>
              </a:rPr>
              <a:t>оптическая </a:t>
            </a:r>
            <a:r>
              <a:rPr sz="2800" spc="-5" dirty="0">
                <a:latin typeface="Arial"/>
                <a:cs typeface="Arial"/>
              </a:rPr>
              <a:t>топография</a:t>
            </a:r>
            <a:r>
              <a:rPr sz="2800" spc="-20" dirty="0">
                <a:latin typeface="Arial"/>
                <a:cs typeface="Arial"/>
              </a:rPr>
              <a:t> </a:t>
            </a:r>
            <a:r>
              <a:rPr sz="2800" spc="-10" dirty="0">
                <a:latin typeface="Arial"/>
                <a:cs typeface="Arial"/>
              </a:rPr>
              <a:t>позвоночника.</a:t>
            </a:r>
            <a:endParaRPr sz="2800">
              <a:latin typeface="Arial"/>
              <a:cs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4998" y="500252"/>
            <a:ext cx="6101080" cy="513715"/>
          </a:xfrm>
          <a:prstGeom prst="rect">
            <a:avLst/>
          </a:prstGeom>
        </p:spPr>
        <p:txBody>
          <a:bodyPr vert="horz" wrap="square" lIns="0" tIns="13335" rIns="0" bIns="0" rtlCol="0">
            <a:spAutoFit/>
          </a:bodyPr>
          <a:lstStyle/>
          <a:p>
            <a:pPr marL="12700">
              <a:lnSpc>
                <a:spcPct val="100000"/>
              </a:lnSpc>
              <a:spcBef>
                <a:spcPts val="105"/>
              </a:spcBef>
            </a:pPr>
            <a:r>
              <a:rPr sz="3200" b="0" i="1" spc="-50" dirty="0">
                <a:latin typeface="Calibri"/>
                <a:cs typeface="Calibri"/>
              </a:rPr>
              <a:t>Тесты </a:t>
            </a:r>
            <a:r>
              <a:rPr sz="3200" b="0" i="1" dirty="0">
                <a:latin typeface="Calibri"/>
                <a:cs typeface="Calibri"/>
              </a:rPr>
              <a:t>для </a:t>
            </a:r>
            <a:r>
              <a:rPr sz="3200" b="0" i="1" spc="-5" dirty="0">
                <a:latin typeface="Calibri"/>
                <a:cs typeface="Calibri"/>
              </a:rPr>
              <a:t>оценки функции</a:t>
            </a:r>
            <a:r>
              <a:rPr sz="3200" b="0" i="1" spc="-280" dirty="0">
                <a:latin typeface="Calibri"/>
                <a:cs typeface="Calibri"/>
              </a:rPr>
              <a:t> </a:t>
            </a:r>
            <a:r>
              <a:rPr sz="3200" b="0" i="1" spc="-15" dirty="0">
                <a:latin typeface="Calibri"/>
                <a:cs typeface="Calibri"/>
              </a:rPr>
              <a:t>ходьбы</a:t>
            </a:r>
            <a:endParaRPr sz="3200">
              <a:latin typeface="Calibri"/>
              <a:cs typeface="Calibri"/>
            </a:endParaRPr>
          </a:p>
        </p:txBody>
      </p:sp>
      <p:sp>
        <p:nvSpPr>
          <p:cNvPr id="3" name="object 3"/>
          <p:cNvSpPr txBox="1"/>
          <p:nvPr/>
        </p:nvSpPr>
        <p:spPr>
          <a:xfrm>
            <a:off x="688340" y="1440942"/>
            <a:ext cx="7899400" cy="3773804"/>
          </a:xfrm>
          <a:prstGeom prst="rect">
            <a:avLst/>
          </a:prstGeom>
        </p:spPr>
        <p:txBody>
          <a:bodyPr vert="horz" wrap="square" lIns="0" tIns="12700" rIns="0" bIns="0" rtlCol="0">
            <a:spAutoFit/>
          </a:bodyPr>
          <a:lstStyle/>
          <a:p>
            <a:pPr marL="48895" marR="67310">
              <a:lnSpc>
                <a:spcPct val="148300"/>
              </a:lnSpc>
              <a:spcBef>
                <a:spcPts val="100"/>
              </a:spcBef>
            </a:pPr>
            <a:r>
              <a:rPr sz="2400" spc="-5" dirty="0">
                <a:latin typeface="Calibri"/>
                <a:cs typeface="Calibri"/>
              </a:rPr>
              <a:t>1. </a:t>
            </a:r>
            <a:r>
              <a:rPr sz="2400" spc="-55" dirty="0">
                <a:solidFill>
                  <a:srgbClr val="FD0000"/>
                </a:solidFill>
                <a:latin typeface="Calibri"/>
                <a:cs typeface="Calibri"/>
              </a:rPr>
              <a:t>Тест </a:t>
            </a:r>
            <a:r>
              <a:rPr sz="2400" spc="-25" dirty="0">
                <a:solidFill>
                  <a:srgbClr val="FD0000"/>
                </a:solidFill>
                <a:latin typeface="Calibri"/>
                <a:cs typeface="Calibri"/>
              </a:rPr>
              <a:t>Ходьбы </a:t>
            </a:r>
            <a:r>
              <a:rPr sz="2400" dirty="0">
                <a:solidFill>
                  <a:srgbClr val="FD0000"/>
                </a:solidFill>
                <a:latin typeface="Calibri"/>
                <a:cs typeface="Calibri"/>
              </a:rPr>
              <a:t>с </a:t>
            </a:r>
            <a:r>
              <a:rPr sz="2400" spc="-5" dirty="0">
                <a:solidFill>
                  <a:srgbClr val="FD0000"/>
                </a:solidFill>
                <a:latin typeface="Calibri"/>
                <a:cs typeface="Calibri"/>
              </a:rPr>
              <a:t>Регистрацией Времени </a:t>
            </a:r>
            <a:r>
              <a:rPr sz="2400" dirty="0">
                <a:solidFill>
                  <a:srgbClr val="FD0000"/>
                </a:solidFill>
                <a:latin typeface="Calibri"/>
                <a:cs typeface="Calibri"/>
              </a:rPr>
              <a:t>и </a:t>
            </a:r>
            <a:r>
              <a:rPr sz="2400" spc="-10" dirty="0">
                <a:solidFill>
                  <a:srgbClr val="FD0000"/>
                </a:solidFill>
                <a:latin typeface="Calibri"/>
                <a:cs typeface="Calibri"/>
              </a:rPr>
              <a:t>Расстояния</a:t>
            </a:r>
            <a:r>
              <a:rPr sz="2400" spc="-395" dirty="0">
                <a:solidFill>
                  <a:srgbClr val="FD0000"/>
                </a:solidFill>
                <a:latin typeface="Calibri"/>
                <a:cs typeface="Calibri"/>
              </a:rPr>
              <a:t> </a:t>
            </a:r>
            <a:r>
              <a:rPr sz="2400" spc="-5" dirty="0">
                <a:solidFill>
                  <a:srgbClr val="FD0000"/>
                </a:solidFill>
                <a:latin typeface="Calibri"/>
                <a:cs typeface="Calibri"/>
              </a:rPr>
              <a:t>(Timed  </a:t>
            </a:r>
            <a:r>
              <a:rPr sz="2400" spc="-45" dirty="0">
                <a:solidFill>
                  <a:srgbClr val="FD0000"/>
                </a:solidFill>
                <a:latin typeface="Calibri"/>
                <a:cs typeface="Calibri"/>
              </a:rPr>
              <a:t>Walking</a:t>
            </a:r>
            <a:r>
              <a:rPr sz="2400" spc="-50" dirty="0">
                <a:solidFill>
                  <a:srgbClr val="FD0000"/>
                </a:solidFill>
                <a:latin typeface="Calibri"/>
                <a:cs typeface="Calibri"/>
              </a:rPr>
              <a:t> </a:t>
            </a:r>
            <a:r>
              <a:rPr sz="2400" spc="-65" dirty="0">
                <a:solidFill>
                  <a:srgbClr val="FD0000"/>
                </a:solidFill>
                <a:latin typeface="Calibri"/>
                <a:cs typeface="Calibri"/>
              </a:rPr>
              <a:t>Test);</a:t>
            </a:r>
            <a:endParaRPr sz="2400">
              <a:latin typeface="Calibri"/>
              <a:cs typeface="Calibri"/>
            </a:endParaRPr>
          </a:p>
          <a:p>
            <a:pPr marL="12700">
              <a:lnSpc>
                <a:spcPct val="100000"/>
              </a:lnSpc>
              <a:spcBef>
                <a:spcPts val="405"/>
              </a:spcBef>
              <a:tabLst>
                <a:tab pos="447040" algn="l"/>
              </a:tabLst>
            </a:pPr>
            <a:r>
              <a:rPr sz="2400" spc="-5" dirty="0">
                <a:solidFill>
                  <a:srgbClr val="FD0000"/>
                </a:solidFill>
                <a:latin typeface="Calibri"/>
                <a:cs typeface="Calibri"/>
              </a:rPr>
              <a:t>2.	</a:t>
            </a:r>
            <a:r>
              <a:rPr sz="2400" spc="-55" dirty="0">
                <a:solidFill>
                  <a:srgbClr val="FD0000"/>
                </a:solidFill>
                <a:latin typeface="Calibri"/>
                <a:cs typeface="Calibri"/>
              </a:rPr>
              <a:t>Тест </a:t>
            </a:r>
            <a:r>
              <a:rPr sz="2400" spc="-5" dirty="0">
                <a:solidFill>
                  <a:srgbClr val="FD0000"/>
                </a:solidFill>
                <a:latin typeface="Calibri"/>
                <a:cs typeface="Calibri"/>
              </a:rPr>
              <a:t>«Встань </a:t>
            </a:r>
            <a:r>
              <a:rPr sz="2400" dirty="0">
                <a:solidFill>
                  <a:srgbClr val="FD0000"/>
                </a:solidFill>
                <a:latin typeface="Calibri"/>
                <a:cs typeface="Calibri"/>
              </a:rPr>
              <a:t>и</a:t>
            </a:r>
            <a:r>
              <a:rPr sz="2400" spc="-80" dirty="0">
                <a:solidFill>
                  <a:srgbClr val="FD0000"/>
                </a:solidFill>
                <a:latin typeface="Calibri"/>
                <a:cs typeface="Calibri"/>
              </a:rPr>
              <a:t> </a:t>
            </a:r>
            <a:r>
              <a:rPr sz="2400" dirty="0">
                <a:solidFill>
                  <a:srgbClr val="FD0000"/>
                </a:solidFill>
                <a:latin typeface="Calibri"/>
                <a:cs typeface="Calibri"/>
              </a:rPr>
              <a:t>иди»</a:t>
            </a:r>
            <a:endParaRPr sz="2400">
              <a:latin typeface="Calibri"/>
              <a:cs typeface="Calibri"/>
            </a:endParaRPr>
          </a:p>
          <a:p>
            <a:pPr marL="506730" marR="624840" indent="-457834">
              <a:lnSpc>
                <a:spcPct val="100000"/>
              </a:lnSpc>
              <a:spcBef>
                <a:spcPts val="400"/>
              </a:spcBef>
              <a:tabLst>
                <a:tab pos="483234" algn="l"/>
              </a:tabLst>
            </a:pPr>
            <a:r>
              <a:rPr sz="2400" spc="-5" dirty="0">
                <a:latin typeface="Calibri"/>
                <a:cs typeface="Calibri"/>
              </a:rPr>
              <a:t>3.	</a:t>
            </a:r>
            <a:r>
              <a:rPr sz="2400" spc="-10" dirty="0">
                <a:latin typeface="Calibri"/>
                <a:cs typeface="Calibri"/>
              </a:rPr>
              <a:t>Шкала </a:t>
            </a:r>
            <a:r>
              <a:rPr sz="2400" spc="-15" dirty="0">
                <a:latin typeface="Calibri"/>
                <a:cs typeface="Calibri"/>
              </a:rPr>
              <a:t>Оценка Двигательной </a:t>
            </a:r>
            <a:r>
              <a:rPr sz="2400" dirty="0">
                <a:latin typeface="Calibri"/>
                <a:cs typeface="Calibri"/>
              </a:rPr>
              <a:t>Активности у </a:t>
            </a:r>
            <a:r>
              <a:rPr sz="2400" spc="-5" dirty="0">
                <a:latin typeface="Calibri"/>
                <a:cs typeface="Calibri"/>
              </a:rPr>
              <a:t>Пожилых  (Functional </a:t>
            </a:r>
            <a:r>
              <a:rPr sz="2400" dirty="0">
                <a:latin typeface="Calibri"/>
                <a:cs typeface="Calibri"/>
              </a:rPr>
              <a:t>Mobility </a:t>
            </a:r>
            <a:r>
              <a:rPr sz="2400" spc="-5" dirty="0">
                <a:latin typeface="Calibri"/>
                <a:cs typeface="Calibri"/>
              </a:rPr>
              <a:t>Assessment </a:t>
            </a:r>
            <a:r>
              <a:rPr sz="2400" dirty="0">
                <a:latin typeface="Calibri"/>
                <a:cs typeface="Calibri"/>
              </a:rPr>
              <a:t>in Eldery</a:t>
            </a:r>
            <a:r>
              <a:rPr sz="2400" spc="-220" dirty="0">
                <a:latin typeface="Calibri"/>
                <a:cs typeface="Calibri"/>
              </a:rPr>
              <a:t> </a:t>
            </a:r>
            <a:r>
              <a:rPr sz="2400" spc="-10" dirty="0">
                <a:latin typeface="Calibri"/>
                <a:cs typeface="Calibri"/>
              </a:rPr>
              <a:t>Patients).</a:t>
            </a:r>
            <a:endParaRPr sz="2400">
              <a:latin typeface="Calibri"/>
              <a:cs typeface="Calibri"/>
            </a:endParaRPr>
          </a:p>
          <a:p>
            <a:pPr marL="48895">
              <a:lnSpc>
                <a:spcPct val="100000"/>
              </a:lnSpc>
              <a:tabLst>
                <a:tab pos="480695" algn="l"/>
              </a:tabLst>
            </a:pPr>
            <a:r>
              <a:rPr sz="2400" spc="-5" dirty="0">
                <a:latin typeface="Calibri"/>
                <a:cs typeface="Calibri"/>
              </a:rPr>
              <a:t>4.	Временной </a:t>
            </a:r>
            <a:r>
              <a:rPr sz="2400" spc="-10" dirty="0">
                <a:latin typeface="Calibri"/>
                <a:cs typeface="Calibri"/>
              </a:rPr>
              <a:t>тест </a:t>
            </a:r>
            <a:r>
              <a:rPr sz="2400" spc="-25" dirty="0">
                <a:latin typeface="Calibri"/>
                <a:cs typeface="Calibri"/>
              </a:rPr>
              <a:t>ходьбы </a:t>
            </a:r>
            <a:r>
              <a:rPr sz="2400" spc="-5" dirty="0">
                <a:latin typeface="Calibri"/>
                <a:cs typeface="Calibri"/>
              </a:rPr>
              <a:t>вверх </a:t>
            </a:r>
            <a:r>
              <a:rPr sz="2400" dirty="0">
                <a:latin typeface="Calibri"/>
                <a:cs typeface="Calibri"/>
              </a:rPr>
              <a:t>и вниз </a:t>
            </a:r>
            <a:r>
              <a:rPr sz="2400" spc="-5" dirty="0">
                <a:latin typeface="Calibri"/>
                <a:cs typeface="Calibri"/>
              </a:rPr>
              <a:t>по </a:t>
            </a:r>
            <a:r>
              <a:rPr sz="2400" spc="-10" dirty="0">
                <a:latin typeface="Calibri"/>
                <a:cs typeface="Calibri"/>
              </a:rPr>
              <a:t>лестнице </a:t>
            </a:r>
            <a:r>
              <a:rPr sz="2400" dirty="0">
                <a:latin typeface="Calibri"/>
                <a:cs typeface="Calibri"/>
              </a:rPr>
              <a:t>(в </a:t>
            </a:r>
            <a:r>
              <a:rPr sz="2400" spc="-30" dirty="0">
                <a:latin typeface="Calibri"/>
                <a:cs typeface="Calibri"/>
              </a:rPr>
              <a:t>т.ч.</a:t>
            </a:r>
            <a:r>
              <a:rPr sz="2400" spc="-180" dirty="0">
                <a:latin typeface="Calibri"/>
                <a:cs typeface="Calibri"/>
              </a:rPr>
              <a:t> </a:t>
            </a:r>
            <a:r>
              <a:rPr sz="2400" dirty="0">
                <a:latin typeface="Calibri"/>
                <a:cs typeface="Calibri"/>
              </a:rPr>
              <a:t>с</a:t>
            </a:r>
            <a:endParaRPr sz="2400">
              <a:latin typeface="Calibri"/>
              <a:cs typeface="Calibri"/>
            </a:endParaRPr>
          </a:p>
          <a:p>
            <a:pPr marL="506730">
              <a:lnSpc>
                <a:spcPct val="100000"/>
              </a:lnSpc>
            </a:pPr>
            <a:r>
              <a:rPr sz="2400" spc="-10" dirty="0">
                <a:latin typeface="Calibri"/>
                <a:cs typeface="Calibri"/>
              </a:rPr>
              <a:t>нагрузкой)</a:t>
            </a:r>
            <a:endParaRPr sz="2400">
              <a:latin typeface="Calibri"/>
              <a:cs typeface="Calibri"/>
            </a:endParaRPr>
          </a:p>
          <a:p>
            <a:pPr marL="48895">
              <a:lnSpc>
                <a:spcPct val="100000"/>
              </a:lnSpc>
              <a:tabLst>
                <a:tab pos="483234" algn="l"/>
              </a:tabLst>
            </a:pPr>
            <a:r>
              <a:rPr sz="2400" spc="-5" dirty="0">
                <a:latin typeface="Calibri"/>
                <a:cs typeface="Calibri"/>
              </a:rPr>
              <a:t>5.	</a:t>
            </a:r>
            <a:r>
              <a:rPr sz="2400" spc="-45" dirty="0">
                <a:latin typeface="Calibri"/>
                <a:cs typeface="Calibri"/>
              </a:rPr>
              <a:t>Тесты </a:t>
            </a:r>
            <a:r>
              <a:rPr sz="2400" spc="-10" dirty="0">
                <a:latin typeface="Calibri"/>
                <a:cs typeface="Calibri"/>
              </a:rPr>
              <a:t>риска</a:t>
            </a:r>
            <a:r>
              <a:rPr sz="2400" spc="-100" dirty="0">
                <a:latin typeface="Calibri"/>
                <a:cs typeface="Calibri"/>
              </a:rPr>
              <a:t> </a:t>
            </a:r>
            <a:r>
              <a:rPr sz="2400" spc="-5" dirty="0">
                <a:latin typeface="Calibri"/>
                <a:cs typeface="Calibri"/>
              </a:rPr>
              <a:t>падения</a:t>
            </a:r>
            <a:endParaRPr sz="2400">
              <a:latin typeface="Calibri"/>
              <a:cs typeface="Calibri"/>
            </a:endParaRPr>
          </a:p>
          <a:p>
            <a:pPr marL="48895">
              <a:lnSpc>
                <a:spcPct val="100000"/>
              </a:lnSpc>
              <a:tabLst>
                <a:tab pos="483234" algn="l"/>
              </a:tabLst>
            </a:pPr>
            <a:r>
              <a:rPr sz="2400" spc="-5" dirty="0">
                <a:latin typeface="Calibri"/>
                <a:cs typeface="Calibri"/>
              </a:rPr>
              <a:t>6.	Прочие</a:t>
            </a:r>
            <a:r>
              <a:rPr sz="2400" spc="110" dirty="0">
                <a:latin typeface="Calibri"/>
                <a:cs typeface="Calibri"/>
              </a:rPr>
              <a:t> </a:t>
            </a:r>
            <a:r>
              <a:rPr sz="2400" spc="-10" dirty="0">
                <a:latin typeface="Calibri"/>
                <a:cs typeface="Calibri"/>
              </a:rPr>
              <a:t>тесты</a:t>
            </a:r>
            <a:endParaRPr sz="2400">
              <a:latin typeface="Calibri"/>
              <a:cs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686305" y="1406652"/>
          <a:ext cx="5779770" cy="4908550"/>
        </p:xfrm>
        <a:graphic>
          <a:graphicData uri="http://schemas.openxmlformats.org/drawingml/2006/table">
            <a:tbl>
              <a:tblPr firstRow="1" bandRow="1">
                <a:tableStyleId>{2D5ABB26-0587-4C30-8999-92F81FD0307C}</a:tableStyleId>
              </a:tblPr>
              <a:tblGrid>
                <a:gridCol w="1301750"/>
                <a:gridCol w="1101089"/>
                <a:gridCol w="339725"/>
                <a:gridCol w="763270"/>
                <a:gridCol w="506729"/>
                <a:gridCol w="915669"/>
                <a:gridCol w="830579"/>
              </a:tblGrid>
              <a:tr h="232917">
                <a:tc gridSpan="3">
                  <a:txBody>
                    <a:bodyPr/>
                    <a:lstStyle/>
                    <a:p>
                      <a:pPr marL="63500">
                        <a:lnSpc>
                          <a:spcPts val="1560"/>
                        </a:lnSpc>
                      </a:pPr>
                      <a:r>
                        <a:rPr sz="1300" spc="-25" dirty="0">
                          <a:latin typeface="Arial"/>
                          <a:cs typeface="Arial"/>
                        </a:rPr>
                        <a:t>Параметр</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gridSpan="3">
                  <a:txBody>
                    <a:bodyPr/>
                    <a:lstStyle/>
                    <a:p>
                      <a:pPr marL="63500">
                        <a:lnSpc>
                          <a:spcPts val="1560"/>
                        </a:lnSpc>
                      </a:pPr>
                      <a:r>
                        <a:rPr sz="1300" spc="-25" dirty="0">
                          <a:latin typeface="Arial"/>
                          <a:cs typeface="Arial"/>
                        </a:rPr>
                        <a:t>Определение</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algn="ctr">
                        <a:lnSpc>
                          <a:spcPts val="1560"/>
                        </a:lnSpc>
                      </a:pPr>
                      <a:r>
                        <a:rPr sz="1300" spc="-15" dirty="0">
                          <a:latin typeface="Arial"/>
                          <a:cs typeface="Arial"/>
                        </a:rPr>
                        <a:t>Баллы</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2918">
                <a:tc rowSpan="3">
                  <a:txBody>
                    <a:bodyPr/>
                    <a:lstStyle/>
                    <a:p>
                      <a:pPr marL="63500">
                        <a:lnSpc>
                          <a:spcPts val="1430"/>
                        </a:lnSpc>
                        <a:tabLst>
                          <a:tab pos="370840" algn="l"/>
                          <a:tab pos="923290" algn="l"/>
                        </a:tabLst>
                      </a:pPr>
                      <a:r>
                        <a:rPr sz="1300" spc="-5" dirty="0">
                          <a:latin typeface="Arial"/>
                          <a:cs typeface="Arial"/>
                        </a:rPr>
                        <a:t>1.	</a:t>
                      </a:r>
                      <a:r>
                        <a:rPr sz="1300" spc="-15" dirty="0">
                          <a:latin typeface="Arial"/>
                          <a:cs typeface="Arial"/>
                        </a:rPr>
                        <a:t>Боль	</a:t>
                      </a:r>
                      <a:r>
                        <a:rPr sz="1300" spc="-10" dirty="0">
                          <a:latin typeface="Arial"/>
                          <a:cs typeface="Arial"/>
                        </a:rPr>
                        <a:t>или</a:t>
                      </a:r>
                      <a:endParaRPr sz="1300">
                        <a:latin typeface="Arial"/>
                        <a:cs typeface="Arial"/>
                      </a:endParaRPr>
                    </a:p>
                    <a:p>
                      <a:pPr marL="63500">
                        <a:lnSpc>
                          <a:spcPct val="100000"/>
                        </a:lnSpc>
                        <a:spcBef>
                          <a:spcPts val="10"/>
                        </a:spcBef>
                      </a:pPr>
                      <a:r>
                        <a:rPr sz="1300" spc="-15" dirty="0">
                          <a:latin typeface="Arial"/>
                          <a:cs typeface="Arial"/>
                        </a:rPr>
                        <a:t>время</a:t>
                      </a:r>
                      <a:endParaRPr sz="1300">
                        <a:latin typeface="Arial"/>
                        <a:cs typeface="Arial"/>
                      </a:endParaRPr>
                    </a:p>
                    <a:p>
                      <a:pPr marL="63500">
                        <a:lnSpc>
                          <a:spcPct val="100000"/>
                        </a:lnSpc>
                        <a:spcBef>
                          <a:spcPts val="100"/>
                        </a:spcBef>
                      </a:pPr>
                      <a:r>
                        <a:rPr sz="1300" spc="-25" dirty="0">
                          <a:latin typeface="Arial"/>
                          <a:cs typeface="Arial"/>
                        </a:rPr>
                        <a:t>ночного</a:t>
                      </a:r>
                      <a:r>
                        <a:rPr sz="1300" spc="-50" dirty="0">
                          <a:latin typeface="Arial"/>
                          <a:cs typeface="Arial"/>
                        </a:rPr>
                        <a:t> </a:t>
                      </a:r>
                      <a:r>
                        <a:rPr sz="1300" spc="-30" dirty="0">
                          <a:latin typeface="Arial"/>
                          <a:cs typeface="Arial"/>
                        </a:rPr>
                        <a:t>отдыха</a:t>
                      </a:r>
                      <a:endParaRPr sz="1300">
                        <a:latin typeface="Arial"/>
                        <a:cs typeface="Arial"/>
                      </a:endParaRPr>
                    </a:p>
                  </a:txBody>
                  <a:tcPr marL="0" marR="0" marT="0" marB="0">
                    <a:lnL w="12700">
                      <a:solidFill>
                        <a:srgbClr val="FDFDFD"/>
                      </a:solidFill>
                      <a:prstDash val="solid"/>
                    </a:lnL>
                    <a:lnT w="12700">
                      <a:solidFill>
                        <a:srgbClr val="FDFDFD"/>
                      </a:solidFill>
                      <a:prstDash val="solid"/>
                    </a:lnT>
                    <a:lnB w="12700">
                      <a:solidFill>
                        <a:srgbClr val="FDFDFD"/>
                      </a:solidFill>
                      <a:prstDash val="solid"/>
                    </a:lnB>
                    <a:solidFill>
                      <a:srgbClr val="F1F7F8"/>
                    </a:solidFill>
                  </a:tcPr>
                </a:tc>
                <a:tc rowSpan="3">
                  <a:txBody>
                    <a:bodyPr/>
                    <a:lstStyle/>
                    <a:p>
                      <a:pPr marL="72390">
                        <a:lnSpc>
                          <a:spcPts val="1430"/>
                        </a:lnSpc>
                      </a:pPr>
                      <a:r>
                        <a:rPr sz="1300" spc="-10" dirty="0">
                          <a:latin typeface="Arial"/>
                          <a:cs typeface="Arial"/>
                        </a:rPr>
                        <a:t>дискомфорт</a:t>
                      </a:r>
                      <a:endParaRPr sz="1300">
                        <a:latin typeface="Arial"/>
                        <a:cs typeface="Arial"/>
                      </a:endParaRPr>
                    </a:p>
                  </a:txBody>
                  <a:tcPr marL="0" marR="0" marT="0" marB="0">
                    <a:lnT w="12700">
                      <a:solidFill>
                        <a:srgbClr val="FDFDFD"/>
                      </a:solidFill>
                      <a:prstDash val="solid"/>
                    </a:lnT>
                    <a:lnB w="12700">
                      <a:solidFill>
                        <a:srgbClr val="FDFDFD"/>
                      </a:solidFill>
                      <a:prstDash val="solid"/>
                    </a:lnB>
                    <a:solidFill>
                      <a:srgbClr val="F1F7F8"/>
                    </a:solidFill>
                  </a:tcPr>
                </a:tc>
                <a:tc rowSpan="3">
                  <a:txBody>
                    <a:bodyPr/>
                    <a:lstStyle/>
                    <a:p>
                      <a:pPr marL="89535">
                        <a:lnSpc>
                          <a:spcPts val="1430"/>
                        </a:lnSpc>
                      </a:pPr>
                      <a:r>
                        <a:rPr sz="1300" spc="-25" dirty="0">
                          <a:latin typeface="Arial"/>
                          <a:cs typeface="Arial"/>
                        </a:rPr>
                        <a:t>во</a:t>
                      </a:r>
                      <a:endParaRPr sz="1300">
                        <a:latin typeface="Arial"/>
                        <a:cs typeface="Arial"/>
                      </a:endParaRPr>
                    </a:p>
                  </a:txBody>
                  <a:tcPr marL="0" marR="0" marT="0" marB="0">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gridSpan="3">
                  <a:txBody>
                    <a:bodyPr/>
                    <a:lstStyle/>
                    <a:p>
                      <a:pPr marL="64135">
                        <a:lnSpc>
                          <a:spcPct val="100000"/>
                        </a:lnSpc>
                      </a:pPr>
                      <a:r>
                        <a:rPr sz="1300" spc="-40" dirty="0">
                          <a:latin typeface="Arial"/>
                          <a:cs typeface="Arial"/>
                        </a:rPr>
                        <a:t>Нет</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535"/>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700277">
                <a:tc vMerge="1">
                  <a:txBody>
                    <a:bodyPr/>
                    <a:lstStyle/>
                    <a:p>
                      <a:endParaRPr/>
                    </a:p>
                  </a:txBody>
                  <a:tcPr marL="0" marR="0" marT="0" marB="0">
                    <a:lnL w="12700">
                      <a:solidFill>
                        <a:srgbClr val="FDFDFD"/>
                      </a:solidFill>
                      <a:prstDash val="solid"/>
                    </a:lnL>
                    <a:lnT w="12700">
                      <a:solidFill>
                        <a:srgbClr val="FDFDFD"/>
                      </a:solidFill>
                      <a:prstDash val="solid"/>
                    </a:lnT>
                    <a:lnB w="12700">
                      <a:solidFill>
                        <a:srgbClr val="FDFDFD"/>
                      </a:solidFill>
                      <a:prstDash val="solid"/>
                    </a:lnB>
                    <a:solidFill>
                      <a:srgbClr val="F1F7F8"/>
                    </a:solidFill>
                  </a:tcPr>
                </a:tc>
                <a:tc vMerge="1">
                  <a:txBody>
                    <a:bodyPr/>
                    <a:lstStyle/>
                    <a:p>
                      <a:endParaRPr/>
                    </a:p>
                  </a:txBody>
                  <a:tcPr marL="0" marR="0" marT="0" marB="0">
                    <a:lnT w="12700">
                      <a:solidFill>
                        <a:srgbClr val="FDFDFD"/>
                      </a:solidFill>
                      <a:prstDash val="solid"/>
                    </a:lnT>
                    <a:lnB w="12700">
                      <a:solidFill>
                        <a:srgbClr val="FDFDFD"/>
                      </a:solidFill>
                      <a:prstDash val="solid"/>
                    </a:lnB>
                    <a:solidFill>
                      <a:srgbClr val="F1F7F8"/>
                    </a:solidFill>
                  </a:tcPr>
                </a:tc>
                <a:tc vMerge="1">
                  <a:txBody>
                    <a:bodyPr/>
                    <a:lstStyle/>
                    <a:p>
                      <a:endParaRPr/>
                    </a:p>
                  </a:txBody>
                  <a:tcPr marL="0" marR="0" marT="0" marB="0">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gridSpan="3">
                  <a:txBody>
                    <a:bodyPr/>
                    <a:lstStyle/>
                    <a:p>
                      <a:pPr marL="64135" marR="70485" algn="just">
                        <a:lnSpc>
                          <a:spcPct val="100000"/>
                        </a:lnSpc>
                        <a:spcBef>
                          <a:spcPts val="25"/>
                        </a:spcBef>
                        <a:tabLst>
                          <a:tab pos="1007744" algn="l"/>
                        </a:tabLst>
                      </a:pPr>
                      <a:r>
                        <a:rPr sz="1300" spc="10" dirty="0">
                          <a:latin typeface="Arial"/>
                          <a:cs typeface="Arial"/>
                        </a:rPr>
                        <a:t>только </a:t>
                      </a:r>
                      <a:r>
                        <a:rPr sz="1300" spc="15" dirty="0">
                          <a:latin typeface="Arial"/>
                          <a:cs typeface="Arial"/>
                        </a:rPr>
                        <a:t>при </a:t>
                      </a:r>
                      <a:r>
                        <a:rPr sz="1300" spc="20" dirty="0">
                          <a:latin typeface="Arial"/>
                          <a:cs typeface="Arial"/>
                        </a:rPr>
                        <a:t>движении </a:t>
                      </a:r>
                      <a:r>
                        <a:rPr sz="1300" spc="15" dirty="0">
                          <a:latin typeface="Arial"/>
                          <a:cs typeface="Arial"/>
                        </a:rPr>
                        <a:t>или  </a:t>
                      </a:r>
                      <a:r>
                        <a:rPr sz="1300" dirty="0">
                          <a:latin typeface="Arial"/>
                          <a:cs typeface="Arial"/>
                        </a:rPr>
                        <a:t>в	</a:t>
                      </a:r>
                      <a:r>
                        <a:rPr sz="1300" spc="-15" dirty="0">
                          <a:latin typeface="Arial"/>
                          <a:cs typeface="Arial"/>
                        </a:rPr>
                        <a:t>о</a:t>
                      </a:r>
                      <a:r>
                        <a:rPr sz="1300" spc="-20" dirty="0">
                          <a:latin typeface="Arial"/>
                          <a:cs typeface="Arial"/>
                        </a:rPr>
                        <a:t>п</a:t>
                      </a:r>
                      <a:r>
                        <a:rPr sz="1300" spc="-15" dirty="0">
                          <a:latin typeface="Arial"/>
                          <a:cs typeface="Arial"/>
                        </a:rPr>
                        <a:t>р</a:t>
                      </a:r>
                      <a:r>
                        <a:rPr sz="1300" spc="-40" dirty="0">
                          <a:latin typeface="Arial"/>
                          <a:cs typeface="Arial"/>
                        </a:rPr>
                        <a:t>е</a:t>
                      </a:r>
                      <a:r>
                        <a:rPr sz="1300" spc="-15" dirty="0">
                          <a:latin typeface="Arial"/>
                          <a:cs typeface="Arial"/>
                        </a:rPr>
                        <a:t>д</a:t>
                      </a:r>
                      <a:r>
                        <a:rPr sz="1300" spc="-65" dirty="0">
                          <a:latin typeface="Arial"/>
                          <a:cs typeface="Arial"/>
                        </a:rPr>
                        <a:t>е</a:t>
                      </a:r>
                      <a:r>
                        <a:rPr sz="1300" spc="-15" dirty="0">
                          <a:latin typeface="Arial"/>
                          <a:cs typeface="Arial"/>
                        </a:rPr>
                        <a:t>ле</a:t>
                      </a:r>
                      <a:r>
                        <a:rPr sz="1300" spc="-10" dirty="0">
                          <a:latin typeface="Arial"/>
                          <a:cs typeface="Arial"/>
                        </a:rPr>
                        <a:t>нн</a:t>
                      </a:r>
                      <a:r>
                        <a:rPr sz="1300" dirty="0">
                          <a:latin typeface="Arial"/>
                          <a:cs typeface="Arial"/>
                        </a:rPr>
                        <a:t>ых  </a:t>
                      </a:r>
                      <a:r>
                        <a:rPr sz="1300" spc="-20" dirty="0">
                          <a:latin typeface="Arial"/>
                          <a:cs typeface="Arial"/>
                        </a:rPr>
                        <a:t>положениях</a:t>
                      </a:r>
                      <a:endParaRPr sz="1300">
                        <a:latin typeface="Arial"/>
                        <a:cs typeface="Arial"/>
                      </a:endParaRPr>
                    </a:p>
                  </a:txBody>
                  <a:tcPr marL="0" marR="0" marT="317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ct val="100000"/>
                        </a:lnSpc>
                      </a:pPr>
                      <a:r>
                        <a:rPr sz="1300" dirty="0">
                          <a:latin typeface="Arial"/>
                          <a:cs typeface="Arial"/>
                        </a:rPr>
                        <a:t>1</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2917">
                <a:tc vMerge="1">
                  <a:txBody>
                    <a:bodyPr/>
                    <a:lstStyle/>
                    <a:p>
                      <a:endParaRPr/>
                    </a:p>
                  </a:txBody>
                  <a:tcPr marL="0" marR="0" marT="0" marB="0">
                    <a:lnL w="12700">
                      <a:solidFill>
                        <a:srgbClr val="FDFDFD"/>
                      </a:solidFill>
                      <a:prstDash val="solid"/>
                    </a:lnL>
                    <a:lnT w="12700">
                      <a:solidFill>
                        <a:srgbClr val="FDFDFD"/>
                      </a:solidFill>
                      <a:prstDash val="solid"/>
                    </a:lnT>
                    <a:lnB w="12700">
                      <a:solidFill>
                        <a:srgbClr val="FDFDFD"/>
                      </a:solidFill>
                      <a:prstDash val="solid"/>
                    </a:lnB>
                    <a:solidFill>
                      <a:srgbClr val="F1F7F8"/>
                    </a:solidFill>
                  </a:tcPr>
                </a:tc>
                <a:tc vMerge="1">
                  <a:txBody>
                    <a:bodyPr/>
                    <a:lstStyle/>
                    <a:p>
                      <a:endParaRPr/>
                    </a:p>
                  </a:txBody>
                  <a:tcPr marL="0" marR="0" marT="0" marB="0">
                    <a:lnT w="12700">
                      <a:solidFill>
                        <a:srgbClr val="FDFDFD"/>
                      </a:solidFill>
                      <a:prstDash val="solid"/>
                    </a:lnT>
                    <a:lnB w="12700">
                      <a:solidFill>
                        <a:srgbClr val="FDFDFD"/>
                      </a:solidFill>
                      <a:prstDash val="solid"/>
                    </a:lnB>
                    <a:solidFill>
                      <a:srgbClr val="F1F7F8"/>
                    </a:solidFill>
                  </a:tcPr>
                </a:tc>
                <a:tc vMerge="1">
                  <a:txBody>
                    <a:bodyPr/>
                    <a:lstStyle/>
                    <a:p>
                      <a:endParaRPr/>
                    </a:p>
                  </a:txBody>
                  <a:tcPr marL="0" marR="0" marT="0" marB="0">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gridSpan="3">
                  <a:txBody>
                    <a:bodyPr/>
                    <a:lstStyle/>
                    <a:p>
                      <a:pPr marL="64135">
                        <a:lnSpc>
                          <a:spcPts val="1530"/>
                        </a:lnSpc>
                      </a:pPr>
                      <a:r>
                        <a:rPr sz="1300" spc="-15" dirty="0">
                          <a:latin typeface="Arial"/>
                          <a:cs typeface="Arial"/>
                        </a:rPr>
                        <a:t>Без</a:t>
                      </a:r>
                      <a:r>
                        <a:rPr sz="1300" spc="-60" dirty="0">
                          <a:latin typeface="Arial"/>
                          <a:cs typeface="Arial"/>
                        </a:rPr>
                        <a:t> </a:t>
                      </a:r>
                      <a:r>
                        <a:rPr sz="1300" spc="-5" dirty="0">
                          <a:latin typeface="Arial"/>
                          <a:cs typeface="Arial"/>
                        </a:rPr>
                        <a:t>движения</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2540" algn="ctr">
                        <a:lnSpc>
                          <a:spcPts val="1530"/>
                        </a:lnSpc>
                      </a:pPr>
                      <a:r>
                        <a:rPr sz="1300" dirty="0">
                          <a:latin typeface="Arial"/>
                          <a:cs typeface="Arial"/>
                        </a:rPr>
                        <a:t>2</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2918">
                <a:tc rowSpan="3" gridSpan="3">
                  <a:txBody>
                    <a:bodyPr/>
                    <a:lstStyle/>
                    <a:p>
                      <a:pPr marL="63500">
                        <a:lnSpc>
                          <a:spcPts val="1425"/>
                        </a:lnSpc>
                      </a:pPr>
                      <a:r>
                        <a:rPr sz="1300" spc="-5" dirty="0">
                          <a:latin typeface="Arial"/>
                          <a:cs typeface="Arial"/>
                        </a:rPr>
                        <a:t>2. </a:t>
                      </a:r>
                      <a:r>
                        <a:rPr sz="1300" spc="-15" dirty="0">
                          <a:latin typeface="Arial"/>
                          <a:cs typeface="Arial"/>
                        </a:rPr>
                        <a:t>Продолжительность</a:t>
                      </a:r>
                      <a:r>
                        <a:rPr sz="1300" spc="-40" dirty="0">
                          <a:latin typeface="Arial"/>
                          <a:cs typeface="Arial"/>
                        </a:rPr>
                        <a:t> </a:t>
                      </a:r>
                      <a:r>
                        <a:rPr sz="1300" spc="-10" dirty="0">
                          <a:latin typeface="Arial"/>
                          <a:cs typeface="Arial"/>
                        </a:rPr>
                        <a:t>утренней</a:t>
                      </a:r>
                      <a:endParaRPr sz="1300">
                        <a:latin typeface="Arial"/>
                        <a:cs typeface="Arial"/>
                      </a:endParaRPr>
                    </a:p>
                    <a:p>
                      <a:pPr marL="63500" marR="65405">
                        <a:lnSpc>
                          <a:spcPts val="1670"/>
                        </a:lnSpc>
                        <a:tabLst>
                          <a:tab pos="1200150" algn="l"/>
                          <a:tab pos="1668145" algn="l"/>
                          <a:tab pos="2226310" algn="l"/>
                        </a:tabLst>
                      </a:pPr>
                      <a:r>
                        <a:rPr sz="1300" dirty="0">
                          <a:latin typeface="Arial"/>
                          <a:cs typeface="Arial"/>
                        </a:rPr>
                        <a:t>с</a:t>
                      </a:r>
                      <a:r>
                        <a:rPr sz="1300" spc="5" dirty="0">
                          <a:latin typeface="Arial"/>
                          <a:cs typeface="Arial"/>
                        </a:rPr>
                        <a:t>к</a:t>
                      </a:r>
                      <a:r>
                        <a:rPr sz="1300" spc="-5" dirty="0">
                          <a:latin typeface="Arial"/>
                          <a:cs typeface="Arial"/>
                        </a:rPr>
                        <a:t>о</a:t>
                      </a:r>
                      <a:r>
                        <a:rPr sz="1300" spc="-20" dirty="0">
                          <a:latin typeface="Arial"/>
                          <a:cs typeface="Arial"/>
                        </a:rPr>
                        <a:t>в</a:t>
                      </a:r>
                      <a:r>
                        <a:rPr sz="1300" spc="-5" dirty="0">
                          <a:latin typeface="Arial"/>
                          <a:cs typeface="Arial"/>
                        </a:rPr>
                        <a:t>а</a:t>
                      </a:r>
                      <a:r>
                        <a:rPr sz="1300" dirty="0">
                          <a:latin typeface="Arial"/>
                          <a:cs typeface="Arial"/>
                        </a:rPr>
                        <a:t>нн</a:t>
                      </a:r>
                      <a:r>
                        <a:rPr sz="1300" spc="-5" dirty="0">
                          <a:latin typeface="Arial"/>
                          <a:cs typeface="Arial"/>
                        </a:rPr>
                        <a:t>ос</a:t>
                      </a:r>
                      <a:r>
                        <a:rPr sz="1300" spc="-10" dirty="0">
                          <a:latin typeface="Arial"/>
                          <a:cs typeface="Arial"/>
                        </a:rPr>
                        <a:t>т</a:t>
                      </a:r>
                      <a:r>
                        <a:rPr sz="1300" dirty="0">
                          <a:latin typeface="Arial"/>
                          <a:cs typeface="Arial"/>
                        </a:rPr>
                        <a:t>и	</a:t>
                      </a:r>
                      <a:r>
                        <a:rPr sz="1300" spc="-5" dirty="0">
                          <a:latin typeface="Arial"/>
                          <a:cs typeface="Arial"/>
                        </a:rPr>
                        <a:t>ил</a:t>
                      </a:r>
                      <a:r>
                        <a:rPr sz="1300" dirty="0">
                          <a:latin typeface="Arial"/>
                          <a:cs typeface="Arial"/>
                        </a:rPr>
                        <a:t>и	</a:t>
                      </a:r>
                      <a:r>
                        <a:rPr sz="1300" spc="-10" dirty="0">
                          <a:latin typeface="Arial"/>
                          <a:cs typeface="Arial"/>
                        </a:rPr>
                        <a:t>б</a:t>
                      </a:r>
                      <a:r>
                        <a:rPr sz="1300" spc="-40" dirty="0">
                          <a:latin typeface="Arial"/>
                          <a:cs typeface="Arial"/>
                        </a:rPr>
                        <a:t>о</a:t>
                      </a:r>
                      <a:r>
                        <a:rPr sz="1300" spc="-15" dirty="0">
                          <a:latin typeface="Arial"/>
                          <a:cs typeface="Arial"/>
                        </a:rPr>
                        <a:t>л</a:t>
                      </a:r>
                      <a:r>
                        <a:rPr sz="1300" dirty="0">
                          <a:latin typeface="Arial"/>
                          <a:cs typeface="Arial"/>
                        </a:rPr>
                        <a:t>и	</a:t>
                      </a:r>
                      <a:r>
                        <a:rPr sz="1300" spc="-20" dirty="0">
                          <a:latin typeface="Arial"/>
                          <a:cs typeface="Arial"/>
                        </a:rPr>
                        <a:t>п</a:t>
                      </a:r>
                      <a:r>
                        <a:rPr sz="1300" spc="-15" dirty="0">
                          <a:latin typeface="Arial"/>
                          <a:cs typeface="Arial"/>
                        </a:rPr>
                        <a:t>осл</a:t>
                      </a:r>
                      <a:r>
                        <a:rPr sz="1300" dirty="0">
                          <a:latin typeface="Arial"/>
                          <a:cs typeface="Arial"/>
                        </a:rPr>
                        <a:t>е  </a:t>
                      </a:r>
                      <a:r>
                        <a:rPr sz="1300" spc="-20" dirty="0">
                          <a:latin typeface="Arial"/>
                          <a:cs typeface="Arial"/>
                        </a:rPr>
                        <a:t>вставания</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rowSpan="3" hMerge="1">
                  <a:txBody>
                    <a:bodyPr/>
                    <a:lstStyle/>
                    <a:p>
                      <a:endParaRPr/>
                    </a:p>
                  </a:txBody>
                  <a:tcPr marL="0" marR="0" marT="0" marB="0"/>
                </a:tc>
                <a:tc rowSpan="3" hMerge="1">
                  <a:txBody>
                    <a:bodyPr/>
                    <a:lstStyle/>
                    <a:p>
                      <a:endParaRPr/>
                    </a:p>
                  </a:txBody>
                  <a:tcPr marL="0" marR="0" marT="0" marB="0"/>
                </a:tc>
                <a:tc gridSpan="3">
                  <a:txBody>
                    <a:bodyPr/>
                    <a:lstStyle/>
                    <a:p>
                      <a:pPr marL="64135">
                        <a:lnSpc>
                          <a:spcPts val="1560"/>
                        </a:lnSpc>
                      </a:pPr>
                      <a:r>
                        <a:rPr sz="1300" spc="-40" dirty="0">
                          <a:latin typeface="Arial"/>
                          <a:cs typeface="Arial"/>
                        </a:rPr>
                        <a:t>Нет</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500"/>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3044">
                <a:tc gridSpan="3"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vMerge="1">
                  <a:txBody>
                    <a:bodyPr/>
                    <a:lstStyle/>
                    <a:p>
                      <a:endParaRPr/>
                    </a:p>
                  </a:txBody>
                  <a:tcPr marL="0" marR="0" marT="0" marB="0"/>
                </a:tc>
                <a:tc hMerge="1" vMerge="1">
                  <a:txBody>
                    <a:bodyPr/>
                    <a:lstStyle/>
                    <a:p>
                      <a:endParaRPr/>
                    </a:p>
                  </a:txBody>
                  <a:tcPr marL="0" marR="0" marT="0" marB="0"/>
                </a:tc>
                <a:tc gridSpan="3">
                  <a:txBody>
                    <a:bodyPr/>
                    <a:lstStyle/>
                    <a:p>
                      <a:pPr marL="64135">
                        <a:lnSpc>
                          <a:spcPct val="100000"/>
                        </a:lnSpc>
                        <a:spcBef>
                          <a:spcPts val="25"/>
                        </a:spcBef>
                      </a:pPr>
                      <a:r>
                        <a:rPr sz="1300" spc="-5" dirty="0">
                          <a:latin typeface="Arial"/>
                          <a:cs typeface="Arial"/>
                        </a:rPr>
                        <a:t>Менее 15</a:t>
                      </a:r>
                      <a:r>
                        <a:rPr sz="1300" spc="20" dirty="0">
                          <a:latin typeface="Arial"/>
                          <a:cs typeface="Arial"/>
                        </a:rPr>
                        <a:t> </a:t>
                      </a:r>
                      <a:r>
                        <a:rPr sz="1300" spc="-10" dirty="0">
                          <a:latin typeface="Arial"/>
                          <a:cs typeface="Arial"/>
                        </a:rPr>
                        <a:t>минут</a:t>
                      </a:r>
                      <a:endParaRPr sz="1300">
                        <a:latin typeface="Arial"/>
                        <a:cs typeface="Arial"/>
                      </a:endParaRPr>
                    </a:p>
                  </a:txBody>
                  <a:tcPr marL="0" marR="0" marT="317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490"/>
                        </a:lnSpc>
                      </a:pPr>
                      <a:r>
                        <a:rPr sz="1300" dirty="0">
                          <a:latin typeface="Arial"/>
                          <a:cs typeface="Arial"/>
                        </a:rPr>
                        <a:t>1</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465836">
                <a:tc gridSpan="3"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vMerge="1">
                  <a:txBody>
                    <a:bodyPr/>
                    <a:lstStyle/>
                    <a:p>
                      <a:endParaRPr/>
                    </a:p>
                  </a:txBody>
                  <a:tcPr marL="0" marR="0" marT="0" marB="0"/>
                </a:tc>
                <a:tc hMerge="1" vMerge="1">
                  <a:txBody>
                    <a:bodyPr/>
                    <a:lstStyle/>
                    <a:p>
                      <a:endParaRPr/>
                    </a:p>
                  </a:txBody>
                  <a:tcPr marL="0" marR="0" marT="0" marB="0"/>
                </a:tc>
                <a:tc>
                  <a:txBody>
                    <a:bodyPr/>
                    <a:lstStyle/>
                    <a:p>
                      <a:pPr marL="64135">
                        <a:lnSpc>
                          <a:spcPts val="1430"/>
                        </a:lnSpc>
                      </a:pPr>
                      <a:r>
                        <a:rPr sz="1300" spc="-15" dirty="0">
                          <a:latin typeface="Arial"/>
                          <a:cs typeface="Arial"/>
                        </a:rPr>
                        <a:t>Больше</a:t>
                      </a:r>
                      <a:endParaRPr sz="1300">
                        <a:latin typeface="Arial"/>
                        <a:cs typeface="Arial"/>
                      </a:endParaRPr>
                    </a:p>
                    <a:p>
                      <a:pPr marL="64135">
                        <a:lnSpc>
                          <a:spcPct val="100000"/>
                        </a:lnSpc>
                        <a:spcBef>
                          <a:spcPts val="10"/>
                        </a:spcBef>
                      </a:pPr>
                      <a:r>
                        <a:rPr sz="1300" spc="-20" dirty="0">
                          <a:latin typeface="Arial"/>
                          <a:cs typeface="Arial"/>
                        </a:rPr>
                        <a:t>минутам</a:t>
                      </a:r>
                      <a:endParaRPr sz="1300">
                        <a:latin typeface="Arial"/>
                        <a:cs typeface="Arial"/>
                      </a:endParaRPr>
                    </a:p>
                  </a:txBody>
                  <a:tcPr marL="0" marR="0" marT="0" marB="0">
                    <a:lnL w="12700">
                      <a:solidFill>
                        <a:srgbClr val="FDFDFD"/>
                      </a:solidFill>
                      <a:prstDash val="solid"/>
                    </a:lnL>
                    <a:lnT w="12700">
                      <a:solidFill>
                        <a:srgbClr val="FDFDFD"/>
                      </a:solidFill>
                      <a:prstDash val="solid"/>
                    </a:lnT>
                    <a:lnB w="12700">
                      <a:solidFill>
                        <a:srgbClr val="FDFDFD"/>
                      </a:solidFill>
                      <a:prstDash val="solid"/>
                    </a:lnB>
                    <a:solidFill>
                      <a:srgbClr val="F1F7F8"/>
                    </a:solidFill>
                  </a:tcPr>
                </a:tc>
                <a:tc>
                  <a:txBody>
                    <a:bodyPr/>
                    <a:lstStyle/>
                    <a:p>
                      <a:pPr marL="79375">
                        <a:lnSpc>
                          <a:spcPts val="1430"/>
                        </a:lnSpc>
                      </a:pPr>
                      <a:r>
                        <a:rPr sz="1300" spc="-10" dirty="0">
                          <a:latin typeface="Arial"/>
                          <a:cs typeface="Arial"/>
                        </a:rPr>
                        <a:t>или</a:t>
                      </a:r>
                      <a:endParaRPr sz="1300">
                        <a:latin typeface="Arial"/>
                        <a:cs typeface="Arial"/>
                      </a:endParaRPr>
                    </a:p>
                  </a:txBody>
                  <a:tcPr marL="0" marR="0" marT="0" marB="0">
                    <a:lnT w="12700">
                      <a:solidFill>
                        <a:srgbClr val="FDFDFD"/>
                      </a:solidFill>
                      <a:prstDash val="solid"/>
                    </a:lnT>
                    <a:lnB w="12700">
                      <a:solidFill>
                        <a:srgbClr val="FDFDFD"/>
                      </a:solidFill>
                      <a:prstDash val="solid"/>
                    </a:lnB>
                    <a:solidFill>
                      <a:srgbClr val="F1F7F8"/>
                    </a:solidFill>
                  </a:tcPr>
                </a:tc>
                <a:tc>
                  <a:txBody>
                    <a:bodyPr/>
                    <a:lstStyle/>
                    <a:p>
                      <a:pPr marR="64135" algn="r">
                        <a:lnSpc>
                          <a:spcPts val="1430"/>
                        </a:lnSpc>
                        <a:tabLst>
                          <a:tab pos="630555" algn="l"/>
                        </a:tabLst>
                      </a:pPr>
                      <a:r>
                        <a:rPr sz="1300" spc="-5" dirty="0">
                          <a:latin typeface="Arial"/>
                          <a:cs typeface="Arial"/>
                        </a:rPr>
                        <a:t>ра</a:t>
                      </a:r>
                      <a:r>
                        <a:rPr sz="1300" spc="-10" dirty="0">
                          <a:latin typeface="Arial"/>
                          <a:cs typeface="Arial"/>
                        </a:rPr>
                        <a:t>в</a:t>
                      </a:r>
                      <a:r>
                        <a:rPr sz="1300" dirty="0">
                          <a:latin typeface="Arial"/>
                          <a:cs typeface="Arial"/>
                        </a:rPr>
                        <a:t>но	</a:t>
                      </a:r>
                      <a:r>
                        <a:rPr sz="1300" spc="-5" dirty="0">
                          <a:latin typeface="Arial"/>
                          <a:cs typeface="Arial"/>
                        </a:rPr>
                        <a:t>15</a:t>
                      </a:r>
                      <a:endParaRPr sz="1300">
                        <a:latin typeface="Arial"/>
                        <a:cs typeface="Arial"/>
                      </a:endParaRPr>
                    </a:p>
                  </a:txBody>
                  <a:tcPr marL="0" marR="0" marT="0" marB="0">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175" algn="ctr">
                        <a:lnSpc>
                          <a:spcPts val="1480"/>
                        </a:lnSpc>
                      </a:pPr>
                      <a:r>
                        <a:rPr sz="1300" dirty="0">
                          <a:latin typeface="Arial"/>
                          <a:cs typeface="Arial"/>
                        </a:rPr>
                        <a:t>2</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3552">
                <a:tc rowSpan="2" gridSpan="3">
                  <a:txBody>
                    <a:bodyPr/>
                    <a:lstStyle/>
                    <a:p>
                      <a:pPr marL="63500">
                        <a:lnSpc>
                          <a:spcPts val="1505"/>
                        </a:lnSpc>
                      </a:pPr>
                      <a:r>
                        <a:rPr sz="1300" spc="-5" dirty="0">
                          <a:latin typeface="Arial"/>
                          <a:cs typeface="Arial"/>
                        </a:rPr>
                        <a:t>3. </a:t>
                      </a:r>
                      <a:r>
                        <a:rPr sz="1300" spc="-15" dirty="0">
                          <a:latin typeface="Arial"/>
                          <a:cs typeface="Arial"/>
                        </a:rPr>
                        <a:t>Продолжительное</a:t>
                      </a:r>
                      <a:r>
                        <a:rPr sz="1300" spc="-60" dirty="0">
                          <a:latin typeface="Arial"/>
                          <a:cs typeface="Arial"/>
                        </a:rPr>
                        <a:t> </a:t>
                      </a:r>
                      <a:r>
                        <a:rPr sz="1300" spc="-10" dirty="0">
                          <a:latin typeface="Arial"/>
                          <a:cs typeface="Arial"/>
                        </a:rPr>
                        <a:t>стояние</a:t>
                      </a:r>
                      <a:endParaRPr sz="1300">
                        <a:latin typeface="Arial"/>
                        <a:cs typeface="Arial"/>
                      </a:endParaRPr>
                    </a:p>
                    <a:p>
                      <a:pPr marL="63500">
                        <a:lnSpc>
                          <a:spcPts val="1525"/>
                        </a:lnSpc>
                      </a:pPr>
                      <a:r>
                        <a:rPr sz="1300" spc="-5" dirty="0">
                          <a:latin typeface="Arial"/>
                          <a:cs typeface="Arial"/>
                        </a:rPr>
                        <a:t>в </a:t>
                      </a:r>
                      <a:r>
                        <a:rPr sz="1300" spc="-15" dirty="0">
                          <a:latin typeface="Arial"/>
                          <a:cs typeface="Arial"/>
                        </a:rPr>
                        <a:t>течение </a:t>
                      </a:r>
                      <a:r>
                        <a:rPr sz="1300" spc="-5" dirty="0">
                          <a:latin typeface="Arial"/>
                          <a:cs typeface="Arial"/>
                        </a:rPr>
                        <a:t>30 </a:t>
                      </a:r>
                      <a:r>
                        <a:rPr sz="1300" spc="-10" dirty="0">
                          <a:latin typeface="Arial"/>
                          <a:cs typeface="Arial"/>
                        </a:rPr>
                        <a:t>минут</a:t>
                      </a:r>
                      <a:r>
                        <a:rPr sz="1300" spc="175" dirty="0">
                          <a:latin typeface="Arial"/>
                          <a:cs typeface="Arial"/>
                        </a:rPr>
                        <a:t> </a:t>
                      </a:r>
                      <a:r>
                        <a:rPr sz="1300" spc="-15" dirty="0">
                          <a:latin typeface="Arial"/>
                          <a:cs typeface="Arial"/>
                        </a:rPr>
                        <a:t>усиливает</a:t>
                      </a:r>
                      <a:endParaRPr sz="1300">
                        <a:latin typeface="Arial"/>
                        <a:cs typeface="Arial"/>
                      </a:endParaRPr>
                    </a:p>
                    <a:p>
                      <a:pPr marL="63500">
                        <a:lnSpc>
                          <a:spcPct val="100000"/>
                        </a:lnSpc>
                        <a:spcBef>
                          <a:spcPts val="35"/>
                        </a:spcBef>
                      </a:pPr>
                      <a:r>
                        <a:rPr sz="1300" spc="-20" dirty="0">
                          <a:latin typeface="Arial"/>
                          <a:cs typeface="Arial"/>
                        </a:rPr>
                        <a:t>боль</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rowSpan="2" hMerge="1">
                  <a:txBody>
                    <a:bodyPr/>
                    <a:lstStyle/>
                    <a:p>
                      <a:endParaRPr/>
                    </a:p>
                  </a:txBody>
                  <a:tcPr marL="0" marR="0" marT="0" marB="0"/>
                </a:tc>
                <a:tc rowSpan="2" hMerge="1">
                  <a:txBody>
                    <a:bodyPr/>
                    <a:lstStyle/>
                    <a:p>
                      <a:endParaRPr/>
                    </a:p>
                  </a:txBody>
                  <a:tcPr marL="0" marR="0" marT="0" marB="0"/>
                </a:tc>
                <a:tc gridSpan="3">
                  <a:txBody>
                    <a:bodyPr/>
                    <a:lstStyle/>
                    <a:p>
                      <a:pPr marL="64135">
                        <a:lnSpc>
                          <a:spcPct val="100000"/>
                        </a:lnSpc>
                        <a:spcBef>
                          <a:spcPts val="5"/>
                        </a:spcBef>
                      </a:pPr>
                      <a:r>
                        <a:rPr sz="1300" spc="-40" dirty="0">
                          <a:latin typeface="Arial"/>
                          <a:cs typeface="Arial"/>
                        </a:rPr>
                        <a:t>Нет</a:t>
                      </a:r>
                      <a:endParaRPr sz="1300">
                        <a:latin typeface="Arial"/>
                        <a:cs typeface="Arial"/>
                      </a:endParaRPr>
                    </a:p>
                  </a:txBody>
                  <a:tcPr marL="0" marR="0" marT="63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540"/>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466470">
                <a:tc gridSpan="3"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vMerge="1">
                  <a:txBody>
                    <a:bodyPr/>
                    <a:lstStyle/>
                    <a:p>
                      <a:endParaRPr/>
                    </a:p>
                  </a:txBody>
                  <a:tcPr marL="0" marR="0" marT="0" marB="0"/>
                </a:tc>
                <a:tc hMerge="1" vMerge="1">
                  <a:txBody>
                    <a:bodyPr/>
                    <a:lstStyle/>
                    <a:p>
                      <a:endParaRPr/>
                    </a:p>
                  </a:txBody>
                  <a:tcPr marL="0" marR="0" marT="0" marB="0"/>
                </a:tc>
                <a:tc gridSpan="3">
                  <a:txBody>
                    <a:bodyPr/>
                    <a:lstStyle/>
                    <a:p>
                      <a:pPr marL="64135">
                        <a:lnSpc>
                          <a:spcPct val="100000"/>
                        </a:lnSpc>
                        <a:spcBef>
                          <a:spcPts val="25"/>
                        </a:spcBef>
                      </a:pPr>
                      <a:r>
                        <a:rPr sz="1300" spc="-20" dirty="0">
                          <a:latin typeface="Arial"/>
                          <a:cs typeface="Arial"/>
                        </a:rPr>
                        <a:t>Да</a:t>
                      </a:r>
                      <a:endParaRPr sz="1300">
                        <a:latin typeface="Arial"/>
                        <a:cs typeface="Arial"/>
                      </a:endParaRPr>
                    </a:p>
                  </a:txBody>
                  <a:tcPr marL="0" marR="0" marT="317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ct val="100000"/>
                        </a:lnSpc>
                      </a:pPr>
                      <a:r>
                        <a:rPr sz="1300" dirty="0">
                          <a:latin typeface="Arial"/>
                          <a:cs typeface="Arial"/>
                        </a:rPr>
                        <a:t>1</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3807">
                <a:tc rowSpan="3" gridSpan="3">
                  <a:txBody>
                    <a:bodyPr/>
                    <a:lstStyle/>
                    <a:p>
                      <a:pPr marL="63500">
                        <a:lnSpc>
                          <a:spcPts val="1540"/>
                        </a:lnSpc>
                      </a:pPr>
                      <a:r>
                        <a:rPr sz="1300" spc="-5" dirty="0">
                          <a:latin typeface="Arial"/>
                          <a:cs typeface="Arial"/>
                        </a:rPr>
                        <a:t>4. </a:t>
                      </a:r>
                      <a:r>
                        <a:rPr sz="1300" spc="-15" dirty="0">
                          <a:latin typeface="Arial"/>
                          <a:cs typeface="Arial"/>
                        </a:rPr>
                        <a:t>Боль </a:t>
                      </a:r>
                      <a:r>
                        <a:rPr sz="1300" spc="-10" dirty="0">
                          <a:latin typeface="Arial"/>
                          <a:cs typeface="Arial"/>
                        </a:rPr>
                        <a:t>при</a:t>
                      </a:r>
                      <a:r>
                        <a:rPr sz="1300" spc="-80" dirty="0">
                          <a:latin typeface="Arial"/>
                          <a:cs typeface="Arial"/>
                        </a:rPr>
                        <a:t> </a:t>
                      </a:r>
                      <a:r>
                        <a:rPr sz="1300" spc="-15" dirty="0">
                          <a:latin typeface="Arial"/>
                          <a:cs typeface="Arial"/>
                        </a:rPr>
                        <a:t>ходьбе</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rowSpan="3" hMerge="1">
                  <a:txBody>
                    <a:bodyPr/>
                    <a:lstStyle/>
                    <a:p>
                      <a:endParaRPr/>
                    </a:p>
                  </a:txBody>
                  <a:tcPr marL="0" marR="0" marT="0" marB="0"/>
                </a:tc>
                <a:tc rowSpan="3" hMerge="1">
                  <a:txBody>
                    <a:bodyPr/>
                    <a:lstStyle/>
                    <a:p>
                      <a:endParaRPr/>
                    </a:p>
                  </a:txBody>
                  <a:tcPr marL="0" marR="0" marT="0" marB="0"/>
                </a:tc>
                <a:tc gridSpan="3">
                  <a:txBody>
                    <a:bodyPr/>
                    <a:lstStyle/>
                    <a:p>
                      <a:pPr marL="63500">
                        <a:lnSpc>
                          <a:spcPts val="1540"/>
                        </a:lnSpc>
                      </a:pPr>
                      <a:r>
                        <a:rPr sz="1300" spc="-40" dirty="0">
                          <a:latin typeface="Arial"/>
                          <a:cs typeface="Arial"/>
                        </a:rPr>
                        <a:t>Нет</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4445" algn="ctr">
                        <a:lnSpc>
                          <a:spcPts val="1540"/>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465835">
                <a:tc gridSpan="3"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vMerge="1">
                  <a:txBody>
                    <a:bodyPr/>
                    <a:lstStyle/>
                    <a:p>
                      <a:endParaRPr/>
                    </a:p>
                  </a:txBody>
                  <a:tcPr marL="0" marR="0" marT="0" marB="0"/>
                </a:tc>
                <a:tc hMerge="1" vMerge="1">
                  <a:txBody>
                    <a:bodyPr/>
                    <a:lstStyle/>
                    <a:p>
                      <a:endParaRPr/>
                    </a:p>
                  </a:txBody>
                  <a:tcPr marL="0" marR="0" marT="0" marB="0"/>
                </a:tc>
                <a:tc>
                  <a:txBody>
                    <a:bodyPr/>
                    <a:lstStyle/>
                    <a:p>
                      <a:pPr marL="64135" marR="181610">
                        <a:lnSpc>
                          <a:spcPts val="1560"/>
                        </a:lnSpc>
                        <a:spcBef>
                          <a:spcPts val="30"/>
                        </a:spcBef>
                      </a:pPr>
                      <a:r>
                        <a:rPr sz="1300" spc="-110" dirty="0">
                          <a:latin typeface="Arial"/>
                          <a:cs typeface="Arial"/>
                        </a:rPr>
                        <a:t>Т</a:t>
                      </a:r>
                      <a:r>
                        <a:rPr sz="1300" spc="-50" dirty="0">
                          <a:latin typeface="Arial"/>
                          <a:cs typeface="Arial"/>
                        </a:rPr>
                        <a:t>о</a:t>
                      </a:r>
                      <a:r>
                        <a:rPr sz="1300" spc="-25" dirty="0">
                          <a:latin typeface="Arial"/>
                          <a:cs typeface="Arial"/>
                        </a:rPr>
                        <a:t>л</a:t>
                      </a:r>
                      <a:r>
                        <a:rPr sz="1300" spc="-30" dirty="0">
                          <a:latin typeface="Arial"/>
                          <a:cs typeface="Arial"/>
                        </a:rPr>
                        <a:t>ь</a:t>
                      </a:r>
                      <a:r>
                        <a:rPr sz="1300" spc="-15" dirty="0">
                          <a:latin typeface="Arial"/>
                          <a:cs typeface="Arial"/>
                        </a:rPr>
                        <a:t>к</a:t>
                      </a:r>
                      <a:r>
                        <a:rPr sz="1300" dirty="0">
                          <a:latin typeface="Arial"/>
                          <a:cs typeface="Arial"/>
                        </a:rPr>
                        <a:t>о  </a:t>
                      </a:r>
                      <a:r>
                        <a:rPr sz="1300" spc="-15" dirty="0">
                          <a:latin typeface="Arial"/>
                          <a:cs typeface="Arial"/>
                        </a:rPr>
                        <a:t>время</a:t>
                      </a:r>
                      <a:endParaRPr sz="1300">
                        <a:latin typeface="Arial"/>
                        <a:cs typeface="Arial"/>
                      </a:endParaRPr>
                    </a:p>
                  </a:txBody>
                  <a:tcPr marL="0" marR="0" marT="3810" marB="0">
                    <a:lnL w="12700">
                      <a:solidFill>
                        <a:srgbClr val="FDFDFD"/>
                      </a:solidFill>
                      <a:prstDash val="solid"/>
                    </a:lnL>
                    <a:lnT w="12700">
                      <a:solidFill>
                        <a:srgbClr val="FDFDFD"/>
                      </a:solidFill>
                      <a:prstDash val="solid"/>
                    </a:lnT>
                    <a:lnB w="12700">
                      <a:solidFill>
                        <a:srgbClr val="FDFDFD"/>
                      </a:solidFill>
                      <a:prstDash val="solid"/>
                    </a:lnB>
                    <a:solidFill>
                      <a:srgbClr val="F1F7F8"/>
                    </a:solidFill>
                  </a:tcPr>
                </a:tc>
                <a:tc>
                  <a:txBody>
                    <a:bodyPr/>
                    <a:lstStyle/>
                    <a:p>
                      <a:pPr marL="50800">
                        <a:lnSpc>
                          <a:spcPts val="1540"/>
                        </a:lnSpc>
                      </a:pPr>
                      <a:r>
                        <a:rPr sz="1300" spc="-25" dirty="0">
                          <a:latin typeface="Arial"/>
                          <a:cs typeface="Arial"/>
                        </a:rPr>
                        <a:t>через</a:t>
                      </a:r>
                      <a:endParaRPr sz="1300">
                        <a:latin typeface="Arial"/>
                        <a:cs typeface="Arial"/>
                      </a:endParaRPr>
                    </a:p>
                  </a:txBody>
                  <a:tcPr marL="0" marR="0" marT="0" marB="0">
                    <a:lnT w="12700">
                      <a:solidFill>
                        <a:srgbClr val="FDFDFD"/>
                      </a:solidFill>
                      <a:prstDash val="solid"/>
                    </a:lnT>
                    <a:lnB w="12700">
                      <a:solidFill>
                        <a:srgbClr val="FDFDFD"/>
                      </a:solidFill>
                      <a:prstDash val="solid"/>
                    </a:lnB>
                    <a:solidFill>
                      <a:srgbClr val="F1F7F8"/>
                    </a:solidFill>
                  </a:tcPr>
                </a:tc>
                <a:tc>
                  <a:txBody>
                    <a:bodyPr/>
                    <a:lstStyle/>
                    <a:p>
                      <a:pPr marR="63500" algn="r">
                        <a:lnSpc>
                          <a:spcPts val="1540"/>
                        </a:lnSpc>
                      </a:pPr>
                      <a:r>
                        <a:rPr sz="1300" spc="20" dirty="0">
                          <a:latin typeface="Arial"/>
                          <a:cs typeface="Arial"/>
                        </a:rPr>
                        <a:t>к</a:t>
                      </a:r>
                      <a:r>
                        <a:rPr sz="1300" spc="-5" dirty="0">
                          <a:latin typeface="Arial"/>
                          <a:cs typeface="Arial"/>
                        </a:rPr>
                        <a:t>а</a:t>
                      </a:r>
                      <a:r>
                        <a:rPr sz="1300" spc="5" dirty="0">
                          <a:latin typeface="Arial"/>
                          <a:cs typeface="Arial"/>
                        </a:rPr>
                        <a:t>к</a:t>
                      </a:r>
                      <a:r>
                        <a:rPr sz="1300" spc="-5" dirty="0">
                          <a:latin typeface="Arial"/>
                          <a:cs typeface="Arial"/>
                        </a:rPr>
                        <a:t>о</a:t>
                      </a:r>
                      <a:r>
                        <a:rPr sz="1300" dirty="0">
                          <a:latin typeface="Arial"/>
                          <a:cs typeface="Arial"/>
                        </a:rPr>
                        <a:t>е-</a:t>
                      </a:r>
                      <a:r>
                        <a:rPr sz="1300" spc="-20" dirty="0">
                          <a:latin typeface="Arial"/>
                          <a:cs typeface="Arial"/>
                        </a:rPr>
                        <a:t>то</a:t>
                      </a:r>
                      <a:endParaRPr sz="1300">
                        <a:latin typeface="Arial"/>
                        <a:cs typeface="Arial"/>
                      </a:endParaRPr>
                    </a:p>
                  </a:txBody>
                  <a:tcPr marL="0" marR="0" marT="0" marB="0">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175" algn="ctr">
                        <a:lnSpc>
                          <a:spcPts val="1540"/>
                        </a:lnSpc>
                      </a:pPr>
                      <a:r>
                        <a:rPr sz="1300" dirty="0">
                          <a:latin typeface="Arial"/>
                          <a:cs typeface="Arial"/>
                        </a:rPr>
                        <a:t>1</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2918">
                <a:tc gridSpan="3"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vMerge="1">
                  <a:txBody>
                    <a:bodyPr/>
                    <a:lstStyle/>
                    <a:p>
                      <a:endParaRPr/>
                    </a:p>
                  </a:txBody>
                  <a:tcPr marL="0" marR="0" marT="0" marB="0"/>
                </a:tc>
                <a:tc hMerge="1" vMerge="1">
                  <a:txBody>
                    <a:bodyPr/>
                    <a:lstStyle/>
                    <a:p>
                      <a:endParaRPr/>
                    </a:p>
                  </a:txBody>
                  <a:tcPr marL="0" marR="0" marT="0" marB="0"/>
                </a:tc>
                <a:tc gridSpan="3">
                  <a:txBody>
                    <a:bodyPr/>
                    <a:lstStyle/>
                    <a:p>
                      <a:pPr marL="64135">
                        <a:lnSpc>
                          <a:spcPts val="1545"/>
                        </a:lnSpc>
                      </a:pPr>
                      <a:r>
                        <a:rPr sz="1300" spc="-15" dirty="0">
                          <a:latin typeface="Arial"/>
                          <a:cs typeface="Arial"/>
                        </a:rPr>
                        <a:t>«стартовая»</a:t>
                      </a:r>
                      <a:r>
                        <a:rPr sz="1300" spc="-45" dirty="0">
                          <a:latin typeface="Arial"/>
                          <a:cs typeface="Arial"/>
                        </a:rPr>
                        <a:t> </a:t>
                      </a:r>
                      <a:r>
                        <a:rPr sz="1300" spc="-10" dirty="0">
                          <a:latin typeface="Arial"/>
                          <a:cs typeface="Arial"/>
                        </a:rPr>
                        <a:t>боль</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2540" algn="ctr">
                        <a:lnSpc>
                          <a:spcPts val="1545"/>
                        </a:lnSpc>
                      </a:pPr>
                      <a:r>
                        <a:rPr sz="1300" dirty="0">
                          <a:latin typeface="Arial"/>
                          <a:cs typeface="Arial"/>
                        </a:rPr>
                        <a:t>2</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32918">
                <a:tc rowSpan="2" gridSpan="3">
                  <a:txBody>
                    <a:bodyPr/>
                    <a:lstStyle/>
                    <a:p>
                      <a:pPr marL="63500" marR="55880">
                        <a:lnSpc>
                          <a:spcPts val="1560"/>
                        </a:lnSpc>
                        <a:spcBef>
                          <a:spcPts val="35"/>
                        </a:spcBef>
                        <a:tabLst>
                          <a:tab pos="396875" algn="l"/>
                          <a:tab pos="971550" algn="l"/>
                          <a:tab pos="1449070" algn="l"/>
                          <a:tab pos="2592070" algn="l"/>
                        </a:tabLst>
                      </a:pPr>
                      <a:r>
                        <a:rPr sz="1300" spc="-5" dirty="0">
                          <a:latin typeface="Arial"/>
                          <a:cs typeface="Arial"/>
                        </a:rPr>
                        <a:t>5</a:t>
                      </a:r>
                      <a:r>
                        <a:rPr sz="1300" dirty="0">
                          <a:latin typeface="Arial"/>
                          <a:cs typeface="Arial"/>
                        </a:rPr>
                        <a:t>.	</a:t>
                      </a:r>
                      <a:r>
                        <a:rPr sz="1300" spc="-15" dirty="0">
                          <a:latin typeface="Arial"/>
                          <a:cs typeface="Arial"/>
                        </a:rPr>
                        <a:t>Б</a:t>
                      </a:r>
                      <a:r>
                        <a:rPr sz="1300" spc="-40" dirty="0">
                          <a:latin typeface="Arial"/>
                          <a:cs typeface="Arial"/>
                        </a:rPr>
                        <a:t>о</a:t>
                      </a:r>
                      <a:r>
                        <a:rPr sz="1300" spc="-15" dirty="0">
                          <a:latin typeface="Arial"/>
                          <a:cs typeface="Arial"/>
                        </a:rPr>
                        <a:t>л</a:t>
                      </a:r>
                      <a:r>
                        <a:rPr sz="1300" dirty="0">
                          <a:latin typeface="Arial"/>
                          <a:cs typeface="Arial"/>
                        </a:rPr>
                        <a:t>ь	</a:t>
                      </a:r>
                      <a:r>
                        <a:rPr sz="1300" spc="-5" dirty="0">
                          <a:latin typeface="Arial"/>
                          <a:cs typeface="Arial"/>
                        </a:rPr>
                        <a:t>ил</a:t>
                      </a:r>
                      <a:r>
                        <a:rPr sz="1300" dirty="0">
                          <a:latin typeface="Arial"/>
                          <a:cs typeface="Arial"/>
                        </a:rPr>
                        <a:t>и	</a:t>
                      </a:r>
                      <a:r>
                        <a:rPr sz="1300" spc="-5" dirty="0">
                          <a:latin typeface="Arial"/>
                          <a:cs typeface="Arial"/>
                        </a:rPr>
                        <a:t>ди</a:t>
                      </a:r>
                      <a:r>
                        <a:rPr sz="1300" dirty="0">
                          <a:latin typeface="Arial"/>
                          <a:cs typeface="Arial"/>
                        </a:rPr>
                        <a:t>с</a:t>
                      </a:r>
                      <a:r>
                        <a:rPr sz="1300" spc="5" dirty="0">
                          <a:latin typeface="Arial"/>
                          <a:cs typeface="Arial"/>
                        </a:rPr>
                        <a:t>к</a:t>
                      </a:r>
                      <a:r>
                        <a:rPr sz="1300" spc="-5" dirty="0">
                          <a:latin typeface="Arial"/>
                          <a:cs typeface="Arial"/>
                        </a:rPr>
                        <a:t>ом</a:t>
                      </a:r>
                      <a:r>
                        <a:rPr sz="1300" dirty="0">
                          <a:latin typeface="Arial"/>
                          <a:cs typeface="Arial"/>
                        </a:rPr>
                        <a:t>фо</a:t>
                      </a:r>
                      <a:r>
                        <a:rPr sz="1300" spc="-15" dirty="0">
                          <a:latin typeface="Arial"/>
                          <a:cs typeface="Arial"/>
                        </a:rPr>
                        <a:t>р</a:t>
                      </a:r>
                      <a:r>
                        <a:rPr sz="1300" dirty="0">
                          <a:latin typeface="Arial"/>
                          <a:cs typeface="Arial"/>
                        </a:rPr>
                        <a:t>т	в  </a:t>
                      </a:r>
                      <a:r>
                        <a:rPr sz="1300" spc="-15" dirty="0">
                          <a:latin typeface="Arial"/>
                          <a:cs typeface="Arial"/>
                        </a:rPr>
                        <a:t>положении</a:t>
                      </a:r>
                      <a:endParaRPr sz="1300">
                        <a:latin typeface="Arial"/>
                        <a:cs typeface="Arial"/>
                      </a:endParaRPr>
                    </a:p>
                    <a:p>
                      <a:pPr marL="63500">
                        <a:lnSpc>
                          <a:spcPts val="1510"/>
                        </a:lnSpc>
                      </a:pPr>
                      <a:r>
                        <a:rPr sz="1300" spc="-5" dirty="0">
                          <a:latin typeface="Arial"/>
                          <a:cs typeface="Arial"/>
                        </a:rPr>
                        <a:t>сидя в </a:t>
                      </a:r>
                      <a:r>
                        <a:rPr sz="1300" spc="-15" dirty="0">
                          <a:latin typeface="Arial"/>
                          <a:cs typeface="Arial"/>
                        </a:rPr>
                        <a:t>течение двух</a:t>
                      </a:r>
                      <a:r>
                        <a:rPr sz="1300" spc="-30" dirty="0">
                          <a:latin typeface="Arial"/>
                          <a:cs typeface="Arial"/>
                        </a:rPr>
                        <a:t> </a:t>
                      </a:r>
                      <a:r>
                        <a:rPr sz="1300" spc="-5" dirty="0">
                          <a:latin typeface="Arial"/>
                          <a:cs typeface="Arial"/>
                        </a:rPr>
                        <a:t>часов</a:t>
                      </a:r>
                      <a:endParaRPr sz="1300">
                        <a:latin typeface="Arial"/>
                        <a:cs typeface="Arial"/>
                      </a:endParaRPr>
                    </a:p>
                  </a:txBody>
                  <a:tcPr marL="0" marR="0" marT="444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rowSpan="2" hMerge="1">
                  <a:txBody>
                    <a:bodyPr/>
                    <a:lstStyle/>
                    <a:p>
                      <a:endParaRPr/>
                    </a:p>
                  </a:txBody>
                  <a:tcPr marL="0" marR="0" marT="0" marB="0"/>
                </a:tc>
                <a:tc rowSpan="2" hMerge="1">
                  <a:txBody>
                    <a:bodyPr/>
                    <a:lstStyle/>
                    <a:p>
                      <a:endParaRPr/>
                    </a:p>
                  </a:txBody>
                  <a:tcPr marL="0" marR="0" marT="0" marB="0"/>
                </a:tc>
                <a:tc gridSpan="3">
                  <a:txBody>
                    <a:bodyPr/>
                    <a:lstStyle/>
                    <a:p>
                      <a:pPr marL="64135">
                        <a:lnSpc>
                          <a:spcPct val="100000"/>
                        </a:lnSpc>
                        <a:spcBef>
                          <a:spcPts val="10"/>
                        </a:spcBef>
                      </a:pPr>
                      <a:r>
                        <a:rPr sz="1300" spc="-40" dirty="0">
                          <a:latin typeface="Arial"/>
                          <a:cs typeface="Arial"/>
                        </a:rPr>
                        <a:t>Нет</a:t>
                      </a:r>
                      <a:endParaRPr sz="1300">
                        <a:latin typeface="Arial"/>
                        <a:cs typeface="Arial"/>
                      </a:endParaRPr>
                    </a:p>
                  </a:txBody>
                  <a:tcPr marL="0" marR="0" marT="127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ts val="1545"/>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700024">
                <a:tc gridSpan="3" vMerge="1">
                  <a:txBody>
                    <a:bodyPr/>
                    <a:lstStyle/>
                    <a:p>
                      <a:endParaRPr/>
                    </a:p>
                  </a:txBody>
                  <a:tcPr marL="0" marR="0" marT="444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vMerge="1">
                  <a:txBody>
                    <a:bodyPr/>
                    <a:lstStyle/>
                    <a:p>
                      <a:endParaRPr/>
                    </a:p>
                  </a:txBody>
                  <a:tcPr marL="0" marR="0" marT="0" marB="0"/>
                </a:tc>
                <a:tc hMerge="1" vMerge="1">
                  <a:txBody>
                    <a:bodyPr/>
                    <a:lstStyle/>
                    <a:p>
                      <a:endParaRPr/>
                    </a:p>
                  </a:txBody>
                  <a:tcPr marL="0" marR="0" marT="0" marB="0"/>
                </a:tc>
                <a:tc gridSpan="3">
                  <a:txBody>
                    <a:bodyPr/>
                    <a:lstStyle/>
                    <a:p>
                      <a:pPr marL="64135">
                        <a:lnSpc>
                          <a:spcPct val="100000"/>
                        </a:lnSpc>
                        <a:spcBef>
                          <a:spcPts val="35"/>
                        </a:spcBef>
                      </a:pPr>
                      <a:r>
                        <a:rPr sz="1300" spc="-20" dirty="0">
                          <a:latin typeface="Arial"/>
                          <a:cs typeface="Arial"/>
                        </a:rPr>
                        <a:t>Да</a:t>
                      </a:r>
                      <a:endParaRPr sz="1300">
                        <a:latin typeface="Arial"/>
                        <a:cs typeface="Arial"/>
                      </a:endParaRPr>
                    </a:p>
                  </a:txBody>
                  <a:tcPr marL="0" marR="0" marT="444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hMerge="1">
                  <a:txBody>
                    <a:bodyPr/>
                    <a:lstStyle/>
                    <a:p>
                      <a:endParaRPr/>
                    </a:p>
                  </a:txBody>
                  <a:tcPr marL="0" marR="0" marT="0" marB="0"/>
                </a:tc>
                <a:tc hMerge="1">
                  <a:txBody>
                    <a:bodyPr/>
                    <a:lstStyle/>
                    <a:p>
                      <a:endParaRPr/>
                    </a:p>
                  </a:txBody>
                  <a:tcPr marL="0" marR="0" marT="0" marB="0"/>
                </a:tc>
                <a:tc>
                  <a:txBody>
                    <a:bodyPr/>
                    <a:lstStyle/>
                    <a:p>
                      <a:pPr marL="3175" algn="ctr">
                        <a:lnSpc>
                          <a:spcPct val="100000"/>
                        </a:lnSpc>
                        <a:spcBef>
                          <a:spcPts val="15"/>
                        </a:spcBef>
                      </a:pPr>
                      <a:r>
                        <a:rPr sz="1300" dirty="0">
                          <a:latin typeface="Arial"/>
                          <a:cs typeface="Arial"/>
                        </a:rPr>
                        <a:t>1</a:t>
                      </a:r>
                      <a:endParaRPr sz="1300">
                        <a:latin typeface="Arial"/>
                        <a:cs typeface="Arial"/>
                      </a:endParaRPr>
                    </a:p>
                  </a:txBody>
                  <a:tcPr marL="0" marR="0" marT="190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bl>
          </a:graphicData>
        </a:graphic>
      </p:graphicFrame>
      <p:sp>
        <p:nvSpPr>
          <p:cNvPr id="3" name="object 3"/>
          <p:cNvSpPr txBox="1">
            <a:spLocks noGrp="1"/>
          </p:cNvSpPr>
          <p:nvPr>
            <p:ph type="title"/>
          </p:nvPr>
        </p:nvSpPr>
        <p:spPr>
          <a:xfrm>
            <a:off x="2500629" y="368046"/>
            <a:ext cx="3950335" cy="787400"/>
          </a:xfrm>
          <a:prstGeom prst="rect">
            <a:avLst/>
          </a:prstGeom>
        </p:spPr>
        <p:txBody>
          <a:bodyPr vert="horz" wrap="square" lIns="0" tIns="12065" rIns="0" bIns="0" rtlCol="0">
            <a:spAutoFit/>
          </a:bodyPr>
          <a:lstStyle/>
          <a:p>
            <a:pPr marL="12700" marR="5080" indent="744855">
              <a:lnSpc>
                <a:spcPct val="100000"/>
              </a:lnSpc>
              <a:spcBef>
                <a:spcPts val="95"/>
              </a:spcBef>
            </a:pPr>
            <a:r>
              <a:rPr sz="2500" b="0" i="1" spc="-10" dirty="0">
                <a:latin typeface="Arial"/>
                <a:cs typeface="Arial"/>
              </a:rPr>
              <a:t>ШКАЛА </a:t>
            </a:r>
            <a:r>
              <a:rPr sz="2500" b="0" i="1" spc="-5" dirty="0">
                <a:latin typeface="Arial"/>
                <a:cs typeface="Arial"/>
              </a:rPr>
              <a:t>ЛЕКЕНА  </a:t>
            </a:r>
            <a:r>
              <a:rPr sz="2500" b="0" i="1" spc="-45" dirty="0">
                <a:latin typeface="Arial"/>
                <a:cs typeface="Arial"/>
              </a:rPr>
              <a:t>БОЛЬ </a:t>
            </a:r>
            <a:r>
              <a:rPr sz="2500" b="0" i="1" spc="-5" dirty="0">
                <a:latin typeface="Arial"/>
                <a:cs typeface="Arial"/>
              </a:rPr>
              <a:t>ИЛИ</a:t>
            </a:r>
            <a:r>
              <a:rPr sz="2500" b="0" i="1" spc="-315" dirty="0">
                <a:latin typeface="Arial"/>
                <a:cs typeface="Arial"/>
              </a:rPr>
              <a:t> </a:t>
            </a:r>
            <a:r>
              <a:rPr sz="2500" b="0" i="1" spc="-25" dirty="0">
                <a:latin typeface="Arial"/>
                <a:cs typeface="Arial"/>
              </a:rPr>
              <a:t>ДИСКОМФОРТ</a:t>
            </a:r>
            <a:endParaRPr sz="2500">
              <a:latin typeface="Arial"/>
              <a:cs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252727" y="1191005"/>
          <a:ext cx="7147559" cy="5197475"/>
        </p:xfrm>
        <a:graphic>
          <a:graphicData uri="http://schemas.openxmlformats.org/drawingml/2006/table">
            <a:tbl>
              <a:tblPr firstRow="1" bandRow="1">
                <a:tableStyleId>{2D5ABB26-0587-4C30-8999-92F81FD0307C}</a:tableStyleId>
              </a:tblPr>
              <a:tblGrid>
                <a:gridCol w="3394710"/>
                <a:gridCol w="2705735"/>
                <a:gridCol w="1028065"/>
              </a:tblGrid>
              <a:tr h="324103">
                <a:tc>
                  <a:txBody>
                    <a:bodyPr/>
                    <a:lstStyle/>
                    <a:p>
                      <a:pPr marL="68580">
                        <a:lnSpc>
                          <a:spcPts val="1670"/>
                        </a:lnSpc>
                      </a:pPr>
                      <a:r>
                        <a:rPr sz="1400" spc="-10" dirty="0">
                          <a:latin typeface="Arial"/>
                          <a:cs typeface="Arial"/>
                        </a:rPr>
                        <a:t>Параметр</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70"/>
                        </a:lnSpc>
                      </a:pPr>
                      <a:r>
                        <a:rPr sz="1400" spc="-20" dirty="0">
                          <a:latin typeface="Arial"/>
                          <a:cs typeface="Arial"/>
                        </a:rPr>
                        <a:t>Определение</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670"/>
                        </a:lnSpc>
                      </a:pPr>
                      <a:r>
                        <a:rPr sz="1400" spc="-20" dirty="0">
                          <a:latin typeface="Arial"/>
                          <a:cs typeface="Arial"/>
                        </a:rPr>
                        <a:t>баллы</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323977">
                <a:tc rowSpan="7">
                  <a:txBody>
                    <a:bodyPr/>
                    <a:lstStyle/>
                    <a:p>
                      <a:pPr marL="68580">
                        <a:lnSpc>
                          <a:spcPts val="1525"/>
                        </a:lnSpc>
                      </a:pPr>
                      <a:r>
                        <a:rPr sz="1400" spc="-5" dirty="0">
                          <a:latin typeface="Arial"/>
                          <a:cs typeface="Arial"/>
                        </a:rPr>
                        <a:t>1. Максимальная</a:t>
                      </a:r>
                      <a:r>
                        <a:rPr sz="1400" spc="-65" dirty="0">
                          <a:latin typeface="Arial"/>
                          <a:cs typeface="Arial"/>
                        </a:rPr>
                        <a:t> </a:t>
                      </a:r>
                      <a:r>
                        <a:rPr sz="1400" spc="-5" dirty="0">
                          <a:latin typeface="Arial"/>
                          <a:cs typeface="Arial"/>
                        </a:rPr>
                        <a:t>дистанция</a:t>
                      </a:r>
                      <a:endParaRPr sz="1400">
                        <a:latin typeface="Arial"/>
                        <a:cs typeface="Arial"/>
                      </a:endParaRPr>
                    </a:p>
                    <a:p>
                      <a:pPr marL="68580">
                        <a:lnSpc>
                          <a:spcPct val="100000"/>
                        </a:lnSpc>
                        <a:spcBef>
                          <a:spcPts val="25"/>
                        </a:spcBef>
                      </a:pPr>
                      <a:r>
                        <a:rPr sz="1400" spc="-10" dirty="0">
                          <a:latin typeface="Arial"/>
                          <a:cs typeface="Arial"/>
                        </a:rPr>
                        <a:t>передвижения</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70"/>
                        </a:lnSpc>
                      </a:pPr>
                      <a:r>
                        <a:rPr sz="1400" spc="-5" dirty="0">
                          <a:latin typeface="Arial"/>
                          <a:cs typeface="Arial"/>
                        </a:rPr>
                        <a:t>Не</a:t>
                      </a:r>
                      <a:r>
                        <a:rPr sz="1400" spc="-15" dirty="0">
                          <a:latin typeface="Arial"/>
                          <a:cs typeface="Arial"/>
                        </a:rPr>
                        <a:t> </a:t>
                      </a:r>
                      <a:r>
                        <a:rPr sz="1400" dirty="0">
                          <a:latin typeface="Arial"/>
                          <a:cs typeface="Arial"/>
                        </a:rPr>
                        <a:t>ограничена</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4445" algn="ctr">
                        <a:lnSpc>
                          <a:spcPts val="1645"/>
                        </a:lnSpc>
                      </a:pPr>
                      <a:r>
                        <a:rPr sz="1400" dirty="0">
                          <a:latin typeface="Arial"/>
                          <a:cs typeface="Arial"/>
                        </a:rPr>
                        <a:t>0</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48080">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05"/>
                        </a:lnSpc>
                      </a:pPr>
                      <a:r>
                        <a:rPr sz="1400" spc="-10" dirty="0">
                          <a:latin typeface="Arial"/>
                          <a:cs typeface="Arial"/>
                        </a:rPr>
                        <a:t>Более </a:t>
                      </a:r>
                      <a:r>
                        <a:rPr sz="1400" dirty="0">
                          <a:latin typeface="Arial"/>
                          <a:cs typeface="Arial"/>
                        </a:rPr>
                        <a:t>1 </a:t>
                      </a:r>
                      <a:r>
                        <a:rPr sz="1400" spc="-5" dirty="0">
                          <a:latin typeface="Arial"/>
                          <a:cs typeface="Arial"/>
                        </a:rPr>
                        <a:t>км, </a:t>
                      </a:r>
                      <a:r>
                        <a:rPr sz="1400" dirty="0">
                          <a:latin typeface="Arial"/>
                          <a:cs typeface="Arial"/>
                        </a:rPr>
                        <a:t>но</a:t>
                      </a:r>
                      <a:r>
                        <a:rPr sz="1400" spc="-114" dirty="0">
                          <a:latin typeface="Arial"/>
                          <a:cs typeface="Arial"/>
                        </a:rPr>
                        <a:t> </a:t>
                      </a:r>
                      <a:r>
                        <a:rPr sz="1400" dirty="0">
                          <a:latin typeface="Arial"/>
                          <a:cs typeface="Arial"/>
                        </a:rPr>
                        <a:t>ограничена</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4445" algn="ctr">
                        <a:lnSpc>
                          <a:spcPts val="1675"/>
                        </a:lnSpc>
                      </a:pPr>
                      <a:r>
                        <a:rPr sz="1400" dirty="0">
                          <a:latin typeface="Arial"/>
                          <a:cs typeface="Arial"/>
                        </a:rPr>
                        <a:t>1</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48081">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0"/>
                        </a:lnSpc>
                        <a:tabLst>
                          <a:tab pos="1327785" algn="l"/>
                        </a:tabLst>
                      </a:pPr>
                      <a:r>
                        <a:rPr sz="1400" spc="-5" dirty="0">
                          <a:latin typeface="Arial"/>
                          <a:cs typeface="Arial"/>
                        </a:rPr>
                        <a:t>Около </a:t>
                      </a:r>
                      <a:r>
                        <a:rPr sz="1400" dirty="0">
                          <a:latin typeface="Arial"/>
                          <a:cs typeface="Arial"/>
                        </a:rPr>
                        <a:t>1</a:t>
                      </a:r>
                      <a:r>
                        <a:rPr sz="1400" spc="-25" dirty="0">
                          <a:latin typeface="Arial"/>
                          <a:cs typeface="Arial"/>
                        </a:rPr>
                        <a:t> </a:t>
                      </a:r>
                      <a:r>
                        <a:rPr sz="1400" spc="-5" dirty="0">
                          <a:latin typeface="Arial"/>
                          <a:cs typeface="Arial"/>
                        </a:rPr>
                        <a:t>км	</a:t>
                      </a:r>
                      <a:r>
                        <a:rPr sz="1400" dirty="0">
                          <a:latin typeface="Arial"/>
                          <a:cs typeface="Arial"/>
                        </a:rPr>
                        <a:t>(15</a:t>
                      </a:r>
                      <a:r>
                        <a:rPr sz="1400" spc="-50" dirty="0">
                          <a:latin typeface="Arial"/>
                          <a:cs typeface="Arial"/>
                        </a:rPr>
                        <a:t> </a:t>
                      </a:r>
                      <a:r>
                        <a:rPr sz="1400" spc="-5" dirty="0">
                          <a:latin typeface="Arial"/>
                          <a:cs typeface="Arial"/>
                        </a:rPr>
                        <a:t>минут)</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50"/>
                        </a:lnSpc>
                      </a:pPr>
                      <a:r>
                        <a:rPr sz="1400" dirty="0">
                          <a:latin typeface="Arial"/>
                          <a:cs typeface="Arial"/>
                        </a:rPr>
                        <a:t>2</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48080">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0"/>
                        </a:lnSpc>
                      </a:pPr>
                      <a:r>
                        <a:rPr sz="1400" spc="-5" dirty="0">
                          <a:latin typeface="Arial"/>
                          <a:cs typeface="Arial"/>
                        </a:rPr>
                        <a:t>Около 500-900 </a:t>
                      </a:r>
                      <a:r>
                        <a:rPr sz="1400" dirty="0">
                          <a:latin typeface="Arial"/>
                          <a:cs typeface="Arial"/>
                        </a:rPr>
                        <a:t>м </a:t>
                      </a:r>
                      <a:r>
                        <a:rPr sz="1400" spc="-5" dirty="0">
                          <a:latin typeface="Arial"/>
                          <a:cs typeface="Arial"/>
                        </a:rPr>
                        <a:t>(8-15</a:t>
                      </a:r>
                      <a:r>
                        <a:rPr sz="1400" spc="215" dirty="0">
                          <a:latin typeface="Arial"/>
                          <a:cs typeface="Arial"/>
                        </a:rPr>
                        <a:t> </a:t>
                      </a:r>
                      <a:r>
                        <a:rPr sz="1400" spc="-5" dirty="0">
                          <a:latin typeface="Arial"/>
                          <a:cs typeface="Arial"/>
                        </a:rPr>
                        <a:t>минут)</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50"/>
                        </a:lnSpc>
                      </a:pPr>
                      <a:r>
                        <a:rPr sz="1400" dirty="0">
                          <a:latin typeface="Arial"/>
                          <a:cs typeface="Arial"/>
                        </a:rPr>
                        <a:t>3</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323976">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0"/>
                        </a:lnSpc>
                      </a:pPr>
                      <a:r>
                        <a:rPr sz="1400" dirty="0">
                          <a:latin typeface="Arial"/>
                          <a:cs typeface="Arial"/>
                        </a:rPr>
                        <a:t>От </a:t>
                      </a:r>
                      <a:r>
                        <a:rPr sz="1400" spc="-5" dirty="0">
                          <a:latin typeface="Arial"/>
                          <a:cs typeface="Arial"/>
                        </a:rPr>
                        <a:t>300 до 500</a:t>
                      </a:r>
                      <a:r>
                        <a:rPr sz="1400" spc="280" dirty="0">
                          <a:latin typeface="Arial"/>
                          <a:cs typeface="Arial"/>
                        </a:rPr>
                        <a:t> </a:t>
                      </a:r>
                      <a:r>
                        <a:rPr sz="1400" dirty="0">
                          <a:latin typeface="Arial"/>
                          <a:cs typeface="Arial"/>
                        </a:rPr>
                        <a:t>м</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50"/>
                        </a:lnSpc>
                      </a:pPr>
                      <a:r>
                        <a:rPr sz="1400" dirty="0">
                          <a:latin typeface="Arial"/>
                          <a:cs typeface="Arial"/>
                        </a:rPr>
                        <a:t>4</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324358">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5"/>
                        </a:lnSpc>
                      </a:pPr>
                      <a:r>
                        <a:rPr sz="1400" dirty="0">
                          <a:latin typeface="Arial"/>
                          <a:cs typeface="Arial"/>
                        </a:rPr>
                        <a:t>От </a:t>
                      </a:r>
                      <a:r>
                        <a:rPr sz="1400" spc="-5" dirty="0">
                          <a:latin typeface="Arial"/>
                          <a:cs typeface="Arial"/>
                        </a:rPr>
                        <a:t>100 до 300</a:t>
                      </a:r>
                      <a:r>
                        <a:rPr sz="1400" spc="-95" dirty="0">
                          <a:latin typeface="Arial"/>
                          <a:cs typeface="Arial"/>
                        </a:rPr>
                        <a:t> </a:t>
                      </a:r>
                      <a:r>
                        <a:rPr sz="1400" dirty="0">
                          <a:latin typeface="Arial"/>
                          <a:cs typeface="Arial"/>
                        </a:rPr>
                        <a:t>м</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55"/>
                        </a:lnSpc>
                      </a:pPr>
                      <a:r>
                        <a:rPr sz="1400" dirty="0">
                          <a:latin typeface="Arial"/>
                          <a:cs typeface="Arial"/>
                        </a:rPr>
                        <a:t>5</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323722">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0"/>
                        </a:lnSpc>
                      </a:pPr>
                      <a:r>
                        <a:rPr sz="1400" dirty="0">
                          <a:latin typeface="Arial"/>
                          <a:cs typeface="Arial"/>
                        </a:rPr>
                        <a:t>Менее </a:t>
                      </a:r>
                      <a:r>
                        <a:rPr sz="1400" spc="-5" dirty="0">
                          <a:latin typeface="Arial"/>
                          <a:cs typeface="Arial"/>
                        </a:rPr>
                        <a:t>100</a:t>
                      </a:r>
                      <a:r>
                        <a:rPr sz="1400" spc="-55" dirty="0">
                          <a:latin typeface="Arial"/>
                          <a:cs typeface="Arial"/>
                        </a:rPr>
                        <a:t> </a:t>
                      </a:r>
                      <a:r>
                        <a:rPr sz="1400" dirty="0">
                          <a:latin typeface="Arial"/>
                          <a:cs typeface="Arial"/>
                        </a:rPr>
                        <a:t>м</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50"/>
                        </a:lnSpc>
                      </a:pPr>
                      <a:r>
                        <a:rPr sz="1400" dirty="0">
                          <a:latin typeface="Arial"/>
                          <a:cs typeface="Arial"/>
                        </a:rPr>
                        <a:t>6</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324358">
                <a:tc rowSpan="3">
                  <a:txBody>
                    <a:bodyPr/>
                    <a:lstStyle/>
                    <a:p>
                      <a:pPr marL="68580">
                        <a:lnSpc>
                          <a:spcPts val="1655"/>
                        </a:lnSpc>
                      </a:pPr>
                      <a:r>
                        <a:rPr sz="1400" spc="-5" dirty="0">
                          <a:latin typeface="Arial"/>
                          <a:cs typeface="Arial"/>
                        </a:rPr>
                        <a:t>2. </a:t>
                      </a:r>
                      <a:r>
                        <a:rPr sz="1400" spc="-10" dirty="0">
                          <a:latin typeface="Arial"/>
                          <a:cs typeface="Arial"/>
                        </a:rPr>
                        <a:t>Дополнительные средства</a:t>
                      </a:r>
                      <a:r>
                        <a:rPr sz="1400" spc="-210" dirty="0">
                          <a:latin typeface="Arial"/>
                          <a:cs typeface="Arial"/>
                        </a:rPr>
                        <a:t> </a:t>
                      </a:r>
                      <a:r>
                        <a:rPr sz="1400" spc="-5" dirty="0">
                          <a:latin typeface="Arial"/>
                          <a:cs typeface="Arial"/>
                        </a:rPr>
                        <a:t>опоры</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5"/>
                        </a:lnSpc>
                      </a:pPr>
                      <a:r>
                        <a:rPr sz="1400" spc="-35" dirty="0">
                          <a:latin typeface="Arial"/>
                          <a:cs typeface="Arial"/>
                        </a:rPr>
                        <a:t>Нет</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175" algn="ctr">
                        <a:lnSpc>
                          <a:spcPts val="1655"/>
                        </a:lnSpc>
                      </a:pPr>
                      <a:r>
                        <a:rPr sz="1400" dirty="0">
                          <a:latin typeface="Arial"/>
                          <a:cs typeface="Arial"/>
                        </a:rPr>
                        <a:t>0</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48055">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55"/>
                        </a:lnSpc>
                      </a:pPr>
                      <a:r>
                        <a:rPr sz="1400" spc="-10" dirty="0">
                          <a:latin typeface="Arial"/>
                          <a:cs typeface="Arial"/>
                        </a:rPr>
                        <a:t>Одна </a:t>
                      </a:r>
                      <a:r>
                        <a:rPr sz="1400" spc="5" dirty="0">
                          <a:latin typeface="Arial"/>
                          <a:cs typeface="Arial"/>
                        </a:rPr>
                        <a:t>клюшка </a:t>
                      </a:r>
                      <a:r>
                        <a:rPr sz="1400" spc="-5" dirty="0">
                          <a:latin typeface="Arial"/>
                          <a:cs typeface="Arial"/>
                        </a:rPr>
                        <a:t>или </a:t>
                      </a:r>
                      <a:r>
                        <a:rPr sz="1400" dirty="0">
                          <a:latin typeface="Arial"/>
                          <a:cs typeface="Arial"/>
                        </a:rPr>
                        <a:t>костыль</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55"/>
                        </a:lnSpc>
                      </a:pPr>
                      <a:r>
                        <a:rPr sz="1400" dirty="0">
                          <a:latin typeface="Arial"/>
                          <a:cs typeface="Arial"/>
                        </a:rPr>
                        <a:t>1</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48106">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70485">
                        <a:lnSpc>
                          <a:spcPts val="1660"/>
                        </a:lnSpc>
                      </a:pPr>
                      <a:r>
                        <a:rPr sz="1400" spc="-10" dirty="0">
                          <a:latin typeface="Arial"/>
                          <a:cs typeface="Arial"/>
                        </a:rPr>
                        <a:t>Две </a:t>
                      </a:r>
                      <a:r>
                        <a:rPr sz="1400" spc="-5" dirty="0">
                          <a:latin typeface="Arial"/>
                          <a:cs typeface="Arial"/>
                        </a:rPr>
                        <a:t>клюшки или</a:t>
                      </a:r>
                      <a:r>
                        <a:rPr sz="1400" spc="35" dirty="0">
                          <a:latin typeface="Arial"/>
                          <a:cs typeface="Arial"/>
                        </a:rPr>
                        <a:t> </a:t>
                      </a:r>
                      <a:r>
                        <a:rPr sz="1400" dirty="0">
                          <a:latin typeface="Arial"/>
                          <a:cs typeface="Arial"/>
                        </a:rPr>
                        <a:t>костыли</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660"/>
                        </a:lnSpc>
                      </a:pPr>
                      <a:r>
                        <a:rPr sz="1400" dirty="0">
                          <a:latin typeface="Arial"/>
                          <a:cs typeface="Arial"/>
                        </a:rPr>
                        <a:t>2</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bl>
          </a:graphicData>
        </a:graphic>
      </p:graphicFrame>
      <p:sp>
        <p:nvSpPr>
          <p:cNvPr id="3" name="object 3"/>
          <p:cNvSpPr txBox="1">
            <a:spLocks noGrp="1"/>
          </p:cNvSpPr>
          <p:nvPr>
            <p:ph type="title"/>
          </p:nvPr>
        </p:nvSpPr>
        <p:spPr>
          <a:xfrm>
            <a:off x="1843277" y="716407"/>
            <a:ext cx="6028690" cy="330835"/>
          </a:xfrm>
          <a:prstGeom prst="rect">
            <a:avLst/>
          </a:prstGeom>
        </p:spPr>
        <p:txBody>
          <a:bodyPr vert="horz" wrap="square" lIns="0" tIns="13335" rIns="0" bIns="0" rtlCol="0">
            <a:spAutoFit/>
          </a:bodyPr>
          <a:lstStyle/>
          <a:p>
            <a:pPr marL="12700">
              <a:lnSpc>
                <a:spcPct val="100000"/>
              </a:lnSpc>
              <a:spcBef>
                <a:spcPts val="105"/>
              </a:spcBef>
            </a:pPr>
            <a:r>
              <a:rPr sz="2000" b="0" i="1" spc="-5" dirty="0">
                <a:latin typeface="Arial"/>
                <a:cs typeface="Arial"/>
              </a:rPr>
              <a:t>МАКСИМАЛЬНАЯ </a:t>
            </a:r>
            <a:r>
              <a:rPr sz="2000" b="0" i="1" spc="-15" dirty="0">
                <a:latin typeface="Arial"/>
                <a:cs typeface="Arial"/>
              </a:rPr>
              <a:t>ДИСТАНЦИЯ</a:t>
            </a:r>
            <a:r>
              <a:rPr sz="2000" b="0" i="1" spc="-215" dirty="0">
                <a:latin typeface="Arial"/>
                <a:cs typeface="Arial"/>
              </a:rPr>
              <a:t> </a:t>
            </a:r>
            <a:r>
              <a:rPr sz="2000" b="0" i="1" dirty="0">
                <a:latin typeface="Arial"/>
                <a:cs typeface="Arial"/>
              </a:rPr>
              <a:t>ПЕРЕДВИЖЕНИЯ</a:t>
            </a:r>
            <a:endParaRPr sz="2000">
              <a:latin typeface="Arial"/>
              <a:cs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613408" y="1046988"/>
          <a:ext cx="6355715" cy="5268595"/>
        </p:xfrm>
        <a:graphic>
          <a:graphicData uri="http://schemas.openxmlformats.org/drawingml/2006/table">
            <a:tbl>
              <a:tblPr firstRow="1" bandRow="1">
                <a:tableStyleId>{2D5ABB26-0587-4C30-8999-92F81FD0307C}</a:tableStyleId>
              </a:tblPr>
              <a:tblGrid>
                <a:gridCol w="3018155"/>
                <a:gridCol w="2405380"/>
                <a:gridCol w="914400"/>
              </a:tblGrid>
              <a:tr h="249427">
                <a:tc>
                  <a:txBody>
                    <a:bodyPr/>
                    <a:lstStyle/>
                    <a:p>
                      <a:pPr marL="62865">
                        <a:lnSpc>
                          <a:spcPts val="1550"/>
                        </a:lnSpc>
                      </a:pPr>
                      <a:r>
                        <a:rPr sz="1300" spc="-25" dirty="0">
                          <a:latin typeface="Arial"/>
                          <a:cs typeface="Arial"/>
                        </a:rPr>
                        <a:t>Параметр</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2865">
                        <a:lnSpc>
                          <a:spcPts val="1550"/>
                        </a:lnSpc>
                      </a:pPr>
                      <a:r>
                        <a:rPr sz="1300" spc="-25" dirty="0">
                          <a:latin typeface="Arial"/>
                          <a:cs typeface="Arial"/>
                        </a:rPr>
                        <a:t>Определение</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50"/>
                        </a:lnSpc>
                      </a:pPr>
                      <a:r>
                        <a:rPr sz="1300" spc="-20" dirty="0">
                          <a:latin typeface="Arial"/>
                          <a:cs typeface="Arial"/>
                        </a:rPr>
                        <a:t>баллы</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951">
                <a:tc rowSpan="5">
                  <a:txBody>
                    <a:bodyPr/>
                    <a:lstStyle/>
                    <a:p>
                      <a:pPr marL="62865">
                        <a:lnSpc>
                          <a:spcPts val="1425"/>
                        </a:lnSpc>
                      </a:pPr>
                      <a:r>
                        <a:rPr sz="1300" spc="-5" dirty="0">
                          <a:latin typeface="Arial"/>
                          <a:cs typeface="Arial"/>
                        </a:rPr>
                        <a:t>1. </a:t>
                      </a:r>
                      <a:r>
                        <a:rPr sz="1300" spc="-20" dirty="0">
                          <a:latin typeface="Arial"/>
                          <a:cs typeface="Arial"/>
                        </a:rPr>
                        <a:t>Можете </a:t>
                      </a:r>
                      <a:r>
                        <a:rPr sz="1300" spc="-5" dirty="0">
                          <a:latin typeface="Arial"/>
                          <a:cs typeface="Arial"/>
                        </a:rPr>
                        <a:t>ли </a:t>
                      </a:r>
                      <a:r>
                        <a:rPr sz="1300" spc="-10" dirty="0">
                          <a:latin typeface="Arial"/>
                          <a:cs typeface="Arial"/>
                        </a:rPr>
                        <a:t>Вы </a:t>
                      </a:r>
                      <a:r>
                        <a:rPr sz="1300" spc="-15" dirty="0">
                          <a:latin typeface="Arial"/>
                          <a:cs typeface="Arial"/>
                        </a:rPr>
                        <a:t>надеть</a:t>
                      </a:r>
                      <a:r>
                        <a:rPr sz="1300" spc="-5" dirty="0">
                          <a:latin typeface="Arial"/>
                          <a:cs typeface="Arial"/>
                        </a:rPr>
                        <a:t> </a:t>
                      </a:r>
                      <a:r>
                        <a:rPr sz="1300" spc="-10" dirty="0">
                          <a:latin typeface="Arial"/>
                          <a:cs typeface="Arial"/>
                        </a:rPr>
                        <a:t>носки,</a:t>
                      </a:r>
                      <a:endParaRPr sz="1300">
                        <a:latin typeface="Arial"/>
                        <a:cs typeface="Arial"/>
                      </a:endParaRPr>
                    </a:p>
                    <a:p>
                      <a:pPr marL="62865">
                        <a:lnSpc>
                          <a:spcPct val="100000"/>
                        </a:lnSpc>
                        <a:spcBef>
                          <a:spcPts val="35"/>
                        </a:spcBef>
                      </a:pPr>
                      <a:r>
                        <a:rPr sz="1300" spc="-5" dirty="0">
                          <a:latin typeface="Arial"/>
                          <a:cs typeface="Arial"/>
                        </a:rPr>
                        <a:t>наклонившись</a:t>
                      </a:r>
                      <a:r>
                        <a:rPr sz="1300" spc="-15" dirty="0">
                          <a:latin typeface="Arial"/>
                          <a:cs typeface="Arial"/>
                        </a:rPr>
                        <a:t> вперед?</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60"/>
                        </a:lnSpc>
                      </a:pPr>
                      <a:r>
                        <a:rPr sz="1300" spc="-5" dirty="0">
                          <a:latin typeface="Arial"/>
                          <a:cs typeface="Arial"/>
                        </a:rPr>
                        <a:t>Легко</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530"/>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936">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50"/>
                        </a:lnSpc>
                      </a:pPr>
                      <a:r>
                        <a:rPr sz="1300" spc="-5" dirty="0">
                          <a:latin typeface="Arial"/>
                          <a:cs typeface="Arial"/>
                        </a:rPr>
                        <a:t>С </a:t>
                      </a:r>
                      <a:r>
                        <a:rPr sz="1300" spc="-10" dirty="0">
                          <a:latin typeface="Arial"/>
                          <a:cs typeface="Arial"/>
                        </a:rPr>
                        <a:t>небольшим</a:t>
                      </a:r>
                      <a:r>
                        <a:rPr sz="1300" spc="-125"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1270" algn="ctr">
                        <a:lnSpc>
                          <a:spcPts val="1525"/>
                        </a:lnSpc>
                      </a:pPr>
                      <a:r>
                        <a:rPr sz="1300" spc="-15" dirty="0">
                          <a:latin typeface="Arial"/>
                          <a:cs typeface="Arial"/>
                        </a:rPr>
                        <a:t>0,5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444">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35"/>
                        </a:lnSpc>
                      </a:pPr>
                      <a:r>
                        <a:rPr sz="1300" spc="-5" dirty="0">
                          <a:latin typeface="Arial"/>
                          <a:cs typeface="Arial"/>
                        </a:rPr>
                        <a:t>С</a:t>
                      </a:r>
                      <a:r>
                        <a:rPr sz="1300" spc="-105"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35"/>
                        </a:lnSpc>
                      </a:pPr>
                      <a:r>
                        <a:rPr sz="1300" spc="-20" dirty="0">
                          <a:latin typeface="Arial"/>
                          <a:cs typeface="Arial"/>
                        </a:rPr>
                        <a:t>1,0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443">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35"/>
                        </a:lnSpc>
                      </a:pPr>
                      <a:r>
                        <a:rPr sz="1300" spc="-5" dirty="0">
                          <a:latin typeface="Arial"/>
                          <a:cs typeface="Arial"/>
                        </a:rPr>
                        <a:t>С </a:t>
                      </a:r>
                      <a:r>
                        <a:rPr sz="1300" spc="-10" dirty="0">
                          <a:latin typeface="Arial"/>
                          <a:cs typeface="Arial"/>
                        </a:rPr>
                        <a:t>большим</a:t>
                      </a:r>
                      <a:r>
                        <a:rPr sz="1300" spc="-90"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35"/>
                        </a:lnSpc>
                      </a:pPr>
                      <a:r>
                        <a:rPr sz="1300" spc="-20" dirty="0">
                          <a:latin typeface="Arial"/>
                          <a:cs typeface="Arial"/>
                        </a:rPr>
                        <a:t>1,5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936">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30"/>
                        </a:lnSpc>
                      </a:pPr>
                      <a:r>
                        <a:rPr sz="1300" spc="-20" dirty="0">
                          <a:latin typeface="Arial"/>
                          <a:cs typeface="Arial"/>
                        </a:rPr>
                        <a:t>Невозможно</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30"/>
                        </a:lnSpc>
                      </a:pPr>
                      <a:r>
                        <a:rPr sz="1300" spc="-20" dirty="0">
                          <a:latin typeface="Arial"/>
                          <a:cs typeface="Arial"/>
                        </a:rPr>
                        <a:t>2,0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698">
                <a:tc rowSpan="5">
                  <a:txBody>
                    <a:bodyPr/>
                    <a:lstStyle/>
                    <a:p>
                      <a:pPr marL="62865">
                        <a:lnSpc>
                          <a:spcPts val="1430"/>
                        </a:lnSpc>
                      </a:pPr>
                      <a:r>
                        <a:rPr sz="1300" spc="-15" dirty="0">
                          <a:latin typeface="Arial"/>
                          <a:cs typeface="Arial"/>
                        </a:rPr>
                        <a:t>2.Можете </a:t>
                      </a:r>
                      <a:r>
                        <a:rPr sz="1300" spc="-5" dirty="0">
                          <a:latin typeface="Arial"/>
                          <a:cs typeface="Arial"/>
                        </a:rPr>
                        <a:t>ли Вы </a:t>
                      </a:r>
                      <a:r>
                        <a:rPr sz="1300" spc="-15" dirty="0">
                          <a:latin typeface="Arial"/>
                          <a:cs typeface="Arial"/>
                        </a:rPr>
                        <a:t>поднять </a:t>
                      </a:r>
                      <a:r>
                        <a:rPr sz="1300" spc="-20" dirty="0">
                          <a:latin typeface="Arial"/>
                          <a:cs typeface="Arial"/>
                        </a:rPr>
                        <a:t>предмет</a:t>
                      </a:r>
                      <a:r>
                        <a:rPr sz="1300" spc="-15" dirty="0">
                          <a:latin typeface="Arial"/>
                          <a:cs typeface="Arial"/>
                        </a:rPr>
                        <a:t> </a:t>
                      </a:r>
                      <a:r>
                        <a:rPr sz="1300" spc="-5" dirty="0">
                          <a:latin typeface="Arial"/>
                          <a:cs typeface="Arial"/>
                        </a:rPr>
                        <a:t>с</a:t>
                      </a:r>
                      <a:endParaRPr sz="1300">
                        <a:latin typeface="Arial"/>
                        <a:cs typeface="Arial"/>
                      </a:endParaRPr>
                    </a:p>
                    <a:p>
                      <a:pPr marL="62865">
                        <a:lnSpc>
                          <a:spcPct val="100000"/>
                        </a:lnSpc>
                        <a:spcBef>
                          <a:spcPts val="35"/>
                        </a:spcBef>
                      </a:pPr>
                      <a:r>
                        <a:rPr sz="1300" spc="-25" dirty="0">
                          <a:latin typeface="Arial"/>
                          <a:cs typeface="Arial"/>
                        </a:rPr>
                        <a:t>пола?</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ct val="100000"/>
                        </a:lnSpc>
                      </a:pPr>
                      <a:r>
                        <a:rPr sz="1300" spc="-10" dirty="0">
                          <a:latin typeface="Arial"/>
                          <a:cs typeface="Arial"/>
                        </a:rPr>
                        <a:t>Легко</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535"/>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681">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55"/>
                        </a:lnSpc>
                      </a:pPr>
                      <a:r>
                        <a:rPr sz="1300" spc="-5" dirty="0">
                          <a:latin typeface="Arial"/>
                          <a:cs typeface="Arial"/>
                        </a:rPr>
                        <a:t>С </a:t>
                      </a:r>
                      <a:r>
                        <a:rPr sz="1300" spc="-10" dirty="0">
                          <a:latin typeface="Arial"/>
                          <a:cs typeface="Arial"/>
                        </a:rPr>
                        <a:t>небольшим</a:t>
                      </a:r>
                      <a:r>
                        <a:rPr sz="1300" spc="-125"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1270" algn="ctr">
                        <a:lnSpc>
                          <a:spcPts val="1530"/>
                        </a:lnSpc>
                      </a:pPr>
                      <a:r>
                        <a:rPr sz="1300" spc="-15" dirty="0">
                          <a:latin typeface="Arial"/>
                          <a:cs typeface="Arial"/>
                        </a:rPr>
                        <a:t>0,5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951">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40"/>
                        </a:lnSpc>
                      </a:pPr>
                      <a:r>
                        <a:rPr sz="1300" spc="-5" dirty="0">
                          <a:latin typeface="Arial"/>
                          <a:cs typeface="Arial"/>
                        </a:rPr>
                        <a:t>С</a:t>
                      </a:r>
                      <a:r>
                        <a:rPr sz="1300" spc="-105"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40"/>
                        </a:lnSpc>
                      </a:pPr>
                      <a:r>
                        <a:rPr sz="1300" spc="-20" dirty="0">
                          <a:latin typeface="Arial"/>
                          <a:cs typeface="Arial"/>
                        </a:rPr>
                        <a:t>1,0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428">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30"/>
                        </a:lnSpc>
                      </a:pPr>
                      <a:r>
                        <a:rPr sz="1300" spc="-5" dirty="0">
                          <a:latin typeface="Arial"/>
                          <a:cs typeface="Arial"/>
                        </a:rPr>
                        <a:t>С </a:t>
                      </a:r>
                      <a:r>
                        <a:rPr sz="1300" spc="-10" dirty="0">
                          <a:latin typeface="Arial"/>
                          <a:cs typeface="Arial"/>
                        </a:rPr>
                        <a:t>большим</a:t>
                      </a:r>
                      <a:r>
                        <a:rPr sz="1300" spc="-90"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30"/>
                        </a:lnSpc>
                      </a:pPr>
                      <a:r>
                        <a:rPr sz="1300" spc="-20" dirty="0">
                          <a:latin typeface="Arial"/>
                          <a:cs typeface="Arial"/>
                        </a:rPr>
                        <a:t>1,5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951">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45"/>
                        </a:lnSpc>
                      </a:pPr>
                      <a:r>
                        <a:rPr sz="1300" spc="-20" dirty="0">
                          <a:latin typeface="Arial"/>
                          <a:cs typeface="Arial"/>
                        </a:rPr>
                        <a:t>Невозможно</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45"/>
                        </a:lnSpc>
                      </a:pPr>
                      <a:r>
                        <a:rPr sz="1300" spc="-20" dirty="0">
                          <a:latin typeface="Arial"/>
                          <a:cs typeface="Arial"/>
                        </a:rPr>
                        <a:t>2,0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444">
                <a:tc rowSpan="5">
                  <a:txBody>
                    <a:bodyPr/>
                    <a:lstStyle/>
                    <a:p>
                      <a:pPr marL="62865">
                        <a:lnSpc>
                          <a:spcPts val="1435"/>
                        </a:lnSpc>
                      </a:pPr>
                      <a:r>
                        <a:rPr sz="1300" spc="10" dirty="0">
                          <a:latin typeface="Arial"/>
                          <a:cs typeface="Arial"/>
                        </a:rPr>
                        <a:t>3. </a:t>
                      </a:r>
                      <a:r>
                        <a:rPr sz="1300" spc="20" dirty="0">
                          <a:latin typeface="Arial"/>
                          <a:cs typeface="Arial"/>
                        </a:rPr>
                        <a:t>Можете </a:t>
                      </a:r>
                      <a:r>
                        <a:rPr sz="1300" spc="10" dirty="0">
                          <a:latin typeface="Arial"/>
                          <a:cs typeface="Arial"/>
                        </a:rPr>
                        <a:t>ли </a:t>
                      </a:r>
                      <a:r>
                        <a:rPr sz="1300" spc="25" dirty="0">
                          <a:latin typeface="Arial"/>
                          <a:cs typeface="Arial"/>
                        </a:rPr>
                        <a:t>Вы </a:t>
                      </a:r>
                      <a:r>
                        <a:rPr sz="1300" spc="15" dirty="0">
                          <a:latin typeface="Arial"/>
                          <a:cs typeface="Arial"/>
                        </a:rPr>
                        <a:t>преодолеть</a:t>
                      </a:r>
                      <a:r>
                        <a:rPr sz="1300" spc="340" dirty="0">
                          <a:latin typeface="Arial"/>
                          <a:cs typeface="Arial"/>
                        </a:rPr>
                        <a:t> </a:t>
                      </a:r>
                      <a:r>
                        <a:rPr sz="1300" spc="15" dirty="0">
                          <a:latin typeface="Arial"/>
                          <a:cs typeface="Arial"/>
                        </a:rPr>
                        <a:t>вверх</a:t>
                      </a:r>
                      <a:endParaRPr sz="1300">
                        <a:latin typeface="Arial"/>
                        <a:cs typeface="Arial"/>
                      </a:endParaRPr>
                    </a:p>
                    <a:p>
                      <a:pPr marL="62865">
                        <a:lnSpc>
                          <a:spcPct val="100000"/>
                        </a:lnSpc>
                        <a:spcBef>
                          <a:spcPts val="15"/>
                        </a:spcBef>
                      </a:pPr>
                      <a:r>
                        <a:rPr sz="1300" spc="-15" dirty="0">
                          <a:latin typeface="Arial"/>
                          <a:cs typeface="Arial"/>
                        </a:rPr>
                        <a:t>или</a:t>
                      </a:r>
                      <a:endParaRPr sz="1300">
                        <a:latin typeface="Arial"/>
                        <a:cs typeface="Arial"/>
                      </a:endParaRPr>
                    </a:p>
                    <a:p>
                      <a:pPr marL="62865">
                        <a:lnSpc>
                          <a:spcPct val="100000"/>
                        </a:lnSpc>
                        <a:spcBef>
                          <a:spcPts val="95"/>
                        </a:spcBef>
                      </a:pPr>
                      <a:r>
                        <a:rPr sz="1300" spc="-5" dirty="0">
                          <a:latin typeface="Arial"/>
                          <a:cs typeface="Arial"/>
                        </a:rPr>
                        <a:t>вниз обычный </a:t>
                      </a:r>
                      <a:r>
                        <a:rPr sz="1300" spc="-20" dirty="0">
                          <a:latin typeface="Arial"/>
                          <a:cs typeface="Arial"/>
                        </a:rPr>
                        <a:t>пролет</a:t>
                      </a:r>
                      <a:r>
                        <a:rPr sz="1300" spc="-45" dirty="0">
                          <a:latin typeface="Arial"/>
                          <a:cs typeface="Arial"/>
                        </a:rPr>
                        <a:t> </a:t>
                      </a:r>
                      <a:r>
                        <a:rPr sz="1300" spc="-10" dirty="0">
                          <a:latin typeface="Arial"/>
                          <a:cs typeface="Arial"/>
                        </a:rPr>
                        <a:t>лестницы?</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ct val="100000"/>
                        </a:lnSpc>
                        <a:spcBef>
                          <a:spcPts val="5"/>
                        </a:spcBef>
                      </a:pPr>
                      <a:r>
                        <a:rPr sz="1300" spc="-10" dirty="0">
                          <a:latin typeface="Arial"/>
                          <a:cs typeface="Arial"/>
                        </a:rPr>
                        <a:t>Легко</a:t>
                      </a:r>
                      <a:endParaRPr sz="1300">
                        <a:latin typeface="Arial"/>
                        <a:cs typeface="Arial"/>
                      </a:endParaRPr>
                    </a:p>
                  </a:txBody>
                  <a:tcPr marL="0" marR="0" marT="63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550"/>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936">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ct val="100000"/>
                        </a:lnSpc>
                      </a:pPr>
                      <a:r>
                        <a:rPr sz="1300" spc="-5" dirty="0">
                          <a:latin typeface="Arial"/>
                          <a:cs typeface="Arial"/>
                        </a:rPr>
                        <a:t>С </a:t>
                      </a:r>
                      <a:r>
                        <a:rPr sz="1300" spc="-10" dirty="0">
                          <a:latin typeface="Arial"/>
                          <a:cs typeface="Arial"/>
                        </a:rPr>
                        <a:t>небольшим</a:t>
                      </a:r>
                      <a:r>
                        <a:rPr sz="1300" spc="-125"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45"/>
                        </a:lnSpc>
                      </a:pPr>
                      <a:r>
                        <a:rPr sz="1300" spc="-20" dirty="0">
                          <a:latin typeface="Arial"/>
                          <a:cs typeface="Arial"/>
                        </a:rPr>
                        <a:t>0,5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697">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50"/>
                        </a:lnSpc>
                      </a:pPr>
                      <a:r>
                        <a:rPr sz="1300" spc="-5" dirty="0">
                          <a:latin typeface="Arial"/>
                          <a:cs typeface="Arial"/>
                        </a:rPr>
                        <a:t>С</a:t>
                      </a:r>
                      <a:r>
                        <a:rPr sz="1300" spc="-35" dirty="0">
                          <a:latin typeface="Arial"/>
                          <a:cs typeface="Arial"/>
                        </a:rPr>
                        <a:t> </a:t>
                      </a:r>
                      <a:r>
                        <a:rPr sz="1300" spc="-3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1270" algn="ctr">
                        <a:lnSpc>
                          <a:spcPts val="1535"/>
                        </a:lnSpc>
                      </a:pPr>
                      <a:r>
                        <a:rPr sz="1300" spc="-15" dirty="0">
                          <a:latin typeface="Arial"/>
                          <a:cs typeface="Arial"/>
                        </a:rPr>
                        <a:t>1,0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681">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35"/>
                        </a:lnSpc>
                      </a:pPr>
                      <a:r>
                        <a:rPr sz="1300" spc="-5" dirty="0">
                          <a:latin typeface="Arial"/>
                          <a:cs typeface="Arial"/>
                        </a:rPr>
                        <a:t>С </a:t>
                      </a:r>
                      <a:r>
                        <a:rPr sz="1300" spc="-10" dirty="0">
                          <a:latin typeface="Arial"/>
                          <a:cs typeface="Arial"/>
                        </a:rPr>
                        <a:t>большим</a:t>
                      </a:r>
                      <a:r>
                        <a:rPr sz="1300" spc="-90"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35"/>
                        </a:lnSpc>
                      </a:pPr>
                      <a:r>
                        <a:rPr sz="1300" spc="-20" dirty="0">
                          <a:latin typeface="Arial"/>
                          <a:cs typeface="Arial"/>
                        </a:rPr>
                        <a:t>1,5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952">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45"/>
                        </a:lnSpc>
                      </a:pPr>
                      <a:r>
                        <a:rPr sz="1300" spc="-20" dirty="0">
                          <a:latin typeface="Arial"/>
                          <a:cs typeface="Arial"/>
                        </a:rPr>
                        <a:t>Невозможно</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45"/>
                        </a:lnSpc>
                      </a:pPr>
                      <a:r>
                        <a:rPr sz="1300" spc="-20" dirty="0">
                          <a:latin typeface="Arial"/>
                          <a:cs typeface="Arial"/>
                        </a:rPr>
                        <a:t>2,0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49427">
                <a:tc rowSpan="5">
                  <a:txBody>
                    <a:bodyPr/>
                    <a:lstStyle/>
                    <a:p>
                      <a:pPr marL="62865">
                        <a:lnSpc>
                          <a:spcPts val="1440"/>
                        </a:lnSpc>
                      </a:pPr>
                      <a:r>
                        <a:rPr sz="1300" spc="-5" dirty="0">
                          <a:latin typeface="Arial"/>
                          <a:cs typeface="Arial"/>
                        </a:rPr>
                        <a:t>4. </a:t>
                      </a:r>
                      <a:r>
                        <a:rPr sz="1300" spc="-20" dirty="0">
                          <a:latin typeface="Arial"/>
                          <a:cs typeface="Arial"/>
                        </a:rPr>
                        <a:t>Можете </a:t>
                      </a:r>
                      <a:r>
                        <a:rPr sz="1300" spc="-5" dirty="0">
                          <a:latin typeface="Arial"/>
                          <a:cs typeface="Arial"/>
                        </a:rPr>
                        <a:t>ли </a:t>
                      </a:r>
                      <a:r>
                        <a:rPr sz="1300" spc="-10" dirty="0">
                          <a:latin typeface="Arial"/>
                          <a:cs typeface="Arial"/>
                        </a:rPr>
                        <a:t>Вы </a:t>
                      </a:r>
                      <a:r>
                        <a:rPr sz="1300" spc="-5" dirty="0">
                          <a:latin typeface="Arial"/>
                          <a:cs typeface="Arial"/>
                        </a:rPr>
                        <a:t>сесть </a:t>
                      </a:r>
                      <a:r>
                        <a:rPr sz="1300" spc="-10" dirty="0">
                          <a:latin typeface="Arial"/>
                          <a:cs typeface="Arial"/>
                        </a:rPr>
                        <a:t>или выйти</a:t>
                      </a:r>
                      <a:r>
                        <a:rPr sz="1300" spc="100" dirty="0">
                          <a:latin typeface="Arial"/>
                          <a:cs typeface="Arial"/>
                        </a:rPr>
                        <a:t> </a:t>
                      </a:r>
                      <a:r>
                        <a:rPr sz="1300" spc="-10" dirty="0">
                          <a:latin typeface="Arial"/>
                          <a:cs typeface="Arial"/>
                        </a:rPr>
                        <a:t>из</a:t>
                      </a:r>
                      <a:endParaRPr sz="1300">
                        <a:latin typeface="Arial"/>
                        <a:cs typeface="Arial"/>
                      </a:endParaRPr>
                    </a:p>
                    <a:p>
                      <a:pPr marL="62865">
                        <a:lnSpc>
                          <a:spcPct val="100000"/>
                        </a:lnSpc>
                        <a:spcBef>
                          <a:spcPts val="10"/>
                        </a:spcBef>
                      </a:pPr>
                      <a:r>
                        <a:rPr sz="1300" spc="-20" dirty="0">
                          <a:latin typeface="Arial"/>
                          <a:cs typeface="Arial"/>
                        </a:rPr>
                        <a:t>автомобиля?</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ct val="100000"/>
                        </a:lnSpc>
                        <a:spcBef>
                          <a:spcPts val="5"/>
                        </a:spcBef>
                      </a:pPr>
                      <a:r>
                        <a:rPr sz="1300" spc="-10" dirty="0">
                          <a:latin typeface="Arial"/>
                          <a:cs typeface="Arial"/>
                        </a:rPr>
                        <a:t>Легко</a:t>
                      </a:r>
                      <a:endParaRPr sz="1300">
                        <a:latin typeface="Arial"/>
                        <a:cs typeface="Arial"/>
                      </a:endParaRPr>
                    </a:p>
                  </a:txBody>
                  <a:tcPr marL="0" marR="0" marT="635"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3810" algn="ctr">
                        <a:lnSpc>
                          <a:spcPts val="1540"/>
                        </a:lnSpc>
                      </a:pPr>
                      <a:r>
                        <a:rPr sz="1300" dirty="0">
                          <a:latin typeface="Arial"/>
                          <a:cs typeface="Arial"/>
                        </a:rPr>
                        <a:t>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952">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ct val="100000"/>
                        </a:lnSpc>
                        <a:spcBef>
                          <a:spcPts val="10"/>
                        </a:spcBef>
                      </a:pPr>
                      <a:r>
                        <a:rPr sz="1300" spc="-5" dirty="0">
                          <a:latin typeface="Arial"/>
                          <a:cs typeface="Arial"/>
                        </a:rPr>
                        <a:t>С </a:t>
                      </a:r>
                      <a:r>
                        <a:rPr sz="1300" spc="-10" dirty="0">
                          <a:latin typeface="Arial"/>
                          <a:cs typeface="Arial"/>
                        </a:rPr>
                        <a:t>небольшим</a:t>
                      </a:r>
                      <a:r>
                        <a:rPr sz="1300" spc="-125" dirty="0">
                          <a:latin typeface="Arial"/>
                          <a:cs typeface="Arial"/>
                        </a:rPr>
                        <a:t> </a:t>
                      </a:r>
                      <a:r>
                        <a:rPr sz="1300" spc="-20" dirty="0">
                          <a:latin typeface="Arial"/>
                          <a:cs typeface="Arial"/>
                        </a:rPr>
                        <a:t>трудом</a:t>
                      </a:r>
                      <a:endParaRPr sz="1300">
                        <a:latin typeface="Arial"/>
                        <a:cs typeface="Arial"/>
                      </a:endParaRPr>
                    </a:p>
                  </a:txBody>
                  <a:tcPr marL="0" marR="0" marT="127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1270" algn="ctr">
                        <a:lnSpc>
                          <a:spcPts val="1545"/>
                        </a:lnSpc>
                      </a:pPr>
                      <a:r>
                        <a:rPr sz="1300" spc="-15" dirty="0">
                          <a:latin typeface="Arial"/>
                          <a:cs typeface="Arial"/>
                        </a:rPr>
                        <a:t>0,5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278">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45"/>
                        </a:lnSpc>
                      </a:pPr>
                      <a:r>
                        <a:rPr sz="1300" spc="-5" dirty="0">
                          <a:latin typeface="Arial"/>
                          <a:cs typeface="Arial"/>
                        </a:rPr>
                        <a:t>С</a:t>
                      </a:r>
                      <a:r>
                        <a:rPr sz="1300" spc="-105"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45"/>
                        </a:lnSpc>
                      </a:pPr>
                      <a:r>
                        <a:rPr sz="1300" spc="-20" dirty="0">
                          <a:latin typeface="Arial"/>
                          <a:cs typeface="Arial"/>
                        </a:rPr>
                        <a:t>1,0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101">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45"/>
                        </a:lnSpc>
                      </a:pPr>
                      <a:r>
                        <a:rPr sz="1300" spc="-5" dirty="0">
                          <a:latin typeface="Arial"/>
                          <a:cs typeface="Arial"/>
                        </a:rPr>
                        <a:t>С </a:t>
                      </a:r>
                      <a:r>
                        <a:rPr sz="1300" spc="-10" dirty="0">
                          <a:latin typeface="Arial"/>
                          <a:cs typeface="Arial"/>
                        </a:rPr>
                        <a:t>большим</a:t>
                      </a:r>
                      <a:r>
                        <a:rPr sz="1300" spc="-90" dirty="0">
                          <a:latin typeface="Arial"/>
                          <a:cs typeface="Arial"/>
                        </a:rPr>
                        <a:t> </a:t>
                      </a:r>
                      <a:r>
                        <a:rPr sz="1300" spc="-20" dirty="0">
                          <a:latin typeface="Arial"/>
                          <a:cs typeface="Arial"/>
                        </a:rPr>
                        <a:t>трудом</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45"/>
                        </a:lnSpc>
                      </a:pPr>
                      <a:r>
                        <a:rPr sz="1300" spc="-20" dirty="0">
                          <a:latin typeface="Arial"/>
                          <a:cs typeface="Arial"/>
                        </a:rPr>
                        <a:t>1,5</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250698">
                <a:tc vMerge="1">
                  <a:txBody>
                    <a:bodyPr/>
                    <a:lstStyle/>
                    <a:p>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64135">
                        <a:lnSpc>
                          <a:spcPts val="1550"/>
                        </a:lnSpc>
                      </a:pPr>
                      <a:r>
                        <a:rPr sz="1300" spc="-20" dirty="0">
                          <a:latin typeface="Arial"/>
                          <a:cs typeface="Arial"/>
                        </a:rPr>
                        <a:t>Невозможно</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550"/>
                        </a:lnSpc>
                      </a:pPr>
                      <a:r>
                        <a:rPr sz="1300" spc="-20" dirty="0">
                          <a:latin typeface="Arial"/>
                          <a:cs typeface="Arial"/>
                        </a:rPr>
                        <a:t>2,0</a:t>
                      </a:r>
                      <a:endParaRPr sz="13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bl>
          </a:graphicData>
        </a:graphic>
      </p:graphicFrame>
      <p:sp>
        <p:nvSpPr>
          <p:cNvPr id="3" name="object 3"/>
          <p:cNvSpPr txBox="1">
            <a:spLocks noGrp="1"/>
          </p:cNvSpPr>
          <p:nvPr>
            <p:ph type="title"/>
          </p:nvPr>
        </p:nvSpPr>
        <p:spPr>
          <a:xfrm>
            <a:off x="2203450" y="442976"/>
            <a:ext cx="4685665" cy="391160"/>
          </a:xfrm>
          <a:prstGeom prst="rect">
            <a:avLst/>
          </a:prstGeom>
        </p:spPr>
        <p:txBody>
          <a:bodyPr vert="horz" wrap="square" lIns="0" tIns="12700" rIns="0" bIns="0" rtlCol="0">
            <a:spAutoFit/>
          </a:bodyPr>
          <a:lstStyle/>
          <a:p>
            <a:pPr marL="12700">
              <a:lnSpc>
                <a:spcPct val="100000"/>
              </a:lnSpc>
              <a:spcBef>
                <a:spcPts val="100"/>
              </a:spcBef>
            </a:pPr>
            <a:r>
              <a:rPr sz="2400" b="0" i="1" spc="-20" dirty="0">
                <a:latin typeface="Arial"/>
                <a:cs typeface="Arial"/>
              </a:rPr>
              <a:t>ПОВСЕДНЕВНАЯ</a:t>
            </a:r>
            <a:r>
              <a:rPr sz="2400" b="0" i="1" spc="-5" dirty="0">
                <a:latin typeface="Arial"/>
                <a:cs typeface="Arial"/>
              </a:rPr>
              <a:t> </a:t>
            </a:r>
            <a:r>
              <a:rPr sz="2400" b="0" i="1" spc="-15" dirty="0">
                <a:latin typeface="Arial"/>
                <a:cs typeface="Arial"/>
              </a:rPr>
              <a:t>АКТИВНОСТЬ</a:t>
            </a:r>
            <a:endParaRPr sz="2400">
              <a:latin typeface="Arial"/>
              <a:cs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33400" y="1623060"/>
          <a:ext cx="8228330" cy="4404360"/>
        </p:xfrm>
        <a:graphic>
          <a:graphicData uri="http://schemas.openxmlformats.org/drawingml/2006/table">
            <a:tbl>
              <a:tblPr firstRow="1" bandRow="1">
                <a:tableStyleId>{2D5ABB26-0587-4C30-8999-92F81FD0307C}</a:tableStyleId>
              </a:tblPr>
              <a:tblGrid>
                <a:gridCol w="4104640"/>
                <a:gridCol w="4104640"/>
              </a:tblGrid>
              <a:tr h="626745">
                <a:tc>
                  <a:txBody>
                    <a:bodyPr/>
                    <a:lstStyle/>
                    <a:p>
                      <a:pPr algn="ctr">
                        <a:lnSpc>
                          <a:spcPts val="1670"/>
                        </a:lnSpc>
                      </a:pPr>
                      <a:r>
                        <a:rPr sz="1400" dirty="0">
                          <a:latin typeface="Arial"/>
                          <a:cs typeface="Arial"/>
                        </a:rPr>
                        <a:t>Ограничение</a:t>
                      </a:r>
                      <a:r>
                        <a:rPr sz="1400" spc="-135" dirty="0">
                          <a:latin typeface="Arial"/>
                          <a:cs typeface="Arial"/>
                        </a:rPr>
                        <a:t> </a:t>
                      </a:r>
                      <a:r>
                        <a:rPr sz="1400" spc="-5" dirty="0">
                          <a:latin typeface="Arial"/>
                          <a:cs typeface="Arial"/>
                        </a:rPr>
                        <a:t>жизнедеятельности</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670"/>
                        </a:lnSpc>
                      </a:pPr>
                      <a:r>
                        <a:rPr sz="1400" spc="-5" dirty="0">
                          <a:latin typeface="Arial"/>
                          <a:cs typeface="Arial"/>
                        </a:rPr>
                        <a:t>суммарный</a:t>
                      </a:r>
                      <a:r>
                        <a:rPr sz="1400" spc="-35" dirty="0">
                          <a:latin typeface="Arial"/>
                          <a:cs typeface="Arial"/>
                        </a:rPr>
                        <a:t> </a:t>
                      </a:r>
                      <a:r>
                        <a:rPr sz="1400" spc="-5" dirty="0">
                          <a:latin typeface="Arial"/>
                          <a:cs typeface="Arial"/>
                        </a:rPr>
                        <a:t>индекс</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28396">
                <a:tc>
                  <a:txBody>
                    <a:bodyPr/>
                    <a:lstStyle/>
                    <a:p>
                      <a:pPr algn="ctr">
                        <a:lnSpc>
                          <a:spcPts val="1645"/>
                        </a:lnSpc>
                      </a:pPr>
                      <a:r>
                        <a:rPr sz="1400" spc="-35" dirty="0">
                          <a:latin typeface="Arial"/>
                          <a:cs typeface="Arial"/>
                        </a:rPr>
                        <a:t>Нет</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L="1905" algn="ctr">
                        <a:lnSpc>
                          <a:spcPts val="1645"/>
                        </a:lnSpc>
                      </a:pPr>
                      <a:r>
                        <a:rPr sz="1400" dirty="0">
                          <a:latin typeface="Arial"/>
                          <a:cs typeface="Arial"/>
                        </a:rPr>
                        <a:t>0</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26744">
                <a:tc>
                  <a:txBody>
                    <a:bodyPr/>
                    <a:lstStyle/>
                    <a:p>
                      <a:pPr marL="1270" algn="ctr">
                        <a:lnSpc>
                          <a:spcPts val="1645"/>
                        </a:lnSpc>
                      </a:pPr>
                      <a:r>
                        <a:rPr sz="1400" spc="-5" dirty="0">
                          <a:latin typeface="Arial"/>
                          <a:cs typeface="Arial"/>
                        </a:rPr>
                        <a:t>Легкое</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645"/>
                        </a:lnSpc>
                      </a:pPr>
                      <a:r>
                        <a:rPr sz="1400" dirty="0">
                          <a:latin typeface="Arial"/>
                          <a:cs typeface="Arial"/>
                        </a:rPr>
                        <a:t>1 –</a:t>
                      </a:r>
                      <a:r>
                        <a:rPr sz="1400" spc="-70" dirty="0">
                          <a:latin typeface="Arial"/>
                          <a:cs typeface="Arial"/>
                        </a:rPr>
                        <a:t> </a:t>
                      </a:r>
                      <a:r>
                        <a:rPr sz="1400" dirty="0">
                          <a:latin typeface="Arial"/>
                          <a:cs typeface="Arial"/>
                        </a:rPr>
                        <a:t>4</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28269">
                <a:tc>
                  <a:txBody>
                    <a:bodyPr/>
                    <a:lstStyle/>
                    <a:p>
                      <a:pPr algn="ctr">
                        <a:lnSpc>
                          <a:spcPts val="1650"/>
                        </a:lnSpc>
                      </a:pPr>
                      <a:r>
                        <a:rPr sz="1400" spc="-15" dirty="0">
                          <a:latin typeface="Arial"/>
                          <a:cs typeface="Arial"/>
                        </a:rPr>
                        <a:t>Умеренное</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650"/>
                        </a:lnSpc>
                      </a:pPr>
                      <a:r>
                        <a:rPr sz="1400" dirty="0">
                          <a:latin typeface="Arial"/>
                          <a:cs typeface="Arial"/>
                        </a:rPr>
                        <a:t>5 –</a:t>
                      </a:r>
                      <a:r>
                        <a:rPr sz="1400" spc="-75" dirty="0">
                          <a:latin typeface="Arial"/>
                          <a:cs typeface="Arial"/>
                        </a:rPr>
                        <a:t> </a:t>
                      </a:r>
                      <a:r>
                        <a:rPr sz="1400" dirty="0">
                          <a:latin typeface="Arial"/>
                          <a:cs typeface="Arial"/>
                        </a:rPr>
                        <a:t>7</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26871">
                <a:tc>
                  <a:txBody>
                    <a:bodyPr/>
                    <a:lstStyle/>
                    <a:p>
                      <a:pPr marL="635" algn="ctr">
                        <a:lnSpc>
                          <a:spcPts val="1650"/>
                        </a:lnSpc>
                      </a:pPr>
                      <a:r>
                        <a:rPr sz="1400" spc="-5" dirty="0">
                          <a:latin typeface="Arial"/>
                          <a:cs typeface="Arial"/>
                        </a:rPr>
                        <a:t>Выраженное</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650"/>
                        </a:lnSpc>
                      </a:pPr>
                      <a:r>
                        <a:rPr sz="1400" dirty="0">
                          <a:latin typeface="Arial"/>
                          <a:cs typeface="Arial"/>
                        </a:rPr>
                        <a:t>8 –</a:t>
                      </a:r>
                      <a:r>
                        <a:rPr sz="1400" spc="-70" dirty="0">
                          <a:latin typeface="Arial"/>
                          <a:cs typeface="Arial"/>
                        </a:rPr>
                        <a:t> </a:t>
                      </a:r>
                      <a:r>
                        <a:rPr sz="1400" spc="-5" dirty="0">
                          <a:latin typeface="Arial"/>
                          <a:cs typeface="Arial"/>
                        </a:rPr>
                        <a:t>10</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28015">
                <a:tc>
                  <a:txBody>
                    <a:bodyPr/>
                    <a:lstStyle/>
                    <a:p>
                      <a:pPr marR="1270" algn="ctr">
                        <a:lnSpc>
                          <a:spcPts val="1660"/>
                        </a:lnSpc>
                      </a:pPr>
                      <a:r>
                        <a:rPr sz="1400" spc="-20" dirty="0">
                          <a:latin typeface="Arial"/>
                          <a:cs typeface="Arial"/>
                        </a:rPr>
                        <a:t>Резко</a:t>
                      </a:r>
                      <a:r>
                        <a:rPr sz="1400" spc="-90" dirty="0">
                          <a:latin typeface="Arial"/>
                          <a:cs typeface="Arial"/>
                        </a:rPr>
                        <a:t> </a:t>
                      </a:r>
                      <a:r>
                        <a:rPr sz="1400" spc="-5" dirty="0">
                          <a:latin typeface="Arial"/>
                          <a:cs typeface="Arial"/>
                        </a:rPr>
                        <a:t>выраженное</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marR="7620" algn="ctr">
                        <a:lnSpc>
                          <a:spcPts val="1660"/>
                        </a:lnSpc>
                      </a:pPr>
                      <a:r>
                        <a:rPr sz="1400" spc="-55" dirty="0">
                          <a:latin typeface="Arial"/>
                          <a:cs typeface="Arial"/>
                        </a:rPr>
                        <a:t>11 </a:t>
                      </a:r>
                      <a:r>
                        <a:rPr sz="1400" dirty="0">
                          <a:latin typeface="Arial"/>
                          <a:cs typeface="Arial"/>
                        </a:rPr>
                        <a:t>–</a:t>
                      </a:r>
                      <a:r>
                        <a:rPr sz="1400" spc="-110" dirty="0">
                          <a:latin typeface="Arial"/>
                          <a:cs typeface="Arial"/>
                        </a:rPr>
                        <a:t> </a:t>
                      </a:r>
                      <a:r>
                        <a:rPr sz="1400" spc="-5" dirty="0">
                          <a:latin typeface="Arial"/>
                          <a:cs typeface="Arial"/>
                        </a:rPr>
                        <a:t>13</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r h="627126">
                <a:tc>
                  <a:txBody>
                    <a:bodyPr/>
                    <a:lstStyle/>
                    <a:p>
                      <a:pPr marL="2540" algn="ctr">
                        <a:lnSpc>
                          <a:spcPts val="1655"/>
                        </a:lnSpc>
                      </a:pPr>
                      <a:r>
                        <a:rPr sz="1400" dirty="0">
                          <a:latin typeface="Arial"/>
                          <a:cs typeface="Arial"/>
                        </a:rPr>
                        <a:t>Крайне</a:t>
                      </a:r>
                      <a:r>
                        <a:rPr sz="1400" spc="-10" dirty="0">
                          <a:latin typeface="Arial"/>
                          <a:cs typeface="Arial"/>
                        </a:rPr>
                        <a:t> </a:t>
                      </a:r>
                      <a:r>
                        <a:rPr sz="1400" spc="-5" dirty="0">
                          <a:latin typeface="Arial"/>
                          <a:cs typeface="Arial"/>
                        </a:rPr>
                        <a:t>выраженное</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c>
                  <a:txBody>
                    <a:bodyPr/>
                    <a:lstStyle/>
                    <a:p>
                      <a:pPr algn="ctr">
                        <a:lnSpc>
                          <a:spcPts val="1655"/>
                        </a:lnSpc>
                      </a:pPr>
                      <a:r>
                        <a:rPr sz="1400" spc="-5" dirty="0">
                          <a:latin typeface="Arial"/>
                          <a:cs typeface="Arial"/>
                        </a:rPr>
                        <a:t>&gt;=</a:t>
                      </a:r>
                      <a:r>
                        <a:rPr sz="1400" spc="-65" dirty="0">
                          <a:latin typeface="Arial"/>
                          <a:cs typeface="Arial"/>
                        </a:rPr>
                        <a:t> </a:t>
                      </a:r>
                      <a:r>
                        <a:rPr sz="1400" spc="-5" dirty="0">
                          <a:latin typeface="Arial"/>
                          <a:cs typeface="Arial"/>
                        </a:rPr>
                        <a:t>14</a:t>
                      </a:r>
                      <a:endParaRPr sz="1400">
                        <a:latin typeface="Arial"/>
                        <a:cs typeface="Arial"/>
                      </a:endParaRPr>
                    </a:p>
                  </a:txBody>
                  <a:tcPr marL="0" marR="0" marT="0" marB="0">
                    <a:lnL w="12700">
                      <a:solidFill>
                        <a:srgbClr val="FDFDFD"/>
                      </a:solidFill>
                      <a:prstDash val="solid"/>
                    </a:lnL>
                    <a:lnR w="12700">
                      <a:solidFill>
                        <a:srgbClr val="FDFDFD"/>
                      </a:solidFill>
                      <a:prstDash val="solid"/>
                    </a:lnR>
                    <a:lnT w="12700">
                      <a:solidFill>
                        <a:srgbClr val="FDFDFD"/>
                      </a:solidFill>
                      <a:prstDash val="solid"/>
                    </a:lnT>
                    <a:lnB w="12700">
                      <a:solidFill>
                        <a:srgbClr val="FDFDFD"/>
                      </a:solidFill>
                      <a:prstDash val="solid"/>
                    </a:lnB>
                    <a:solidFill>
                      <a:srgbClr val="F1F7F8"/>
                    </a:solidFill>
                  </a:tcPr>
                </a:tc>
              </a:tr>
            </a:tbl>
          </a:graphicData>
        </a:graphic>
      </p:graphicFrame>
      <p:sp>
        <p:nvSpPr>
          <p:cNvPr id="3" name="object 3"/>
          <p:cNvSpPr txBox="1">
            <a:spLocks noGrp="1"/>
          </p:cNvSpPr>
          <p:nvPr>
            <p:ph type="title"/>
          </p:nvPr>
        </p:nvSpPr>
        <p:spPr>
          <a:xfrm>
            <a:off x="763320" y="1048334"/>
            <a:ext cx="6337935" cy="391795"/>
          </a:xfrm>
          <a:prstGeom prst="rect">
            <a:avLst/>
          </a:prstGeom>
        </p:spPr>
        <p:txBody>
          <a:bodyPr vert="horz" wrap="square" lIns="0" tIns="12700" rIns="0" bIns="0" rtlCol="0">
            <a:spAutoFit/>
          </a:bodyPr>
          <a:lstStyle/>
          <a:p>
            <a:pPr marL="12700">
              <a:lnSpc>
                <a:spcPct val="100000"/>
              </a:lnSpc>
              <a:spcBef>
                <a:spcPts val="100"/>
              </a:spcBef>
            </a:pPr>
            <a:r>
              <a:rPr sz="2400" b="0" i="1" spc="-5" dirty="0">
                <a:latin typeface="Arial"/>
                <a:cs typeface="Arial"/>
              </a:rPr>
              <a:t>Степень ограничения</a:t>
            </a:r>
            <a:r>
              <a:rPr sz="2400" b="0" i="1" spc="-50" dirty="0">
                <a:latin typeface="Arial"/>
                <a:cs typeface="Arial"/>
              </a:rPr>
              <a:t> </a:t>
            </a:r>
            <a:r>
              <a:rPr sz="2400" b="0" i="1" spc="-10" dirty="0">
                <a:latin typeface="Arial"/>
                <a:cs typeface="Arial"/>
              </a:rPr>
              <a:t>жизнедеятельности</a:t>
            </a:r>
            <a:endParaRPr sz="2400">
              <a:latin typeface="Arial"/>
              <a:cs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90" y="289687"/>
            <a:ext cx="4350385" cy="330835"/>
          </a:xfrm>
          <a:prstGeom prst="rect">
            <a:avLst/>
          </a:prstGeom>
        </p:spPr>
        <p:txBody>
          <a:bodyPr vert="horz" wrap="square" lIns="0" tIns="12700" rIns="0" bIns="0" rtlCol="0">
            <a:spAutoFit/>
          </a:bodyPr>
          <a:lstStyle/>
          <a:p>
            <a:pPr marL="12700">
              <a:lnSpc>
                <a:spcPct val="100000"/>
              </a:lnSpc>
              <a:spcBef>
                <a:spcPts val="100"/>
              </a:spcBef>
            </a:pPr>
            <a:r>
              <a:rPr sz="2000" dirty="0"/>
              <a:t>EQ-5D – </a:t>
            </a:r>
            <a:r>
              <a:rPr sz="2000" spc="-5" dirty="0"/>
              <a:t>опросник </a:t>
            </a:r>
            <a:r>
              <a:rPr sz="2000" spc="-15" dirty="0"/>
              <a:t>качества</a:t>
            </a:r>
            <a:r>
              <a:rPr sz="2000" spc="295" dirty="0"/>
              <a:t> </a:t>
            </a:r>
            <a:r>
              <a:rPr sz="2000" dirty="0"/>
              <a:t>жизни</a:t>
            </a:r>
            <a:endParaRPr sz="2000"/>
          </a:p>
        </p:txBody>
      </p:sp>
      <p:sp>
        <p:nvSpPr>
          <p:cNvPr id="3" name="object 3"/>
          <p:cNvSpPr txBox="1"/>
          <p:nvPr/>
        </p:nvSpPr>
        <p:spPr>
          <a:xfrm>
            <a:off x="329590" y="864590"/>
            <a:ext cx="7068820" cy="5606415"/>
          </a:xfrm>
          <a:prstGeom prst="rect">
            <a:avLst/>
          </a:prstGeom>
        </p:spPr>
        <p:txBody>
          <a:bodyPr vert="horz" wrap="square" lIns="0" tIns="49530" rIns="0" bIns="0" rtlCol="0">
            <a:spAutoFit/>
          </a:bodyPr>
          <a:lstStyle/>
          <a:p>
            <a:pPr marL="12700">
              <a:lnSpc>
                <a:spcPct val="100000"/>
              </a:lnSpc>
              <a:spcBef>
                <a:spcPts val="390"/>
              </a:spcBef>
            </a:pPr>
            <a:r>
              <a:rPr sz="1400" b="1" spc="-10" dirty="0">
                <a:latin typeface="Arial"/>
                <a:cs typeface="Arial"/>
              </a:rPr>
              <a:t>Подвижность</a:t>
            </a:r>
            <a:endParaRPr sz="1400">
              <a:latin typeface="Arial"/>
              <a:cs typeface="Arial"/>
            </a:endParaRPr>
          </a:p>
          <a:p>
            <a:pPr marL="12700">
              <a:lnSpc>
                <a:spcPct val="100000"/>
              </a:lnSpc>
              <a:spcBef>
                <a:spcPts val="290"/>
              </a:spcBef>
              <a:tabLst>
                <a:tab pos="354965" algn="l"/>
              </a:tabLst>
            </a:pPr>
            <a:r>
              <a:rPr sz="1400" dirty="0">
                <a:latin typeface="Arial"/>
                <a:cs typeface="Arial"/>
              </a:rPr>
              <a:t>•	Я не </a:t>
            </a:r>
            <a:r>
              <a:rPr sz="1400" spc="-5" dirty="0">
                <a:latin typeface="Arial"/>
                <a:cs typeface="Arial"/>
              </a:rPr>
              <a:t>испытываю </a:t>
            </a:r>
            <a:r>
              <a:rPr sz="1400" dirty="0">
                <a:latin typeface="Arial"/>
                <a:cs typeface="Arial"/>
              </a:rPr>
              <a:t>никаких </a:t>
            </a:r>
            <a:r>
              <a:rPr sz="1400" spc="-10" dirty="0">
                <a:latin typeface="Arial"/>
                <a:cs typeface="Arial"/>
              </a:rPr>
              <a:t>трудностей </a:t>
            </a:r>
            <a:r>
              <a:rPr sz="1400" spc="-5" dirty="0">
                <a:latin typeface="Arial"/>
                <a:cs typeface="Arial"/>
              </a:rPr>
              <a:t>при</a:t>
            </a:r>
            <a:r>
              <a:rPr sz="1400" spc="-195" dirty="0">
                <a:latin typeface="Arial"/>
                <a:cs typeface="Arial"/>
              </a:rPr>
              <a:t> </a:t>
            </a:r>
            <a:r>
              <a:rPr sz="1400" spc="-15" dirty="0">
                <a:latin typeface="Arial"/>
                <a:cs typeface="Arial"/>
              </a:rPr>
              <a:t>ходьбе</a:t>
            </a:r>
            <a:endParaRPr sz="1400">
              <a:latin typeface="Arial"/>
              <a:cs typeface="Arial"/>
            </a:endParaRPr>
          </a:p>
          <a:p>
            <a:pPr marL="12700">
              <a:lnSpc>
                <a:spcPct val="100000"/>
              </a:lnSpc>
              <a:spcBef>
                <a:spcPts val="335"/>
              </a:spcBef>
              <a:tabLst>
                <a:tab pos="354965" algn="l"/>
              </a:tabLst>
            </a:pPr>
            <a:r>
              <a:rPr sz="1400" dirty="0">
                <a:latin typeface="Arial"/>
                <a:cs typeface="Arial"/>
              </a:rPr>
              <a:t>•	Я </a:t>
            </a:r>
            <a:r>
              <a:rPr sz="1400" spc="-5" dirty="0">
                <a:latin typeface="Arial"/>
                <a:cs typeface="Arial"/>
              </a:rPr>
              <a:t>испытываю некоторые </a:t>
            </a:r>
            <a:r>
              <a:rPr sz="1400" spc="-10" dirty="0">
                <a:latin typeface="Arial"/>
                <a:cs typeface="Arial"/>
              </a:rPr>
              <a:t>трудности </a:t>
            </a:r>
            <a:r>
              <a:rPr sz="1400" spc="-5" dirty="0">
                <a:latin typeface="Arial"/>
                <a:cs typeface="Arial"/>
              </a:rPr>
              <a:t>при</a:t>
            </a:r>
            <a:r>
              <a:rPr sz="1400" spc="-265" dirty="0">
                <a:latin typeface="Arial"/>
                <a:cs typeface="Arial"/>
              </a:rPr>
              <a:t> </a:t>
            </a:r>
            <a:r>
              <a:rPr sz="1400" spc="-15" dirty="0">
                <a:latin typeface="Arial"/>
                <a:cs typeface="Arial"/>
              </a:rPr>
              <a:t>ходьбе</a:t>
            </a:r>
            <a:endParaRPr sz="1400">
              <a:latin typeface="Arial"/>
              <a:cs typeface="Arial"/>
            </a:endParaRPr>
          </a:p>
          <a:p>
            <a:pPr marL="12700">
              <a:lnSpc>
                <a:spcPct val="100000"/>
              </a:lnSpc>
              <a:spcBef>
                <a:spcPts val="310"/>
              </a:spcBef>
              <a:tabLst>
                <a:tab pos="354965" algn="l"/>
              </a:tabLst>
            </a:pPr>
            <a:r>
              <a:rPr sz="1400" dirty="0">
                <a:latin typeface="Arial"/>
                <a:cs typeface="Arial"/>
              </a:rPr>
              <a:t>•	Я </a:t>
            </a:r>
            <a:r>
              <a:rPr sz="1400" spc="-5" dirty="0">
                <a:latin typeface="Arial"/>
                <a:cs typeface="Arial"/>
              </a:rPr>
              <a:t>прикован </a:t>
            </a:r>
            <a:r>
              <a:rPr sz="1400" dirty="0">
                <a:latin typeface="Arial"/>
                <a:cs typeface="Arial"/>
              </a:rPr>
              <a:t>(-а) к</a:t>
            </a:r>
            <a:r>
              <a:rPr sz="1400" spc="-125" dirty="0">
                <a:latin typeface="Arial"/>
                <a:cs typeface="Arial"/>
              </a:rPr>
              <a:t> </a:t>
            </a:r>
            <a:r>
              <a:rPr sz="1400" spc="-10" dirty="0">
                <a:latin typeface="Arial"/>
                <a:cs typeface="Arial"/>
              </a:rPr>
              <a:t>постели</a:t>
            </a:r>
            <a:endParaRPr sz="1400">
              <a:latin typeface="Arial"/>
              <a:cs typeface="Arial"/>
            </a:endParaRPr>
          </a:p>
          <a:p>
            <a:pPr>
              <a:lnSpc>
                <a:spcPct val="100000"/>
              </a:lnSpc>
              <a:spcBef>
                <a:spcPts val="30"/>
              </a:spcBef>
            </a:pPr>
            <a:endParaRPr sz="1750">
              <a:latin typeface="Arial"/>
              <a:cs typeface="Arial"/>
            </a:endParaRPr>
          </a:p>
          <a:p>
            <a:pPr marL="12700">
              <a:lnSpc>
                <a:spcPct val="100000"/>
              </a:lnSpc>
              <a:spcBef>
                <a:spcPts val="5"/>
              </a:spcBef>
            </a:pPr>
            <a:r>
              <a:rPr sz="1400" b="1" spc="-25" dirty="0">
                <a:latin typeface="Arial"/>
                <a:cs typeface="Arial"/>
              </a:rPr>
              <a:t>Уход </a:t>
            </a:r>
            <a:r>
              <a:rPr sz="1400" b="1" spc="-15" dirty="0">
                <a:latin typeface="Arial"/>
                <a:cs typeface="Arial"/>
              </a:rPr>
              <a:t>за</a:t>
            </a:r>
            <a:r>
              <a:rPr sz="1400" b="1" spc="-120" dirty="0">
                <a:latin typeface="Arial"/>
                <a:cs typeface="Arial"/>
              </a:rPr>
              <a:t> </a:t>
            </a:r>
            <a:r>
              <a:rPr sz="1400" b="1" spc="-5" dirty="0">
                <a:latin typeface="Arial"/>
                <a:cs typeface="Arial"/>
              </a:rPr>
              <a:t>собой</a:t>
            </a:r>
            <a:endParaRPr sz="1400">
              <a:latin typeface="Arial"/>
              <a:cs typeface="Arial"/>
            </a:endParaRPr>
          </a:p>
          <a:p>
            <a:pPr marL="12700">
              <a:lnSpc>
                <a:spcPct val="100000"/>
              </a:lnSpc>
              <a:spcBef>
                <a:spcPts val="335"/>
              </a:spcBef>
              <a:tabLst>
                <a:tab pos="354965" algn="l"/>
              </a:tabLst>
            </a:pPr>
            <a:r>
              <a:rPr sz="1400" dirty="0">
                <a:latin typeface="Arial"/>
                <a:cs typeface="Arial"/>
              </a:rPr>
              <a:t>•	Я не </a:t>
            </a:r>
            <a:r>
              <a:rPr sz="1400" spc="-5" dirty="0">
                <a:latin typeface="Arial"/>
                <a:cs typeface="Arial"/>
              </a:rPr>
              <a:t>испытываю </a:t>
            </a:r>
            <a:r>
              <a:rPr sz="1400" dirty="0">
                <a:latin typeface="Arial"/>
                <a:cs typeface="Arial"/>
              </a:rPr>
              <a:t>никаких </a:t>
            </a:r>
            <a:r>
              <a:rPr sz="1400" spc="-10" dirty="0">
                <a:latin typeface="Arial"/>
                <a:cs typeface="Arial"/>
              </a:rPr>
              <a:t>трудностей </a:t>
            </a:r>
            <a:r>
              <a:rPr sz="1400" spc="-5" dirty="0">
                <a:latin typeface="Arial"/>
                <a:cs typeface="Arial"/>
              </a:rPr>
              <a:t>при </a:t>
            </a:r>
            <a:r>
              <a:rPr sz="1400" spc="-20" dirty="0">
                <a:latin typeface="Arial"/>
                <a:cs typeface="Arial"/>
              </a:rPr>
              <a:t>уходе </a:t>
            </a:r>
            <a:r>
              <a:rPr sz="1400" dirty="0">
                <a:latin typeface="Arial"/>
                <a:cs typeface="Arial"/>
              </a:rPr>
              <a:t>за</a:t>
            </a:r>
            <a:r>
              <a:rPr sz="1400" spc="-145" dirty="0">
                <a:latin typeface="Arial"/>
                <a:cs typeface="Arial"/>
              </a:rPr>
              <a:t> </a:t>
            </a:r>
            <a:r>
              <a:rPr sz="1400" dirty="0">
                <a:latin typeface="Arial"/>
                <a:cs typeface="Arial"/>
              </a:rPr>
              <a:t>собой</a:t>
            </a:r>
            <a:endParaRPr sz="1400">
              <a:latin typeface="Arial"/>
              <a:cs typeface="Arial"/>
            </a:endParaRPr>
          </a:p>
          <a:p>
            <a:pPr marL="12700">
              <a:lnSpc>
                <a:spcPct val="100000"/>
              </a:lnSpc>
              <a:spcBef>
                <a:spcPts val="335"/>
              </a:spcBef>
              <a:tabLst>
                <a:tab pos="354965" algn="l"/>
              </a:tabLst>
            </a:pPr>
            <a:r>
              <a:rPr sz="1400" dirty="0">
                <a:latin typeface="Arial"/>
                <a:cs typeface="Arial"/>
              </a:rPr>
              <a:t>•	Я </a:t>
            </a:r>
            <a:r>
              <a:rPr sz="1400" spc="-5" dirty="0">
                <a:latin typeface="Arial"/>
                <a:cs typeface="Arial"/>
              </a:rPr>
              <a:t>испытываю некоторые </a:t>
            </a:r>
            <a:r>
              <a:rPr sz="1400" spc="-10" dirty="0">
                <a:latin typeface="Arial"/>
                <a:cs typeface="Arial"/>
              </a:rPr>
              <a:t>трудности </a:t>
            </a:r>
            <a:r>
              <a:rPr sz="1400" dirty="0">
                <a:latin typeface="Arial"/>
                <a:cs typeface="Arial"/>
              </a:rPr>
              <a:t>с мытьем </a:t>
            </a:r>
            <a:r>
              <a:rPr sz="1400" spc="-5" dirty="0">
                <a:latin typeface="Arial"/>
                <a:cs typeface="Arial"/>
              </a:rPr>
              <a:t>или</a:t>
            </a:r>
            <a:r>
              <a:rPr sz="1400" spc="-254" dirty="0">
                <a:latin typeface="Arial"/>
                <a:cs typeface="Arial"/>
              </a:rPr>
              <a:t> </a:t>
            </a:r>
            <a:r>
              <a:rPr sz="1400" spc="-10" dirty="0">
                <a:latin typeface="Arial"/>
                <a:cs typeface="Arial"/>
              </a:rPr>
              <a:t>одеванием</a:t>
            </a:r>
            <a:endParaRPr sz="1400">
              <a:latin typeface="Arial"/>
              <a:cs typeface="Arial"/>
            </a:endParaRPr>
          </a:p>
          <a:p>
            <a:pPr marL="12700">
              <a:lnSpc>
                <a:spcPct val="100000"/>
              </a:lnSpc>
              <a:spcBef>
                <a:spcPts val="310"/>
              </a:spcBef>
              <a:tabLst>
                <a:tab pos="354965" algn="l"/>
              </a:tabLst>
            </a:pPr>
            <a:r>
              <a:rPr sz="1400" dirty="0">
                <a:latin typeface="Arial"/>
                <a:cs typeface="Arial"/>
              </a:rPr>
              <a:t>•	Я не в </a:t>
            </a:r>
            <a:r>
              <a:rPr sz="1400" spc="-5" dirty="0">
                <a:latin typeface="Arial"/>
                <a:cs typeface="Arial"/>
              </a:rPr>
              <a:t>состоянии </a:t>
            </a:r>
            <a:r>
              <a:rPr sz="1400" dirty="0">
                <a:latin typeface="Arial"/>
                <a:cs typeface="Arial"/>
              </a:rPr>
              <a:t>сам (-а) мыться </a:t>
            </a:r>
            <a:r>
              <a:rPr sz="1400" spc="-5" dirty="0">
                <a:latin typeface="Arial"/>
                <a:cs typeface="Arial"/>
              </a:rPr>
              <a:t>или</a:t>
            </a:r>
            <a:r>
              <a:rPr sz="1400" spc="-204" dirty="0">
                <a:latin typeface="Arial"/>
                <a:cs typeface="Arial"/>
              </a:rPr>
              <a:t> </a:t>
            </a:r>
            <a:r>
              <a:rPr sz="1400" spc="-10" dirty="0">
                <a:latin typeface="Arial"/>
                <a:cs typeface="Arial"/>
              </a:rPr>
              <a:t>одеваться</a:t>
            </a:r>
            <a:endParaRPr sz="1400">
              <a:latin typeface="Arial"/>
              <a:cs typeface="Arial"/>
            </a:endParaRPr>
          </a:p>
          <a:p>
            <a:pPr marL="12700">
              <a:lnSpc>
                <a:spcPct val="100000"/>
              </a:lnSpc>
              <a:spcBef>
                <a:spcPts val="365"/>
              </a:spcBef>
            </a:pPr>
            <a:r>
              <a:rPr sz="1400" b="1" dirty="0">
                <a:latin typeface="Arial"/>
                <a:cs typeface="Arial"/>
              </a:rPr>
              <a:t>Привычная </a:t>
            </a:r>
            <a:r>
              <a:rPr sz="1400" b="1" spc="-5" dirty="0">
                <a:latin typeface="Arial"/>
                <a:cs typeface="Arial"/>
              </a:rPr>
              <a:t>повседневная </a:t>
            </a:r>
            <a:r>
              <a:rPr sz="1400" b="1" spc="-10" dirty="0">
                <a:latin typeface="Arial"/>
                <a:cs typeface="Arial"/>
              </a:rPr>
              <a:t>деятельность </a:t>
            </a:r>
            <a:r>
              <a:rPr sz="1400" i="1" spc="-5" dirty="0">
                <a:latin typeface="Arial"/>
                <a:cs typeface="Arial"/>
              </a:rPr>
              <a:t>(например: работа,</a:t>
            </a:r>
            <a:r>
              <a:rPr sz="1400" i="1" spc="-220" dirty="0">
                <a:latin typeface="Arial"/>
                <a:cs typeface="Arial"/>
              </a:rPr>
              <a:t> </a:t>
            </a:r>
            <a:r>
              <a:rPr sz="1400" i="1" spc="-5" dirty="0">
                <a:latin typeface="Arial"/>
                <a:cs typeface="Arial"/>
              </a:rPr>
              <a:t>учеба,</a:t>
            </a:r>
            <a:endParaRPr sz="1400">
              <a:latin typeface="Arial"/>
              <a:cs typeface="Arial"/>
            </a:endParaRPr>
          </a:p>
          <a:p>
            <a:pPr marL="12700">
              <a:lnSpc>
                <a:spcPct val="100000"/>
              </a:lnSpc>
              <a:spcBef>
                <a:spcPts val="340"/>
              </a:spcBef>
              <a:tabLst>
                <a:tab pos="354965" algn="l"/>
              </a:tabLst>
            </a:pPr>
            <a:r>
              <a:rPr sz="1400" dirty="0">
                <a:latin typeface="Arial"/>
                <a:cs typeface="Arial"/>
              </a:rPr>
              <a:t>•	</a:t>
            </a:r>
            <a:r>
              <a:rPr sz="1400" i="1" spc="-5" dirty="0">
                <a:latin typeface="Arial"/>
                <a:cs typeface="Arial"/>
              </a:rPr>
              <a:t>работа</a:t>
            </a:r>
            <a:r>
              <a:rPr sz="1400" i="1" spc="-85" dirty="0">
                <a:latin typeface="Arial"/>
                <a:cs typeface="Arial"/>
              </a:rPr>
              <a:t> </a:t>
            </a:r>
            <a:r>
              <a:rPr sz="1400" i="1" spc="-5" dirty="0">
                <a:latin typeface="Arial"/>
                <a:cs typeface="Arial"/>
              </a:rPr>
              <a:t>по</a:t>
            </a:r>
            <a:r>
              <a:rPr sz="1400" i="1" spc="-30" dirty="0">
                <a:latin typeface="Arial"/>
                <a:cs typeface="Arial"/>
              </a:rPr>
              <a:t> </a:t>
            </a:r>
            <a:r>
              <a:rPr sz="1400" i="1" spc="-20" dirty="0">
                <a:latin typeface="Arial"/>
                <a:cs typeface="Arial"/>
              </a:rPr>
              <a:t>дому,</a:t>
            </a:r>
            <a:r>
              <a:rPr sz="1400" i="1" spc="-75" dirty="0">
                <a:latin typeface="Arial"/>
                <a:cs typeface="Arial"/>
              </a:rPr>
              <a:t> </a:t>
            </a:r>
            <a:r>
              <a:rPr sz="1400" i="1" spc="-5" dirty="0">
                <a:latin typeface="Arial"/>
                <a:cs typeface="Arial"/>
              </a:rPr>
              <a:t>участие</a:t>
            </a:r>
            <a:r>
              <a:rPr sz="1400" i="1" spc="-75" dirty="0">
                <a:latin typeface="Arial"/>
                <a:cs typeface="Arial"/>
              </a:rPr>
              <a:t> </a:t>
            </a:r>
            <a:r>
              <a:rPr sz="1400" i="1" dirty="0">
                <a:latin typeface="Arial"/>
                <a:cs typeface="Arial"/>
              </a:rPr>
              <a:t>в</a:t>
            </a:r>
            <a:r>
              <a:rPr sz="1400" i="1" spc="-45" dirty="0">
                <a:latin typeface="Arial"/>
                <a:cs typeface="Arial"/>
              </a:rPr>
              <a:t> </a:t>
            </a:r>
            <a:r>
              <a:rPr sz="1400" i="1" spc="-10" dirty="0">
                <a:latin typeface="Arial"/>
                <a:cs typeface="Arial"/>
              </a:rPr>
              <a:t>делах</a:t>
            </a:r>
            <a:r>
              <a:rPr sz="1400" i="1" spc="-75" dirty="0">
                <a:latin typeface="Arial"/>
                <a:cs typeface="Arial"/>
              </a:rPr>
              <a:t> </a:t>
            </a:r>
            <a:r>
              <a:rPr sz="1400" i="1" spc="-5" dirty="0">
                <a:latin typeface="Arial"/>
                <a:cs typeface="Arial"/>
              </a:rPr>
              <a:t>семьи,</a:t>
            </a:r>
            <a:r>
              <a:rPr sz="1400" i="1" spc="-70" dirty="0">
                <a:latin typeface="Arial"/>
                <a:cs typeface="Arial"/>
              </a:rPr>
              <a:t> </a:t>
            </a:r>
            <a:r>
              <a:rPr sz="1400" i="1" dirty="0">
                <a:latin typeface="Arial"/>
                <a:cs typeface="Arial"/>
              </a:rPr>
              <a:t>досуг)</a:t>
            </a:r>
            <a:endParaRPr sz="1400">
              <a:latin typeface="Arial"/>
              <a:cs typeface="Arial"/>
            </a:endParaRPr>
          </a:p>
          <a:p>
            <a:pPr marL="12700">
              <a:lnSpc>
                <a:spcPct val="100000"/>
              </a:lnSpc>
              <a:spcBef>
                <a:spcPts val="335"/>
              </a:spcBef>
              <a:tabLst>
                <a:tab pos="354965" algn="l"/>
              </a:tabLst>
            </a:pPr>
            <a:r>
              <a:rPr sz="1400" dirty="0">
                <a:latin typeface="Arial"/>
                <a:cs typeface="Arial"/>
              </a:rPr>
              <a:t>•	Моя</a:t>
            </a:r>
            <a:r>
              <a:rPr sz="1400" spc="-45" dirty="0">
                <a:latin typeface="Arial"/>
                <a:cs typeface="Arial"/>
              </a:rPr>
              <a:t> </a:t>
            </a:r>
            <a:r>
              <a:rPr sz="1400" spc="-5" dirty="0">
                <a:latin typeface="Arial"/>
                <a:cs typeface="Arial"/>
              </a:rPr>
              <a:t>привычная</a:t>
            </a:r>
            <a:r>
              <a:rPr sz="1400" spc="-45" dirty="0">
                <a:latin typeface="Arial"/>
                <a:cs typeface="Arial"/>
              </a:rPr>
              <a:t> </a:t>
            </a:r>
            <a:r>
              <a:rPr sz="1400" spc="-10" dirty="0">
                <a:latin typeface="Arial"/>
                <a:cs typeface="Arial"/>
              </a:rPr>
              <a:t>повседневная</a:t>
            </a:r>
            <a:r>
              <a:rPr sz="1400" spc="-65" dirty="0">
                <a:latin typeface="Arial"/>
                <a:cs typeface="Arial"/>
              </a:rPr>
              <a:t> </a:t>
            </a:r>
            <a:r>
              <a:rPr sz="1400" spc="-10" dirty="0">
                <a:latin typeface="Arial"/>
                <a:cs typeface="Arial"/>
              </a:rPr>
              <a:t>деятельность</a:t>
            </a:r>
            <a:r>
              <a:rPr sz="1400" spc="-80" dirty="0">
                <a:latin typeface="Arial"/>
                <a:cs typeface="Arial"/>
              </a:rPr>
              <a:t> </a:t>
            </a:r>
            <a:r>
              <a:rPr sz="1400" spc="-15" dirty="0">
                <a:latin typeface="Arial"/>
                <a:cs typeface="Arial"/>
              </a:rPr>
              <a:t>дается</a:t>
            </a:r>
            <a:r>
              <a:rPr sz="1400" spc="-80" dirty="0">
                <a:latin typeface="Arial"/>
                <a:cs typeface="Arial"/>
              </a:rPr>
              <a:t> </a:t>
            </a:r>
            <a:r>
              <a:rPr sz="1400" dirty="0">
                <a:latin typeface="Arial"/>
                <a:cs typeface="Arial"/>
              </a:rPr>
              <a:t>мне</a:t>
            </a:r>
            <a:r>
              <a:rPr sz="1400" spc="-70" dirty="0">
                <a:latin typeface="Arial"/>
                <a:cs typeface="Arial"/>
              </a:rPr>
              <a:t> </a:t>
            </a:r>
            <a:r>
              <a:rPr sz="1400" spc="-20" dirty="0">
                <a:latin typeface="Arial"/>
                <a:cs typeface="Arial"/>
              </a:rPr>
              <a:t>без</a:t>
            </a:r>
            <a:r>
              <a:rPr sz="1400" spc="-60" dirty="0">
                <a:latin typeface="Arial"/>
                <a:cs typeface="Arial"/>
              </a:rPr>
              <a:t> </a:t>
            </a:r>
            <a:r>
              <a:rPr sz="1400" spc="-15" dirty="0">
                <a:latin typeface="Arial"/>
                <a:cs typeface="Arial"/>
              </a:rPr>
              <a:t>труда</a:t>
            </a:r>
            <a:endParaRPr sz="1400">
              <a:latin typeface="Arial"/>
              <a:cs typeface="Arial"/>
            </a:endParaRPr>
          </a:p>
          <a:p>
            <a:pPr marL="12700">
              <a:lnSpc>
                <a:spcPct val="100000"/>
              </a:lnSpc>
              <a:spcBef>
                <a:spcPts val="335"/>
              </a:spcBef>
              <a:tabLst>
                <a:tab pos="354965" algn="l"/>
              </a:tabLst>
            </a:pPr>
            <a:r>
              <a:rPr sz="1400" dirty="0">
                <a:latin typeface="Arial"/>
                <a:cs typeface="Arial"/>
              </a:rPr>
              <a:t>•	Моя</a:t>
            </a:r>
            <a:r>
              <a:rPr sz="1400" spc="-40" dirty="0">
                <a:latin typeface="Arial"/>
                <a:cs typeface="Arial"/>
              </a:rPr>
              <a:t> </a:t>
            </a:r>
            <a:r>
              <a:rPr sz="1400" spc="-5" dirty="0">
                <a:latin typeface="Arial"/>
                <a:cs typeface="Arial"/>
              </a:rPr>
              <a:t>привычная</a:t>
            </a:r>
            <a:r>
              <a:rPr sz="1400" spc="-20" dirty="0">
                <a:latin typeface="Arial"/>
                <a:cs typeface="Arial"/>
              </a:rPr>
              <a:t> </a:t>
            </a:r>
            <a:r>
              <a:rPr sz="1400" spc="-10" dirty="0">
                <a:latin typeface="Arial"/>
                <a:cs typeface="Arial"/>
              </a:rPr>
              <a:t>повседневная</a:t>
            </a:r>
            <a:r>
              <a:rPr sz="1400" spc="-55" dirty="0">
                <a:latin typeface="Arial"/>
                <a:cs typeface="Arial"/>
              </a:rPr>
              <a:t> </a:t>
            </a:r>
            <a:r>
              <a:rPr sz="1400" spc="-10" dirty="0">
                <a:latin typeface="Arial"/>
                <a:cs typeface="Arial"/>
              </a:rPr>
              <a:t>деятельность</a:t>
            </a:r>
            <a:r>
              <a:rPr sz="1400" spc="-80" dirty="0">
                <a:latin typeface="Arial"/>
                <a:cs typeface="Arial"/>
              </a:rPr>
              <a:t> </a:t>
            </a:r>
            <a:r>
              <a:rPr sz="1400" spc="-5" dirty="0">
                <a:latin typeface="Arial"/>
                <a:cs typeface="Arial"/>
              </a:rPr>
              <a:t>для</a:t>
            </a:r>
            <a:r>
              <a:rPr sz="1400" spc="-40" dirty="0">
                <a:latin typeface="Arial"/>
                <a:cs typeface="Arial"/>
              </a:rPr>
              <a:t> </a:t>
            </a:r>
            <a:r>
              <a:rPr sz="1400" spc="-5" dirty="0">
                <a:latin typeface="Arial"/>
                <a:cs typeface="Arial"/>
              </a:rPr>
              <a:t>меня</a:t>
            </a:r>
            <a:r>
              <a:rPr sz="1400" spc="-35" dirty="0">
                <a:latin typeface="Arial"/>
                <a:cs typeface="Arial"/>
              </a:rPr>
              <a:t> </a:t>
            </a:r>
            <a:r>
              <a:rPr sz="1400" spc="-5" dirty="0">
                <a:latin typeface="Arial"/>
                <a:cs typeface="Arial"/>
              </a:rPr>
              <a:t>несколько</a:t>
            </a:r>
            <a:r>
              <a:rPr sz="1400" spc="-60" dirty="0">
                <a:latin typeface="Arial"/>
                <a:cs typeface="Arial"/>
              </a:rPr>
              <a:t> </a:t>
            </a:r>
            <a:r>
              <a:rPr sz="1400" spc="-15" dirty="0">
                <a:latin typeface="Arial"/>
                <a:cs typeface="Arial"/>
              </a:rPr>
              <a:t>затруднительна</a:t>
            </a:r>
            <a:endParaRPr sz="1400">
              <a:latin typeface="Arial"/>
              <a:cs typeface="Arial"/>
            </a:endParaRPr>
          </a:p>
          <a:p>
            <a:pPr marL="12700">
              <a:lnSpc>
                <a:spcPct val="100000"/>
              </a:lnSpc>
              <a:spcBef>
                <a:spcPts val="340"/>
              </a:spcBef>
              <a:tabLst>
                <a:tab pos="354965" algn="l"/>
              </a:tabLst>
            </a:pPr>
            <a:r>
              <a:rPr sz="1400" dirty="0">
                <a:latin typeface="Arial"/>
                <a:cs typeface="Arial"/>
              </a:rPr>
              <a:t>•	Я не в </a:t>
            </a:r>
            <a:r>
              <a:rPr sz="1400" spc="-5" dirty="0">
                <a:latin typeface="Arial"/>
                <a:cs typeface="Arial"/>
              </a:rPr>
              <a:t>состоянии заниматься своей привычной </a:t>
            </a:r>
            <a:r>
              <a:rPr sz="1400" spc="-10" dirty="0">
                <a:latin typeface="Arial"/>
                <a:cs typeface="Arial"/>
              </a:rPr>
              <a:t>повседневной</a:t>
            </a:r>
            <a:r>
              <a:rPr sz="1400" spc="-180" dirty="0">
                <a:latin typeface="Arial"/>
                <a:cs typeface="Arial"/>
              </a:rPr>
              <a:t> </a:t>
            </a:r>
            <a:r>
              <a:rPr sz="1400" spc="-10" dirty="0">
                <a:latin typeface="Arial"/>
                <a:cs typeface="Arial"/>
              </a:rPr>
              <a:t>деятельностью</a:t>
            </a:r>
            <a:endParaRPr sz="1400">
              <a:latin typeface="Arial"/>
              <a:cs typeface="Arial"/>
            </a:endParaRPr>
          </a:p>
          <a:p>
            <a:pPr marL="12700">
              <a:lnSpc>
                <a:spcPct val="100000"/>
              </a:lnSpc>
              <a:spcBef>
                <a:spcPts val="335"/>
              </a:spcBef>
            </a:pPr>
            <a:r>
              <a:rPr sz="1400" b="1" spc="-25" dirty="0">
                <a:latin typeface="Arial"/>
                <a:cs typeface="Arial"/>
              </a:rPr>
              <a:t>Боль/Дискомфорт</a:t>
            </a:r>
            <a:endParaRPr sz="1400">
              <a:latin typeface="Arial"/>
              <a:cs typeface="Arial"/>
            </a:endParaRPr>
          </a:p>
          <a:p>
            <a:pPr marL="12700">
              <a:lnSpc>
                <a:spcPct val="100000"/>
              </a:lnSpc>
              <a:spcBef>
                <a:spcPts val="340"/>
              </a:spcBef>
              <a:tabLst>
                <a:tab pos="354965" algn="l"/>
              </a:tabLst>
            </a:pPr>
            <a:r>
              <a:rPr sz="1400" dirty="0">
                <a:latin typeface="Arial"/>
                <a:cs typeface="Arial"/>
              </a:rPr>
              <a:t>•	Я не </a:t>
            </a:r>
            <a:r>
              <a:rPr sz="1400" spc="-5" dirty="0">
                <a:latin typeface="Arial"/>
                <a:cs typeface="Arial"/>
              </a:rPr>
              <a:t>испытываю </a:t>
            </a:r>
            <a:r>
              <a:rPr sz="1400" spc="-10" dirty="0">
                <a:latin typeface="Arial"/>
                <a:cs typeface="Arial"/>
              </a:rPr>
              <a:t>боли </a:t>
            </a:r>
            <a:r>
              <a:rPr sz="1400" spc="-5" dirty="0">
                <a:latin typeface="Arial"/>
                <a:cs typeface="Arial"/>
              </a:rPr>
              <a:t>или</a:t>
            </a:r>
            <a:r>
              <a:rPr sz="1400" spc="-114" dirty="0">
                <a:latin typeface="Arial"/>
                <a:cs typeface="Arial"/>
              </a:rPr>
              <a:t> </a:t>
            </a:r>
            <a:r>
              <a:rPr sz="1400" spc="-5" dirty="0">
                <a:latin typeface="Arial"/>
                <a:cs typeface="Arial"/>
              </a:rPr>
              <a:t>дискомфорта</a:t>
            </a:r>
            <a:endParaRPr sz="1400">
              <a:latin typeface="Arial"/>
              <a:cs typeface="Arial"/>
            </a:endParaRPr>
          </a:p>
          <a:p>
            <a:pPr marL="12700">
              <a:lnSpc>
                <a:spcPct val="100000"/>
              </a:lnSpc>
              <a:spcBef>
                <a:spcPts val="335"/>
              </a:spcBef>
              <a:tabLst>
                <a:tab pos="354965" algn="l"/>
              </a:tabLst>
            </a:pPr>
            <a:r>
              <a:rPr sz="1400" dirty="0">
                <a:latin typeface="Arial"/>
                <a:cs typeface="Arial"/>
              </a:rPr>
              <a:t>•	Я </a:t>
            </a:r>
            <a:r>
              <a:rPr sz="1400" spc="-5" dirty="0">
                <a:latin typeface="Arial"/>
                <a:cs typeface="Arial"/>
              </a:rPr>
              <a:t>испытываю </a:t>
            </a:r>
            <a:r>
              <a:rPr sz="1400" spc="-10" dirty="0">
                <a:latin typeface="Arial"/>
                <a:cs typeface="Arial"/>
              </a:rPr>
              <a:t>умеренную боль </a:t>
            </a:r>
            <a:r>
              <a:rPr sz="1400" spc="-5" dirty="0">
                <a:latin typeface="Arial"/>
                <a:cs typeface="Arial"/>
              </a:rPr>
              <a:t>или</a:t>
            </a:r>
            <a:r>
              <a:rPr sz="1400" spc="-120" dirty="0">
                <a:latin typeface="Arial"/>
                <a:cs typeface="Arial"/>
              </a:rPr>
              <a:t> </a:t>
            </a:r>
            <a:r>
              <a:rPr sz="1400" spc="-5" dirty="0">
                <a:latin typeface="Arial"/>
                <a:cs typeface="Arial"/>
              </a:rPr>
              <a:t>дискомфорт</a:t>
            </a:r>
            <a:endParaRPr sz="1400">
              <a:latin typeface="Arial"/>
              <a:cs typeface="Arial"/>
            </a:endParaRPr>
          </a:p>
          <a:p>
            <a:pPr marL="12700">
              <a:lnSpc>
                <a:spcPct val="100000"/>
              </a:lnSpc>
              <a:spcBef>
                <a:spcPts val="335"/>
              </a:spcBef>
              <a:tabLst>
                <a:tab pos="354965" algn="l"/>
              </a:tabLst>
            </a:pPr>
            <a:r>
              <a:rPr sz="1400" dirty="0">
                <a:latin typeface="Arial"/>
                <a:cs typeface="Arial"/>
              </a:rPr>
              <a:t>•	Я </a:t>
            </a:r>
            <a:r>
              <a:rPr sz="1400" spc="-5" dirty="0">
                <a:latin typeface="Arial"/>
                <a:cs typeface="Arial"/>
              </a:rPr>
              <a:t>испытываю сильную </a:t>
            </a:r>
            <a:r>
              <a:rPr sz="1400" spc="-10" dirty="0">
                <a:latin typeface="Arial"/>
                <a:cs typeface="Arial"/>
              </a:rPr>
              <a:t>боль </a:t>
            </a:r>
            <a:r>
              <a:rPr sz="1400" spc="-5" dirty="0">
                <a:latin typeface="Arial"/>
                <a:cs typeface="Arial"/>
              </a:rPr>
              <a:t>или</a:t>
            </a:r>
            <a:r>
              <a:rPr sz="1400" spc="-120" dirty="0">
                <a:latin typeface="Arial"/>
                <a:cs typeface="Arial"/>
              </a:rPr>
              <a:t> </a:t>
            </a:r>
            <a:r>
              <a:rPr sz="1400" spc="-5" dirty="0">
                <a:latin typeface="Arial"/>
                <a:cs typeface="Arial"/>
              </a:rPr>
              <a:t>дискомфорт</a:t>
            </a:r>
            <a:endParaRPr sz="1400">
              <a:latin typeface="Arial"/>
              <a:cs typeface="Arial"/>
            </a:endParaRPr>
          </a:p>
          <a:p>
            <a:pPr marL="12700">
              <a:lnSpc>
                <a:spcPct val="100000"/>
              </a:lnSpc>
              <a:spcBef>
                <a:spcPts val="340"/>
              </a:spcBef>
            </a:pPr>
            <a:r>
              <a:rPr sz="1400" b="1" spc="-15" dirty="0">
                <a:latin typeface="Arial"/>
                <a:cs typeface="Arial"/>
              </a:rPr>
              <a:t>Тревога/Депрессия</a:t>
            </a:r>
            <a:endParaRPr sz="1400">
              <a:latin typeface="Arial"/>
              <a:cs typeface="Arial"/>
            </a:endParaRPr>
          </a:p>
          <a:p>
            <a:pPr marL="12700">
              <a:lnSpc>
                <a:spcPct val="100000"/>
              </a:lnSpc>
              <a:spcBef>
                <a:spcPts val="335"/>
              </a:spcBef>
              <a:tabLst>
                <a:tab pos="354965" algn="l"/>
              </a:tabLst>
            </a:pPr>
            <a:r>
              <a:rPr sz="1400" dirty="0">
                <a:latin typeface="Arial"/>
                <a:cs typeface="Arial"/>
              </a:rPr>
              <a:t>•	Я не </a:t>
            </a:r>
            <a:r>
              <a:rPr sz="1400" spc="-5" dirty="0">
                <a:latin typeface="Arial"/>
                <a:cs typeface="Arial"/>
              </a:rPr>
              <a:t>испытываю тревоги или</a:t>
            </a:r>
            <a:r>
              <a:rPr sz="1400" spc="-85" dirty="0">
                <a:latin typeface="Arial"/>
                <a:cs typeface="Arial"/>
              </a:rPr>
              <a:t> </a:t>
            </a:r>
            <a:r>
              <a:rPr sz="1400" spc="-5" dirty="0">
                <a:latin typeface="Arial"/>
                <a:cs typeface="Arial"/>
              </a:rPr>
              <a:t>депрессии</a:t>
            </a:r>
            <a:endParaRPr sz="1400">
              <a:latin typeface="Arial"/>
              <a:cs typeface="Arial"/>
            </a:endParaRPr>
          </a:p>
          <a:p>
            <a:pPr marL="12700">
              <a:lnSpc>
                <a:spcPct val="100000"/>
              </a:lnSpc>
              <a:spcBef>
                <a:spcPts val="340"/>
              </a:spcBef>
              <a:tabLst>
                <a:tab pos="354965" algn="l"/>
              </a:tabLst>
            </a:pPr>
            <a:r>
              <a:rPr sz="1400" dirty="0">
                <a:latin typeface="Arial"/>
                <a:cs typeface="Arial"/>
              </a:rPr>
              <a:t>•	Я </a:t>
            </a:r>
            <a:r>
              <a:rPr sz="1400" spc="-5" dirty="0">
                <a:latin typeface="Arial"/>
                <a:cs typeface="Arial"/>
              </a:rPr>
              <a:t>испытываю </a:t>
            </a:r>
            <a:r>
              <a:rPr sz="1400" spc="-10" dirty="0">
                <a:latin typeface="Arial"/>
                <a:cs typeface="Arial"/>
              </a:rPr>
              <a:t>умеренную </a:t>
            </a:r>
            <a:r>
              <a:rPr sz="1400" spc="-5" dirty="0">
                <a:latin typeface="Arial"/>
                <a:cs typeface="Arial"/>
              </a:rPr>
              <a:t>тревогу или</a:t>
            </a:r>
            <a:r>
              <a:rPr sz="1400" spc="-70" dirty="0">
                <a:latin typeface="Arial"/>
                <a:cs typeface="Arial"/>
              </a:rPr>
              <a:t> </a:t>
            </a:r>
            <a:r>
              <a:rPr sz="1400" spc="-5" dirty="0">
                <a:latin typeface="Arial"/>
                <a:cs typeface="Arial"/>
              </a:rPr>
              <a:t>депрессию</a:t>
            </a:r>
            <a:endParaRPr sz="1400">
              <a:latin typeface="Arial"/>
              <a:cs typeface="Arial"/>
            </a:endParaRPr>
          </a:p>
          <a:p>
            <a:pPr marL="12700">
              <a:lnSpc>
                <a:spcPct val="100000"/>
              </a:lnSpc>
              <a:spcBef>
                <a:spcPts val="335"/>
              </a:spcBef>
              <a:tabLst>
                <a:tab pos="354965" algn="l"/>
              </a:tabLst>
            </a:pPr>
            <a:r>
              <a:rPr sz="1400" dirty="0">
                <a:latin typeface="Arial"/>
                <a:cs typeface="Arial"/>
              </a:rPr>
              <a:t>•	Я </a:t>
            </a:r>
            <a:r>
              <a:rPr sz="1400" spc="-5" dirty="0">
                <a:latin typeface="Arial"/>
                <a:cs typeface="Arial"/>
              </a:rPr>
              <a:t>испытываю сильную тревогу или</a:t>
            </a:r>
            <a:r>
              <a:rPr sz="1400" spc="-60" dirty="0">
                <a:latin typeface="Arial"/>
                <a:cs typeface="Arial"/>
              </a:rPr>
              <a:t> </a:t>
            </a:r>
            <a:r>
              <a:rPr sz="1400" spc="-5" dirty="0">
                <a:latin typeface="Arial"/>
                <a:cs typeface="Arial"/>
              </a:rPr>
              <a:t>депрессию</a:t>
            </a:r>
            <a:endParaRPr sz="1400">
              <a:latin typeface="Arial"/>
              <a:cs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7892" y="293954"/>
            <a:ext cx="7720330" cy="878840"/>
          </a:xfrm>
          <a:prstGeom prst="rect">
            <a:avLst/>
          </a:prstGeom>
        </p:spPr>
        <p:txBody>
          <a:bodyPr vert="horz" wrap="square" lIns="0" tIns="12065" rIns="0" bIns="0" rtlCol="0">
            <a:spAutoFit/>
          </a:bodyPr>
          <a:lstStyle/>
          <a:p>
            <a:pPr marL="1213485" marR="5080" indent="-1201420">
              <a:lnSpc>
                <a:spcPct val="100000"/>
              </a:lnSpc>
              <a:spcBef>
                <a:spcPts val="95"/>
              </a:spcBef>
            </a:pPr>
            <a:r>
              <a:rPr spc="-25" dirty="0">
                <a:solidFill>
                  <a:srgbClr val="000000"/>
                </a:solidFill>
              </a:rPr>
              <a:t>Пилотный </a:t>
            </a:r>
            <a:r>
              <a:rPr spc="-5" dirty="0">
                <a:solidFill>
                  <a:srgbClr val="000000"/>
                </a:solidFill>
              </a:rPr>
              <a:t>проект </a:t>
            </a:r>
            <a:r>
              <a:rPr spc="-10" dirty="0">
                <a:solidFill>
                  <a:srgbClr val="000000"/>
                </a:solidFill>
              </a:rPr>
              <a:t>«Создание новой</a:t>
            </a:r>
            <a:r>
              <a:rPr spc="-185" dirty="0">
                <a:solidFill>
                  <a:srgbClr val="000000"/>
                </a:solidFill>
              </a:rPr>
              <a:t> </a:t>
            </a:r>
            <a:r>
              <a:rPr spc="-15" dirty="0">
                <a:solidFill>
                  <a:srgbClr val="000000"/>
                </a:solidFill>
              </a:rPr>
              <a:t>модели  системы </a:t>
            </a:r>
            <a:r>
              <a:rPr spc="-5" dirty="0">
                <a:solidFill>
                  <a:srgbClr val="000000"/>
                </a:solidFill>
              </a:rPr>
              <a:t>реабилитации в</a:t>
            </a:r>
            <a:r>
              <a:rPr spc="40" dirty="0">
                <a:solidFill>
                  <a:srgbClr val="000000"/>
                </a:solidFill>
              </a:rPr>
              <a:t> </a:t>
            </a:r>
            <a:r>
              <a:rPr spc="-20" dirty="0">
                <a:solidFill>
                  <a:srgbClr val="000000"/>
                </a:solidFill>
              </a:rPr>
              <a:t>РФ»</a:t>
            </a:r>
          </a:p>
        </p:txBody>
      </p:sp>
      <p:sp>
        <p:nvSpPr>
          <p:cNvPr id="3" name="object 3"/>
          <p:cNvSpPr txBox="1"/>
          <p:nvPr/>
        </p:nvSpPr>
        <p:spPr>
          <a:xfrm>
            <a:off x="763320" y="1389929"/>
            <a:ext cx="7707630" cy="5130800"/>
          </a:xfrm>
          <a:prstGeom prst="rect">
            <a:avLst/>
          </a:prstGeom>
        </p:spPr>
        <p:txBody>
          <a:bodyPr vert="horz" wrap="square" lIns="0" tIns="201930" rIns="0" bIns="0" rtlCol="0">
            <a:spAutoFit/>
          </a:bodyPr>
          <a:lstStyle/>
          <a:p>
            <a:pPr marL="1638300" algn="just">
              <a:lnSpc>
                <a:spcPct val="100000"/>
              </a:lnSpc>
              <a:spcBef>
                <a:spcPts val="1590"/>
              </a:spcBef>
            </a:pPr>
            <a:r>
              <a:rPr sz="2800" b="1" spc="5" dirty="0">
                <a:latin typeface="Arial"/>
                <a:cs typeface="Arial"/>
              </a:rPr>
              <a:t>Цель </a:t>
            </a:r>
            <a:r>
              <a:rPr sz="2800" b="1" spc="-25" dirty="0">
                <a:latin typeface="Arial"/>
                <a:cs typeface="Arial"/>
              </a:rPr>
              <a:t>Пилотного</a:t>
            </a:r>
            <a:r>
              <a:rPr sz="2800" b="1" spc="-135" dirty="0">
                <a:latin typeface="Arial"/>
                <a:cs typeface="Arial"/>
              </a:rPr>
              <a:t> </a:t>
            </a:r>
            <a:r>
              <a:rPr sz="2800" b="1" spc="-10" dirty="0">
                <a:latin typeface="Arial"/>
                <a:cs typeface="Arial"/>
              </a:rPr>
              <a:t>проекта:</a:t>
            </a:r>
            <a:endParaRPr sz="2800">
              <a:latin typeface="Arial"/>
              <a:cs typeface="Arial"/>
            </a:endParaRPr>
          </a:p>
          <a:p>
            <a:pPr marL="355600" marR="1123950" indent="-343535" algn="just">
              <a:lnSpc>
                <a:spcPct val="100000"/>
              </a:lnSpc>
              <a:spcBef>
                <a:spcPts val="1285"/>
              </a:spcBef>
            </a:pPr>
            <a:r>
              <a:rPr sz="2400" dirty="0">
                <a:latin typeface="Arial"/>
                <a:cs typeface="Arial"/>
              </a:rPr>
              <a:t>• </a:t>
            </a:r>
            <a:r>
              <a:rPr sz="2400" b="1" spc="-10" dirty="0">
                <a:latin typeface="Arial"/>
                <a:cs typeface="Arial"/>
              </a:rPr>
              <a:t>Обеспечение доступности </a:t>
            </a:r>
            <a:r>
              <a:rPr sz="2400" b="1" dirty="0">
                <a:latin typeface="Arial"/>
                <a:cs typeface="Arial"/>
              </a:rPr>
              <a:t>и </a:t>
            </a:r>
            <a:r>
              <a:rPr sz="2400" b="1" spc="-5" dirty="0">
                <a:latin typeface="Arial"/>
                <a:cs typeface="Arial"/>
              </a:rPr>
              <a:t>повышение  </a:t>
            </a:r>
            <a:r>
              <a:rPr sz="2400" b="1" spc="-25" dirty="0">
                <a:latin typeface="Arial"/>
                <a:cs typeface="Arial"/>
              </a:rPr>
              <a:t>качества </a:t>
            </a:r>
            <a:r>
              <a:rPr sz="2400" b="1" spc="-10" dirty="0">
                <a:latin typeface="Arial"/>
                <a:cs typeface="Arial"/>
              </a:rPr>
              <a:t>оказания </a:t>
            </a:r>
            <a:r>
              <a:rPr sz="2400" b="1" spc="-5" dirty="0">
                <a:latin typeface="Arial"/>
                <a:cs typeface="Arial"/>
              </a:rPr>
              <a:t>медицинской </a:t>
            </a:r>
            <a:r>
              <a:rPr sz="2400" b="1" spc="-15" dirty="0">
                <a:latin typeface="Arial"/>
                <a:cs typeface="Arial"/>
              </a:rPr>
              <a:t>помощи  </a:t>
            </a:r>
            <a:r>
              <a:rPr sz="2400" b="1" spc="-5" dirty="0">
                <a:solidFill>
                  <a:srgbClr val="FD0000"/>
                </a:solidFill>
                <a:latin typeface="Arial"/>
                <a:cs typeface="Arial"/>
              </a:rPr>
              <a:t>пациентам </a:t>
            </a:r>
            <a:r>
              <a:rPr sz="2400" b="1" spc="-20" dirty="0">
                <a:solidFill>
                  <a:srgbClr val="FD0000"/>
                </a:solidFill>
                <a:latin typeface="Arial"/>
                <a:cs typeface="Arial"/>
              </a:rPr>
              <a:t>после</a:t>
            </a:r>
            <a:r>
              <a:rPr sz="2400" b="1" spc="-204" dirty="0">
                <a:solidFill>
                  <a:srgbClr val="FD0000"/>
                </a:solidFill>
                <a:latin typeface="Arial"/>
                <a:cs typeface="Arial"/>
              </a:rPr>
              <a:t> </a:t>
            </a:r>
            <a:r>
              <a:rPr sz="2400" b="1" spc="-25" dirty="0">
                <a:solidFill>
                  <a:srgbClr val="FD0000"/>
                </a:solidFill>
                <a:latin typeface="Arial"/>
                <a:cs typeface="Arial"/>
              </a:rPr>
              <a:t>тотального</a:t>
            </a:r>
            <a:endParaRPr sz="2400">
              <a:latin typeface="Arial"/>
              <a:cs typeface="Arial"/>
            </a:endParaRPr>
          </a:p>
          <a:p>
            <a:pPr marL="355600" algn="just">
              <a:lnSpc>
                <a:spcPct val="100000"/>
              </a:lnSpc>
            </a:pPr>
            <a:r>
              <a:rPr sz="2400" b="1" spc="-15" dirty="0">
                <a:solidFill>
                  <a:srgbClr val="FD0000"/>
                </a:solidFill>
                <a:latin typeface="Arial"/>
                <a:cs typeface="Arial"/>
              </a:rPr>
              <a:t>эндопротезирования </a:t>
            </a:r>
            <a:r>
              <a:rPr sz="2400" b="1" spc="-10" dirty="0">
                <a:solidFill>
                  <a:srgbClr val="FD0000"/>
                </a:solidFill>
                <a:latin typeface="Arial"/>
                <a:cs typeface="Arial"/>
              </a:rPr>
              <a:t>тазобедренного</a:t>
            </a:r>
            <a:r>
              <a:rPr sz="2400" b="1" spc="-315" dirty="0">
                <a:solidFill>
                  <a:srgbClr val="FD0000"/>
                </a:solidFill>
                <a:latin typeface="Arial"/>
                <a:cs typeface="Arial"/>
              </a:rPr>
              <a:t> </a:t>
            </a:r>
            <a:r>
              <a:rPr sz="2400" b="1" spc="-20" dirty="0">
                <a:solidFill>
                  <a:srgbClr val="FD0000"/>
                </a:solidFill>
                <a:latin typeface="Arial"/>
                <a:cs typeface="Arial"/>
              </a:rPr>
              <a:t>сустава,</a:t>
            </a:r>
            <a:endParaRPr sz="2400">
              <a:latin typeface="Arial"/>
              <a:cs typeface="Arial"/>
            </a:endParaRPr>
          </a:p>
          <a:p>
            <a:pPr marL="12700" algn="just">
              <a:lnSpc>
                <a:spcPct val="100000"/>
              </a:lnSpc>
              <a:spcBef>
                <a:spcPts val="575"/>
              </a:spcBef>
            </a:pPr>
            <a:r>
              <a:rPr sz="2400" dirty="0">
                <a:latin typeface="Arial"/>
                <a:cs typeface="Arial"/>
              </a:rPr>
              <a:t>• </a:t>
            </a:r>
            <a:r>
              <a:rPr sz="2400" b="1" dirty="0">
                <a:latin typeface="Arial"/>
                <a:cs typeface="Arial"/>
              </a:rPr>
              <a:t>повышение </a:t>
            </a:r>
            <a:r>
              <a:rPr sz="2400" b="1" spc="-15" dirty="0">
                <a:latin typeface="Arial"/>
                <a:cs typeface="Arial"/>
              </a:rPr>
              <a:t>эффективности</a:t>
            </a:r>
            <a:r>
              <a:rPr sz="2400" b="1" spc="425" dirty="0">
                <a:latin typeface="Arial"/>
                <a:cs typeface="Arial"/>
              </a:rPr>
              <a:t> </a:t>
            </a:r>
            <a:r>
              <a:rPr sz="2400" b="1" spc="-10" dirty="0">
                <a:latin typeface="Arial"/>
                <a:cs typeface="Arial"/>
              </a:rPr>
              <a:t>оказания</a:t>
            </a:r>
            <a:endParaRPr sz="2400">
              <a:latin typeface="Arial"/>
              <a:cs typeface="Arial"/>
            </a:endParaRPr>
          </a:p>
          <a:p>
            <a:pPr marL="355600" algn="just">
              <a:lnSpc>
                <a:spcPct val="100000"/>
              </a:lnSpc>
              <a:spcBef>
                <a:spcPts val="5"/>
              </a:spcBef>
            </a:pPr>
            <a:r>
              <a:rPr sz="2400" b="1" spc="-5" dirty="0">
                <a:latin typeface="Arial"/>
                <a:cs typeface="Arial"/>
              </a:rPr>
              <a:t>медицинской</a:t>
            </a:r>
            <a:r>
              <a:rPr sz="2400" b="1" spc="-65" dirty="0">
                <a:latin typeface="Arial"/>
                <a:cs typeface="Arial"/>
              </a:rPr>
              <a:t> </a:t>
            </a:r>
            <a:r>
              <a:rPr sz="2400" b="1" spc="-25" dirty="0">
                <a:latin typeface="Arial"/>
                <a:cs typeface="Arial"/>
              </a:rPr>
              <a:t>помощи</a:t>
            </a:r>
            <a:endParaRPr sz="2400">
              <a:latin typeface="Arial"/>
              <a:cs typeface="Arial"/>
            </a:endParaRPr>
          </a:p>
          <a:p>
            <a:pPr marL="355600" marR="5080" indent="-342900">
              <a:lnSpc>
                <a:spcPct val="100000"/>
              </a:lnSpc>
              <a:spcBef>
                <a:spcPts val="600"/>
              </a:spcBef>
              <a:tabLst>
                <a:tab pos="288290" algn="l"/>
              </a:tabLst>
            </a:pPr>
            <a:r>
              <a:rPr sz="2400" dirty="0">
                <a:latin typeface="Arial"/>
                <a:cs typeface="Arial"/>
              </a:rPr>
              <a:t>•	</a:t>
            </a:r>
            <a:r>
              <a:rPr sz="2400" b="1" spc="-5" dirty="0">
                <a:latin typeface="Arial"/>
                <a:cs typeface="Arial"/>
              </a:rPr>
              <a:t>рациональное </a:t>
            </a:r>
            <a:r>
              <a:rPr sz="2400" b="1" spc="-20" dirty="0">
                <a:latin typeface="Arial"/>
                <a:cs typeface="Arial"/>
              </a:rPr>
              <a:t>использование коечного </a:t>
            </a:r>
            <a:r>
              <a:rPr sz="2400" b="1" spc="-10" dirty="0">
                <a:latin typeface="Arial"/>
                <a:cs typeface="Arial"/>
              </a:rPr>
              <a:t>фонда </a:t>
            </a:r>
            <a:r>
              <a:rPr sz="2400" b="1" dirty="0">
                <a:latin typeface="Arial"/>
                <a:cs typeface="Arial"/>
              </a:rPr>
              <a:t>и  </a:t>
            </a:r>
            <a:r>
              <a:rPr sz="2400" b="1" spc="-25" dirty="0">
                <a:latin typeface="Arial"/>
                <a:cs typeface="Arial"/>
              </a:rPr>
              <a:t>кадрового</a:t>
            </a:r>
            <a:r>
              <a:rPr sz="2400" b="1" spc="25" dirty="0">
                <a:latin typeface="Arial"/>
                <a:cs typeface="Arial"/>
              </a:rPr>
              <a:t> </a:t>
            </a:r>
            <a:r>
              <a:rPr sz="2400" b="1" spc="-25" dirty="0">
                <a:latin typeface="Arial"/>
                <a:cs typeface="Arial"/>
              </a:rPr>
              <a:t>потенциала</a:t>
            </a:r>
            <a:endParaRPr sz="2400">
              <a:latin typeface="Arial"/>
              <a:cs typeface="Arial"/>
            </a:endParaRPr>
          </a:p>
          <a:p>
            <a:pPr marL="355600" marR="466090" indent="-342900">
              <a:lnSpc>
                <a:spcPct val="100000"/>
              </a:lnSpc>
              <a:spcBef>
                <a:spcPts val="600"/>
              </a:spcBef>
              <a:tabLst>
                <a:tab pos="312420" algn="l"/>
              </a:tabLst>
            </a:pPr>
            <a:r>
              <a:rPr sz="2400" dirty="0">
                <a:latin typeface="Arial"/>
                <a:cs typeface="Arial"/>
              </a:rPr>
              <a:t>•	</a:t>
            </a:r>
            <a:r>
              <a:rPr sz="2400" b="1" spc="-15" dirty="0">
                <a:latin typeface="Arial"/>
                <a:cs typeface="Arial"/>
              </a:rPr>
              <a:t>эффективное </a:t>
            </a:r>
            <a:r>
              <a:rPr sz="2400" b="1" spc="-10" dirty="0">
                <a:latin typeface="Arial"/>
                <a:cs typeface="Arial"/>
              </a:rPr>
              <a:t>финансирование </a:t>
            </a:r>
            <a:r>
              <a:rPr sz="2400" b="1" spc="-5" dirty="0">
                <a:latin typeface="Arial"/>
                <a:cs typeface="Arial"/>
              </a:rPr>
              <a:t>медицинской  </a:t>
            </a:r>
            <a:r>
              <a:rPr sz="2400" b="1" spc="-30" dirty="0">
                <a:latin typeface="Arial"/>
                <a:cs typeface="Arial"/>
              </a:rPr>
              <a:t>помощи</a:t>
            </a:r>
            <a:endParaRPr sz="2400">
              <a:latin typeface="Arial"/>
              <a:cs typeface="Arial"/>
            </a:endParaRPr>
          </a:p>
          <a:p>
            <a:pPr marL="12700">
              <a:lnSpc>
                <a:spcPct val="100000"/>
              </a:lnSpc>
              <a:spcBef>
                <a:spcPts val="600"/>
              </a:spcBef>
              <a:tabLst>
                <a:tab pos="306705" algn="l"/>
              </a:tabLst>
            </a:pPr>
            <a:r>
              <a:rPr sz="2400" dirty="0">
                <a:latin typeface="Arial"/>
                <a:cs typeface="Arial"/>
              </a:rPr>
              <a:t>•	</a:t>
            </a:r>
            <a:r>
              <a:rPr sz="2400" b="1" dirty="0">
                <a:latin typeface="Arial"/>
                <a:cs typeface="Arial"/>
              </a:rPr>
              <a:t>повышение </a:t>
            </a:r>
            <a:r>
              <a:rPr sz="2400" b="1" spc="-25" dirty="0">
                <a:latin typeface="Arial"/>
                <a:cs typeface="Arial"/>
              </a:rPr>
              <a:t>качества </a:t>
            </a:r>
            <a:r>
              <a:rPr sz="2400" b="1" dirty="0">
                <a:latin typeface="Arial"/>
                <a:cs typeface="Arial"/>
              </a:rPr>
              <a:t>жизни</a:t>
            </a:r>
            <a:r>
              <a:rPr sz="2400" b="1" spc="210" dirty="0">
                <a:latin typeface="Arial"/>
                <a:cs typeface="Arial"/>
              </a:rPr>
              <a:t> </a:t>
            </a:r>
            <a:r>
              <a:rPr sz="2400" b="1" spc="-5" dirty="0">
                <a:latin typeface="Arial"/>
                <a:cs typeface="Arial"/>
              </a:rPr>
              <a:t>пациента.</a:t>
            </a:r>
            <a:endParaRPr sz="2400">
              <a:latin typeface="Arial"/>
              <a:cs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742" y="14173"/>
            <a:ext cx="6959600" cy="3947795"/>
          </a:xfrm>
          <a:prstGeom prst="rect">
            <a:avLst/>
          </a:prstGeom>
        </p:spPr>
        <p:txBody>
          <a:bodyPr vert="horz" wrap="square" lIns="0" tIns="12065" rIns="0" bIns="0" rtlCol="0">
            <a:spAutoFit/>
          </a:bodyPr>
          <a:lstStyle/>
          <a:p>
            <a:pPr marL="1539875" marR="5080" indent="-443865">
              <a:lnSpc>
                <a:spcPct val="100000"/>
              </a:lnSpc>
              <a:spcBef>
                <a:spcPts val="95"/>
              </a:spcBef>
            </a:pPr>
            <a:r>
              <a:rPr sz="2800" b="1" spc="-15" dirty="0">
                <a:solidFill>
                  <a:srgbClr val="FD0000"/>
                </a:solidFill>
                <a:latin typeface="Arial"/>
                <a:cs typeface="Arial"/>
              </a:rPr>
              <a:t>Субъекты, </a:t>
            </a:r>
            <a:r>
              <a:rPr sz="2800" b="1" spc="-10" dirty="0">
                <a:solidFill>
                  <a:srgbClr val="FD0000"/>
                </a:solidFill>
                <a:latin typeface="Arial"/>
                <a:cs typeface="Arial"/>
              </a:rPr>
              <a:t>участники Проекта </a:t>
            </a:r>
            <a:r>
              <a:rPr sz="2800" b="1" spc="-5" dirty="0">
                <a:solidFill>
                  <a:srgbClr val="FD0000"/>
                </a:solidFill>
                <a:latin typeface="Arial"/>
                <a:cs typeface="Arial"/>
              </a:rPr>
              <a:t>по  </a:t>
            </a:r>
            <a:r>
              <a:rPr sz="2800" b="1" spc="-20" dirty="0">
                <a:solidFill>
                  <a:srgbClr val="FD0000"/>
                </a:solidFill>
                <a:latin typeface="Arial"/>
                <a:cs typeface="Arial"/>
              </a:rPr>
              <a:t>травматологии </a:t>
            </a:r>
            <a:r>
              <a:rPr sz="2800" b="1" spc="-5" dirty="0">
                <a:solidFill>
                  <a:srgbClr val="FD0000"/>
                </a:solidFill>
                <a:latin typeface="Arial"/>
                <a:cs typeface="Arial"/>
              </a:rPr>
              <a:t>и</a:t>
            </a:r>
            <a:r>
              <a:rPr sz="2800" b="1" spc="-295" dirty="0">
                <a:solidFill>
                  <a:srgbClr val="FD0000"/>
                </a:solidFill>
                <a:latin typeface="Arial"/>
                <a:cs typeface="Arial"/>
              </a:rPr>
              <a:t> </a:t>
            </a:r>
            <a:r>
              <a:rPr sz="2800" b="1" spc="-15" dirty="0">
                <a:solidFill>
                  <a:srgbClr val="FD0000"/>
                </a:solidFill>
                <a:latin typeface="Arial"/>
                <a:cs typeface="Arial"/>
              </a:rPr>
              <a:t>ортопедии</a:t>
            </a:r>
            <a:endParaRPr sz="2800">
              <a:latin typeface="Arial"/>
              <a:cs typeface="Arial"/>
            </a:endParaRPr>
          </a:p>
          <a:p>
            <a:pPr marL="12700">
              <a:lnSpc>
                <a:spcPct val="100000"/>
              </a:lnSpc>
              <a:spcBef>
                <a:spcPts val="530"/>
              </a:spcBef>
              <a:tabLst>
                <a:tab pos="528955" algn="l"/>
              </a:tabLst>
            </a:pPr>
            <a:r>
              <a:rPr sz="2400" spc="-5" dirty="0">
                <a:latin typeface="Arial"/>
                <a:cs typeface="Arial"/>
              </a:rPr>
              <a:t>1.	</a:t>
            </a:r>
            <a:r>
              <a:rPr sz="2800" spc="-15" dirty="0">
                <a:latin typeface="Arial"/>
                <a:cs typeface="Arial"/>
              </a:rPr>
              <a:t>Санкт-Петербург</a:t>
            </a:r>
            <a:endParaRPr sz="2800">
              <a:latin typeface="Arial"/>
              <a:cs typeface="Arial"/>
            </a:endParaRPr>
          </a:p>
          <a:p>
            <a:pPr marL="12700">
              <a:lnSpc>
                <a:spcPct val="100000"/>
              </a:lnSpc>
              <a:spcBef>
                <a:spcPts val="675"/>
              </a:spcBef>
              <a:tabLst>
                <a:tab pos="506095" algn="l"/>
              </a:tabLst>
            </a:pPr>
            <a:r>
              <a:rPr sz="2800" spc="-5" dirty="0">
                <a:latin typeface="Arial"/>
                <a:cs typeface="Arial"/>
              </a:rPr>
              <a:t>2.	</a:t>
            </a:r>
            <a:r>
              <a:rPr sz="2800" spc="-10" dirty="0">
                <a:latin typeface="Arial"/>
                <a:cs typeface="Arial"/>
              </a:rPr>
              <a:t>Нижегородская</a:t>
            </a:r>
            <a:r>
              <a:rPr sz="2800" spc="5" dirty="0">
                <a:latin typeface="Arial"/>
                <a:cs typeface="Arial"/>
              </a:rPr>
              <a:t> </a:t>
            </a:r>
            <a:r>
              <a:rPr sz="2800" spc="-25" dirty="0">
                <a:latin typeface="Arial"/>
                <a:cs typeface="Arial"/>
              </a:rPr>
              <a:t>область</a:t>
            </a:r>
            <a:endParaRPr sz="2800">
              <a:latin typeface="Arial"/>
              <a:cs typeface="Arial"/>
            </a:endParaRPr>
          </a:p>
          <a:p>
            <a:pPr marL="12700">
              <a:lnSpc>
                <a:spcPct val="100000"/>
              </a:lnSpc>
              <a:spcBef>
                <a:spcPts val="695"/>
              </a:spcBef>
              <a:tabLst>
                <a:tab pos="506095" algn="l"/>
              </a:tabLst>
            </a:pPr>
            <a:r>
              <a:rPr sz="2800" dirty="0">
                <a:latin typeface="Arial"/>
                <a:cs typeface="Arial"/>
              </a:rPr>
              <a:t>3.	</a:t>
            </a:r>
            <a:r>
              <a:rPr sz="2800" spc="5" dirty="0">
                <a:latin typeface="Arial"/>
                <a:cs typeface="Arial"/>
              </a:rPr>
              <a:t>Самарская</a:t>
            </a:r>
            <a:r>
              <a:rPr sz="2800" spc="155" dirty="0">
                <a:latin typeface="Arial"/>
                <a:cs typeface="Arial"/>
              </a:rPr>
              <a:t> </a:t>
            </a:r>
            <a:r>
              <a:rPr sz="2800" spc="-25" dirty="0">
                <a:latin typeface="Arial"/>
                <a:cs typeface="Arial"/>
              </a:rPr>
              <a:t>область</a:t>
            </a:r>
            <a:endParaRPr sz="2800">
              <a:latin typeface="Arial"/>
              <a:cs typeface="Arial"/>
            </a:endParaRPr>
          </a:p>
          <a:p>
            <a:pPr marL="12700">
              <a:lnSpc>
                <a:spcPct val="100000"/>
              </a:lnSpc>
              <a:spcBef>
                <a:spcPts val="710"/>
              </a:spcBef>
              <a:tabLst>
                <a:tab pos="506095" algn="l"/>
              </a:tabLst>
            </a:pPr>
            <a:r>
              <a:rPr sz="2800" dirty="0">
                <a:latin typeface="Arial"/>
                <a:cs typeface="Arial"/>
              </a:rPr>
              <a:t>4.	</a:t>
            </a:r>
            <a:r>
              <a:rPr sz="2800" spc="-5" dirty="0">
                <a:latin typeface="Arial"/>
                <a:cs typeface="Arial"/>
              </a:rPr>
              <a:t>Приморский</a:t>
            </a:r>
            <a:r>
              <a:rPr sz="2800" spc="170" dirty="0">
                <a:latin typeface="Arial"/>
                <a:cs typeface="Arial"/>
              </a:rPr>
              <a:t> </a:t>
            </a:r>
            <a:r>
              <a:rPr sz="2800" spc="-5" dirty="0">
                <a:latin typeface="Arial"/>
                <a:cs typeface="Arial"/>
              </a:rPr>
              <a:t>край</a:t>
            </a:r>
            <a:endParaRPr sz="2800">
              <a:latin typeface="Arial"/>
              <a:cs typeface="Arial"/>
            </a:endParaRPr>
          </a:p>
          <a:p>
            <a:pPr marL="12700">
              <a:lnSpc>
                <a:spcPct val="100000"/>
              </a:lnSpc>
              <a:spcBef>
                <a:spcPts val="700"/>
              </a:spcBef>
              <a:tabLst>
                <a:tab pos="506095" algn="l"/>
              </a:tabLst>
            </a:pPr>
            <a:r>
              <a:rPr sz="2800" dirty="0">
                <a:latin typeface="Arial"/>
                <a:cs typeface="Arial"/>
              </a:rPr>
              <a:t>5.	Чувашская</a:t>
            </a:r>
            <a:r>
              <a:rPr sz="2800" spc="160" dirty="0">
                <a:latin typeface="Arial"/>
                <a:cs typeface="Arial"/>
              </a:rPr>
              <a:t> </a:t>
            </a:r>
            <a:r>
              <a:rPr sz="2800" spc="-10" dirty="0">
                <a:latin typeface="Arial"/>
                <a:cs typeface="Arial"/>
              </a:rPr>
              <a:t>республика</a:t>
            </a:r>
            <a:endParaRPr sz="2800">
              <a:latin typeface="Arial"/>
              <a:cs typeface="Arial"/>
            </a:endParaRPr>
          </a:p>
          <a:p>
            <a:pPr marL="12700">
              <a:lnSpc>
                <a:spcPct val="100000"/>
              </a:lnSpc>
              <a:spcBef>
                <a:spcPts val="695"/>
              </a:spcBef>
              <a:tabLst>
                <a:tab pos="485140" algn="l"/>
              </a:tabLst>
            </a:pPr>
            <a:r>
              <a:rPr sz="2800" dirty="0">
                <a:latin typeface="Arial"/>
                <a:cs typeface="Arial"/>
              </a:rPr>
              <a:t>6.	</a:t>
            </a:r>
            <a:r>
              <a:rPr sz="2800" spc="-25" dirty="0">
                <a:latin typeface="Arial"/>
                <a:cs typeface="Arial"/>
              </a:rPr>
              <a:t>Республика</a:t>
            </a:r>
            <a:r>
              <a:rPr sz="2800" spc="-80" dirty="0">
                <a:latin typeface="Arial"/>
                <a:cs typeface="Arial"/>
              </a:rPr>
              <a:t> </a:t>
            </a:r>
            <a:r>
              <a:rPr sz="2800" spc="-35" dirty="0">
                <a:latin typeface="Arial"/>
                <a:cs typeface="Arial"/>
              </a:rPr>
              <a:t>Татарстан</a:t>
            </a:r>
            <a:endParaRPr sz="2800">
              <a:latin typeface="Arial"/>
              <a:cs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9673" y="30860"/>
            <a:ext cx="8089265" cy="6243320"/>
          </a:xfrm>
          <a:prstGeom prst="rect">
            <a:avLst/>
          </a:prstGeom>
        </p:spPr>
        <p:txBody>
          <a:bodyPr vert="horz" wrap="square" lIns="0" tIns="12700" rIns="0" bIns="0" rtlCol="0">
            <a:spAutoFit/>
          </a:bodyPr>
          <a:lstStyle/>
          <a:p>
            <a:pPr marL="12700">
              <a:lnSpc>
                <a:spcPct val="100000"/>
              </a:lnSpc>
              <a:spcBef>
                <a:spcPts val="100"/>
              </a:spcBef>
            </a:pPr>
            <a:r>
              <a:rPr sz="2400" i="1" spc="-5" dirty="0">
                <a:latin typeface="Times New Roman"/>
                <a:cs typeface="Times New Roman"/>
              </a:rPr>
              <a:t>Критерии включения </a:t>
            </a:r>
            <a:r>
              <a:rPr sz="2400" i="1" dirty="0">
                <a:latin typeface="Times New Roman"/>
                <a:cs typeface="Times New Roman"/>
              </a:rPr>
              <a:t>по профилю</a:t>
            </a:r>
            <a:r>
              <a:rPr sz="2400" i="1" spc="-50" dirty="0">
                <a:latin typeface="Times New Roman"/>
                <a:cs typeface="Times New Roman"/>
              </a:rPr>
              <a:t> </a:t>
            </a:r>
            <a:r>
              <a:rPr sz="2400" i="1" spc="-10" dirty="0">
                <a:latin typeface="Times New Roman"/>
                <a:cs typeface="Times New Roman"/>
              </a:rPr>
              <a:t>травматологии:</a:t>
            </a:r>
            <a:endParaRPr sz="2400">
              <a:latin typeface="Times New Roman"/>
              <a:cs typeface="Times New Roman"/>
            </a:endParaRPr>
          </a:p>
          <a:p>
            <a:pPr marL="12700" marR="511175">
              <a:lnSpc>
                <a:spcPts val="2820"/>
              </a:lnSpc>
              <a:spcBef>
                <a:spcPts val="145"/>
              </a:spcBef>
            </a:pPr>
            <a:r>
              <a:rPr sz="2400" dirty="0">
                <a:latin typeface="Times New Roman"/>
                <a:cs typeface="Times New Roman"/>
              </a:rPr>
              <a:t>- </a:t>
            </a:r>
            <a:r>
              <a:rPr sz="2400" spc="-5" dirty="0">
                <a:latin typeface="Times New Roman"/>
                <a:cs typeface="Times New Roman"/>
              </a:rPr>
              <a:t>тотальное эндопротезирование </a:t>
            </a:r>
            <a:r>
              <a:rPr sz="2400" spc="-10" dirty="0">
                <a:latin typeface="Times New Roman"/>
                <a:cs typeface="Times New Roman"/>
              </a:rPr>
              <a:t>тазобедренного сустава </a:t>
            </a:r>
            <a:r>
              <a:rPr sz="2400" dirty="0">
                <a:latin typeface="Times New Roman"/>
                <a:cs typeface="Times New Roman"/>
              </a:rPr>
              <a:t>в  </a:t>
            </a:r>
            <a:r>
              <a:rPr sz="2400" spc="-10" dirty="0">
                <a:latin typeface="Times New Roman"/>
                <a:cs typeface="Times New Roman"/>
              </a:rPr>
              <a:t>связи </a:t>
            </a:r>
            <a:r>
              <a:rPr sz="2400" dirty="0">
                <a:latin typeface="Times New Roman"/>
                <a:cs typeface="Times New Roman"/>
              </a:rPr>
              <a:t>с </a:t>
            </a:r>
            <a:r>
              <a:rPr sz="2400" spc="-5" dirty="0">
                <a:latin typeface="Times New Roman"/>
                <a:cs typeface="Times New Roman"/>
              </a:rPr>
              <a:t>дегенеративно-дистрофическими </a:t>
            </a:r>
            <a:r>
              <a:rPr sz="2400" spc="-10" dirty="0">
                <a:latin typeface="Times New Roman"/>
                <a:cs typeface="Times New Roman"/>
              </a:rPr>
              <a:t>заболеваниями.</a:t>
            </a:r>
            <a:endParaRPr sz="2400">
              <a:latin typeface="Times New Roman"/>
              <a:cs typeface="Times New Roman"/>
            </a:endParaRPr>
          </a:p>
          <a:p>
            <a:pPr marL="12700">
              <a:lnSpc>
                <a:spcPts val="2855"/>
              </a:lnSpc>
            </a:pPr>
            <a:r>
              <a:rPr sz="2400" dirty="0">
                <a:latin typeface="Times New Roman"/>
                <a:cs typeface="Times New Roman"/>
              </a:rPr>
              <a:t>- </a:t>
            </a:r>
            <a:r>
              <a:rPr sz="2400" spc="-5" dirty="0">
                <a:latin typeface="Times New Roman"/>
                <a:cs typeface="Times New Roman"/>
              </a:rPr>
              <a:t>возраст </a:t>
            </a:r>
            <a:r>
              <a:rPr sz="2400" dirty="0">
                <a:latin typeface="Times New Roman"/>
                <a:cs typeface="Times New Roman"/>
              </a:rPr>
              <a:t>старше </a:t>
            </a:r>
            <a:r>
              <a:rPr sz="2400" spc="-5" dirty="0">
                <a:latin typeface="Times New Roman"/>
                <a:cs typeface="Times New Roman"/>
              </a:rPr>
              <a:t>18</a:t>
            </a:r>
            <a:r>
              <a:rPr sz="2400" spc="-200" dirty="0">
                <a:latin typeface="Times New Roman"/>
                <a:cs typeface="Times New Roman"/>
              </a:rPr>
              <a:t> </a:t>
            </a:r>
            <a:r>
              <a:rPr sz="2400" spc="-50" dirty="0">
                <a:latin typeface="Times New Roman"/>
                <a:cs typeface="Times New Roman"/>
              </a:rPr>
              <a:t>лет.</a:t>
            </a:r>
            <a:endParaRPr sz="2400">
              <a:latin typeface="Times New Roman"/>
              <a:cs typeface="Times New Roman"/>
            </a:endParaRPr>
          </a:p>
          <a:p>
            <a:pPr>
              <a:lnSpc>
                <a:spcPct val="100000"/>
              </a:lnSpc>
            </a:pPr>
            <a:endParaRPr sz="2450">
              <a:latin typeface="Times New Roman"/>
              <a:cs typeface="Times New Roman"/>
            </a:endParaRPr>
          </a:p>
          <a:p>
            <a:pPr marL="12700">
              <a:lnSpc>
                <a:spcPct val="100000"/>
              </a:lnSpc>
              <a:spcBef>
                <a:spcPts val="5"/>
              </a:spcBef>
            </a:pPr>
            <a:r>
              <a:rPr sz="2400" i="1" spc="35" dirty="0">
                <a:latin typeface="Times New Roman"/>
                <a:cs typeface="Times New Roman"/>
              </a:rPr>
              <a:t>Критерииневключения:</a:t>
            </a:r>
            <a:endParaRPr sz="2400">
              <a:latin typeface="Times New Roman"/>
              <a:cs typeface="Times New Roman"/>
            </a:endParaRPr>
          </a:p>
          <a:p>
            <a:pPr marL="927735">
              <a:lnSpc>
                <a:spcPct val="100000"/>
              </a:lnSpc>
              <a:spcBef>
                <a:spcPts val="20"/>
              </a:spcBef>
              <a:tabLst>
                <a:tab pos="1172845" algn="l"/>
              </a:tabLst>
            </a:pPr>
            <a:r>
              <a:rPr sz="2400" dirty="0">
                <a:latin typeface="Times New Roman"/>
                <a:cs typeface="Times New Roman"/>
              </a:rPr>
              <a:t>-	</a:t>
            </a:r>
            <a:r>
              <a:rPr sz="2400" spc="-10" dirty="0">
                <a:latin typeface="Times New Roman"/>
                <a:cs typeface="Times New Roman"/>
              </a:rPr>
              <a:t>отсутствовали</a:t>
            </a:r>
            <a:endParaRPr sz="2400">
              <a:latin typeface="Times New Roman"/>
              <a:cs typeface="Times New Roman"/>
            </a:endParaRPr>
          </a:p>
          <a:p>
            <a:pPr>
              <a:lnSpc>
                <a:spcPct val="100000"/>
              </a:lnSpc>
              <a:spcBef>
                <a:spcPts val="35"/>
              </a:spcBef>
            </a:pPr>
            <a:endParaRPr sz="2500">
              <a:latin typeface="Times New Roman"/>
              <a:cs typeface="Times New Roman"/>
            </a:endParaRPr>
          </a:p>
          <a:p>
            <a:pPr marL="12700">
              <a:lnSpc>
                <a:spcPct val="100000"/>
              </a:lnSpc>
            </a:pPr>
            <a:r>
              <a:rPr sz="2400" i="1" spc="-5" dirty="0">
                <a:latin typeface="Times New Roman"/>
                <a:cs typeface="Times New Roman"/>
              </a:rPr>
              <a:t>Критерии исключения (завершение исследования</a:t>
            </a:r>
            <a:r>
              <a:rPr sz="2400" i="1" spc="-150" dirty="0">
                <a:latin typeface="Times New Roman"/>
                <a:cs typeface="Times New Roman"/>
              </a:rPr>
              <a:t> </a:t>
            </a:r>
            <a:r>
              <a:rPr sz="2400" i="1" spc="-15" dirty="0">
                <a:latin typeface="Times New Roman"/>
                <a:cs typeface="Times New Roman"/>
              </a:rPr>
              <a:t>пациентом)</a:t>
            </a:r>
            <a:r>
              <a:rPr sz="2400" spc="-15" dirty="0">
                <a:latin typeface="Times New Roman"/>
                <a:cs typeface="Times New Roman"/>
              </a:rPr>
              <a:t>:</a:t>
            </a:r>
            <a:endParaRPr sz="2400">
              <a:latin typeface="Times New Roman"/>
              <a:cs typeface="Times New Roman"/>
            </a:endParaRPr>
          </a:p>
          <a:p>
            <a:pPr marL="12700">
              <a:lnSpc>
                <a:spcPct val="100000"/>
              </a:lnSpc>
            </a:pP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ТГВ,</a:t>
            </a:r>
            <a:endParaRPr sz="2400">
              <a:latin typeface="Times New Roman"/>
              <a:cs typeface="Times New Roman"/>
            </a:endParaRPr>
          </a:p>
          <a:p>
            <a:pPr marL="12700">
              <a:lnSpc>
                <a:spcPct val="100000"/>
              </a:lnSpc>
            </a:pPr>
            <a:r>
              <a:rPr sz="2400" dirty="0">
                <a:latin typeface="Times New Roman"/>
                <a:cs typeface="Times New Roman"/>
              </a:rPr>
              <a:t>-</a:t>
            </a:r>
            <a:r>
              <a:rPr sz="2400" spc="-25" dirty="0">
                <a:latin typeface="Times New Roman"/>
                <a:cs typeface="Times New Roman"/>
              </a:rPr>
              <a:t> </a:t>
            </a:r>
            <a:r>
              <a:rPr sz="2400" spc="-65" dirty="0">
                <a:latin typeface="Times New Roman"/>
                <a:cs typeface="Times New Roman"/>
              </a:rPr>
              <a:t>ТЭЛА,</a:t>
            </a:r>
            <a:endParaRPr sz="2400">
              <a:latin typeface="Times New Roman"/>
              <a:cs typeface="Times New Roman"/>
            </a:endParaRPr>
          </a:p>
          <a:p>
            <a:pPr marL="12700">
              <a:lnSpc>
                <a:spcPct val="100000"/>
              </a:lnSpc>
            </a:pPr>
            <a:r>
              <a:rPr sz="2400" dirty="0">
                <a:latin typeface="Times New Roman"/>
                <a:cs typeface="Times New Roman"/>
              </a:rPr>
              <a:t>- </a:t>
            </a:r>
            <a:r>
              <a:rPr sz="2400" spc="-10" dirty="0">
                <a:latin typeface="Times New Roman"/>
                <a:cs typeface="Times New Roman"/>
              </a:rPr>
              <a:t>жировая</a:t>
            </a:r>
            <a:r>
              <a:rPr sz="2400" spc="-85" dirty="0">
                <a:latin typeface="Times New Roman"/>
                <a:cs typeface="Times New Roman"/>
              </a:rPr>
              <a:t> </a:t>
            </a:r>
            <a:r>
              <a:rPr sz="2400" spc="-15" dirty="0">
                <a:latin typeface="Times New Roman"/>
                <a:cs typeface="Times New Roman"/>
              </a:rPr>
              <a:t>эмболия</a:t>
            </a:r>
            <a:endParaRPr sz="2400">
              <a:latin typeface="Times New Roman"/>
              <a:cs typeface="Times New Roman"/>
            </a:endParaRPr>
          </a:p>
          <a:p>
            <a:pPr marL="12700">
              <a:lnSpc>
                <a:spcPct val="100000"/>
              </a:lnSpc>
            </a:pP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нагноение</a:t>
            </a:r>
            <a:endParaRPr sz="2400">
              <a:latin typeface="Times New Roman"/>
              <a:cs typeface="Times New Roman"/>
            </a:endParaRPr>
          </a:p>
          <a:p>
            <a:pPr marL="12700">
              <a:lnSpc>
                <a:spcPct val="100000"/>
              </a:lnSpc>
            </a:pPr>
            <a:r>
              <a:rPr sz="2400" dirty="0">
                <a:latin typeface="Times New Roman"/>
                <a:cs typeface="Times New Roman"/>
              </a:rPr>
              <a:t>- </a:t>
            </a:r>
            <a:r>
              <a:rPr sz="2400" spc="-5" dirty="0">
                <a:latin typeface="Times New Roman"/>
                <a:cs typeface="Times New Roman"/>
              </a:rPr>
              <a:t>развитие </a:t>
            </a:r>
            <a:r>
              <a:rPr sz="2400" spc="-10" dirty="0">
                <a:latin typeface="Times New Roman"/>
                <a:cs typeface="Times New Roman"/>
              </a:rPr>
              <a:t>невропатии седалищного </a:t>
            </a:r>
            <a:r>
              <a:rPr sz="2400" dirty="0">
                <a:latin typeface="Times New Roman"/>
                <a:cs typeface="Times New Roman"/>
              </a:rPr>
              <a:t>и </a:t>
            </a:r>
            <a:r>
              <a:rPr sz="2400" spc="-15" dirty="0">
                <a:latin typeface="Times New Roman"/>
                <a:cs typeface="Times New Roman"/>
              </a:rPr>
              <a:t>запирательного</a:t>
            </a:r>
            <a:r>
              <a:rPr sz="2400" spc="-204" dirty="0">
                <a:latin typeface="Times New Roman"/>
                <a:cs typeface="Times New Roman"/>
              </a:rPr>
              <a:t> </a:t>
            </a:r>
            <a:r>
              <a:rPr sz="2400" spc="-5" dirty="0">
                <a:latin typeface="Times New Roman"/>
                <a:cs typeface="Times New Roman"/>
              </a:rPr>
              <a:t>нервов,</a:t>
            </a:r>
            <a:endParaRPr sz="2400">
              <a:latin typeface="Times New Roman"/>
              <a:cs typeface="Times New Roman"/>
            </a:endParaRPr>
          </a:p>
          <a:p>
            <a:pPr marL="12700">
              <a:lnSpc>
                <a:spcPct val="100000"/>
              </a:lnSpc>
              <a:spcBef>
                <a:spcPts val="5"/>
              </a:spcBef>
            </a:pPr>
            <a:r>
              <a:rPr sz="2400" dirty="0">
                <a:latin typeface="Times New Roman"/>
                <a:cs typeface="Times New Roman"/>
              </a:rPr>
              <a:t>- </a:t>
            </a:r>
            <a:r>
              <a:rPr sz="2400" spc="-15" dirty="0">
                <a:latin typeface="Times New Roman"/>
                <a:cs typeface="Times New Roman"/>
              </a:rPr>
              <a:t>несоблюдение </a:t>
            </a:r>
            <a:r>
              <a:rPr sz="2400" spc="-10" dirty="0">
                <a:latin typeface="Times New Roman"/>
                <a:cs typeface="Times New Roman"/>
              </a:rPr>
              <a:t>технологии</a:t>
            </a:r>
            <a:r>
              <a:rPr sz="2400" spc="-180" dirty="0">
                <a:latin typeface="Times New Roman"/>
                <a:cs typeface="Times New Roman"/>
              </a:rPr>
              <a:t> </a:t>
            </a:r>
            <a:r>
              <a:rPr sz="2400" spc="-5" dirty="0">
                <a:latin typeface="Times New Roman"/>
                <a:cs typeface="Times New Roman"/>
              </a:rPr>
              <a:t>эндопротезирования,</a:t>
            </a:r>
            <a:endParaRPr sz="2400">
              <a:latin typeface="Times New Roman"/>
              <a:cs typeface="Times New Roman"/>
            </a:endParaRPr>
          </a:p>
          <a:p>
            <a:pPr marL="12700">
              <a:lnSpc>
                <a:spcPct val="100000"/>
              </a:lnSpc>
              <a:tabLst>
                <a:tab pos="343535" algn="l"/>
              </a:tabLst>
            </a:pPr>
            <a:r>
              <a:rPr sz="2400" dirty="0">
                <a:latin typeface="Times New Roman"/>
                <a:cs typeface="Times New Roman"/>
              </a:rPr>
              <a:t>-	</a:t>
            </a:r>
            <a:r>
              <a:rPr sz="2400" spc="-5" dirty="0">
                <a:latin typeface="Times New Roman"/>
                <a:cs typeface="Times New Roman"/>
              </a:rPr>
              <a:t>вывих</a:t>
            </a:r>
            <a:r>
              <a:rPr sz="2400" spc="95" dirty="0">
                <a:latin typeface="Times New Roman"/>
                <a:cs typeface="Times New Roman"/>
              </a:rPr>
              <a:t> </a:t>
            </a:r>
            <a:r>
              <a:rPr sz="2400" spc="-5" dirty="0">
                <a:latin typeface="Times New Roman"/>
                <a:cs typeface="Times New Roman"/>
              </a:rPr>
              <a:t>протеза.</a:t>
            </a:r>
            <a:endParaRPr sz="2400">
              <a:latin typeface="Times New Roman"/>
              <a:cs typeface="Times New Roman"/>
            </a:endParaRPr>
          </a:p>
          <a:p>
            <a:pPr marL="12700">
              <a:lnSpc>
                <a:spcPct val="100000"/>
              </a:lnSpc>
            </a:pPr>
            <a:r>
              <a:rPr sz="2400" u="heavy" spc="-600" dirty="0">
                <a:uFill>
                  <a:solidFill>
                    <a:srgbClr val="000000"/>
                  </a:solidFill>
                </a:uFill>
                <a:latin typeface="Times New Roman"/>
                <a:cs typeface="Times New Roman"/>
              </a:rPr>
              <a:t> </a:t>
            </a:r>
            <a:r>
              <a:rPr sz="2400" u="heavy" spc="-5" dirty="0">
                <a:uFill>
                  <a:solidFill>
                    <a:srgbClr val="000000"/>
                  </a:solidFill>
                </a:uFill>
                <a:latin typeface="Times New Roman"/>
                <a:cs typeface="Times New Roman"/>
              </a:rPr>
              <a:t>На </a:t>
            </a:r>
            <a:r>
              <a:rPr sz="2400" u="heavy" spc="-20" dirty="0">
                <a:uFill>
                  <a:solidFill>
                    <a:srgbClr val="000000"/>
                  </a:solidFill>
                </a:uFill>
                <a:latin typeface="Times New Roman"/>
                <a:cs typeface="Times New Roman"/>
              </a:rPr>
              <a:t>второй </a:t>
            </a:r>
            <a:r>
              <a:rPr sz="2400" u="heavy" spc="-10" dirty="0">
                <a:uFill>
                  <a:solidFill>
                    <a:srgbClr val="000000"/>
                  </a:solidFill>
                </a:uFill>
                <a:latin typeface="Times New Roman"/>
                <a:cs typeface="Times New Roman"/>
              </a:rPr>
              <a:t>этап </a:t>
            </a:r>
            <a:r>
              <a:rPr sz="2400" u="heavy" spc="-25" dirty="0">
                <a:uFill>
                  <a:solidFill>
                    <a:srgbClr val="000000"/>
                  </a:solidFill>
                </a:uFill>
                <a:latin typeface="Times New Roman"/>
                <a:cs typeface="Times New Roman"/>
              </a:rPr>
              <a:t>переходили </a:t>
            </a:r>
            <a:r>
              <a:rPr sz="2400" u="heavy" dirty="0">
                <a:uFill>
                  <a:solidFill>
                    <a:srgbClr val="000000"/>
                  </a:solidFill>
                </a:uFill>
                <a:latin typeface="Times New Roman"/>
                <a:cs typeface="Times New Roman"/>
              </a:rPr>
              <a:t>100%</a:t>
            </a:r>
            <a:r>
              <a:rPr sz="2400" u="heavy" spc="-220" dirty="0">
                <a:uFill>
                  <a:solidFill>
                    <a:srgbClr val="000000"/>
                  </a:solidFill>
                </a:uFill>
                <a:latin typeface="Times New Roman"/>
                <a:cs typeface="Times New Roman"/>
              </a:rPr>
              <a:t> </a:t>
            </a:r>
            <a:r>
              <a:rPr sz="2400" u="heavy" spc="-10" dirty="0">
                <a:uFill>
                  <a:solidFill>
                    <a:srgbClr val="000000"/>
                  </a:solidFill>
                </a:uFill>
                <a:latin typeface="Times New Roman"/>
                <a:cs typeface="Times New Roman"/>
              </a:rPr>
              <a:t>пациентов</a:t>
            </a:r>
            <a:r>
              <a:rPr sz="2400" u="heavy" spc="-290" dirty="0">
                <a:uFill>
                  <a:solidFill>
                    <a:srgbClr val="000000"/>
                  </a:solidFill>
                </a:uFill>
                <a:latin typeface="Times New Roman"/>
                <a:cs typeface="Times New Roman"/>
              </a:rPr>
              <a:t> </a:t>
            </a:r>
            <a:endParaRPr sz="24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93189" y="410971"/>
            <a:ext cx="5342255" cy="513715"/>
          </a:xfrm>
          <a:prstGeom prst="rect">
            <a:avLst/>
          </a:prstGeom>
        </p:spPr>
        <p:txBody>
          <a:bodyPr vert="horz" wrap="square" lIns="0" tIns="13335" rIns="0" bIns="0" rtlCol="0">
            <a:spAutoFit/>
          </a:bodyPr>
          <a:lstStyle/>
          <a:p>
            <a:pPr marL="12700">
              <a:lnSpc>
                <a:spcPct val="100000"/>
              </a:lnSpc>
              <a:spcBef>
                <a:spcPts val="105"/>
              </a:spcBef>
            </a:pPr>
            <a:r>
              <a:rPr sz="3200" b="0" i="1" spc="-20" dirty="0">
                <a:solidFill>
                  <a:srgbClr val="4500B7"/>
                </a:solidFill>
                <a:latin typeface="Times New Roman"/>
                <a:cs typeface="Times New Roman"/>
              </a:rPr>
              <a:t>Методы </a:t>
            </a:r>
            <a:r>
              <a:rPr sz="3200" b="0" i="1" dirty="0">
                <a:solidFill>
                  <a:srgbClr val="4500B7"/>
                </a:solidFill>
                <a:latin typeface="Times New Roman"/>
                <a:cs typeface="Times New Roman"/>
              </a:rPr>
              <a:t>лечебной</a:t>
            </a:r>
            <a:r>
              <a:rPr sz="3200" b="0" i="1" spc="-160" dirty="0">
                <a:solidFill>
                  <a:srgbClr val="4500B7"/>
                </a:solidFill>
                <a:latin typeface="Times New Roman"/>
                <a:cs typeface="Times New Roman"/>
              </a:rPr>
              <a:t> </a:t>
            </a:r>
            <a:r>
              <a:rPr sz="3200" b="0" i="1" spc="-5" dirty="0">
                <a:solidFill>
                  <a:srgbClr val="4500B7"/>
                </a:solidFill>
                <a:latin typeface="Times New Roman"/>
                <a:cs typeface="Times New Roman"/>
              </a:rPr>
              <a:t>гимнастики</a:t>
            </a:r>
            <a:endParaRPr sz="3200">
              <a:latin typeface="Times New Roman"/>
              <a:cs typeface="Times New Roman"/>
            </a:endParaRPr>
          </a:p>
        </p:txBody>
      </p:sp>
      <p:sp>
        <p:nvSpPr>
          <p:cNvPr id="4" name="object 4"/>
          <p:cNvSpPr txBox="1"/>
          <p:nvPr/>
        </p:nvSpPr>
        <p:spPr>
          <a:xfrm>
            <a:off x="474065" y="1117803"/>
            <a:ext cx="8222615" cy="3684270"/>
          </a:xfrm>
          <a:prstGeom prst="rect">
            <a:avLst/>
          </a:prstGeom>
        </p:spPr>
        <p:txBody>
          <a:bodyPr vert="horz" wrap="square" lIns="0" tIns="12700" rIns="0" bIns="0" rtlCol="0">
            <a:spAutoFit/>
          </a:bodyPr>
          <a:lstStyle/>
          <a:p>
            <a:pPr marL="12700">
              <a:lnSpc>
                <a:spcPct val="100000"/>
              </a:lnSpc>
              <a:spcBef>
                <a:spcPts val="100"/>
              </a:spcBef>
              <a:tabLst>
                <a:tab pos="347980" algn="l"/>
              </a:tabLst>
            </a:pPr>
            <a:r>
              <a:rPr sz="2400" dirty="0">
                <a:latin typeface="Times New Roman"/>
                <a:cs typeface="Times New Roman"/>
              </a:rPr>
              <a:t>•	</a:t>
            </a:r>
            <a:r>
              <a:rPr sz="2400" i="1" spc="-15" dirty="0">
                <a:latin typeface="Times New Roman"/>
                <a:cs typeface="Times New Roman"/>
              </a:rPr>
              <a:t>Тренировка</a:t>
            </a:r>
            <a:r>
              <a:rPr sz="2400" i="1" spc="-165" dirty="0">
                <a:latin typeface="Times New Roman"/>
                <a:cs typeface="Times New Roman"/>
              </a:rPr>
              <a:t> </a:t>
            </a:r>
            <a:r>
              <a:rPr sz="2400" i="1" spc="-5" dirty="0">
                <a:latin typeface="Times New Roman"/>
                <a:cs typeface="Times New Roman"/>
              </a:rPr>
              <a:t>баланса</a:t>
            </a:r>
            <a:endParaRPr sz="2400">
              <a:latin typeface="Times New Roman"/>
              <a:cs typeface="Times New Roman"/>
            </a:endParaRPr>
          </a:p>
          <a:p>
            <a:pPr marL="12700">
              <a:lnSpc>
                <a:spcPct val="100000"/>
              </a:lnSpc>
              <a:spcBef>
                <a:spcPts val="5"/>
              </a:spcBef>
              <a:tabLst>
                <a:tab pos="347980" algn="l"/>
                <a:tab pos="1724025" algn="l"/>
              </a:tabLst>
            </a:pPr>
            <a:r>
              <a:rPr sz="2400" dirty="0">
                <a:latin typeface="Times New Roman"/>
                <a:cs typeface="Times New Roman"/>
              </a:rPr>
              <a:t>•	</a:t>
            </a:r>
            <a:r>
              <a:rPr sz="2400" i="1" spc="-10" dirty="0">
                <a:latin typeface="Times New Roman"/>
                <a:cs typeface="Times New Roman"/>
              </a:rPr>
              <a:t>Обучение	</a:t>
            </a:r>
            <a:r>
              <a:rPr sz="2400" i="1" dirty="0">
                <a:latin typeface="Times New Roman"/>
                <a:cs typeface="Times New Roman"/>
              </a:rPr>
              <a:t>правильной</a:t>
            </a:r>
            <a:r>
              <a:rPr sz="2400" i="1" spc="-130" dirty="0">
                <a:latin typeface="Times New Roman"/>
                <a:cs typeface="Times New Roman"/>
              </a:rPr>
              <a:t> </a:t>
            </a:r>
            <a:r>
              <a:rPr sz="2400" i="1" spc="-20" dirty="0">
                <a:latin typeface="Times New Roman"/>
                <a:cs typeface="Times New Roman"/>
              </a:rPr>
              <a:t>ходьбе</a:t>
            </a:r>
            <a:endParaRPr sz="2400">
              <a:latin typeface="Times New Roman"/>
              <a:cs typeface="Times New Roman"/>
            </a:endParaRPr>
          </a:p>
          <a:p>
            <a:pPr marL="12700">
              <a:lnSpc>
                <a:spcPct val="100000"/>
              </a:lnSpc>
              <a:tabLst>
                <a:tab pos="347980" algn="l"/>
              </a:tabLst>
            </a:pPr>
            <a:r>
              <a:rPr sz="2400" dirty="0">
                <a:latin typeface="Times New Roman"/>
                <a:cs typeface="Times New Roman"/>
              </a:rPr>
              <a:t>•	</a:t>
            </a:r>
            <a:r>
              <a:rPr sz="2400" i="1" spc="-10" dirty="0">
                <a:latin typeface="Times New Roman"/>
                <a:cs typeface="Times New Roman"/>
              </a:rPr>
              <a:t>Активная, </a:t>
            </a:r>
            <a:r>
              <a:rPr sz="2400" i="1" dirty="0">
                <a:latin typeface="Times New Roman"/>
                <a:cs typeface="Times New Roman"/>
              </a:rPr>
              <a:t>пассивная, </a:t>
            </a:r>
            <a:r>
              <a:rPr sz="2400" i="1" spc="-10" dirty="0">
                <a:latin typeface="Times New Roman"/>
                <a:cs typeface="Times New Roman"/>
              </a:rPr>
              <a:t>тренажерная</a:t>
            </a:r>
            <a:r>
              <a:rPr sz="2400" i="1" spc="-120" dirty="0">
                <a:latin typeface="Times New Roman"/>
                <a:cs typeface="Times New Roman"/>
              </a:rPr>
              <a:t> </a:t>
            </a:r>
            <a:r>
              <a:rPr sz="2400" i="1" spc="-5" dirty="0">
                <a:latin typeface="Times New Roman"/>
                <a:cs typeface="Times New Roman"/>
              </a:rPr>
              <a:t>ЛФК</a:t>
            </a:r>
            <a:endParaRPr sz="2400">
              <a:latin typeface="Times New Roman"/>
              <a:cs typeface="Times New Roman"/>
            </a:endParaRPr>
          </a:p>
          <a:p>
            <a:pPr marL="12700">
              <a:lnSpc>
                <a:spcPct val="100000"/>
              </a:lnSpc>
              <a:tabLst>
                <a:tab pos="332740" algn="l"/>
              </a:tabLst>
            </a:pPr>
            <a:r>
              <a:rPr sz="2400" dirty="0">
                <a:latin typeface="Times New Roman"/>
                <a:cs typeface="Times New Roman"/>
              </a:rPr>
              <a:t>•	</a:t>
            </a:r>
            <a:r>
              <a:rPr sz="2400" i="1" spc="-5" dirty="0">
                <a:latin typeface="Times New Roman"/>
                <a:cs typeface="Times New Roman"/>
              </a:rPr>
              <a:t>ЛФК </a:t>
            </a:r>
            <a:r>
              <a:rPr sz="2400" i="1" dirty="0">
                <a:latin typeface="Times New Roman"/>
                <a:cs typeface="Times New Roman"/>
              </a:rPr>
              <a:t>с </a:t>
            </a:r>
            <a:r>
              <a:rPr sz="2400" i="1" spc="-15" dirty="0">
                <a:latin typeface="Times New Roman"/>
                <a:cs typeface="Times New Roman"/>
              </a:rPr>
              <a:t>использованием </a:t>
            </a:r>
            <a:r>
              <a:rPr sz="2400" i="1" spc="-10" dirty="0">
                <a:latin typeface="Times New Roman"/>
                <a:cs typeface="Times New Roman"/>
              </a:rPr>
              <a:t>подвесных</a:t>
            </a:r>
            <a:r>
              <a:rPr sz="2400" i="1" spc="-229" dirty="0">
                <a:latin typeface="Times New Roman"/>
                <a:cs typeface="Times New Roman"/>
              </a:rPr>
              <a:t> </a:t>
            </a:r>
            <a:r>
              <a:rPr sz="2400" i="1" spc="-10" dirty="0">
                <a:latin typeface="Times New Roman"/>
                <a:cs typeface="Times New Roman"/>
              </a:rPr>
              <a:t>систем</a:t>
            </a:r>
            <a:endParaRPr sz="2400">
              <a:latin typeface="Times New Roman"/>
              <a:cs typeface="Times New Roman"/>
            </a:endParaRPr>
          </a:p>
          <a:p>
            <a:pPr marL="12700">
              <a:lnSpc>
                <a:spcPct val="100000"/>
              </a:lnSpc>
              <a:tabLst>
                <a:tab pos="330835" algn="l"/>
              </a:tabLst>
            </a:pPr>
            <a:r>
              <a:rPr sz="2400" dirty="0">
                <a:latin typeface="Times New Roman"/>
                <a:cs typeface="Times New Roman"/>
              </a:rPr>
              <a:t>•	</a:t>
            </a:r>
            <a:r>
              <a:rPr sz="2400" i="1" spc="-10" dirty="0">
                <a:latin typeface="Times New Roman"/>
                <a:cs typeface="Times New Roman"/>
              </a:rPr>
              <a:t>Обучение </a:t>
            </a:r>
            <a:r>
              <a:rPr sz="2400" i="1" spc="-15" dirty="0">
                <a:latin typeface="Times New Roman"/>
                <a:cs typeface="Times New Roman"/>
              </a:rPr>
              <a:t>пользованию дополнительными </a:t>
            </a:r>
            <a:r>
              <a:rPr sz="2400" i="1" spc="-10" dirty="0">
                <a:latin typeface="Times New Roman"/>
                <a:cs typeface="Times New Roman"/>
              </a:rPr>
              <a:t>средствами</a:t>
            </a:r>
            <a:r>
              <a:rPr sz="2400" i="1" spc="-90" dirty="0">
                <a:latin typeface="Times New Roman"/>
                <a:cs typeface="Times New Roman"/>
              </a:rPr>
              <a:t> </a:t>
            </a:r>
            <a:r>
              <a:rPr sz="2400" i="1" dirty="0">
                <a:latin typeface="Times New Roman"/>
                <a:cs typeface="Times New Roman"/>
              </a:rPr>
              <a:t>опоры</a:t>
            </a:r>
            <a:endParaRPr sz="2400">
              <a:latin typeface="Times New Roman"/>
              <a:cs typeface="Times New Roman"/>
            </a:endParaRPr>
          </a:p>
          <a:p>
            <a:pPr marL="12700">
              <a:lnSpc>
                <a:spcPct val="100000"/>
              </a:lnSpc>
              <a:tabLst>
                <a:tab pos="347980" algn="l"/>
              </a:tabLst>
            </a:pPr>
            <a:r>
              <a:rPr sz="2400" dirty="0">
                <a:latin typeface="Times New Roman"/>
                <a:cs typeface="Times New Roman"/>
              </a:rPr>
              <a:t>•	</a:t>
            </a:r>
            <a:r>
              <a:rPr sz="2400" i="1" spc="-20" dirty="0">
                <a:latin typeface="Times New Roman"/>
                <a:cs typeface="Times New Roman"/>
              </a:rPr>
              <a:t>Резистивные</a:t>
            </a:r>
            <a:r>
              <a:rPr sz="2400" i="1" spc="-120" dirty="0">
                <a:latin typeface="Times New Roman"/>
                <a:cs typeface="Times New Roman"/>
              </a:rPr>
              <a:t> </a:t>
            </a:r>
            <a:r>
              <a:rPr sz="2400" i="1" dirty="0">
                <a:latin typeface="Times New Roman"/>
                <a:cs typeface="Times New Roman"/>
              </a:rPr>
              <a:t>упражнения</a:t>
            </a:r>
            <a:endParaRPr sz="2400">
              <a:latin typeface="Times New Roman"/>
              <a:cs typeface="Times New Roman"/>
            </a:endParaRPr>
          </a:p>
          <a:p>
            <a:pPr marL="12700">
              <a:lnSpc>
                <a:spcPct val="100000"/>
              </a:lnSpc>
              <a:tabLst>
                <a:tab pos="335915" algn="l"/>
              </a:tabLst>
            </a:pPr>
            <a:r>
              <a:rPr sz="2400" dirty="0">
                <a:latin typeface="Times New Roman"/>
                <a:cs typeface="Times New Roman"/>
              </a:rPr>
              <a:t>•	</a:t>
            </a:r>
            <a:r>
              <a:rPr sz="2400" i="1" spc="-15" dirty="0">
                <a:latin typeface="Times New Roman"/>
                <a:cs typeface="Times New Roman"/>
              </a:rPr>
              <a:t>Гимнастика </a:t>
            </a:r>
            <a:r>
              <a:rPr sz="2400" i="1" dirty="0">
                <a:latin typeface="Times New Roman"/>
                <a:cs typeface="Times New Roman"/>
              </a:rPr>
              <a:t>с </a:t>
            </a:r>
            <a:r>
              <a:rPr sz="2400" i="1" spc="-5" dirty="0">
                <a:latin typeface="Times New Roman"/>
                <a:cs typeface="Times New Roman"/>
              </a:rPr>
              <a:t>ФЭСМ </a:t>
            </a:r>
            <a:r>
              <a:rPr sz="2400" i="1" spc="-20" dirty="0">
                <a:latin typeface="Times New Roman"/>
                <a:cs typeface="Times New Roman"/>
              </a:rPr>
              <a:t>во </a:t>
            </a:r>
            <a:r>
              <a:rPr sz="2400" i="1" spc="-15" dirty="0">
                <a:latin typeface="Times New Roman"/>
                <a:cs typeface="Times New Roman"/>
              </a:rPr>
              <a:t>время</a:t>
            </a:r>
            <a:r>
              <a:rPr sz="2400" i="1" spc="-160" dirty="0">
                <a:latin typeface="Times New Roman"/>
                <a:cs typeface="Times New Roman"/>
              </a:rPr>
              <a:t> </a:t>
            </a:r>
            <a:r>
              <a:rPr sz="2400" i="1" spc="-20" dirty="0">
                <a:latin typeface="Times New Roman"/>
                <a:cs typeface="Times New Roman"/>
              </a:rPr>
              <a:t>ходьбы</a:t>
            </a:r>
            <a:endParaRPr sz="2400">
              <a:latin typeface="Times New Roman"/>
              <a:cs typeface="Times New Roman"/>
            </a:endParaRPr>
          </a:p>
          <a:p>
            <a:pPr marL="12700">
              <a:lnSpc>
                <a:spcPct val="100000"/>
              </a:lnSpc>
              <a:tabLst>
                <a:tab pos="328295" algn="l"/>
              </a:tabLst>
            </a:pPr>
            <a:r>
              <a:rPr sz="2400" dirty="0">
                <a:latin typeface="Times New Roman"/>
                <a:cs typeface="Times New Roman"/>
              </a:rPr>
              <a:t>•	</a:t>
            </a:r>
            <a:r>
              <a:rPr sz="2400" i="1" spc="-15" dirty="0">
                <a:latin typeface="Times New Roman"/>
                <a:cs typeface="Times New Roman"/>
              </a:rPr>
              <a:t>Роботизированная</a:t>
            </a:r>
            <a:r>
              <a:rPr sz="2400" i="1" spc="-65" dirty="0">
                <a:latin typeface="Times New Roman"/>
                <a:cs typeface="Times New Roman"/>
              </a:rPr>
              <a:t> </a:t>
            </a:r>
            <a:r>
              <a:rPr sz="2400" i="1" spc="-10" dirty="0">
                <a:latin typeface="Times New Roman"/>
                <a:cs typeface="Times New Roman"/>
              </a:rPr>
              <a:t>механотерапия</a:t>
            </a:r>
            <a:endParaRPr sz="2400">
              <a:latin typeface="Times New Roman"/>
              <a:cs typeface="Times New Roman"/>
            </a:endParaRPr>
          </a:p>
          <a:p>
            <a:pPr marL="12700">
              <a:lnSpc>
                <a:spcPct val="100000"/>
              </a:lnSpc>
              <a:spcBef>
                <a:spcPts val="5"/>
              </a:spcBef>
              <a:tabLst>
                <a:tab pos="335915" algn="l"/>
              </a:tabLst>
            </a:pPr>
            <a:r>
              <a:rPr sz="2400" dirty="0">
                <a:latin typeface="Times New Roman"/>
                <a:cs typeface="Times New Roman"/>
              </a:rPr>
              <a:t>•	</a:t>
            </a:r>
            <a:r>
              <a:rPr sz="2400" i="1" spc="-15" dirty="0">
                <a:latin typeface="Times New Roman"/>
                <a:cs typeface="Times New Roman"/>
              </a:rPr>
              <a:t>Методики </a:t>
            </a:r>
            <a:r>
              <a:rPr sz="2400" i="1" spc="-5" dirty="0">
                <a:latin typeface="Times New Roman"/>
                <a:cs typeface="Times New Roman"/>
              </a:rPr>
              <a:t>ЛФК на </a:t>
            </a:r>
            <a:r>
              <a:rPr sz="2400" i="1" spc="-15" dirty="0">
                <a:latin typeface="Times New Roman"/>
                <a:cs typeface="Times New Roman"/>
              </a:rPr>
              <a:t>нейрофизиологической</a:t>
            </a:r>
            <a:r>
              <a:rPr sz="2400" i="1" spc="-100" dirty="0">
                <a:latin typeface="Times New Roman"/>
                <a:cs typeface="Times New Roman"/>
              </a:rPr>
              <a:t> </a:t>
            </a:r>
            <a:r>
              <a:rPr sz="2400" i="1" dirty="0">
                <a:latin typeface="Times New Roman"/>
                <a:cs typeface="Times New Roman"/>
              </a:rPr>
              <a:t>основе</a:t>
            </a:r>
            <a:endParaRPr sz="2400">
              <a:latin typeface="Times New Roman"/>
              <a:cs typeface="Times New Roman"/>
            </a:endParaRPr>
          </a:p>
          <a:p>
            <a:pPr marL="12700">
              <a:lnSpc>
                <a:spcPct val="100000"/>
              </a:lnSpc>
              <a:tabLst>
                <a:tab pos="334010" algn="l"/>
              </a:tabLst>
            </a:pPr>
            <a:r>
              <a:rPr sz="2400" dirty="0">
                <a:latin typeface="Times New Roman"/>
                <a:cs typeface="Times New Roman"/>
              </a:rPr>
              <a:t>•	</a:t>
            </a:r>
            <a:r>
              <a:rPr sz="2400" i="1" spc="-10" dirty="0">
                <a:latin typeface="Times New Roman"/>
                <a:cs typeface="Times New Roman"/>
              </a:rPr>
              <a:t>Гидрокинезотерапия</a:t>
            </a:r>
            <a:endParaRPr sz="2400">
              <a:latin typeface="Times New Roman"/>
              <a:cs typeface="Times New Roman"/>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8600" y="1089660"/>
            <a:ext cx="8595360" cy="5181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38577" y="371601"/>
            <a:ext cx="4957445" cy="330835"/>
          </a:xfrm>
          <a:prstGeom prst="rect">
            <a:avLst/>
          </a:prstGeom>
        </p:spPr>
        <p:txBody>
          <a:bodyPr vert="horz" wrap="square" lIns="0" tIns="13335" rIns="0" bIns="0" rtlCol="0">
            <a:spAutoFit/>
          </a:bodyPr>
          <a:lstStyle/>
          <a:p>
            <a:pPr marL="12700">
              <a:lnSpc>
                <a:spcPct val="100000"/>
              </a:lnSpc>
              <a:spcBef>
                <a:spcPts val="105"/>
              </a:spcBef>
            </a:pPr>
            <a:r>
              <a:rPr sz="2000" b="0" spc="-10" dirty="0">
                <a:solidFill>
                  <a:srgbClr val="000000"/>
                </a:solidFill>
                <a:latin typeface="Calibri"/>
                <a:cs typeface="Calibri"/>
              </a:rPr>
              <a:t>Оценка </a:t>
            </a:r>
            <a:r>
              <a:rPr sz="2000" b="0" dirty="0">
                <a:solidFill>
                  <a:srgbClr val="000000"/>
                </a:solidFill>
                <a:latin typeface="Calibri"/>
                <a:cs typeface="Calibri"/>
              </a:rPr>
              <a:t>по </a:t>
            </a:r>
            <a:r>
              <a:rPr sz="2000" b="0" spc="-5" dirty="0">
                <a:solidFill>
                  <a:srgbClr val="000000"/>
                </a:solidFill>
                <a:latin typeface="Calibri"/>
                <a:cs typeface="Calibri"/>
              </a:rPr>
              <a:t>шкалам </a:t>
            </a:r>
            <a:r>
              <a:rPr sz="2000" b="0" dirty="0">
                <a:solidFill>
                  <a:srgbClr val="000000"/>
                </a:solidFill>
                <a:latin typeface="Calibri"/>
                <a:cs typeface="Calibri"/>
              </a:rPr>
              <a:t>у </a:t>
            </a:r>
            <a:r>
              <a:rPr sz="2000" b="0" spc="-5" dirty="0">
                <a:solidFill>
                  <a:srgbClr val="000000"/>
                </a:solidFill>
                <a:latin typeface="Calibri"/>
                <a:cs typeface="Calibri"/>
              </a:rPr>
              <a:t>пациентов </a:t>
            </a:r>
            <a:r>
              <a:rPr sz="2000" b="0" dirty="0">
                <a:solidFill>
                  <a:srgbClr val="000000"/>
                </a:solidFill>
                <a:latin typeface="Calibri"/>
                <a:cs typeface="Calibri"/>
              </a:rPr>
              <a:t>с I по </a:t>
            </a:r>
            <a:r>
              <a:rPr sz="2000" b="0" spc="-5" dirty="0">
                <a:solidFill>
                  <a:srgbClr val="000000"/>
                </a:solidFill>
                <a:latin typeface="Calibri"/>
                <a:cs typeface="Calibri"/>
              </a:rPr>
              <a:t>III</a:t>
            </a:r>
            <a:r>
              <a:rPr sz="2000" b="0" spc="-220" dirty="0">
                <a:solidFill>
                  <a:srgbClr val="000000"/>
                </a:solidFill>
                <a:latin typeface="Calibri"/>
                <a:cs typeface="Calibri"/>
              </a:rPr>
              <a:t> </a:t>
            </a:r>
            <a:r>
              <a:rPr sz="2000" b="0" spc="-5" dirty="0">
                <a:solidFill>
                  <a:srgbClr val="000000"/>
                </a:solidFill>
                <a:latin typeface="Calibri"/>
                <a:cs typeface="Calibri"/>
              </a:rPr>
              <a:t>этапы</a:t>
            </a:r>
            <a:endParaRPr sz="2000">
              <a:latin typeface="Calibri"/>
              <a:cs typeface="Calibri"/>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2338" y="516458"/>
            <a:ext cx="2819400" cy="452120"/>
          </a:xfrm>
          <a:prstGeom prst="rect">
            <a:avLst/>
          </a:prstGeom>
        </p:spPr>
        <p:txBody>
          <a:bodyPr vert="horz" wrap="square" lIns="0" tIns="12065" rIns="0" bIns="0" rtlCol="0">
            <a:spAutoFit/>
          </a:bodyPr>
          <a:lstStyle/>
          <a:p>
            <a:pPr marL="12700">
              <a:lnSpc>
                <a:spcPct val="100000"/>
              </a:lnSpc>
              <a:spcBef>
                <a:spcPts val="95"/>
              </a:spcBef>
            </a:pPr>
            <a:r>
              <a:rPr b="0" i="1" spc="-10" dirty="0">
                <a:latin typeface="Calibri"/>
                <a:cs typeface="Calibri"/>
              </a:rPr>
              <a:t>МАРШРУТИЗАЦИЯ</a:t>
            </a:r>
          </a:p>
        </p:txBody>
      </p:sp>
      <p:sp>
        <p:nvSpPr>
          <p:cNvPr id="3" name="object 3"/>
          <p:cNvSpPr txBox="1"/>
          <p:nvPr/>
        </p:nvSpPr>
        <p:spPr>
          <a:xfrm>
            <a:off x="258267" y="1290065"/>
            <a:ext cx="8366759" cy="5427345"/>
          </a:xfrm>
          <a:prstGeom prst="rect">
            <a:avLst/>
          </a:prstGeom>
        </p:spPr>
        <p:txBody>
          <a:bodyPr vert="horz" wrap="square" lIns="0" tIns="88265" rIns="0" bIns="0" rtlCol="0">
            <a:spAutoFit/>
          </a:bodyPr>
          <a:lstStyle/>
          <a:p>
            <a:pPr marL="12700">
              <a:lnSpc>
                <a:spcPct val="100000"/>
              </a:lnSpc>
              <a:spcBef>
                <a:spcPts val="695"/>
              </a:spcBef>
            </a:pPr>
            <a:r>
              <a:rPr sz="2400" b="1" u="heavy" spc="-1355" dirty="0">
                <a:uFill>
                  <a:solidFill>
                    <a:srgbClr val="000000"/>
                  </a:solidFill>
                </a:uFill>
                <a:latin typeface="Calibri"/>
                <a:cs typeface="Calibri"/>
              </a:rPr>
              <a:t>К</a:t>
            </a:r>
            <a:r>
              <a:rPr sz="2400" b="1" spc="825" dirty="0">
                <a:latin typeface="Calibri"/>
                <a:cs typeface="Calibri"/>
              </a:rPr>
              <a:t> </a:t>
            </a:r>
            <a:r>
              <a:rPr sz="2400" b="1" u="heavy" spc="-5" dirty="0">
                <a:uFill>
                  <a:solidFill>
                    <a:srgbClr val="000000"/>
                  </a:solidFill>
                </a:uFill>
                <a:latin typeface="Calibri"/>
                <a:cs typeface="Calibri"/>
              </a:rPr>
              <a:t>ритерии </a:t>
            </a:r>
            <a:r>
              <a:rPr sz="2400" b="1" u="heavy" spc="-10" dirty="0">
                <a:uFill>
                  <a:solidFill>
                    <a:srgbClr val="000000"/>
                  </a:solidFill>
                </a:uFill>
                <a:latin typeface="Calibri"/>
                <a:cs typeface="Calibri"/>
              </a:rPr>
              <a:t>перевода </a:t>
            </a:r>
            <a:r>
              <a:rPr sz="2400" b="1" u="heavy" dirty="0">
                <a:uFill>
                  <a:solidFill>
                    <a:srgbClr val="000000"/>
                  </a:solidFill>
                </a:uFill>
                <a:latin typeface="Calibri"/>
                <a:cs typeface="Calibri"/>
              </a:rPr>
              <a:t>с </a:t>
            </a:r>
            <a:r>
              <a:rPr sz="2400" b="1" u="heavy" spc="-5" dirty="0">
                <a:uFill>
                  <a:solidFill>
                    <a:srgbClr val="000000"/>
                  </a:solidFill>
                </a:uFill>
                <a:latin typeface="Calibri"/>
                <a:cs typeface="Calibri"/>
              </a:rPr>
              <a:t>первого этапа на</a:t>
            </a:r>
            <a:r>
              <a:rPr sz="2400" b="1" u="heavy" spc="-130" dirty="0">
                <a:uFill>
                  <a:solidFill>
                    <a:srgbClr val="000000"/>
                  </a:solidFill>
                </a:uFill>
                <a:latin typeface="Calibri"/>
                <a:cs typeface="Calibri"/>
              </a:rPr>
              <a:t> </a:t>
            </a:r>
            <a:r>
              <a:rPr sz="2400" b="1" u="heavy" spc="15" dirty="0">
                <a:uFill>
                  <a:solidFill>
                    <a:srgbClr val="000000"/>
                  </a:solidFill>
                </a:uFill>
                <a:latin typeface="Calibri"/>
                <a:cs typeface="Calibri"/>
              </a:rPr>
              <a:t>второй:</a:t>
            </a:r>
            <a:endParaRPr sz="2400">
              <a:latin typeface="Calibri"/>
              <a:cs typeface="Calibri"/>
            </a:endParaRPr>
          </a:p>
          <a:p>
            <a:pPr marL="12700">
              <a:lnSpc>
                <a:spcPct val="100000"/>
              </a:lnSpc>
              <a:spcBef>
                <a:spcPts val="600"/>
              </a:spcBef>
            </a:pPr>
            <a:r>
              <a:rPr sz="2400" dirty="0">
                <a:latin typeface="Calibri"/>
                <a:cs typeface="Calibri"/>
              </a:rPr>
              <a:t>- </a:t>
            </a:r>
            <a:r>
              <a:rPr sz="2400" spc="-5" dirty="0">
                <a:latin typeface="Calibri"/>
                <a:cs typeface="Calibri"/>
              </a:rPr>
              <a:t>выраженное ограничение возможностей передвижения</a:t>
            </a:r>
            <a:r>
              <a:rPr sz="2400" spc="-140" dirty="0">
                <a:latin typeface="Calibri"/>
                <a:cs typeface="Calibri"/>
              </a:rPr>
              <a:t> </a:t>
            </a:r>
            <a:r>
              <a:rPr sz="2400" dirty="0">
                <a:latin typeface="Calibri"/>
                <a:cs typeface="Calibri"/>
              </a:rPr>
              <a:t>и</a:t>
            </a:r>
            <a:endParaRPr sz="2400">
              <a:latin typeface="Calibri"/>
              <a:cs typeface="Calibri"/>
            </a:endParaRPr>
          </a:p>
          <a:p>
            <a:pPr marL="355600">
              <a:lnSpc>
                <a:spcPct val="100000"/>
              </a:lnSpc>
              <a:spcBef>
                <a:spcPts val="5"/>
              </a:spcBef>
            </a:pPr>
            <a:r>
              <a:rPr sz="2400" dirty="0">
                <a:latin typeface="Calibri"/>
                <a:cs typeface="Calibri"/>
              </a:rPr>
              <a:t>самообслуживания,</a:t>
            </a:r>
            <a:endParaRPr sz="2400">
              <a:latin typeface="Calibri"/>
              <a:cs typeface="Calibri"/>
            </a:endParaRPr>
          </a:p>
          <a:p>
            <a:pPr marL="12700">
              <a:lnSpc>
                <a:spcPts val="2810"/>
              </a:lnSpc>
              <a:spcBef>
                <a:spcPts val="660"/>
              </a:spcBef>
            </a:pPr>
            <a:r>
              <a:rPr sz="2400" dirty="0">
                <a:latin typeface="Calibri"/>
                <a:cs typeface="Calibri"/>
              </a:rPr>
              <a:t>- </a:t>
            </a:r>
            <a:r>
              <a:rPr sz="2400" b="1" spc="-10" dirty="0">
                <a:solidFill>
                  <a:srgbClr val="FD0000"/>
                </a:solidFill>
                <a:latin typeface="Calibri"/>
                <a:cs typeface="Calibri"/>
              </a:rPr>
              <a:t>резко выраженное </a:t>
            </a:r>
            <a:r>
              <a:rPr sz="2400" b="1" dirty="0">
                <a:solidFill>
                  <a:srgbClr val="FD0000"/>
                </a:solidFill>
                <a:latin typeface="Calibri"/>
                <a:cs typeface="Calibri"/>
              </a:rPr>
              <a:t>ограничение </a:t>
            </a:r>
            <a:r>
              <a:rPr sz="2400" b="1" spc="-10" dirty="0">
                <a:solidFill>
                  <a:srgbClr val="FD0000"/>
                </a:solidFill>
                <a:latin typeface="Calibri"/>
                <a:cs typeface="Calibri"/>
              </a:rPr>
              <a:t>жизнедеятельности</a:t>
            </a:r>
            <a:r>
              <a:rPr sz="2400" b="1" spc="415" dirty="0">
                <a:solidFill>
                  <a:srgbClr val="FD0000"/>
                </a:solidFill>
                <a:latin typeface="Calibri"/>
                <a:cs typeface="Calibri"/>
              </a:rPr>
              <a:t> </a:t>
            </a:r>
            <a:r>
              <a:rPr sz="2400" b="1" dirty="0">
                <a:solidFill>
                  <a:srgbClr val="FD0000"/>
                </a:solidFill>
                <a:latin typeface="Calibri"/>
                <a:cs typeface="Calibri"/>
              </a:rPr>
              <a:t>по</a:t>
            </a:r>
            <a:endParaRPr sz="2400">
              <a:latin typeface="Calibri"/>
              <a:cs typeface="Calibri"/>
            </a:endParaRPr>
          </a:p>
          <a:p>
            <a:pPr marL="355600">
              <a:lnSpc>
                <a:spcPts val="2735"/>
              </a:lnSpc>
            </a:pPr>
            <a:r>
              <a:rPr sz="2400" b="1" spc="-10" dirty="0">
                <a:solidFill>
                  <a:srgbClr val="FD0000"/>
                </a:solidFill>
                <a:latin typeface="Calibri"/>
                <a:cs typeface="Calibri"/>
              </a:rPr>
              <a:t>шкале Лекена </a:t>
            </a:r>
            <a:r>
              <a:rPr sz="2400" b="1" spc="-5" dirty="0">
                <a:solidFill>
                  <a:srgbClr val="FD0000"/>
                </a:solidFill>
                <a:latin typeface="Calibri"/>
                <a:cs typeface="Calibri"/>
              </a:rPr>
              <a:t>(11 </a:t>
            </a:r>
            <a:r>
              <a:rPr sz="2400" b="1" dirty="0">
                <a:solidFill>
                  <a:srgbClr val="FD0000"/>
                </a:solidFill>
                <a:latin typeface="Calibri"/>
                <a:cs typeface="Calibri"/>
              </a:rPr>
              <a:t>и </a:t>
            </a:r>
            <a:r>
              <a:rPr sz="2400" b="1" spc="-10" dirty="0">
                <a:solidFill>
                  <a:srgbClr val="FD0000"/>
                </a:solidFill>
                <a:latin typeface="Calibri"/>
                <a:cs typeface="Calibri"/>
              </a:rPr>
              <a:t>более </a:t>
            </a:r>
            <a:r>
              <a:rPr sz="2400" b="1" spc="-5" dirty="0">
                <a:solidFill>
                  <a:srgbClr val="FD0000"/>
                </a:solidFill>
                <a:latin typeface="Calibri"/>
                <a:cs typeface="Calibri"/>
              </a:rPr>
              <a:t>баллов); </a:t>
            </a:r>
            <a:r>
              <a:rPr sz="2400" b="1" dirty="0">
                <a:solidFill>
                  <a:srgbClr val="FD0000"/>
                </a:solidFill>
                <a:latin typeface="Calibri"/>
                <a:cs typeface="Calibri"/>
              </a:rPr>
              <a:t>если </a:t>
            </a:r>
            <a:r>
              <a:rPr sz="2400" b="1" spc="-5" dirty="0">
                <a:solidFill>
                  <a:srgbClr val="FD0000"/>
                </a:solidFill>
                <a:latin typeface="Calibri"/>
                <a:cs typeface="Calibri"/>
              </a:rPr>
              <a:t>меньше 11 баллов</a:t>
            </a:r>
            <a:r>
              <a:rPr sz="2400" b="1" spc="-140" dirty="0">
                <a:solidFill>
                  <a:srgbClr val="FD0000"/>
                </a:solidFill>
                <a:latin typeface="Calibri"/>
                <a:cs typeface="Calibri"/>
              </a:rPr>
              <a:t> </a:t>
            </a:r>
            <a:r>
              <a:rPr sz="2400" b="1" dirty="0">
                <a:solidFill>
                  <a:srgbClr val="FD0000"/>
                </a:solidFill>
                <a:latin typeface="Calibri"/>
                <a:cs typeface="Calibri"/>
              </a:rPr>
              <a:t>-</a:t>
            </a:r>
            <a:endParaRPr sz="2400">
              <a:latin typeface="Calibri"/>
              <a:cs typeface="Calibri"/>
            </a:endParaRPr>
          </a:p>
          <a:p>
            <a:pPr marL="355600">
              <a:lnSpc>
                <a:spcPts val="2810"/>
              </a:lnSpc>
            </a:pPr>
            <a:r>
              <a:rPr sz="2400" b="1" spc="-10" dirty="0">
                <a:solidFill>
                  <a:srgbClr val="FD0000"/>
                </a:solidFill>
                <a:latin typeface="Calibri"/>
                <a:cs typeface="Calibri"/>
              </a:rPr>
              <a:t>можно сразу </a:t>
            </a:r>
            <a:r>
              <a:rPr sz="2400" b="1" spc="-5" dirty="0">
                <a:solidFill>
                  <a:srgbClr val="FD0000"/>
                </a:solidFill>
                <a:latin typeface="Calibri"/>
                <a:cs typeface="Calibri"/>
              </a:rPr>
              <a:t>направлять </a:t>
            </a:r>
            <a:r>
              <a:rPr sz="2400" b="1" dirty="0">
                <a:solidFill>
                  <a:srgbClr val="FD0000"/>
                </a:solidFill>
                <a:latin typeface="Calibri"/>
                <a:cs typeface="Calibri"/>
              </a:rPr>
              <a:t>на третий</a:t>
            </a:r>
            <a:r>
              <a:rPr sz="2400" b="1" spc="-110" dirty="0">
                <a:solidFill>
                  <a:srgbClr val="FD0000"/>
                </a:solidFill>
                <a:latin typeface="Calibri"/>
                <a:cs typeface="Calibri"/>
              </a:rPr>
              <a:t> </a:t>
            </a:r>
            <a:r>
              <a:rPr sz="2400" b="1" spc="-5" dirty="0">
                <a:solidFill>
                  <a:srgbClr val="FD0000"/>
                </a:solidFill>
                <a:latin typeface="Calibri"/>
                <a:cs typeface="Calibri"/>
              </a:rPr>
              <a:t>этап</a:t>
            </a:r>
            <a:endParaRPr sz="2400">
              <a:latin typeface="Calibri"/>
              <a:cs typeface="Calibri"/>
            </a:endParaRPr>
          </a:p>
          <a:p>
            <a:pPr marL="355600" marR="38735" indent="-342900">
              <a:lnSpc>
                <a:spcPct val="100000"/>
              </a:lnSpc>
              <a:spcBef>
                <a:spcPts val="805"/>
              </a:spcBef>
            </a:pPr>
            <a:r>
              <a:rPr sz="2400" dirty="0">
                <a:latin typeface="Calibri"/>
                <a:cs typeface="Calibri"/>
              </a:rPr>
              <a:t>- </a:t>
            </a:r>
            <a:r>
              <a:rPr sz="2400" spc="-25" dirty="0">
                <a:latin typeface="Calibri"/>
                <a:cs typeface="Calibri"/>
              </a:rPr>
              <a:t>результат </a:t>
            </a:r>
            <a:r>
              <a:rPr sz="2400" spc="-5" dirty="0">
                <a:latin typeface="Calibri"/>
                <a:cs typeface="Calibri"/>
              </a:rPr>
              <a:t>по </a:t>
            </a:r>
            <a:r>
              <a:rPr sz="2400" spc="-10" dirty="0">
                <a:latin typeface="Calibri"/>
                <a:cs typeface="Calibri"/>
              </a:rPr>
              <a:t>шкале </a:t>
            </a:r>
            <a:r>
              <a:rPr sz="2400" spc="-5" dirty="0">
                <a:latin typeface="Calibri"/>
                <a:cs typeface="Calibri"/>
              </a:rPr>
              <a:t>Харриса (менее 60 баллов) </a:t>
            </a:r>
            <a:r>
              <a:rPr sz="2400" dirty="0">
                <a:latin typeface="Calibri"/>
                <a:cs typeface="Calibri"/>
              </a:rPr>
              <a:t>если </a:t>
            </a:r>
            <a:r>
              <a:rPr sz="2400" spc="-10" dirty="0">
                <a:latin typeface="Calibri"/>
                <a:cs typeface="Calibri"/>
              </a:rPr>
              <a:t>больше</a:t>
            </a:r>
            <a:r>
              <a:rPr sz="2400" spc="-355" dirty="0">
                <a:latin typeface="Calibri"/>
                <a:cs typeface="Calibri"/>
              </a:rPr>
              <a:t> </a:t>
            </a:r>
            <a:r>
              <a:rPr sz="2400" spc="-5" dirty="0">
                <a:latin typeface="Calibri"/>
                <a:cs typeface="Calibri"/>
              </a:rPr>
              <a:t>60  </a:t>
            </a:r>
            <a:r>
              <a:rPr sz="2400" dirty="0">
                <a:latin typeface="Calibri"/>
                <a:cs typeface="Calibri"/>
              </a:rPr>
              <a:t>баллов - </a:t>
            </a:r>
            <a:r>
              <a:rPr sz="2400" spc="-10" dirty="0">
                <a:latin typeface="Calibri"/>
                <a:cs typeface="Calibri"/>
              </a:rPr>
              <a:t>можно </a:t>
            </a:r>
            <a:r>
              <a:rPr sz="2400" spc="-5" dirty="0">
                <a:latin typeface="Calibri"/>
                <a:cs typeface="Calibri"/>
              </a:rPr>
              <a:t>сразу направлять </a:t>
            </a:r>
            <a:r>
              <a:rPr sz="2400" dirty="0">
                <a:latin typeface="Calibri"/>
                <a:cs typeface="Calibri"/>
              </a:rPr>
              <a:t>на </a:t>
            </a:r>
            <a:r>
              <a:rPr sz="2400" spc="-10" dirty="0">
                <a:latin typeface="Calibri"/>
                <a:cs typeface="Calibri"/>
              </a:rPr>
              <a:t>третий</a:t>
            </a:r>
            <a:r>
              <a:rPr sz="2400" spc="-160" dirty="0">
                <a:latin typeface="Calibri"/>
                <a:cs typeface="Calibri"/>
              </a:rPr>
              <a:t> </a:t>
            </a:r>
            <a:r>
              <a:rPr sz="2400" spc="-10" dirty="0">
                <a:latin typeface="Calibri"/>
                <a:cs typeface="Calibri"/>
              </a:rPr>
              <a:t>этап</a:t>
            </a:r>
            <a:endParaRPr sz="2400">
              <a:latin typeface="Calibri"/>
              <a:cs typeface="Calibri"/>
            </a:endParaRPr>
          </a:p>
          <a:p>
            <a:pPr marL="81280">
              <a:lnSpc>
                <a:spcPct val="100000"/>
              </a:lnSpc>
              <a:spcBef>
                <a:spcPts val="600"/>
              </a:spcBef>
            </a:pPr>
            <a:r>
              <a:rPr sz="2400" b="1" u="heavy" spc="-1350" dirty="0">
                <a:uFill>
                  <a:solidFill>
                    <a:srgbClr val="000000"/>
                  </a:solidFill>
                </a:uFill>
                <a:latin typeface="Calibri"/>
                <a:cs typeface="Calibri"/>
              </a:rPr>
              <a:t>К</a:t>
            </a:r>
            <a:r>
              <a:rPr sz="2400" b="1" spc="825" dirty="0">
                <a:latin typeface="Calibri"/>
                <a:cs typeface="Calibri"/>
              </a:rPr>
              <a:t> </a:t>
            </a:r>
            <a:r>
              <a:rPr sz="2400" b="1" u="heavy" spc="-5" dirty="0">
                <a:uFill>
                  <a:solidFill>
                    <a:srgbClr val="000000"/>
                  </a:solidFill>
                </a:uFill>
                <a:latin typeface="Calibri"/>
                <a:cs typeface="Calibri"/>
              </a:rPr>
              <a:t>ритерии </a:t>
            </a:r>
            <a:r>
              <a:rPr sz="2400" b="1" u="heavy" spc="-10" dirty="0">
                <a:uFill>
                  <a:solidFill>
                    <a:srgbClr val="000000"/>
                  </a:solidFill>
                </a:uFill>
                <a:latin typeface="Calibri"/>
                <a:cs typeface="Calibri"/>
              </a:rPr>
              <a:t>перевода </a:t>
            </a:r>
            <a:r>
              <a:rPr sz="2400" b="1" u="heavy" dirty="0">
                <a:uFill>
                  <a:solidFill>
                    <a:srgbClr val="000000"/>
                  </a:solidFill>
                </a:uFill>
                <a:latin typeface="Calibri"/>
                <a:cs typeface="Calibri"/>
              </a:rPr>
              <a:t>со </a:t>
            </a:r>
            <a:r>
              <a:rPr sz="2400" b="1" u="heavy" spc="-10" dirty="0">
                <a:uFill>
                  <a:solidFill>
                    <a:srgbClr val="000000"/>
                  </a:solidFill>
                </a:uFill>
                <a:latin typeface="Calibri"/>
                <a:cs typeface="Calibri"/>
              </a:rPr>
              <a:t>второго </a:t>
            </a:r>
            <a:r>
              <a:rPr sz="2400" b="1" u="heavy" spc="-5" dirty="0">
                <a:uFill>
                  <a:solidFill>
                    <a:srgbClr val="000000"/>
                  </a:solidFill>
                </a:uFill>
                <a:latin typeface="Calibri"/>
                <a:cs typeface="Calibri"/>
              </a:rPr>
              <a:t>этапа на </a:t>
            </a:r>
            <a:r>
              <a:rPr sz="2400" b="1" u="heavy" dirty="0">
                <a:uFill>
                  <a:solidFill>
                    <a:srgbClr val="000000"/>
                  </a:solidFill>
                </a:uFill>
                <a:latin typeface="Calibri"/>
                <a:cs typeface="Calibri"/>
              </a:rPr>
              <a:t>третий</a:t>
            </a:r>
            <a:r>
              <a:rPr sz="2400" b="1" u="heavy" spc="-165" dirty="0">
                <a:uFill>
                  <a:solidFill>
                    <a:srgbClr val="000000"/>
                  </a:solidFill>
                </a:uFill>
                <a:latin typeface="Calibri"/>
                <a:cs typeface="Calibri"/>
              </a:rPr>
              <a:t> </a:t>
            </a:r>
            <a:r>
              <a:rPr sz="2400" b="1" u="heavy" spc="30" dirty="0">
                <a:uFill>
                  <a:solidFill>
                    <a:srgbClr val="000000"/>
                  </a:solidFill>
                </a:uFill>
                <a:latin typeface="Calibri"/>
                <a:cs typeface="Calibri"/>
              </a:rPr>
              <a:t>этап</a:t>
            </a:r>
            <a:endParaRPr sz="2400">
              <a:latin typeface="Calibri"/>
              <a:cs typeface="Calibri"/>
            </a:endParaRPr>
          </a:p>
          <a:p>
            <a:pPr marL="12700">
              <a:lnSpc>
                <a:spcPct val="100000"/>
              </a:lnSpc>
              <a:spcBef>
                <a:spcPts val="600"/>
              </a:spcBef>
            </a:pPr>
            <a:r>
              <a:rPr sz="2400" dirty="0">
                <a:latin typeface="Calibri"/>
                <a:cs typeface="Calibri"/>
              </a:rPr>
              <a:t>- наличие </a:t>
            </a:r>
            <a:r>
              <a:rPr sz="2400" spc="-5" dirty="0">
                <a:latin typeface="Calibri"/>
                <a:cs typeface="Calibri"/>
              </a:rPr>
              <a:t>реабилитационного</a:t>
            </a:r>
            <a:r>
              <a:rPr sz="2400" spc="-85" dirty="0">
                <a:latin typeface="Calibri"/>
                <a:cs typeface="Calibri"/>
              </a:rPr>
              <a:t> </a:t>
            </a:r>
            <a:r>
              <a:rPr sz="2400" spc="-5" dirty="0">
                <a:latin typeface="Calibri"/>
                <a:cs typeface="Calibri"/>
              </a:rPr>
              <a:t>потенциала</a:t>
            </a:r>
            <a:endParaRPr sz="2400">
              <a:latin typeface="Calibri"/>
              <a:cs typeface="Calibri"/>
            </a:endParaRPr>
          </a:p>
          <a:p>
            <a:pPr marL="12700">
              <a:lnSpc>
                <a:spcPct val="100000"/>
              </a:lnSpc>
              <a:spcBef>
                <a:spcPts val="600"/>
              </a:spcBef>
            </a:pPr>
            <a:r>
              <a:rPr sz="2400" dirty="0">
                <a:latin typeface="Calibri"/>
                <a:cs typeface="Calibri"/>
              </a:rPr>
              <a:t>- </a:t>
            </a:r>
            <a:r>
              <a:rPr sz="2400" b="1" spc="-10" dirty="0">
                <a:solidFill>
                  <a:srgbClr val="FD0000"/>
                </a:solidFill>
                <a:latin typeface="Calibri"/>
                <a:cs typeface="Calibri"/>
              </a:rPr>
              <a:t>выраженное </a:t>
            </a:r>
            <a:r>
              <a:rPr sz="2400" b="1" dirty="0">
                <a:solidFill>
                  <a:srgbClr val="FD0000"/>
                </a:solidFill>
                <a:latin typeface="Calibri"/>
                <a:cs typeface="Calibri"/>
              </a:rPr>
              <a:t>и </a:t>
            </a:r>
            <a:r>
              <a:rPr sz="2400" b="1" spc="-5" dirty="0">
                <a:solidFill>
                  <a:srgbClr val="FD0000"/>
                </a:solidFill>
                <a:latin typeface="Calibri"/>
                <a:cs typeface="Calibri"/>
              </a:rPr>
              <a:t>умеренное </a:t>
            </a:r>
            <a:r>
              <a:rPr sz="2400" b="1" dirty="0">
                <a:solidFill>
                  <a:srgbClr val="FD0000"/>
                </a:solidFill>
                <a:latin typeface="Calibri"/>
                <a:cs typeface="Calibri"/>
              </a:rPr>
              <a:t>или </a:t>
            </a:r>
            <a:r>
              <a:rPr sz="2400" b="1" spc="-10" dirty="0">
                <a:solidFill>
                  <a:srgbClr val="FD0000"/>
                </a:solidFill>
                <a:latin typeface="Calibri"/>
                <a:cs typeface="Calibri"/>
              </a:rPr>
              <a:t>легкое</a:t>
            </a:r>
            <a:r>
              <a:rPr sz="2400" b="1" spc="-105" dirty="0">
                <a:solidFill>
                  <a:srgbClr val="FD0000"/>
                </a:solidFill>
                <a:latin typeface="Calibri"/>
                <a:cs typeface="Calibri"/>
              </a:rPr>
              <a:t> </a:t>
            </a:r>
            <a:r>
              <a:rPr sz="2400" b="1" dirty="0">
                <a:solidFill>
                  <a:srgbClr val="FD0000"/>
                </a:solidFill>
                <a:latin typeface="Calibri"/>
                <a:cs typeface="Calibri"/>
              </a:rPr>
              <a:t>ограничение</a:t>
            </a:r>
            <a:endParaRPr sz="2400">
              <a:latin typeface="Calibri"/>
              <a:cs typeface="Calibri"/>
            </a:endParaRPr>
          </a:p>
          <a:p>
            <a:pPr marL="355600">
              <a:lnSpc>
                <a:spcPct val="100000"/>
              </a:lnSpc>
              <a:spcBef>
                <a:spcPts val="340"/>
              </a:spcBef>
            </a:pPr>
            <a:r>
              <a:rPr sz="2400" b="1" spc="-10" dirty="0">
                <a:solidFill>
                  <a:srgbClr val="FD0000"/>
                </a:solidFill>
                <a:latin typeface="Calibri"/>
                <a:cs typeface="Calibri"/>
              </a:rPr>
              <a:t>жизнедеятельности </a:t>
            </a:r>
            <a:r>
              <a:rPr sz="2400" b="1" dirty="0">
                <a:solidFill>
                  <a:srgbClr val="FD0000"/>
                </a:solidFill>
                <a:latin typeface="Calibri"/>
                <a:cs typeface="Calibri"/>
              </a:rPr>
              <a:t>по </a:t>
            </a:r>
            <a:r>
              <a:rPr sz="2400" b="1" spc="-10" dirty="0">
                <a:solidFill>
                  <a:srgbClr val="FD0000"/>
                </a:solidFill>
                <a:latin typeface="Calibri"/>
                <a:cs typeface="Calibri"/>
              </a:rPr>
              <a:t>шкале Лекена </a:t>
            </a:r>
            <a:r>
              <a:rPr sz="2400" b="1" spc="-5" dirty="0">
                <a:solidFill>
                  <a:srgbClr val="FD0000"/>
                </a:solidFill>
                <a:latin typeface="Calibri"/>
                <a:cs typeface="Calibri"/>
              </a:rPr>
              <a:t>(10 </a:t>
            </a:r>
            <a:r>
              <a:rPr sz="2400" b="1" dirty="0">
                <a:solidFill>
                  <a:srgbClr val="FD0000"/>
                </a:solidFill>
                <a:latin typeface="Calibri"/>
                <a:cs typeface="Calibri"/>
              </a:rPr>
              <a:t>и </a:t>
            </a:r>
            <a:r>
              <a:rPr sz="2400" b="1" spc="-5" dirty="0">
                <a:solidFill>
                  <a:srgbClr val="FD0000"/>
                </a:solidFill>
                <a:latin typeface="Calibri"/>
                <a:cs typeface="Calibri"/>
              </a:rPr>
              <a:t>менее</a:t>
            </a:r>
            <a:r>
              <a:rPr sz="2400" b="1" spc="-145" dirty="0">
                <a:solidFill>
                  <a:srgbClr val="FD0000"/>
                </a:solidFill>
                <a:latin typeface="Calibri"/>
                <a:cs typeface="Calibri"/>
              </a:rPr>
              <a:t> </a:t>
            </a:r>
            <a:r>
              <a:rPr sz="2400" b="1" spc="-5" dirty="0">
                <a:solidFill>
                  <a:srgbClr val="FD0000"/>
                </a:solidFill>
                <a:latin typeface="Calibri"/>
                <a:cs typeface="Calibri"/>
              </a:rPr>
              <a:t>баллов),</a:t>
            </a:r>
            <a:endParaRPr sz="2400">
              <a:latin typeface="Calibri"/>
              <a:cs typeface="Calibri"/>
            </a:endParaRPr>
          </a:p>
          <a:p>
            <a:pPr marL="12700">
              <a:lnSpc>
                <a:spcPct val="100000"/>
              </a:lnSpc>
              <a:spcBef>
                <a:spcPts val="575"/>
              </a:spcBef>
            </a:pPr>
            <a:r>
              <a:rPr sz="2400" dirty="0">
                <a:latin typeface="Calibri"/>
                <a:cs typeface="Calibri"/>
              </a:rPr>
              <a:t>- </a:t>
            </a:r>
            <a:r>
              <a:rPr sz="2400" spc="-25" dirty="0">
                <a:latin typeface="Calibri"/>
                <a:cs typeface="Calibri"/>
              </a:rPr>
              <a:t>результат </a:t>
            </a:r>
            <a:r>
              <a:rPr sz="2400" spc="-5" dirty="0">
                <a:latin typeface="Calibri"/>
                <a:cs typeface="Calibri"/>
              </a:rPr>
              <a:t>по </a:t>
            </a:r>
            <a:r>
              <a:rPr sz="2400" spc="-10" dirty="0">
                <a:latin typeface="Calibri"/>
                <a:cs typeface="Calibri"/>
              </a:rPr>
              <a:t>шкале </a:t>
            </a:r>
            <a:r>
              <a:rPr sz="2400" spc="-5" dirty="0">
                <a:latin typeface="Calibri"/>
                <a:cs typeface="Calibri"/>
              </a:rPr>
              <a:t>Харриса (60 </a:t>
            </a:r>
            <a:r>
              <a:rPr sz="2400" dirty="0">
                <a:latin typeface="Calibri"/>
                <a:cs typeface="Calibri"/>
              </a:rPr>
              <a:t>и </a:t>
            </a:r>
            <a:r>
              <a:rPr sz="2400" spc="-15" dirty="0">
                <a:latin typeface="Calibri"/>
                <a:cs typeface="Calibri"/>
              </a:rPr>
              <a:t>более</a:t>
            </a:r>
            <a:r>
              <a:rPr sz="2400" spc="-345" dirty="0">
                <a:latin typeface="Calibri"/>
                <a:cs typeface="Calibri"/>
              </a:rPr>
              <a:t> </a:t>
            </a:r>
            <a:r>
              <a:rPr sz="2400" spc="-5" dirty="0">
                <a:latin typeface="Calibri"/>
                <a:cs typeface="Calibri"/>
              </a:rPr>
              <a:t>баллов)</a:t>
            </a:r>
            <a:endParaRPr sz="2400">
              <a:latin typeface="Calibri"/>
              <a:cs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79721" y="5518150"/>
            <a:ext cx="4585970" cy="316230"/>
          </a:xfrm>
          <a:custGeom>
            <a:avLst/>
            <a:gdLst/>
            <a:ahLst/>
            <a:cxnLst/>
            <a:rect l="l" t="t" r="r" b="b"/>
            <a:pathLst>
              <a:path w="4585970" h="316229">
                <a:moveTo>
                  <a:pt x="4585970" y="0"/>
                </a:moveTo>
                <a:lnTo>
                  <a:pt x="4583898" y="61454"/>
                </a:lnTo>
                <a:lnTo>
                  <a:pt x="4578254" y="111636"/>
                </a:lnTo>
                <a:lnTo>
                  <a:pt x="4569896" y="145468"/>
                </a:lnTo>
                <a:lnTo>
                  <a:pt x="4559681" y="157873"/>
                </a:lnTo>
                <a:lnTo>
                  <a:pt x="2319274" y="157873"/>
                </a:lnTo>
                <a:lnTo>
                  <a:pt x="2309058" y="170278"/>
                </a:lnTo>
                <a:lnTo>
                  <a:pt x="2300700" y="204108"/>
                </a:lnTo>
                <a:lnTo>
                  <a:pt x="2295056" y="254282"/>
                </a:lnTo>
                <a:lnTo>
                  <a:pt x="2292984" y="315722"/>
                </a:lnTo>
                <a:lnTo>
                  <a:pt x="2290913" y="254282"/>
                </a:lnTo>
                <a:lnTo>
                  <a:pt x="2285269" y="204108"/>
                </a:lnTo>
                <a:lnTo>
                  <a:pt x="2276911" y="170278"/>
                </a:lnTo>
                <a:lnTo>
                  <a:pt x="2266696" y="157873"/>
                </a:lnTo>
                <a:lnTo>
                  <a:pt x="26288" y="157873"/>
                </a:lnTo>
                <a:lnTo>
                  <a:pt x="16073" y="145468"/>
                </a:lnTo>
                <a:lnTo>
                  <a:pt x="7715" y="111636"/>
                </a:lnTo>
                <a:lnTo>
                  <a:pt x="2071" y="61454"/>
                </a:lnTo>
                <a:lnTo>
                  <a:pt x="0" y="0"/>
                </a:lnTo>
              </a:path>
            </a:pathLst>
          </a:custGeom>
          <a:ln w="50292">
            <a:solidFill>
              <a:srgbClr val="B8DEE0"/>
            </a:solidFill>
          </a:ln>
        </p:spPr>
        <p:txBody>
          <a:bodyPr wrap="square" lIns="0" tIns="0" rIns="0" bIns="0" rtlCol="0"/>
          <a:lstStyle/>
          <a:p>
            <a:endParaRPr/>
          </a:p>
        </p:txBody>
      </p:sp>
      <p:sp>
        <p:nvSpPr>
          <p:cNvPr id="3" name="object 3"/>
          <p:cNvSpPr txBox="1">
            <a:spLocks noGrp="1"/>
          </p:cNvSpPr>
          <p:nvPr>
            <p:ph type="title"/>
          </p:nvPr>
        </p:nvSpPr>
        <p:spPr>
          <a:xfrm>
            <a:off x="214820" y="70561"/>
            <a:ext cx="8607425" cy="757555"/>
          </a:xfrm>
          <a:prstGeom prst="rect">
            <a:avLst/>
          </a:prstGeom>
        </p:spPr>
        <p:txBody>
          <a:bodyPr vert="horz" wrap="square" lIns="0" tIns="12700" rIns="0" bIns="0" rtlCol="0">
            <a:spAutoFit/>
          </a:bodyPr>
          <a:lstStyle/>
          <a:p>
            <a:pPr algn="ctr">
              <a:lnSpc>
                <a:spcPct val="100000"/>
              </a:lnSpc>
              <a:spcBef>
                <a:spcPts val="100"/>
              </a:spcBef>
            </a:pPr>
            <a:r>
              <a:rPr sz="2400" b="0" u="heavy" spc="-600" dirty="0">
                <a:solidFill>
                  <a:srgbClr val="006DBE"/>
                </a:solidFill>
                <a:uFill>
                  <a:solidFill>
                    <a:srgbClr val="006DBE"/>
                  </a:solidFill>
                </a:uFill>
                <a:latin typeface="Times New Roman"/>
                <a:cs typeface="Times New Roman"/>
              </a:rPr>
              <a:t> </a:t>
            </a:r>
            <a:r>
              <a:rPr sz="2400" u="heavy" spc="-5" dirty="0">
                <a:solidFill>
                  <a:srgbClr val="006DBE"/>
                </a:solidFill>
                <a:uFill>
                  <a:solidFill>
                    <a:srgbClr val="006DBE"/>
                  </a:solidFill>
                </a:uFill>
              </a:rPr>
              <a:t>Домены </a:t>
            </a:r>
            <a:r>
              <a:rPr sz="2400" u="heavy" spc="-10" dirty="0">
                <a:solidFill>
                  <a:srgbClr val="006DBE"/>
                </a:solidFill>
                <a:uFill>
                  <a:solidFill>
                    <a:srgbClr val="006DBE"/>
                  </a:solidFill>
                </a:uFill>
              </a:rPr>
              <a:t>МКФ, </a:t>
            </a:r>
            <a:r>
              <a:rPr sz="2400" u="heavy" spc="-25" dirty="0">
                <a:solidFill>
                  <a:srgbClr val="006DBE"/>
                </a:solidFill>
                <a:uFill>
                  <a:solidFill>
                    <a:srgbClr val="006DBE"/>
                  </a:solidFill>
                </a:uFill>
              </a:rPr>
              <a:t>которые </a:t>
            </a:r>
            <a:r>
              <a:rPr sz="2400" u="heavy" spc="-15" dirty="0">
                <a:solidFill>
                  <a:srgbClr val="006DBE"/>
                </a:solidFill>
                <a:uFill>
                  <a:solidFill>
                    <a:srgbClr val="006DBE"/>
                  </a:solidFill>
                </a:uFill>
              </a:rPr>
              <a:t>наиболее </a:t>
            </a:r>
            <a:r>
              <a:rPr sz="2400" u="heavy" spc="-20" dirty="0">
                <a:solidFill>
                  <a:srgbClr val="006DBE"/>
                </a:solidFill>
                <a:uFill>
                  <a:solidFill>
                    <a:srgbClr val="006DBE"/>
                  </a:solidFill>
                </a:uFill>
              </a:rPr>
              <a:t>часто </a:t>
            </a:r>
            <a:r>
              <a:rPr sz="2400" u="heavy" spc="-30" dirty="0">
                <a:solidFill>
                  <a:srgbClr val="006DBE"/>
                </a:solidFill>
                <a:uFill>
                  <a:solidFill>
                    <a:srgbClr val="006DBE"/>
                  </a:solidFill>
                </a:uFill>
              </a:rPr>
              <a:t>встречаются</a:t>
            </a:r>
            <a:r>
              <a:rPr sz="2400" u="heavy" spc="-270" dirty="0">
                <a:solidFill>
                  <a:srgbClr val="006DBE"/>
                </a:solidFill>
                <a:uFill>
                  <a:solidFill>
                    <a:srgbClr val="006DBE"/>
                  </a:solidFill>
                </a:uFill>
              </a:rPr>
              <a:t> </a:t>
            </a:r>
            <a:r>
              <a:rPr sz="2400" u="heavy" dirty="0">
                <a:solidFill>
                  <a:srgbClr val="006DBE"/>
                </a:solidFill>
                <a:uFill>
                  <a:solidFill>
                    <a:srgbClr val="006DBE"/>
                  </a:solidFill>
                </a:uFill>
              </a:rPr>
              <a:t>при</a:t>
            </a:r>
            <a:r>
              <a:rPr sz="2400" u="heavy" spc="-240" dirty="0">
                <a:solidFill>
                  <a:srgbClr val="006DBE"/>
                </a:solidFill>
                <a:uFill>
                  <a:solidFill>
                    <a:srgbClr val="006DBE"/>
                  </a:solidFill>
                </a:uFill>
              </a:rPr>
              <a:t> </a:t>
            </a:r>
            <a:endParaRPr sz="2400">
              <a:latin typeface="Times New Roman"/>
              <a:cs typeface="Times New Roman"/>
            </a:endParaRPr>
          </a:p>
          <a:p>
            <a:pPr algn="ctr">
              <a:lnSpc>
                <a:spcPct val="100000"/>
              </a:lnSpc>
              <a:spcBef>
                <a:spcPts val="5"/>
              </a:spcBef>
            </a:pPr>
            <a:r>
              <a:rPr sz="2400" b="0" u="heavy" spc="-595" dirty="0">
                <a:solidFill>
                  <a:srgbClr val="006DBE"/>
                </a:solidFill>
                <a:uFill>
                  <a:solidFill>
                    <a:srgbClr val="006DBE"/>
                  </a:solidFill>
                </a:uFill>
                <a:latin typeface="Times New Roman"/>
                <a:cs typeface="Times New Roman"/>
              </a:rPr>
              <a:t> </a:t>
            </a:r>
            <a:r>
              <a:rPr sz="2400" u="heavy" spc="-15" dirty="0">
                <a:solidFill>
                  <a:srgbClr val="006DBE"/>
                </a:solidFill>
                <a:uFill>
                  <a:solidFill>
                    <a:srgbClr val="006DBE"/>
                  </a:solidFill>
                </a:uFill>
              </a:rPr>
              <a:t>эндопротезировании </a:t>
            </a:r>
            <a:r>
              <a:rPr sz="2400" u="heavy" spc="-10" dirty="0">
                <a:solidFill>
                  <a:srgbClr val="006DBE"/>
                </a:solidFill>
                <a:uFill>
                  <a:solidFill>
                    <a:srgbClr val="006DBE"/>
                  </a:solidFill>
                </a:uFill>
              </a:rPr>
              <a:t>тазобедренного</a:t>
            </a:r>
            <a:r>
              <a:rPr sz="2400" u="heavy" spc="-254" dirty="0">
                <a:solidFill>
                  <a:srgbClr val="006DBE"/>
                </a:solidFill>
                <a:uFill>
                  <a:solidFill>
                    <a:srgbClr val="006DBE"/>
                  </a:solidFill>
                </a:uFill>
              </a:rPr>
              <a:t> </a:t>
            </a:r>
            <a:r>
              <a:rPr sz="2400" u="heavy" spc="-25" dirty="0">
                <a:solidFill>
                  <a:srgbClr val="006DBE"/>
                </a:solidFill>
                <a:uFill>
                  <a:solidFill>
                    <a:srgbClr val="006DBE"/>
                  </a:solidFill>
                </a:uFill>
              </a:rPr>
              <a:t>сустава</a:t>
            </a:r>
            <a:r>
              <a:rPr sz="2400" u="heavy" spc="-340" dirty="0">
                <a:solidFill>
                  <a:srgbClr val="006DBE"/>
                </a:solidFill>
                <a:uFill>
                  <a:solidFill>
                    <a:srgbClr val="006DBE"/>
                  </a:solidFill>
                </a:uFill>
              </a:rPr>
              <a:t> </a:t>
            </a:r>
            <a:endParaRPr sz="2400">
              <a:latin typeface="Times New Roman"/>
              <a:cs typeface="Times New Roman"/>
            </a:endParaRPr>
          </a:p>
        </p:txBody>
      </p:sp>
      <p:sp>
        <p:nvSpPr>
          <p:cNvPr id="4" name="object 4"/>
          <p:cNvSpPr txBox="1"/>
          <p:nvPr/>
        </p:nvSpPr>
        <p:spPr>
          <a:xfrm>
            <a:off x="245465" y="893865"/>
            <a:ext cx="4277360" cy="5280660"/>
          </a:xfrm>
          <a:prstGeom prst="rect">
            <a:avLst/>
          </a:prstGeom>
        </p:spPr>
        <p:txBody>
          <a:bodyPr vert="horz" wrap="square" lIns="0" tIns="55879" rIns="0" bIns="0" rtlCol="0">
            <a:spAutoFit/>
          </a:bodyPr>
          <a:lstStyle/>
          <a:p>
            <a:pPr marL="12700">
              <a:lnSpc>
                <a:spcPct val="100000"/>
              </a:lnSpc>
              <a:spcBef>
                <a:spcPts val="439"/>
              </a:spcBef>
            </a:pPr>
            <a:r>
              <a:rPr sz="1400" b="1" dirty="0">
                <a:solidFill>
                  <a:srgbClr val="398991"/>
                </a:solidFill>
                <a:latin typeface="Arial"/>
                <a:cs typeface="Arial"/>
              </a:rPr>
              <a:t>b130 </a:t>
            </a:r>
            <a:r>
              <a:rPr sz="1400" b="1" spc="-15" dirty="0">
                <a:solidFill>
                  <a:srgbClr val="398991"/>
                </a:solidFill>
                <a:latin typeface="Arial"/>
                <a:cs typeface="Arial"/>
              </a:rPr>
              <a:t>Волевые </a:t>
            </a:r>
            <a:r>
              <a:rPr sz="1400" b="1" dirty="0">
                <a:solidFill>
                  <a:srgbClr val="398991"/>
                </a:solidFill>
                <a:latin typeface="Arial"/>
                <a:cs typeface="Arial"/>
              </a:rPr>
              <a:t>и </a:t>
            </a:r>
            <a:r>
              <a:rPr sz="1400" b="1" spc="-10" dirty="0">
                <a:solidFill>
                  <a:srgbClr val="398991"/>
                </a:solidFill>
                <a:latin typeface="Arial"/>
                <a:cs typeface="Arial"/>
              </a:rPr>
              <a:t>побудительные</a:t>
            </a:r>
            <a:r>
              <a:rPr sz="1400" b="1" spc="-254" dirty="0">
                <a:solidFill>
                  <a:srgbClr val="398991"/>
                </a:solidFill>
                <a:latin typeface="Arial"/>
                <a:cs typeface="Arial"/>
              </a:rPr>
              <a:t> </a:t>
            </a:r>
            <a:r>
              <a:rPr sz="1400" b="1" spc="-10" dirty="0">
                <a:solidFill>
                  <a:srgbClr val="398991"/>
                </a:solidFill>
                <a:latin typeface="Arial"/>
                <a:cs typeface="Arial"/>
              </a:rPr>
              <a:t>функции</a:t>
            </a:r>
            <a:endParaRPr sz="1400">
              <a:latin typeface="Arial"/>
              <a:cs typeface="Arial"/>
            </a:endParaRPr>
          </a:p>
          <a:p>
            <a:pPr marL="12700" marR="2326640">
              <a:lnSpc>
                <a:spcPct val="120000"/>
              </a:lnSpc>
            </a:pPr>
            <a:r>
              <a:rPr sz="1400" b="1" spc="-5" dirty="0">
                <a:solidFill>
                  <a:srgbClr val="398991"/>
                </a:solidFill>
                <a:latin typeface="Arial"/>
                <a:cs typeface="Arial"/>
              </a:rPr>
              <a:t>b134 Функции сна  b152 Функции</a:t>
            </a:r>
            <a:r>
              <a:rPr sz="1400" b="1" spc="-130" dirty="0">
                <a:solidFill>
                  <a:srgbClr val="398991"/>
                </a:solidFill>
                <a:latin typeface="Arial"/>
                <a:cs typeface="Arial"/>
              </a:rPr>
              <a:t> </a:t>
            </a:r>
            <a:r>
              <a:rPr sz="1400" b="1" spc="-10" dirty="0">
                <a:solidFill>
                  <a:srgbClr val="398991"/>
                </a:solidFill>
                <a:latin typeface="Arial"/>
                <a:cs typeface="Arial"/>
              </a:rPr>
              <a:t>эмоций  </a:t>
            </a:r>
            <a:r>
              <a:rPr sz="1400" b="1" spc="-5" dirty="0">
                <a:solidFill>
                  <a:srgbClr val="398991"/>
                </a:solidFill>
                <a:latin typeface="Arial"/>
                <a:cs typeface="Arial"/>
              </a:rPr>
              <a:t>b280 Ощущение</a:t>
            </a:r>
            <a:r>
              <a:rPr sz="1400" b="1" spc="-100" dirty="0">
                <a:solidFill>
                  <a:srgbClr val="398991"/>
                </a:solidFill>
                <a:latin typeface="Arial"/>
                <a:cs typeface="Arial"/>
              </a:rPr>
              <a:t> </a:t>
            </a:r>
            <a:r>
              <a:rPr sz="1400" b="1" spc="-15" dirty="0">
                <a:solidFill>
                  <a:srgbClr val="398991"/>
                </a:solidFill>
                <a:latin typeface="Arial"/>
                <a:cs typeface="Arial"/>
              </a:rPr>
              <a:t>боли</a:t>
            </a:r>
            <a:endParaRPr sz="1400">
              <a:latin typeface="Arial"/>
              <a:cs typeface="Arial"/>
            </a:endParaRPr>
          </a:p>
          <a:p>
            <a:pPr marL="12700" marR="1043305" algn="just">
              <a:lnSpc>
                <a:spcPts val="2020"/>
              </a:lnSpc>
              <a:spcBef>
                <a:spcPts val="120"/>
              </a:spcBef>
            </a:pPr>
            <a:r>
              <a:rPr sz="1400" b="1" spc="-5" dirty="0">
                <a:solidFill>
                  <a:srgbClr val="398991"/>
                </a:solidFill>
                <a:latin typeface="Arial"/>
                <a:cs typeface="Arial"/>
              </a:rPr>
              <a:t>b710 Функции </a:t>
            </a:r>
            <a:r>
              <a:rPr sz="1400" b="1" spc="-10" dirty="0">
                <a:solidFill>
                  <a:srgbClr val="398991"/>
                </a:solidFill>
                <a:latin typeface="Arial"/>
                <a:cs typeface="Arial"/>
              </a:rPr>
              <a:t>подвижности </a:t>
            </a:r>
            <a:r>
              <a:rPr sz="1400" b="1" spc="-20" dirty="0">
                <a:solidFill>
                  <a:srgbClr val="398991"/>
                </a:solidFill>
                <a:latin typeface="Arial"/>
                <a:cs typeface="Arial"/>
              </a:rPr>
              <a:t>сустава  </a:t>
            </a:r>
            <a:r>
              <a:rPr sz="1400" b="1" dirty="0">
                <a:solidFill>
                  <a:srgbClr val="398991"/>
                </a:solidFill>
                <a:latin typeface="Arial"/>
                <a:cs typeface="Arial"/>
              </a:rPr>
              <a:t>b715 </a:t>
            </a:r>
            <a:r>
              <a:rPr sz="1400" b="1" spc="-5" dirty="0">
                <a:solidFill>
                  <a:srgbClr val="398991"/>
                </a:solidFill>
                <a:latin typeface="Arial"/>
                <a:cs typeface="Arial"/>
              </a:rPr>
              <a:t>Функции стабильности</a:t>
            </a:r>
            <a:r>
              <a:rPr sz="1400" b="1" spc="-265" dirty="0">
                <a:solidFill>
                  <a:srgbClr val="398991"/>
                </a:solidFill>
                <a:latin typeface="Arial"/>
                <a:cs typeface="Arial"/>
              </a:rPr>
              <a:t> </a:t>
            </a:r>
            <a:r>
              <a:rPr sz="1400" b="1" spc="-20" dirty="0">
                <a:solidFill>
                  <a:srgbClr val="398991"/>
                </a:solidFill>
                <a:latin typeface="Arial"/>
                <a:cs typeface="Arial"/>
              </a:rPr>
              <a:t>сустава  </a:t>
            </a:r>
            <a:r>
              <a:rPr sz="1400" b="1" spc="-5" dirty="0">
                <a:solidFill>
                  <a:srgbClr val="398991"/>
                </a:solidFill>
                <a:latin typeface="Arial"/>
                <a:cs typeface="Arial"/>
              </a:rPr>
              <a:t>b730 Функции мышечной</a:t>
            </a:r>
            <a:r>
              <a:rPr sz="1400" b="1" spc="-80" dirty="0">
                <a:solidFill>
                  <a:srgbClr val="398991"/>
                </a:solidFill>
                <a:latin typeface="Arial"/>
                <a:cs typeface="Arial"/>
              </a:rPr>
              <a:t> </a:t>
            </a:r>
            <a:r>
              <a:rPr sz="1400" b="1" spc="-5" dirty="0">
                <a:solidFill>
                  <a:srgbClr val="398991"/>
                </a:solidFill>
                <a:latin typeface="Arial"/>
                <a:cs typeface="Arial"/>
              </a:rPr>
              <a:t>силы</a:t>
            </a:r>
            <a:endParaRPr sz="1400">
              <a:latin typeface="Arial"/>
              <a:cs typeface="Arial"/>
            </a:endParaRPr>
          </a:p>
          <a:p>
            <a:pPr marL="12700" marR="293370">
              <a:lnSpc>
                <a:spcPct val="106800"/>
              </a:lnSpc>
              <a:spcBef>
                <a:spcPts val="140"/>
              </a:spcBef>
            </a:pPr>
            <a:r>
              <a:rPr sz="1400" b="1" spc="-5" dirty="0">
                <a:solidFill>
                  <a:srgbClr val="398991"/>
                </a:solidFill>
                <a:latin typeface="Arial"/>
                <a:cs typeface="Arial"/>
              </a:rPr>
              <a:t>b740 Функции мышечной </a:t>
            </a:r>
            <a:r>
              <a:rPr sz="1400" b="1" spc="-10" dirty="0">
                <a:solidFill>
                  <a:srgbClr val="398991"/>
                </a:solidFill>
                <a:latin typeface="Arial"/>
                <a:cs typeface="Arial"/>
              </a:rPr>
              <a:t>выносливости  </a:t>
            </a:r>
            <a:r>
              <a:rPr sz="1400" b="1" spc="-5" dirty="0">
                <a:solidFill>
                  <a:srgbClr val="398991"/>
                </a:solidFill>
                <a:latin typeface="Arial"/>
                <a:cs typeface="Arial"/>
              </a:rPr>
              <a:t>b760 </a:t>
            </a:r>
            <a:r>
              <a:rPr sz="1400" b="1" spc="-10" dirty="0">
                <a:solidFill>
                  <a:srgbClr val="398991"/>
                </a:solidFill>
                <a:latin typeface="Arial"/>
                <a:cs typeface="Arial"/>
              </a:rPr>
              <a:t>Контроль произвольных</a:t>
            </a:r>
            <a:r>
              <a:rPr sz="1400" b="1" spc="-160" dirty="0">
                <a:solidFill>
                  <a:srgbClr val="398991"/>
                </a:solidFill>
                <a:latin typeface="Arial"/>
                <a:cs typeface="Arial"/>
              </a:rPr>
              <a:t> </a:t>
            </a:r>
            <a:r>
              <a:rPr sz="1400" b="1" spc="-5" dirty="0">
                <a:solidFill>
                  <a:srgbClr val="398991"/>
                </a:solidFill>
                <a:latin typeface="Arial"/>
                <a:cs typeface="Arial"/>
              </a:rPr>
              <a:t>двигательных  </a:t>
            </a:r>
            <a:r>
              <a:rPr sz="1400" b="1" spc="-25" dirty="0">
                <a:solidFill>
                  <a:srgbClr val="398991"/>
                </a:solidFill>
                <a:latin typeface="Arial"/>
                <a:cs typeface="Arial"/>
              </a:rPr>
              <a:t>функций</a:t>
            </a:r>
            <a:endParaRPr sz="1400">
              <a:latin typeface="Arial"/>
              <a:cs typeface="Arial"/>
            </a:endParaRPr>
          </a:p>
          <a:p>
            <a:pPr marL="12700" marR="560070">
              <a:lnSpc>
                <a:spcPct val="100899"/>
              </a:lnSpc>
              <a:spcBef>
                <a:spcPts val="310"/>
              </a:spcBef>
            </a:pPr>
            <a:r>
              <a:rPr sz="1400" b="1" spc="-5" dirty="0">
                <a:solidFill>
                  <a:srgbClr val="398991"/>
                </a:solidFill>
                <a:latin typeface="Arial"/>
                <a:cs typeface="Arial"/>
              </a:rPr>
              <a:t>b780 Ощущения, </a:t>
            </a:r>
            <a:r>
              <a:rPr sz="1400" b="1" spc="-10" dirty="0">
                <a:solidFill>
                  <a:srgbClr val="398991"/>
                </a:solidFill>
                <a:latin typeface="Arial"/>
                <a:cs typeface="Arial"/>
              </a:rPr>
              <a:t>связанные </a:t>
            </a:r>
            <a:r>
              <a:rPr sz="1400" b="1" dirty="0">
                <a:solidFill>
                  <a:srgbClr val="398991"/>
                </a:solidFill>
                <a:latin typeface="Arial"/>
                <a:cs typeface="Arial"/>
              </a:rPr>
              <a:t>с мышцами</a:t>
            </a:r>
            <a:r>
              <a:rPr sz="1400" b="1" spc="-120" dirty="0">
                <a:solidFill>
                  <a:srgbClr val="398991"/>
                </a:solidFill>
                <a:latin typeface="Arial"/>
                <a:cs typeface="Arial"/>
              </a:rPr>
              <a:t> </a:t>
            </a:r>
            <a:r>
              <a:rPr sz="1400" b="1" dirty="0">
                <a:solidFill>
                  <a:srgbClr val="398991"/>
                </a:solidFill>
                <a:latin typeface="Arial"/>
                <a:cs typeface="Arial"/>
              </a:rPr>
              <a:t>и  </a:t>
            </a:r>
            <a:r>
              <a:rPr sz="1400" b="1" spc="-5" dirty="0">
                <a:solidFill>
                  <a:srgbClr val="398991"/>
                </a:solidFill>
                <a:latin typeface="Arial"/>
                <a:cs typeface="Arial"/>
              </a:rPr>
              <a:t>двигательными</a:t>
            </a:r>
            <a:r>
              <a:rPr sz="1400" b="1" spc="-20" dirty="0">
                <a:solidFill>
                  <a:srgbClr val="398991"/>
                </a:solidFill>
                <a:latin typeface="Arial"/>
                <a:cs typeface="Arial"/>
              </a:rPr>
              <a:t> </a:t>
            </a:r>
            <a:r>
              <a:rPr sz="1400" b="1" spc="-10" dirty="0">
                <a:solidFill>
                  <a:srgbClr val="398991"/>
                </a:solidFill>
                <a:latin typeface="Arial"/>
                <a:cs typeface="Arial"/>
              </a:rPr>
              <a:t>функциями</a:t>
            </a:r>
            <a:endParaRPr sz="1400">
              <a:latin typeface="Arial"/>
              <a:cs typeface="Arial"/>
            </a:endParaRPr>
          </a:p>
          <a:p>
            <a:pPr marL="12700" marR="1383030">
              <a:lnSpc>
                <a:spcPct val="242899"/>
              </a:lnSpc>
              <a:spcBef>
                <a:spcPts val="105"/>
              </a:spcBef>
            </a:pPr>
            <a:r>
              <a:rPr sz="1400" b="1" spc="-5" dirty="0">
                <a:solidFill>
                  <a:srgbClr val="FD0000"/>
                </a:solidFill>
                <a:latin typeface="Arial"/>
                <a:cs typeface="Arial"/>
              </a:rPr>
              <a:t>S740 </a:t>
            </a:r>
            <a:r>
              <a:rPr sz="1400" b="1" spc="-10" dirty="0">
                <a:solidFill>
                  <a:srgbClr val="FD0000"/>
                </a:solidFill>
                <a:latin typeface="Arial"/>
                <a:cs typeface="Arial"/>
              </a:rPr>
              <a:t>Структура </a:t>
            </a:r>
            <a:r>
              <a:rPr sz="1400" b="1" spc="-15" dirty="0">
                <a:solidFill>
                  <a:srgbClr val="FD0000"/>
                </a:solidFill>
                <a:latin typeface="Arial"/>
                <a:cs typeface="Arial"/>
              </a:rPr>
              <a:t>тазовой</a:t>
            </a:r>
            <a:r>
              <a:rPr sz="1400" b="1" spc="-125" dirty="0">
                <a:solidFill>
                  <a:srgbClr val="FD0000"/>
                </a:solidFill>
                <a:latin typeface="Arial"/>
                <a:cs typeface="Arial"/>
              </a:rPr>
              <a:t> </a:t>
            </a:r>
            <a:r>
              <a:rPr sz="1400" b="1" spc="-10" dirty="0">
                <a:solidFill>
                  <a:srgbClr val="FD0000"/>
                </a:solidFill>
                <a:latin typeface="Arial"/>
                <a:cs typeface="Arial"/>
              </a:rPr>
              <a:t>области  </a:t>
            </a:r>
            <a:r>
              <a:rPr sz="1400" b="1" spc="-5" dirty="0">
                <a:solidFill>
                  <a:srgbClr val="00AD4F"/>
                </a:solidFill>
                <a:latin typeface="Arial"/>
                <a:cs typeface="Arial"/>
              </a:rPr>
              <a:t>d410 Изменение </a:t>
            </a:r>
            <a:r>
              <a:rPr sz="1400" b="1" spc="-10" dirty="0">
                <a:solidFill>
                  <a:srgbClr val="00AD4F"/>
                </a:solidFill>
                <a:latin typeface="Arial"/>
                <a:cs typeface="Arial"/>
              </a:rPr>
              <a:t>позы</a:t>
            </a:r>
            <a:r>
              <a:rPr sz="1400" b="1" spc="-140" dirty="0">
                <a:solidFill>
                  <a:srgbClr val="00AD4F"/>
                </a:solidFill>
                <a:latin typeface="Arial"/>
                <a:cs typeface="Arial"/>
              </a:rPr>
              <a:t> </a:t>
            </a:r>
            <a:r>
              <a:rPr sz="1400" b="1" spc="-10" dirty="0">
                <a:solidFill>
                  <a:srgbClr val="00AD4F"/>
                </a:solidFill>
                <a:latin typeface="Arial"/>
                <a:cs typeface="Arial"/>
              </a:rPr>
              <a:t>тела</a:t>
            </a:r>
            <a:endParaRPr sz="1400">
              <a:latin typeface="Arial"/>
              <a:cs typeface="Arial"/>
            </a:endParaRPr>
          </a:p>
          <a:p>
            <a:pPr marL="12700" marR="1155065">
              <a:lnSpc>
                <a:spcPct val="117900"/>
              </a:lnSpc>
            </a:pPr>
            <a:r>
              <a:rPr sz="1400" b="1" spc="-5" dirty="0">
                <a:solidFill>
                  <a:srgbClr val="00AD4F"/>
                </a:solidFill>
                <a:latin typeface="Arial"/>
                <a:cs typeface="Arial"/>
              </a:rPr>
              <a:t>d415 Поддержание </a:t>
            </a:r>
            <a:r>
              <a:rPr sz="1400" b="1" spc="-15" dirty="0">
                <a:solidFill>
                  <a:srgbClr val="00AD4F"/>
                </a:solidFill>
                <a:latin typeface="Arial"/>
                <a:cs typeface="Arial"/>
              </a:rPr>
              <a:t>положения</a:t>
            </a:r>
            <a:r>
              <a:rPr sz="1400" b="1" spc="-250" dirty="0">
                <a:solidFill>
                  <a:srgbClr val="00AD4F"/>
                </a:solidFill>
                <a:latin typeface="Arial"/>
                <a:cs typeface="Arial"/>
              </a:rPr>
              <a:t> </a:t>
            </a:r>
            <a:r>
              <a:rPr sz="1400" b="1" spc="-10" dirty="0">
                <a:solidFill>
                  <a:srgbClr val="00AD4F"/>
                </a:solidFill>
                <a:latin typeface="Arial"/>
                <a:cs typeface="Arial"/>
              </a:rPr>
              <a:t>тела  </a:t>
            </a:r>
            <a:r>
              <a:rPr sz="1400" b="1" spc="-5" dirty="0">
                <a:solidFill>
                  <a:srgbClr val="00AD4F"/>
                </a:solidFill>
                <a:latin typeface="Arial"/>
                <a:cs typeface="Arial"/>
              </a:rPr>
              <a:t>d450</a:t>
            </a:r>
            <a:r>
              <a:rPr sz="1400" b="1" spc="-60" dirty="0">
                <a:solidFill>
                  <a:srgbClr val="00AD4F"/>
                </a:solidFill>
                <a:latin typeface="Arial"/>
                <a:cs typeface="Arial"/>
              </a:rPr>
              <a:t> </a:t>
            </a:r>
            <a:r>
              <a:rPr sz="1400" b="1" spc="-10" dirty="0">
                <a:solidFill>
                  <a:srgbClr val="00AD4F"/>
                </a:solidFill>
                <a:latin typeface="Arial"/>
                <a:cs typeface="Arial"/>
              </a:rPr>
              <a:t>Ходьба</a:t>
            </a:r>
            <a:endParaRPr sz="1400">
              <a:latin typeface="Arial"/>
              <a:cs typeface="Arial"/>
            </a:endParaRPr>
          </a:p>
          <a:p>
            <a:pPr marL="12700" marR="1445260">
              <a:lnSpc>
                <a:spcPct val="101400"/>
              </a:lnSpc>
              <a:spcBef>
                <a:spcPts val="185"/>
              </a:spcBef>
            </a:pPr>
            <a:r>
              <a:rPr sz="1400" b="1" spc="-5" dirty="0">
                <a:solidFill>
                  <a:srgbClr val="00AD4F"/>
                </a:solidFill>
                <a:latin typeface="Arial"/>
                <a:cs typeface="Arial"/>
              </a:rPr>
              <a:t>d455 </a:t>
            </a:r>
            <a:r>
              <a:rPr sz="1400" b="1" dirty="0">
                <a:solidFill>
                  <a:srgbClr val="00AD4F"/>
                </a:solidFill>
                <a:latin typeface="Arial"/>
                <a:cs typeface="Arial"/>
              </a:rPr>
              <a:t>Передвижение</a:t>
            </a:r>
            <a:r>
              <a:rPr sz="1400" b="1" spc="-235" dirty="0">
                <a:solidFill>
                  <a:srgbClr val="00AD4F"/>
                </a:solidFill>
                <a:latin typeface="Arial"/>
                <a:cs typeface="Arial"/>
              </a:rPr>
              <a:t> </a:t>
            </a:r>
            <a:r>
              <a:rPr sz="1400" b="1" spc="-5" dirty="0">
                <a:solidFill>
                  <a:srgbClr val="00AD4F"/>
                </a:solidFill>
                <a:latin typeface="Arial"/>
                <a:cs typeface="Arial"/>
              </a:rPr>
              <a:t>способами,  </a:t>
            </a:r>
            <a:r>
              <a:rPr sz="1400" b="1" spc="-10" dirty="0">
                <a:solidFill>
                  <a:srgbClr val="00AD4F"/>
                </a:solidFill>
                <a:latin typeface="Arial"/>
                <a:cs typeface="Arial"/>
              </a:rPr>
              <a:t>отличающимися </a:t>
            </a:r>
            <a:r>
              <a:rPr sz="1400" b="1" spc="-25" dirty="0">
                <a:solidFill>
                  <a:srgbClr val="00AD4F"/>
                </a:solidFill>
                <a:latin typeface="Arial"/>
                <a:cs typeface="Arial"/>
              </a:rPr>
              <a:t>от</a:t>
            </a:r>
            <a:r>
              <a:rPr sz="1400" b="1" spc="-175" dirty="0">
                <a:solidFill>
                  <a:srgbClr val="00AD4F"/>
                </a:solidFill>
                <a:latin typeface="Arial"/>
                <a:cs typeface="Arial"/>
              </a:rPr>
              <a:t> </a:t>
            </a:r>
            <a:r>
              <a:rPr sz="1400" b="1" spc="-15" dirty="0">
                <a:solidFill>
                  <a:srgbClr val="00AD4F"/>
                </a:solidFill>
                <a:latin typeface="Arial"/>
                <a:cs typeface="Arial"/>
              </a:rPr>
              <a:t>ходьбы</a:t>
            </a:r>
            <a:endParaRPr sz="1400">
              <a:latin typeface="Arial"/>
              <a:cs typeface="Arial"/>
            </a:endParaRPr>
          </a:p>
          <a:p>
            <a:pPr marL="12700">
              <a:lnSpc>
                <a:spcPct val="100000"/>
              </a:lnSpc>
              <a:spcBef>
                <a:spcPts val="405"/>
              </a:spcBef>
            </a:pPr>
            <a:r>
              <a:rPr sz="1400" b="1" u="heavy" spc="-5" dirty="0">
                <a:solidFill>
                  <a:srgbClr val="00AD4F"/>
                </a:solidFill>
                <a:uFill>
                  <a:solidFill>
                    <a:srgbClr val="00AD4F"/>
                  </a:solidFill>
                </a:uFill>
                <a:latin typeface="Arial"/>
                <a:cs typeface="Arial"/>
              </a:rPr>
              <a:t>d470 </a:t>
            </a:r>
            <a:r>
              <a:rPr sz="1400" b="1" u="heavy" spc="-10" dirty="0">
                <a:solidFill>
                  <a:srgbClr val="00AD4F"/>
                </a:solidFill>
                <a:uFill>
                  <a:solidFill>
                    <a:srgbClr val="00AD4F"/>
                  </a:solidFill>
                </a:uFill>
                <a:latin typeface="Arial"/>
                <a:cs typeface="Arial"/>
              </a:rPr>
              <a:t>Использование </a:t>
            </a:r>
            <a:r>
              <a:rPr sz="1400" b="1" u="heavy" spc="-5" dirty="0">
                <a:solidFill>
                  <a:srgbClr val="00AD4F"/>
                </a:solidFill>
                <a:uFill>
                  <a:solidFill>
                    <a:srgbClr val="00AD4F"/>
                  </a:solidFill>
                </a:uFill>
                <a:latin typeface="Arial"/>
                <a:cs typeface="Arial"/>
              </a:rPr>
              <a:t>пассажирского</a:t>
            </a:r>
            <a:r>
              <a:rPr sz="1400" b="1" u="heavy" spc="-270" dirty="0">
                <a:solidFill>
                  <a:srgbClr val="00AD4F"/>
                </a:solidFill>
                <a:uFill>
                  <a:solidFill>
                    <a:srgbClr val="00AD4F"/>
                  </a:solidFill>
                </a:uFill>
                <a:latin typeface="Arial"/>
                <a:cs typeface="Arial"/>
              </a:rPr>
              <a:t> </a:t>
            </a:r>
            <a:r>
              <a:rPr sz="1400" b="1" u="heavy" spc="-10" dirty="0">
                <a:solidFill>
                  <a:srgbClr val="00AD4F"/>
                </a:solidFill>
                <a:uFill>
                  <a:solidFill>
                    <a:srgbClr val="00AD4F"/>
                  </a:solidFill>
                </a:uFill>
                <a:latin typeface="Arial"/>
                <a:cs typeface="Arial"/>
              </a:rPr>
              <a:t>транспорта</a:t>
            </a:r>
            <a:r>
              <a:rPr sz="1400" b="1" u="heavy" spc="-200" dirty="0">
                <a:solidFill>
                  <a:srgbClr val="00AD4F"/>
                </a:solidFill>
                <a:uFill>
                  <a:solidFill>
                    <a:srgbClr val="00AD4F"/>
                  </a:solidFill>
                </a:uFill>
                <a:latin typeface="Arial"/>
                <a:cs typeface="Arial"/>
              </a:rPr>
              <a:t> </a:t>
            </a:r>
            <a:endParaRPr sz="1400">
              <a:latin typeface="Arial"/>
              <a:cs typeface="Arial"/>
            </a:endParaRPr>
          </a:p>
        </p:txBody>
      </p:sp>
      <p:sp>
        <p:nvSpPr>
          <p:cNvPr id="5" name="object 5"/>
          <p:cNvSpPr txBox="1"/>
          <p:nvPr/>
        </p:nvSpPr>
        <p:spPr>
          <a:xfrm>
            <a:off x="4567809" y="888339"/>
            <a:ext cx="4239260" cy="4508500"/>
          </a:xfrm>
          <a:prstGeom prst="rect">
            <a:avLst/>
          </a:prstGeom>
        </p:spPr>
        <p:txBody>
          <a:bodyPr vert="horz" wrap="square" lIns="0" tIns="12700" rIns="0" bIns="0" rtlCol="0">
            <a:spAutoFit/>
          </a:bodyPr>
          <a:lstStyle/>
          <a:p>
            <a:pPr marL="12700" marR="1527175">
              <a:lnSpc>
                <a:spcPct val="121400"/>
              </a:lnSpc>
              <a:spcBef>
                <a:spcPts val="100"/>
              </a:spcBef>
            </a:pPr>
            <a:r>
              <a:rPr sz="1400" b="1" u="heavy" spc="-15" dirty="0">
                <a:solidFill>
                  <a:srgbClr val="00AD4F"/>
                </a:solidFill>
                <a:uFill>
                  <a:solidFill>
                    <a:srgbClr val="00AD4F"/>
                  </a:solidFill>
                </a:uFill>
                <a:latin typeface="Arial"/>
                <a:cs typeface="Arial"/>
              </a:rPr>
              <a:t>d475 </a:t>
            </a:r>
            <a:r>
              <a:rPr sz="1400" b="1" u="heavy" spc="-20" dirty="0">
                <a:solidFill>
                  <a:srgbClr val="00AD4F"/>
                </a:solidFill>
                <a:uFill>
                  <a:solidFill>
                    <a:srgbClr val="00AD4F"/>
                  </a:solidFill>
                </a:uFill>
                <a:latin typeface="Arial"/>
                <a:cs typeface="Arial"/>
              </a:rPr>
              <a:t>Управление </a:t>
            </a:r>
            <a:r>
              <a:rPr sz="1400" b="1" u="heavy" spc="-25" dirty="0">
                <a:solidFill>
                  <a:srgbClr val="00AD4F"/>
                </a:solidFill>
                <a:uFill>
                  <a:solidFill>
                    <a:srgbClr val="00AD4F"/>
                  </a:solidFill>
                </a:uFill>
                <a:latin typeface="Arial"/>
                <a:cs typeface="Arial"/>
              </a:rPr>
              <a:t>транспортом </a:t>
            </a:r>
            <a:r>
              <a:rPr sz="1400" b="1" spc="-25" dirty="0">
                <a:solidFill>
                  <a:srgbClr val="00AD4F"/>
                </a:solidFill>
                <a:latin typeface="Arial"/>
                <a:cs typeface="Arial"/>
              </a:rPr>
              <a:t> </a:t>
            </a:r>
            <a:r>
              <a:rPr sz="1400" b="1" u="heavy" spc="-5" dirty="0">
                <a:solidFill>
                  <a:srgbClr val="00AD4F"/>
                </a:solidFill>
                <a:uFill>
                  <a:solidFill>
                    <a:srgbClr val="00AD4F"/>
                  </a:solidFill>
                </a:uFill>
                <a:latin typeface="Arial"/>
                <a:cs typeface="Arial"/>
              </a:rPr>
              <a:t>d540</a:t>
            </a:r>
            <a:r>
              <a:rPr sz="1400" b="1" u="heavy" spc="-50" dirty="0">
                <a:solidFill>
                  <a:srgbClr val="00AD4F"/>
                </a:solidFill>
                <a:uFill>
                  <a:solidFill>
                    <a:srgbClr val="00AD4F"/>
                  </a:solidFill>
                </a:uFill>
                <a:latin typeface="Arial"/>
                <a:cs typeface="Arial"/>
              </a:rPr>
              <a:t> </a:t>
            </a:r>
            <a:r>
              <a:rPr sz="1400" b="1" u="heavy" spc="-5" dirty="0">
                <a:solidFill>
                  <a:srgbClr val="00AD4F"/>
                </a:solidFill>
                <a:uFill>
                  <a:solidFill>
                    <a:srgbClr val="00AD4F"/>
                  </a:solidFill>
                </a:uFill>
                <a:latin typeface="Arial"/>
                <a:cs typeface="Arial"/>
              </a:rPr>
              <a:t>Одевание</a:t>
            </a:r>
            <a:endParaRPr sz="1400">
              <a:latin typeface="Arial"/>
              <a:cs typeface="Arial"/>
            </a:endParaRPr>
          </a:p>
          <a:p>
            <a:pPr marL="12700">
              <a:lnSpc>
                <a:spcPct val="100000"/>
              </a:lnSpc>
              <a:spcBef>
                <a:spcPts val="385"/>
              </a:spcBef>
            </a:pPr>
            <a:r>
              <a:rPr sz="1400" b="1" spc="-5" dirty="0">
                <a:solidFill>
                  <a:srgbClr val="009700"/>
                </a:solidFill>
                <a:latin typeface="Arial"/>
                <a:cs typeface="Arial"/>
              </a:rPr>
              <a:t>d640 Выполнение </a:t>
            </a:r>
            <a:r>
              <a:rPr sz="1400" b="1" spc="-15" dirty="0">
                <a:solidFill>
                  <a:srgbClr val="009700"/>
                </a:solidFill>
                <a:latin typeface="Arial"/>
                <a:cs typeface="Arial"/>
              </a:rPr>
              <a:t>работы </a:t>
            </a:r>
            <a:r>
              <a:rPr sz="1400" b="1" dirty="0">
                <a:solidFill>
                  <a:srgbClr val="009700"/>
                </a:solidFill>
                <a:latin typeface="Arial"/>
                <a:cs typeface="Arial"/>
              </a:rPr>
              <a:t>по</a:t>
            </a:r>
            <a:r>
              <a:rPr sz="1400" b="1" spc="-180" dirty="0">
                <a:solidFill>
                  <a:srgbClr val="009700"/>
                </a:solidFill>
                <a:latin typeface="Arial"/>
                <a:cs typeface="Arial"/>
              </a:rPr>
              <a:t> </a:t>
            </a:r>
            <a:r>
              <a:rPr sz="1400" b="1" spc="-15" dirty="0">
                <a:solidFill>
                  <a:srgbClr val="009700"/>
                </a:solidFill>
                <a:latin typeface="Arial"/>
                <a:cs typeface="Arial"/>
              </a:rPr>
              <a:t>дому</a:t>
            </a:r>
            <a:endParaRPr sz="1400">
              <a:latin typeface="Arial"/>
              <a:cs typeface="Arial"/>
            </a:endParaRPr>
          </a:p>
          <a:p>
            <a:pPr>
              <a:lnSpc>
                <a:spcPct val="100000"/>
              </a:lnSpc>
            </a:pPr>
            <a:endParaRPr sz="1900">
              <a:latin typeface="Arial"/>
              <a:cs typeface="Arial"/>
            </a:endParaRPr>
          </a:p>
          <a:p>
            <a:pPr marL="12700" marR="1275080">
              <a:lnSpc>
                <a:spcPct val="101400"/>
              </a:lnSpc>
            </a:pPr>
            <a:r>
              <a:rPr sz="1400" b="1" spc="-20" dirty="0">
                <a:solidFill>
                  <a:srgbClr val="006DBE"/>
                </a:solidFill>
                <a:latin typeface="Arial"/>
                <a:cs typeface="Arial"/>
              </a:rPr>
              <a:t>e110 </a:t>
            </a:r>
            <a:r>
              <a:rPr sz="1400" b="1" spc="-15" dirty="0">
                <a:solidFill>
                  <a:srgbClr val="006DBE"/>
                </a:solidFill>
                <a:latin typeface="Arial"/>
                <a:cs typeface="Arial"/>
              </a:rPr>
              <a:t>Продукты </a:t>
            </a:r>
            <a:r>
              <a:rPr sz="1400" b="1" dirty="0">
                <a:solidFill>
                  <a:srgbClr val="006DBE"/>
                </a:solidFill>
                <a:latin typeface="Arial"/>
                <a:cs typeface="Arial"/>
              </a:rPr>
              <a:t>или </a:t>
            </a:r>
            <a:r>
              <a:rPr sz="1400" b="1" spc="-15" dirty="0">
                <a:solidFill>
                  <a:srgbClr val="006DBE"/>
                </a:solidFill>
                <a:latin typeface="Arial"/>
                <a:cs typeface="Arial"/>
              </a:rPr>
              <a:t>вещества</a:t>
            </a:r>
            <a:r>
              <a:rPr sz="1400" b="1" spc="-160" dirty="0">
                <a:solidFill>
                  <a:srgbClr val="006DBE"/>
                </a:solidFill>
                <a:latin typeface="Arial"/>
                <a:cs typeface="Arial"/>
              </a:rPr>
              <a:t> </a:t>
            </a:r>
            <a:r>
              <a:rPr sz="1400" b="1" spc="-5" dirty="0">
                <a:solidFill>
                  <a:srgbClr val="006DBE"/>
                </a:solidFill>
                <a:latin typeface="Arial"/>
                <a:cs typeface="Arial"/>
              </a:rPr>
              <a:t>для  </a:t>
            </a:r>
            <a:r>
              <a:rPr sz="1400" b="1" spc="-10" dirty="0">
                <a:solidFill>
                  <a:srgbClr val="006DBE"/>
                </a:solidFill>
                <a:latin typeface="Arial"/>
                <a:cs typeface="Arial"/>
              </a:rPr>
              <a:t>персонального</a:t>
            </a:r>
            <a:r>
              <a:rPr sz="1400" b="1" spc="-110" dirty="0">
                <a:solidFill>
                  <a:srgbClr val="006DBE"/>
                </a:solidFill>
                <a:latin typeface="Arial"/>
                <a:cs typeface="Arial"/>
              </a:rPr>
              <a:t> </a:t>
            </a:r>
            <a:r>
              <a:rPr sz="1400" b="1" spc="-15" dirty="0">
                <a:solidFill>
                  <a:srgbClr val="006DBE"/>
                </a:solidFill>
                <a:latin typeface="Arial"/>
                <a:cs typeface="Arial"/>
              </a:rPr>
              <a:t>потребления</a:t>
            </a:r>
            <a:endParaRPr sz="1400">
              <a:latin typeface="Arial"/>
              <a:cs typeface="Arial"/>
            </a:endParaRPr>
          </a:p>
          <a:p>
            <a:pPr marL="12700">
              <a:lnSpc>
                <a:spcPct val="100000"/>
              </a:lnSpc>
              <a:spcBef>
                <a:spcPts val="310"/>
              </a:spcBef>
            </a:pPr>
            <a:r>
              <a:rPr sz="1400" b="1" spc="-20" dirty="0">
                <a:solidFill>
                  <a:srgbClr val="006DBE"/>
                </a:solidFill>
                <a:latin typeface="Arial"/>
                <a:cs typeface="Arial"/>
              </a:rPr>
              <a:t>e115 </a:t>
            </a:r>
            <a:r>
              <a:rPr sz="1400" b="1" spc="-5" dirty="0">
                <a:solidFill>
                  <a:srgbClr val="006DBE"/>
                </a:solidFill>
                <a:latin typeface="Arial"/>
                <a:cs typeface="Arial"/>
              </a:rPr>
              <a:t>Изделия </a:t>
            </a:r>
            <a:r>
              <a:rPr sz="1400" b="1" dirty="0">
                <a:solidFill>
                  <a:srgbClr val="006DBE"/>
                </a:solidFill>
                <a:latin typeface="Arial"/>
                <a:cs typeface="Arial"/>
              </a:rPr>
              <a:t>и </a:t>
            </a:r>
            <a:r>
              <a:rPr sz="1400" b="1" spc="-15" dirty="0">
                <a:solidFill>
                  <a:srgbClr val="006DBE"/>
                </a:solidFill>
                <a:latin typeface="Arial"/>
                <a:cs typeface="Arial"/>
              </a:rPr>
              <a:t>технологии </a:t>
            </a:r>
            <a:r>
              <a:rPr sz="1400" b="1" spc="-5" dirty="0">
                <a:solidFill>
                  <a:srgbClr val="006DBE"/>
                </a:solidFill>
                <a:latin typeface="Arial"/>
                <a:cs typeface="Arial"/>
              </a:rPr>
              <a:t>для</a:t>
            </a:r>
            <a:r>
              <a:rPr sz="1400" b="1" spc="-254" dirty="0">
                <a:solidFill>
                  <a:srgbClr val="006DBE"/>
                </a:solidFill>
                <a:latin typeface="Arial"/>
                <a:cs typeface="Arial"/>
              </a:rPr>
              <a:t> </a:t>
            </a:r>
            <a:r>
              <a:rPr sz="1400" b="1" spc="-5" dirty="0">
                <a:solidFill>
                  <a:srgbClr val="006DBE"/>
                </a:solidFill>
                <a:latin typeface="Arial"/>
                <a:cs typeface="Arial"/>
              </a:rPr>
              <a:t>личного</a:t>
            </a:r>
            <a:endParaRPr sz="1400">
              <a:latin typeface="Arial"/>
              <a:cs typeface="Arial"/>
            </a:endParaRPr>
          </a:p>
          <a:p>
            <a:pPr marL="12700">
              <a:lnSpc>
                <a:spcPct val="100000"/>
              </a:lnSpc>
              <a:spcBef>
                <a:spcPts val="25"/>
              </a:spcBef>
            </a:pPr>
            <a:r>
              <a:rPr sz="1400" b="1" spc="-10" dirty="0">
                <a:solidFill>
                  <a:srgbClr val="006DBE"/>
                </a:solidFill>
                <a:latin typeface="Arial"/>
                <a:cs typeface="Arial"/>
              </a:rPr>
              <a:t>повседневного</a:t>
            </a:r>
            <a:r>
              <a:rPr sz="1400" b="1" spc="-75" dirty="0">
                <a:solidFill>
                  <a:srgbClr val="006DBE"/>
                </a:solidFill>
                <a:latin typeface="Arial"/>
                <a:cs typeface="Arial"/>
              </a:rPr>
              <a:t> </a:t>
            </a:r>
            <a:r>
              <a:rPr sz="1400" b="1" spc="-10" dirty="0">
                <a:solidFill>
                  <a:srgbClr val="006DBE"/>
                </a:solidFill>
                <a:latin typeface="Arial"/>
                <a:cs typeface="Arial"/>
              </a:rPr>
              <a:t>использования</a:t>
            </a:r>
            <a:endParaRPr sz="1400">
              <a:latin typeface="Arial"/>
              <a:cs typeface="Arial"/>
            </a:endParaRPr>
          </a:p>
          <a:p>
            <a:pPr marL="12700" marR="50800">
              <a:lnSpc>
                <a:spcPct val="101099"/>
              </a:lnSpc>
              <a:spcBef>
                <a:spcPts val="295"/>
              </a:spcBef>
            </a:pPr>
            <a:r>
              <a:rPr sz="1400" b="1" spc="-5" dirty="0">
                <a:solidFill>
                  <a:srgbClr val="006DBE"/>
                </a:solidFill>
                <a:latin typeface="Arial"/>
                <a:cs typeface="Arial"/>
              </a:rPr>
              <a:t>e120 Изделия </a:t>
            </a:r>
            <a:r>
              <a:rPr sz="1400" b="1" dirty="0">
                <a:solidFill>
                  <a:srgbClr val="006DBE"/>
                </a:solidFill>
                <a:latin typeface="Arial"/>
                <a:cs typeface="Arial"/>
              </a:rPr>
              <a:t>и </a:t>
            </a:r>
            <a:r>
              <a:rPr sz="1400" b="1" spc="-15" dirty="0">
                <a:solidFill>
                  <a:srgbClr val="006DBE"/>
                </a:solidFill>
                <a:latin typeface="Arial"/>
                <a:cs typeface="Arial"/>
              </a:rPr>
              <a:t>технологии </a:t>
            </a:r>
            <a:r>
              <a:rPr sz="1400" b="1" spc="-5" dirty="0">
                <a:solidFill>
                  <a:srgbClr val="006DBE"/>
                </a:solidFill>
                <a:latin typeface="Arial"/>
                <a:cs typeface="Arial"/>
              </a:rPr>
              <a:t>для</a:t>
            </a:r>
            <a:r>
              <a:rPr sz="1400" b="1" spc="-135" dirty="0">
                <a:solidFill>
                  <a:srgbClr val="006DBE"/>
                </a:solidFill>
                <a:latin typeface="Arial"/>
                <a:cs typeface="Arial"/>
              </a:rPr>
              <a:t> </a:t>
            </a:r>
            <a:r>
              <a:rPr sz="1400" b="1" spc="-5" dirty="0">
                <a:solidFill>
                  <a:srgbClr val="006DBE"/>
                </a:solidFill>
                <a:latin typeface="Arial"/>
                <a:cs typeface="Arial"/>
              </a:rPr>
              <a:t>персонального  передвижения </a:t>
            </a:r>
            <a:r>
              <a:rPr sz="1400" b="1" dirty="0">
                <a:solidFill>
                  <a:srgbClr val="006DBE"/>
                </a:solidFill>
                <a:latin typeface="Arial"/>
                <a:cs typeface="Arial"/>
              </a:rPr>
              <a:t>и </a:t>
            </a:r>
            <a:r>
              <a:rPr sz="1400" b="1" spc="-5" dirty="0">
                <a:solidFill>
                  <a:srgbClr val="006DBE"/>
                </a:solidFill>
                <a:latin typeface="Arial"/>
                <a:cs typeface="Arial"/>
              </a:rPr>
              <a:t>перевозки </a:t>
            </a:r>
            <a:r>
              <a:rPr sz="1400" b="1" spc="-10" dirty="0">
                <a:solidFill>
                  <a:srgbClr val="006DBE"/>
                </a:solidFill>
                <a:latin typeface="Arial"/>
                <a:cs typeface="Arial"/>
              </a:rPr>
              <a:t>внутри </a:t>
            </a:r>
            <a:r>
              <a:rPr sz="1400" b="1" dirty="0">
                <a:solidFill>
                  <a:srgbClr val="006DBE"/>
                </a:solidFill>
                <a:latin typeface="Arial"/>
                <a:cs typeface="Arial"/>
              </a:rPr>
              <a:t>и вне  </a:t>
            </a:r>
            <a:r>
              <a:rPr sz="1400" b="1" spc="-5" dirty="0">
                <a:solidFill>
                  <a:srgbClr val="006DBE"/>
                </a:solidFill>
                <a:latin typeface="Arial"/>
                <a:cs typeface="Arial"/>
              </a:rPr>
              <a:t>помещений</a:t>
            </a:r>
            <a:endParaRPr sz="1400">
              <a:latin typeface="Arial"/>
              <a:cs typeface="Arial"/>
            </a:endParaRPr>
          </a:p>
          <a:p>
            <a:pPr marL="12700" marR="751205">
              <a:lnSpc>
                <a:spcPct val="101400"/>
              </a:lnSpc>
              <a:spcBef>
                <a:spcPts val="290"/>
              </a:spcBef>
            </a:pPr>
            <a:r>
              <a:rPr sz="1400" b="1" spc="-5" dirty="0">
                <a:solidFill>
                  <a:srgbClr val="006DBE"/>
                </a:solidFill>
                <a:latin typeface="Arial"/>
                <a:cs typeface="Arial"/>
              </a:rPr>
              <a:t>e135 Изделия </a:t>
            </a:r>
            <a:r>
              <a:rPr sz="1400" b="1" dirty="0">
                <a:solidFill>
                  <a:srgbClr val="006DBE"/>
                </a:solidFill>
                <a:latin typeface="Arial"/>
                <a:cs typeface="Arial"/>
              </a:rPr>
              <a:t>и </a:t>
            </a:r>
            <a:r>
              <a:rPr sz="1400" b="1" spc="-15" dirty="0">
                <a:solidFill>
                  <a:srgbClr val="006DBE"/>
                </a:solidFill>
                <a:latin typeface="Arial"/>
                <a:cs typeface="Arial"/>
              </a:rPr>
              <a:t>технологии </a:t>
            </a:r>
            <a:r>
              <a:rPr sz="1400" b="1" spc="-5" dirty="0">
                <a:solidFill>
                  <a:srgbClr val="006DBE"/>
                </a:solidFill>
                <a:latin typeface="Arial"/>
                <a:cs typeface="Arial"/>
              </a:rPr>
              <a:t>для </a:t>
            </a:r>
            <a:r>
              <a:rPr sz="1400" b="1" spc="-25" dirty="0">
                <a:solidFill>
                  <a:srgbClr val="006DBE"/>
                </a:solidFill>
                <a:latin typeface="Arial"/>
                <a:cs typeface="Arial"/>
              </a:rPr>
              <a:t>труда</a:t>
            </a:r>
            <a:r>
              <a:rPr sz="1400" b="1" spc="-185" dirty="0">
                <a:solidFill>
                  <a:srgbClr val="006DBE"/>
                </a:solidFill>
                <a:latin typeface="Arial"/>
                <a:cs typeface="Arial"/>
              </a:rPr>
              <a:t> </a:t>
            </a:r>
            <a:r>
              <a:rPr sz="1400" b="1" dirty="0">
                <a:solidFill>
                  <a:srgbClr val="006DBE"/>
                </a:solidFill>
                <a:latin typeface="Arial"/>
                <a:cs typeface="Arial"/>
              </a:rPr>
              <a:t>и  </a:t>
            </a:r>
            <a:r>
              <a:rPr sz="1400" b="1" spc="-25" dirty="0">
                <a:solidFill>
                  <a:srgbClr val="006DBE"/>
                </a:solidFill>
                <a:latin typeface="Arial"/>
                <a:cs typeface="Arial"/>
              </a:rPr>
              <a:t>занятости</a:t>
            </a:r>
            <a:endParaRPr sz="1400">
              <a:latin typeface="Arial"/>
              <a:cs typeface="Arial"/>
            </a:endParaRPr>
          </a:p>
          <a:p>
            <a:pPr marL="12700" marR="456565">
              <a:lnSpc>
                <a:spcPct val="101099"/>
              </a:lnSpc>
              <a:spcBef>
                <a:spcPts val="295"/>
              </a:spcBef>
            </a:pPr>
            <a:r>
              <a:rPr sz="1400" b="1" spc="-5" dirty="0">
                <a:solidFill>
                  <a:srgbClr val="006DBE"/>
                </a:solidFill>
                <a:latin typeface="Arial"/>
                <a:cs typeface="Arial"/>
              </a:rPr>
              <a:t>e150 </a:t>
            </a:r>
            <a:r>
              <a:rPr sz="1400" b="1" spc="-10" dirty="0">
                <a:solidFill>
                  <a:srgbClr val="006DBE"/>
                </a:solidFill>
                <a:latin typeface="Arial"/>
                <a:cs typeface="Arial"/>
              </a:rPr>
              <a:t>Дизайн, </a:t>
            </a:r>
            <a:r>
              <a:rPr sz="1400" b="1" spc="-5" dirty="0">
                <a:solidFill>
                  <a:srgbClr val="006DBE"/>
                </a:solidFill>
                <a:latin typeface="Arial"/>
                <a:cs typeface="Arial"/>
              </a:rPr>
              <a:t>характер проектирования,  </a:t>
            </a:r>
            <a:r>
              <a:rPr sz="1400" b="1" spc="-10" dirty="0">
                <a:solidFill>
                  <a:srgbClr val="006DBE"/>
                </a:solidFill>
                <a:latin typeface="Arial"/>
                <a:cs typeface="Arial"/>
              </a:rPr>
              <a:t>строительства </a:t>
            </a:r>
            <a:r>
              <a:rPr sz="1400" b="1" dirty="0">
                <a:solidFill>
                  <a:srgbClr val="006DBE"/>
                </a:solidFill>
                <a:latin typeface="Arial"/>
                <a:cs typeface="Arial"/>
              </a:rPr>
              <a:t>и </a:t>
            </a:r>
            <a:r>
              <a:rPr sz="1400" b="1" spc="-15" dirty="0">
                <a:solidFill>
                  <a:srgbClr val="006DBE"/>
                </a:solidFill>
                <a:latin typeface="Arial"/>
                <a:cs typeface="Arial"/>
              </a:rPr>
              <a:t>обустройства </a:t>
            </a:r>
            <a:r>
              <a:rPr sz="1400" b="1" spc="-5" dirty="0">
                <a:solidFill>
                  <a:srgbClr val="006DBE"/>
                </a:solidFill>
                <a:latin typeface="Arial"/>
                <a:cs typeface="Arial"/>
              </a:rPr>
              <a:t>зданий</a:t>
            </a:r>
            <a:r>
              <a:rPr sz="1400" b="1" spc="-140" dirty="0">
                <a:solidFill>
                  <a:srgbClr val="006DBE"/>
                </a:solidFill>
                <a:latin typeface="Arial"/>
                <a:cs typeface="Arial"/>
              </a:rPr>
              <a:t> </a:t>
            </a:r>
            <a:r>
              <a:rPr sz="1400" b="1" spc="-5" dirty="0">
                <a:solidFill>
                  <a:srgbClr val="006DBE"/>
                </a:solidFill>
                <a:latin typeface="Arial"/>
                <a:cs typeface="Arial"/>
              </a:rPr>
              <a:t>для  </a:t>
            </a:r>
            <a:r>
              <a:rPr sz="1400" b="1" spc="-10" dirty="0">
                <a:solidFill>
                  <a:srgbClr val="006DBE"/>
                </a:solidFill>
                <a:latin typeface="Arial"/>
                <a:cs typeface="Arial"/>
              </a:rPr>
              <a:t>общественного</a:t>
            </a:r>
            <a:r>
              <a:rPr sz="1400" b="1" spc="-25" dirty="0">
                <a:solidFill>
                  <a:srgbClr val="006DBE"/>
                </a:solidFill>
                <a:latin typeface="Arial"/>
                <a:cs typeface="Arial"/>
              </a:rPr>
              <a:t> </a:t>
            </a:r>
            <a:r>
              <a:rPr sz="1400" b="1" spc="-20" dirty="0">
                <a:solidFill>
                  <a:srgbClr val="006DBE"/>
                </a:solidFill>
                <a:latin typeface="Arial"/>
                <a:cs typeface="Arial"/>
              </a:rPr>
              <a:t>пользования</a:t>
            </a:r>
            <a:endParaRPr sz="1400">
              <a:latin typeface="Arial"/>
              <a:cs typeface="Arial"/>
            </a:endParaRPr>
          </a:p>
          <a:p>
            <a:pPr marL="12700">
              <a:lnSpc>
                <a:spcPct val="100000"/>
              </a:lnSpc>
              <a:spcBef>
                <a:spcPts val="310"/>
              </a:spcBef>
            </a:pPr>
            <a:r>
              <a:rPr sz="1400" b="1" spc="-5" dirty="0">
                <a:solidFill>
                  <a:srgbClr val="006DBE"/>
                </a:solidFill>
                <a:latin typeface="Arial"/>
                <a:cs typeface="Arial"/>
              </a:rPr>
              <a:t>e155 </a:t>
            </a:r>
            <a:r>
              <a:rPr sz="1400" b="1" spc="-10" dirty="0">
                <a:solidFill>
                  <a:srgbClr val="006DBE"/>
                </a:solidFill>
                <a:latin typeface="Arial"/>
                <a:cs typeface="Arial"/>
              </a:rPr>
              <a:t>Дизайн, </a:t>
            </a:r>
            <a:r>
              <a:rPr sz="1400" b="1" spc="-5" dirty="0">
                <a:solidFill>
                  <a:srgbClr val="006DBE"/>
                </a:solidFill>
                <a:latin typeface="Arial"/>
                <a:cs typeface="Arial"/>
              </a:rPr>
              <a:t>характер</a:t>
            </a:r>
            <a:r>
              <a:rPr sz="1400" b="1" spc="-114" dirty="0">
                <a:solidFill>
                  <a:srgbClr val="006DBE"/>
                </a:solidFill>
                <a:latin typeface="Arial"/>
                <a:cs typeface="Arial"/>
              </a:rPr>
              <a:t> </a:t>
            </a:r>
            <a:r>
              <a:rPr sz="1400" b="1" spc="-5" dirty="0">
                <a:solidFill>
                  <a:srgbClr val="006DBE"/>
                </a:solidFill>
                <a:latin typeface="Arial"/>
                <a:cs typeface="Arial"/>
              </a:rPr>
              <a:t>проектирования,</a:t>
            </a:r>
            <a:endParaRPr sz="1400">
              <a:latin typeface="Arial"/>
              <a:cs typeface="Arial"/>
            </a:endParaRPr>
          </a:p>
          <a:p>
            <a:pPr marL="12700">
              <a:lnSpc>
                <a:spcPct val="100000"/>
              </a:lnSpc>
              <a:spcBef>
                <a:spcPts val="25"/>
              </a:spcBef>
            </a:pPr>
            <a:r>
              <a:rPr sz="1400" b="1" spc="-10" dirty="0">
                <a:solidFill>
                  <a:srgbClr val="006DBE"/>
                </a:solidFill>
                <a:latin typeface="Arial"/>
                <a:cs typeface="Arial"/>
              </a:rPr>
              <a:t>строительства </a:t>
            </a:r>
            <a:r>
              <a:rPr sz="1400" b="1" dirty="0">
                <a:solidFill>
                  <a:srgbClr val="006DBE"/>
                </a:solidFill>
                <a:latin typeface="Arial"/>
                <a:cs typeface="Arial"/>
              </a:rPr>
              <a:t>и </a:t>
            </a:r>
            <a:r>
              <a:rPr sz="1400" b="1" spc="-15" dirty="0">
                <a:solidFill>
                  <a:srgbClr val="006DBE"/>
                </a:solidFill>
                <a:latin typeface="Arial"/>
                <a:cs typeface="Arial"/>
              </a:rPr>
              <a:t>обустройства </a:t>
            </a:r>
            <a:r>
              <a:rPr sz="1400" b="1" spc="-5" dirty="0">
                <a:solidFill>
                  <a:srgbClr val="006DBE"/>
                </a:solidFill>
                <a:latin typeface="Arial"/>
                <a:cs typeface="Arial"/>
              </a:rPr>
              <a:t>зданий</a:t>
            </a:r>
            <a:r>
              <a:rPr sz="1400" b="1" spc="-155" dirty="0">
                <a:solidFill>
                  <a:srgbClr val="006DBE"/>
                </a:solidFill>
                <a:latin typeface="Arial"/>
                <a:cs typeface="Arial"/>
              </a:rPr>
              <a:t> </a:t>
            </a:r>
            <a:r>
              <a:rPr sz="1400" b="1" spc="-5" dirty="0">
                <a:solidFill>
                  <a:srgbClr val="006DBE"/>
                </a:solidFill>
                <a:latin typeface="Arial"/>
                <a:cs typeface="Arial"/>
              </a:rPr>
              <a:t>частного</a:t>
            </a:r>
            <a:endParaRPr sz="1400">
              <a:latin typeface="Arial"/>
              <a:cs typeface="Arial"/>
            </a:endParaRPr>
          </a:p>
          <a:p>
            <a:pPr marL="12700">
              <a:lnSpc>
                <a:spcPct val="100000"/>
              </a:lnSpc>
              <a:spcBef>
                <a:spcPts val="15"/>
              </a:spcBef>
            </a:pPr>
            <a:r>
              <a:rPr sz="1400" b="1" spc="-15" dirty="0">
                <a:solidFill>
                  <a:srgbClr val="006DBE"/>
                </a:solidFill>
                <a:latin typeface="Arial"/>
                <a:cs typeface="Arial"/>
              </a:rPr>
              <a:t>использования</a:t>
            </a:r>
            <a:endParaRPr sz="1400">
              <a:latin typeface="Arial"/>
              <a:cs typeface="Arial"/>
            </a:endParaRPr>
          </a:p>
        </p:txBody>
      </p:sp>
      <p:sp>
        <p:nvSpPr>
          <p:cNvPr id="6" name="object 6"/>
          <p:cNvSpPr txBox="1"/>
          <p:nvPr/>
        </p:nvSpPr>
        <p:spPr>
          <a:xfrm>
            <a:off x="5855970" y="6335369"/>
            <a:ext cx="1891664" cy="300355"/>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Arial"/>
                <a:cs typeface="Arial"/>
              </a:rPr>
              <a:t>Всего </a:t>
            </a:r>
            <a:r>
              <a:rPr sz="1800" b="1" spc="-5" dirty="0">
                <a:latin typeface="Arial"/>
                <a:cs typeface="Arial"/>
              </a:rPr>
              <a:t>24</a:t>
            </a:r>
            <a:r>
              <a:rPr sz="1800" b="1" spc="-114" dirty="0">
                <a:latin typeface="Arial"/>
                <a:cs typeface="Arial"/>
              </a:rPr>
              <a:t> </a:t>
            </a:r>
            <a:r>
              <a:rPr sz="1800" b="1" spc="-5" dirty="0">
                <a:latin typeface="Arial"/>
                <a:cs typeface="Arial"/>
              </a:rPr>
              <a:t>домена</a:t>
            </a:r>
            <a:endParaRPr sz="1800">
              <a:latin typeface="Arial"/>
              <a:cs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1205" y="506729"/>
            <a:ext cx="3830320" cy="436880"/>
          </a:xfrm>
          <a:prstGeom prst="rect">
            <a:avLst/>
          </a:prstGeom>
        </p:spPr>
        <p:txBody>
          <a:bodyPr vert="horz" wrap="square" lIns="0" tIns="12700" rIns="0" bIns="0" rtlCol="0">
            <a:spAutoFit/>
          </a:bodyPr>
          <a:lstStyle/>
          <a:p>
            <a:pPr marL="12700">
              <a:lnSpc>
                <a:spcPct val="100000"/>
              </a:lnSpc>
              <a:spcBef>
                <a:spcPts val="100"/>
              </a:spcBef>
            </a:pPr>
            <a:r>
              <a:rPr sz="2700" spc="-10" dirty="0">
                <a:solidFill>
                  <a:srgbClr val="000000"/>
                </a:solidFill>
              </a:rPr>
              <a:t>Клинический </a:t>
            </a:r>
            <a:r>
              <a:rPr sz="2700" spc="-5" dirty="0">
                <a:solidFill>
                  <a:srgbClr val="000000"/>
                </a:solidFill>
              </a:rPr>
              <a:t>пример</a:t>
            </a:r>
            <a:r>
              <a:rPr sz="2700" spc="-80" dirty="0">
                <a:solidFill>
                  <a:srgbClr val="000000"/>
                </a:solidFill>
              </a:rPr>
              <a:t> </a:t>
            </a:r>
            <a:r>
              <a:rPr sz="2700" dirty="0">
                <a:solidFill>
                  <a:srgbClr val="000000"/>
                </a:solidFill>
              </a:rPr>
              <a:t>:</a:t>
            </a:r>
            <a:endParaRPr sz="2700"/>
          </a:p>
        </p:txBody>
      </p:sp>
      <p:sp>
        <p:nvSpPr>
          <p:cNvPr id="3" name="object 3"/>
          <p:cNvSpPr txBox="1"/>
          <p:nvPr/>
        </p:nvSpPr>
        <p:spPr>
          <a:xfrm>
            <a:off x="402437" y="1300733"/>
            <a:ext cx="8272145" cy="3875404"/>
          </a:xfrm>
          <a:prstGeom prst="rect">
            <a:avLst/>
          </a:prstGeom>
        </p:spPr>
        <p:txBody>
          <a:bodyPr vert="horz" wrap="square" lIns="0" tIns="13335" rIns="0" bIns="0" rtlCol="0">
            <a:spAutoFit/>
          </a:bodyPr>
          <a:lstStyle/>
          <a:p>
            <a:pPr marL="355600" marR="271780" indent="-342900">
              <a:lnSpc>
                <a:spcPct val="100000"/>
              </a:lnSpc>
              <a:spcBef>
                <a:spcPts val="105"/>
              </a:spcBef>
              <a:tabLst>
                <a:tab pos="311150" algn="l"/>
              </a:tabLst>
            </a:pPr>
            <a:r>
              <a:rPr sz="2000" dirty="0">
                <a:latin typeface="Arial"/>
                <a:cs typeface="Arial"/>
              </a:rPr>
              <a:t>•	</a:t>
            </a:r>
            <a:r>
              <a:rPr sz="2000" b="1" dirty="0">
                <a:latin typeface="Arial"/>
                <a:cs typeface="Arial"/>
              </a:rPr>
              <a:t>Пациентка 60 </a:t>
            </a:r>
            <a:r>
              <a:rPr sz="2000" b="1" spc="-65" dirty="0">
                <a:latin typeface="Arial"/>
                <a:cs typeface="Arial"/>
              </a:rPr>
              <a:t>лет. </a:t>
            </a:r>
            <a:r>
              <a:rPr sz="2000" b="1" dirty="0">
                <a:latin typeface="Arial"/>
                <a:cs typeface="Arial"/>
              </a:rPr>
              <a:t>Жалобы на </a:t>
            </a:r>
            <a:r>
              <a:rPr sz="2000" b="1" spc="-15" dirty="0">
                <a:latin typeface="Arial"/>
                <a:cs typeface="Arial"/>
              </a:rPr>
              <a:t>боли </a:t>
            </a:r>
            <a:r>
              <a:rPr sz="2000" b="1" dirty="0">
                <a:latin typeface="Arial"/>
                <a:cs typeface="Arial"/>
              </a:rPr>
              <a:t>в ноге, </a:t>
            </a:r>
            <a:r>
              <a:rPr sz="2000" b="1" spc="-15" dirty="0">
                <a:latin typeface="Arial"/>
                <a:cs typeface="Arial"/>
              </a:rPr>
              <a:t>невозможность  </a:t>
            </a:r>
            <a:r>
              <a:rPr sz="2000" b="1" spc="-5" dirty="0">
                <a:latin typeface="Arial"/>
                <a:cs typeface="Arial"/>
              </a:rPr>
              <a:t>согнуть </a:t>
            </a:r>
            <a:r>
              <a:rPr sz="2000" b="1" spc="-20" dirty="0">
                <a:latin typeface="Arial"/>
                <a:cs typeface="Arial"/>
              </a:rPr>
              <a:t>колено </a:t>
            </a:r>
            <a:r>
              <a:rPr sz="2000" b="1" spc="-15" dirty="0">
                <a:latin typeface="Arial"/>
                <a:cs typeface="Arial"/>
              </a:rPr>
              <a:t>более </a:t>
            </a:r>
            <a:r>
              <a:rPr sz="2000" b="1" dirty="0">
                <a:latin typeface="Arial"/>
                <a:cs typeface="Arial"/>
              </a:rPr>
              <a:t>40 </a:t>
            </a:r>
            <a:r>
              <a:rPr sz="2000" b="1" spc="-10" dirty="0">
                <a:latin typeface="Arial"/>
                <a:cs typeface="Arial"/>
              </a:rPr>
              <a:t>градусов, </a:t>
            </a:r>
            <a:r>
              <a:rPr sz="2000" b="1" spc="-15" dirty="0">
                <a:latin typeface="Arial"/>
                <a:cs typeface="Arial"/>
              </a:rPr>
              <a:t>невозможность </a:t>
            </a:r>
            <a:r>
              <a:rPr sz="2000" b="1" spc="-20" dirty="0">
                <a:latin typeface="Arial"/>
                <a:cs typeface="Arial"/>
              </a:rPr>
              <a:t>ходить </a:t>
            </a:r>
            <a:r>
              <a:rPr sz="2000" b="1" dirty="0">
                <a:latin typeface="Arial"/>
                <a:cs typeface="Arial"/>
              </a:rPr>
              <a:t>с  опорой</a:t>
            </a:r>
            <a:r>
              <a:rPr sz="2000" b="1" spc="-80" dirty="0">
                <a:latin typeface="Arial"/>
                <a:cs typeface="Arial"/>
              </a:rPr>
              <a:t> </a:t>
            </a:r>
            <a:r>
              <a:rPr sz="2000" b="1" dirty="0">
                <a:latin typeface="Arial"/>
                <a:cs typeface="Arial"/>
              </a:rPr>
              <a:t>на</a:t>
            </a:r>
            <a:r>
              <a:rPr sz="2000" b="1" spc="-65" dirty="0">
                <a:latin typeface="Arial"/>
                <a:cs typeface="Arial"/>
              </a:rPr>
              <a:t> </a:t>
            </a:r>
            <a:r>
              <a:rPr sz="2000" b="1" spc="-40" dirty="0">
                <a:latin typeface="Arial"/>
                <a:cs typeface="Arial"/>
              </a:rPr>
              <a:t>ногу.</a:t>
            </a:r>
            <a:r>
              <a:rPr sz="2000" b="1" spc="-30" dirty="0">
                <a:latin typeface="Arial"/>
                <a:cs typeface="Arial"/>
              </a:rPr>
              <a:t> </a:t>
            </a:r>
            <a:r>
              <a:rPr sz="2000" b="1" spc="-5" dirty="0">
                <a:latin typeface="Arial"/>
                <a:cs typeface="Arial"/>
              </a:rPr>
              <a:t>Пациентка</a:t>
            </a:r>
            <a:r>
              <a:rPr sz="2000" b="1" spc="-75" dirty="0">
                <a:latin typeface="Arial"/>
                <a:cs typeface="Arial"/>
              </a:rPr>
              <a:t> </a:t>
            </a:r>
            <a:r>
              <a:rPr sz="2000" b="1" spc="-15" dirty="0">
                <a:latin typeface="Arial"/>
                <a:cs typeface="Arial"/>
              </a:rPr>
              <a:t>ходит</a:t>
            </a:r>
            <a:r>
              <a:rPr sz="2000" b="1" spc="-85" dirty="0">
                <a:latin typeface="Arial"/>
                <a:cs typeface="Arial"/>
              </a:rPr>
              <a:t> </a:t>
            </a:r>
            <a:r>
              <a:rPr sz="2000" b="1" dirty="0">
                <a:latin typeface="Arial"/>
                <a:cs typeface="Arial"/>
              </a:rPr>
              <a:t>с</a:t>
            </a:r>
            <a:r>
              <a:rPr sz="2000" b="1" spc="-75" dirty="0">
                <a:latin typeface="Arial"/>
                <a:cs typeface="Arial"/>
              </a:rPr>
              <a:t> </a:t>
            </a:r>
            <a:r>
              <a:rPr sz="2000" b="1" spc="-5" dirty="0">
                <a:latin typeface="Arial"/>
                <a:cs typeface="Arial"/>
              </a:rPr>
              <a:t>помощью</a:t>
            </a:r>
            <a:r>
              <a:rPr sz="2000" b="1" spc="-90" dirty="0">
                <a:latin typeface="Arial"/>
                <a:cs typeface="Arial"/>
              </a:rPr>
              <a:t> </a:t>
            </a:r>
            <a:r>
              <a:rPr sz="2000" b="1" spc="-15" dirty="0">
                <a:latin typeface="Arial"/>
                <a:cs typeface="Arial"/>
              </a:rPr>
              <a:t>двух</a:t>
            </a:r>
            <a:r>
              <a:rPr sz="2000" b="1" spc="-55" dirty="0">
                <a:latin typeface="Arial"/>
                <a:cs typeface="Arial"/>
              </a:rPr>
              <a:t> </a:t>
            </a:r>
            <a:r>
              <a:rPr sz="2000" b="1" spc="-15" dirty="0">
                <a:latin typeface="Arial"/>
                <a:cs typeface="Arial"/>
              </a:rPr>
              <a:t>костылей,  </a:t>
            </a:r>
            <a:r>
              <a:rPr sz="2000" b="1" spc="-35" dirty="0">
                <a:latin typeface="Arial"/>
                <a:cs typeface="Arial"/>
              </a:rPr>
              <a:t>хотя </a:t>
            </a:r>
            <a:r>
              <a:rPr sz="2000" b="1" dirty="0">
                <a:latin typeface="Arial"/>
                <a:cs typeface="Arial"/>
              </a:rPr>
              <a:t>с </a:t>
            </a:r>
            <a:r>
              <a:rPr sz="2000" b="1" spc="-10" dirty="0">
                <a:latin typeface="Arial"/>
                <a:cs typeface="Arial"/>
              </a:rPr>
              <a:t>момента </a:t>
            </a:r>
            <a:r>
              <a:rPr sz="2000" b="1" dirty="0">
                <a:latin typeface="Arial"/>
                <a:cs typeface="Arial"/>
              </a:rPr>
              <a:t>операции </a:t>
            </a:r>
            <a:r>
              <a:rPr sz="2000" b="1" spc="-5" dirty="0">
                <a:latin typeface="Arial"/>
                <a:cs typeface="Arial"/>
              </a:rPr>
              <a:t>прошло два</a:t>
            </a:r>
            <a:r>
              <a:rPr sz="2000" b="1" spc="-295" dirty="0">
                <a:latin typeface="Arial"/>
                <a:cs typeface="Arial"/>
              </a:rPr>
              <a:t> </a:t>
            </a:r>
            <a:r>
              <a:rPr sz="2000" b="1" dirty="0">
                <a:latin typeface="Arial"/>
                <a:cs typeface="Arial"/>
              </a:rPr>
              <a:t>месяца.</a:t>
            </a:r>
            <a:endParaRPr sz="2000">
              <a:latin typeface="Arial"/>
              <a:cs typeface="Arial"/>
            </a:endParaRPr>
          </a:p>
          <a:p>
            <a:pPr marL="355600" marR="509270" indent="-342900" algn="just">
              <a:lnSpc>
                <a:spcPct val="100000"/>
              </a:lnSpc>
              <a:spcBef>
                <a:spcPts val="505"/>
              </a:spcBef>
            </a:pPr>
            <a:r>
              <a:rPr sz="2000" dirty="0">
                <a:latin typeface="Arial"/>
                <a:cs typeface="Arial"/>
              </a:rPr>
              <a:t>• </a:t>
            </a:r>
            <a:r>
              <a:rPr sz="2000" b="1" spc="-10" dirty="0">
                <a:latin typeface="Arial"/>
                <a:cs typeface="Arial"/>
              </a:rPr>
              <a:t>Поставлен </a:t>
            </a:r>
            <a:r>
              <a:rPr sz="2000" b="1" spc="-5" dirty="0">
                <a:latin typeface="Arial"/>
                <a:cs typeface="Arial"/>
              </a:rPr>
              <a:t>диагноз: </a:t>
            </a:r>
            <a:r>
              <a:rPr sz="2000" b="1" spc="-10" dirty="0">
                <a:latin typeface="Arial"/>
                <a:cs typeface="Arial"/>
              </a:rPr>
              <a:t>контрактура левого </a:t>
            </a:r>
            <a:r>
              <a:rPr sz="2000" b="1" spc="-15" dirty="0">
                <a:latin typeface="Arial"/>
                <a:cs typeface="Arial"/>
              </a:rPr>
              <a:t>коленного </a:t>
            </a:r>
            <a:r>
              <a:rPr sz="2000" b="1" spc="-20" dirty="0">
                <a:latin typeface="Arial"/>
                <a:cs typeface="Arial"/>
              </a:rPr>
              <a:t>сустава  </a:t>
            </a:r>
            <a:r>
              <a:rPr sz="2000" b="1" spc="-10" dirty="0">
                <a:latin typeface="Arial"/>
                <a:cs typeface="Arial"/>
              </a:rPr>
              <a:t>после </a:t>
            </a:r>
            <a:r>
              <a:rPr sz="2000" b="1" spc="-20" dirty="0">
                <a:latin typeface="Arial"/>
                <a:cs typeface="Arial"/>
              </a:rPr>
              <a:t>тотального </a:t>
            </a:r>
            <a:r>
              <a:rPr sz="2000" b="1" spc="-10" dirty="0">
                <a:latin typeface="Arial"/>
                <a:cs typeface="Arial"/>
              </a:rPr>
              <a:t>эндопротезирования, выполненного </a:t>
            </a:r>
            <a:r>
              <a:rPr sz="2000" b="1" dirty="0">
                <a:latin typeface="Arial"/>
                <a:cs typeface="Arial"/>
              </a:rPr>
              <a:t>по  </a:t>
            </a:r>
            <a:r>
              <a:rPr sz="2000" b="1" spc="-5" dirty="0">
                <a:latin typeface="Arial"/>
                <a:cs typeface="Arial"/>
              </a:rPr>
              <a:t>поводу </a:t>
            </a:r>
            <a:r>
              <a:rPr sz="2000" b="1" spc="-10" dirty="0">
                <a:latin typeface="Arial"/>
                <a:cs typeface="Arial"/>
              </a:rPr>
              <a:t>деформирующего </a:t>
            </a:r>
            <a:r>
              <a:rPr sz="2000" b="1" spc="-15" dirty="0">
                <a:latin typeface="Arial"/>
                <a:cs typeface="Arial"/>
              </a:rPr>
              <a:t>гонартроза </a:t>
            </a:r>
            <a:r>
              <a:rPr sz="2000" b="1" dirty="0">
                <a:latin typeface="Arial"/>
                <a:cs typeface="Arial"/>
              </a:rPr>
              <a:t>6 </a:t>
            </a:r>
            <a:r>
              <a:rPr sz="2000" b="1" spc="-10" dirty="0">
                <a:latin typeface="Arial"/>
                <a:cs typeface="Arial"/>
              </a:rPr>
              <a:t>мая</a:t>
            </a:r>
            <a:r>
              <a:rPr sz="2000" b="1" spc="-245" dirty="0">
                <a:latin typeface="Arial"/>
                <a:cs typeface="Arial"/>
              </a:rPr>
              <a:t> </a:t>
            </a:r>
            <a:r>
              <a:rPr sz="2000" b="1" dirty="0">
                <a:latin typeface="Arial"/>
                <a:cs typeface="Arial"/>
              </a:rPr>
              <a:t>2018.</a:t>
            </a:r>
            <a:endParaRPr sz="2000">
              <a:latin typeface="Arial"/>
              <a:cs typeface="Arial"/>
            </a:endParaRPr>
          </a:p>
          <a:p>
            <a:pPr marL="355600" marR="439420" indent="-342900" algn="just">
              <a:lnSpc>
                <a:spcPct val="100000"/>
              </a:lnSpc>
              <a:spcBef>
                <a:spcPts val="495"/>
              </a:spcBef>
            </a:pPr>
            <a:r>
              <a:rPr sz="2000" dirty="0">
                <a:latin typeface="Arial"/>
                <a:cs typeface="Arial"/>
              </a:rPr>
              <a:t>• </a:t>
            </a:r>
            <a:r>
              <a:rPr sz="2000" b="1" spc="-5" dirty="0">
                <a:latin typeface="Arial"/>
                <a:cs typeface="Arial"/>
              </a:rPr>
              <a:t>Реабилитация </a:t>
            </a:r>
            <a:r>
              <a:rPr sz="2000" b="1" dirty="0">
                <a:latin typeface="Arial"/>
                <a:cs typeface="Arial"/>
              </a:rPr>
              <a:t>на </a:t>
            </a:r>
            <a:r>
              <a:rPr sz="2000" b="1" spc="-20" dirty="0">
                <a:latin typeface="Arial"/>
                <a:cs typeface="Arial"/>
              </a:rPr>
              <a:t>втором </a:t>
            </a:r>
            <a:r>
              <a:rPr sz="2000" b="1" spc="-15" dirty="0">
                <a:latin typeface="Arial"/>
                <a:cs typeface="Arial"/>
              </a:rPr>
              <a:t>этапе </a:t>
            </a:r>
            <a:r>
              <a:rPr sz="2000" b="1" dirty="0">
                <a:latin typeface="Arial"/>
                <a:cs typeface="Arial"/>
              </a:rPr>
              <a:t>не </a:t>
            </a:r>
            <a:r>
              <a:rPr sz="2000" b="1" spc="-5" dirty="0">
                <a:latin typeface="Arial"/>
                <a:cs typeface="Arial"/>
              </a:rPr>
              <a:t>проводилась. Пациентка  </a:t>
            </a:r>
            <a:r>
              <a:rPr sz="2000" b="1" spc="-10" dirty="0">
                <a:latin typeface="Arial"/>
                <a:cs typeface="Arial"/>
              </a:rPr>
              <a:t>несколько</a:t>
            </a:r>
            <a:r>
              <a:rPr sz="2000" b="1" spc="-120" dirty="0">
                <a:latin typeface="Arial"/>
                <a:cs typeface="Arial"/>
              </a:rPr>
              <a:t> </a:t>
            </a:r>
            <a:r>
              <a:rPr sz="2000" b="1" spc="5" dirty="0">
                <a:latin typeface="Arial"/>
                <a:cs typeface="Arial"/>
              </a:rPr>
              <a:t>раз</a:t>
            </a:r>
            <a:r>
              <a:rPr sz="2000" b="1" spc="-50" dirty="0">
                <a:latin typeface="Arial"/>
                <a:cs typeface="Arial"/>
              </a:rPr>
              <a:t> </a:t>
            </a:r>
            <a:r>
              <a:rPr sz="2000" b="1" spc="-10" dirty="0">
                <a:latin typeface="Arial"/>
                <a:cs typeface="Arial"/>
              </a:rPr>
              <a:t>занималась</a:t>
            </a:r>
            <a:r>
              <a:rPr sz="2000" b="1" spc="-110" dirty="0">
                <a:latin typeface="Arial"/>
                <a:cs typeface="Arial"/>
              </a:rPr>
              <a:t> </a:t>
            </a:r>
            <a:r>
              <a:rPr sz="2000" b="1" dirty="0">
                <a:latin typeface="Arial"/>
                <a:cs typeface="Arial"/>
              </a:rPr>
              <a:t>ЛФК</a:t>
            </a:r>
            <a:r>
              <a:rPr sz="2000" b="1" spc="-65" dirty="0">
                <a:latin typeface="Arial"/>
                <a:cs typeface="Arial"/>
              </a:rPr>
              <a:t> </a:t>
            </a:r>
            <a:r>
              <a:rPr sz="2000" b="1" spc="-10" dirty="0">
                <a:latin typeface="Arial"/>
                <a:cs typeface="Arial"/>
              </a:rPr>
              <a:t>дома</a:t>
            </a:r>
            <a:r>
              <a:rPr sz="2000" b="1" spc="-85" dirty="0">
                <a:latin typeface="Arial"/>
                <a:cs typeface="Arial"/>
              </a:rPr>
              <a:t> </a:t>
            </a:r>
            <a:r>
              <a:rPr sz="2000" b="1" spc="-5" dirty="0">
                <a:latin typeface="Arial"/>
                <a:cs typeface="Arial"/>
              </a:rPr>
              <a:t>под</a:t>
            </a:r>
            <a:r>
              <a:rPr sz="2000" b="1" spc="-65" dirty="0">
                <a:latin typeface="Arial"/>
                <a:cs typeface="Arial"/>
              </a:rPr>
              <a:t> </a:t>
            </a:r>
            <a:r>
              <a:rPr sz="2000" b="1" spc="-15" dirty="0">
                <a:latin typeface="Arial"/>
                <a:cs typeface="Arial"/>
              </a:rPr>
              <a:t>контролем</a:t>
            </a:r>
            <a:endParaRPr sz="2000">
              <a:latin typeface="Arial"/>
              <a:cs typeface="Arial"/>
            </a:endParaRPr>
          </a:p>
          <a:p>
            <a:pPr marL="355600" algn="just">
              <a:lnSpc>
                <a:spcPct val="100000"/>
              </a:lnSpc>
            </a:pPr>
            <a:r>
              <a:rPr sz="2000" b="1" spc="-10" dirty="0">
                <a:latin typeface="Arial"/>
                <a:cs typeface="Arial"/>
              </a:rPr>
              <a:t>инструктора. </a:t>
            </a:r>
            <a:r>
              <a:rPr sz="2000" b="1" spc="-5" dirty="0">
                <a:latin typeface="Arial"/>
                <a:cs typeface="Arial"/>
              </a:rPr>
              <a:t>Занятия проводились </a:t>
            </a:r>
            <a:r>
              <a:rPr sz="2000" b="1" dirty="0">
                <a:latin typeface="Arial"/>
                <a:cs typeface="Arial"/>
              </a:rPr>
              <a:t>через </a:t>
            </a:r>
            <a:r>
              <a:rPr sz="2000" b="1" spc="-5" dirty="0">
                <a:latin typeface="Arial"/>
                <a:cs typeface="Arial"/>
              </a:rPr>
              <a:t>сильную</a:t>
            </a:r>
            <a:r>
              <a:rPr sz="2000" b="1" spc="-220" dirty="0">
                <a:latin typeface="Arial"/>
                <a:cs typeface="Arial"/>
              </a:rPr>
              <a:t> </a:t>
            </a:r>
            <a:r>
              <a:rPr sz="2000" b="1" spc="-10" dirty="0">
                <a:latin typeface="Arial"/>
                <a:cs typeface="Arial"/>
              </a:rPr>
              <a:t>боль.</a:t>
            </a:r>
            <a:endParaRPr sz="2000">
              <a:latin typeface="Arial"/>
              <a:cs typeface="Arial"/>
            </a:endParaRPr>
          </a:p>
          <a:p>
            <a:pPr marL="355600" marR="5080" indent="-342900" algn="just">
              <a:lnSpc>
                <a:spcPct val="100000"/>
              </a:lnSpc>
              <a:spcBef>
                <a:spcPts val="505"/>
              </a:spcBef>
            </a:pPr>
            <a:r>
              <a:rPr sz="2000" dirty="0">
                <a:latin typeface="Arial"/>
                <a:cs typeface="Arial"/>
              </a:rPr>
              <a:t>• </a:t>
            </a:r>
            <a:r>
              <a:rPr sz="2000" b="1" dirty="0">
                <a:latin typeface="Arial"/>
                <a:cs typeface="Arial"/>
              </a:rPr>
              <a:t>Пациентку </a:t>
            </a:r>
            <a:r>
              <a:rPr sz="2000" b="1" spc="-5" dirty="0">
                <a:latin typeface="Arial"/>
                <a:cs typeface="Arial"/>
              </a:rPr>
              <a:t>привез </a:t>
            </a:r>
            <a:r>
              <a:rPr sz="2000" b="1" dirty="0">
                <a:latin typeface="Arial"/>
                <a:cs typeface="Arial"/>
              </a:rPr>
              <a:t>на </a:t>
            </a:r>
            <a:r>
              <a:rPr sz="2000" b="1" spc="-25" dirty="0">
                <a:latin typeface="Arial"/>
                <a:cs typeface="Arial"/>
              </a:rPr>
              <a:t>консультацию </a:t>
            </a:r>
            <a:r>
              <a:rPr sz="2000" b="1" dirty="0">
                <a:latin typeface="Arial"/>
                <a:cs typeface="Arial"/>
              </a:rPr>
              <a:t>сын. В </a:t>
            </a:r>
            <a:r>
              <a:rPr sz="2000" b="1" spc="-5" dirty="0">
                <a:latin typeface="Arial"/>
                <a:cs typeface="Arial"/>
              </a:rPr>
              <a:t>реабилитационном  центре </a:t>
            </a:r>
            <a:r>
              <a:rPr sz="2000" b="1" dirty="0">
                <a:latin typeface="Arial"/>
                <a:cs typeface="Arial"/>
              </a:rPr>
              <a:t>она была </a:t>
            </a:r>
            <a:r>
              <a:rPr sz="2000" b="1" spc="-15" dirty="0">
                <a:latin typeface="Arial"/>
                <a:cs typeface="Arial"/>
              </a:rPr>
              <a:t>осмотрен</a:t>
            </a:r>
            <a:r>
              <a:rPr sz="2000" b="1" spc="-260" dirty="0">
                <a:latin typeface="Arial"/>
                <a:cs typeface="Arial"/>
              </a:rPr>
              <a:t> </a:t>
            </a:r>
            <a:r>
              <a:rPr sz="2000" b="1" spc="-15" dirty="0">
                <a:latin typeface="Arial"/>
                <a:cs typeface="Arial"/>
              </a:rPr>
              <a:t>мультидисциплинарной</a:t>
            </a:r>
            <a:endParaRPr sz="2000">
              <a:latin typeface="Arial"/>
              <a:cs typeface="Aria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9257" y="3825366"/>
            <a:ext cx="4006215" cy="162560"/>
          </a:xfrm>
          <a:custGeom>
            <a:avLst/>
            <a:gdLst/>
            <a:ahLst/>
            <a:cxnLst/>
            <a:rect l="l" t="t" r="r" b="b"/>
            <a:pathLst>
              <a:path w="4006215" h="162560">
                <a:moveTo>
                  <a:pt x="4005833" y="0"/>
                </a:moveTo>
                <a:lnTo>
                  <a:pt x="4004764" y="31646"/>
                </a:lnTo>
                <a:lnTo>
                  <a:pt x="4001849" y="57435"/>
                </a:lnTo>
                <a:lnTo>
                  <a:pt x="3997529" y="74795"/>
                </a:lnTo>
                <a:lnTo>
                  <a:pt x="3992244" y="81152"/>
                </a:lnTo>
                <a:lnTo>
                  <a:pt x="2016506" y="81152"/>
                </a:lnTo>
                <a:lnTo>
                  <a:pt x="2011221" y="87530"/>
                </a:lnTo>
                <a:lnTo>
                  <a:pt x="2006901" y="104933"/>
                </a:lnTo>
                <a:lnTo>
                  <a:pt x="2003986" y="130766"/>
                </a:lnTo>
                <a:lnTo>
                  <a:pt x="2002917" y="162432"/>
                </a:lnTo>
                <a:lnTo>
                  <a:pt x="2001847" y="130766"/>
                </a:lnTo>
                <a:lnTo>
                  <a:pt x="1998932" y="104933"/>
                </a:lnTo>
                <a:lnTo>
                  <a:pt x="1994612" y="87530"/>
                </a:lnTo>
                <a:lnTo>
                  <a:pt x="1989328" y="81152"/>
                </a:lnTo>
                <a:lnTo>
                  <a:pt x="13576" y="81152"/>
                </a:lnTo>
                <a:lnTo>
                  <a:pt x="8293" y="74795"/>
                </a:lnTo>
                <a:lnTo>
                  <a:pt x="3978" y="57435"/>
                </a:lnTo>
                <a:lnTo>
                  <a:pt x="1067" y="31646"/>
                </a:lnTo>
                <a:lnTo>
                  <a:pt x="0" y="0"/>
                </a:lnTo>
              </a:path>
            </a:pathLst>
          </a:custGeom>
          <a:ln w="38100">
            <a:solidFill>
              <a:srgbClr val="000000"/>
            </a:solidFill>
          </a:ln>
        </p:spPr>
        <p:txBody>
          <a:bodyPr wrap="square" lIns="0" tIns="0" rIns="0" bIns="0" rtlCol="0"/>
          <a:lstStyle/>
          <a:p>
            <a:endParaRPr/>
          </a:p>
        </p:txBody>
      </p:sp>
      <p:sp>
        <p:nvSpPr>
          <p:cNvPr id="3" name="object 3"/>
          <p:cNvSpPr txBox="1"/>
          <p:nvPr/>
        </p:nvSpPr>
        <p:spPr>
          <a:xfrm>
            <a:off x="421030" y="582548"/>
            <a:ext cx="3452495" cy="892810"/>
          </a:xfrm>
          <a:prstGeom prst="rect">
            <a:avLst/>
          </a:prstGeom>
        </p:spPr>
        <p:txBody>
          <a:bodyPr vert="horz" wrap="square" lIns="0" tIns="12065" rIns="0" bIns="0" rtlCol="0">
            <a:spAutoFit/>
          </a:bodyPr>
          <a:lstStyle/>
          <a:p>
            <a:pPr marL="984885">
              <a:lnSpc>
                <a:spcPct val="100000"/>
              </a:lnSpc>
              <a:spcBef>
                <a:spcPts val="95"/>
              </a:spcBef>
            </a:pPr>
            <a:r>
              <a:rPr sz="1900" b="1" spc="-15" dirty="0">
                <a:latin typeface="Arial"/>
                <a:cs typeface="Arial"/>
              </a:rPr>
              <a:t>Диагностика</a:t>
            </a:r>
            <a:endParaRPr sz="1900">
              <a:latin typeface="Arial"/>
              <a:cs typeface="Arial"/>
            </a:endParaRPr>
          </a:p>
          <a:p>
            <a:pPr marL="360045" marR="5080" indent="-347980">
              <a:lnSpc>
                <a:spcPct val="100000"/>
              </a:lnSpc>
            </a:pPr>
            <a:r>
              <a:rPr sz="1900" b="1" spc="-10" dirty="0">
                <a:latin typeface="Arial"/>
                <a:cs typeface="Arial"/>
              </a:rPr>
              <a:t>реабилитационной </a:t>
            </a:r>
            <a:r>
              <a:rPr sz="1900" b="1" spc="-25" dirty="0">
                <a:latin typeface="Arial"/>
                <a:cs typeface="Arial"/>
              </a:rPr>
              <a:t>команды  </a:t>
            </a:r>
            <a:r>
              <a:rPr sz="1900" b="1" spc="-20" dirty="0">
                <a:latin typeface="Arial"/>
                <a:cs typeface="Arial"/>
              </a:rPr>
              <a:t>позволила</a:t>
            </a:r>
            <a:r>
              <a:rPr sz="1900" b="1" spc="25" dirty="0">
                <a:latin typeface="Arial"/>
                <a:cs typeface="Arial"/>
              </a:rPr>
              <a:t> </a:t>
            </a:r>
            <a:r>
              <a:rPr sz="1900" b="1" spc="-10" dirty="0">
                <a:latin typeface="Arial"/>
                <a:cs typeface="Arial"/>
              </a:rPr>
              <a:t>выявить</a:t>
            </a:r>
            <a:endParaRPr sz="1900">
              <a:latin typeface="Arial"/>
              <a:cs typeface="Arial"/>
            </a:endParaRPr>
          </a:p>
        </p:txBody>
      </p:sp>
      <p:sp>
        <p:nvSpPr>
          <p:cNvPr id="4" name="object 4"/>
          <p:cNvSpPr txBox="1">
            <a:spLocks noGrp="1"/>
          </p:cNvSpPr>
          <p:nvPr>
            <p:ph type="title"/>
          </p:nvPr>
        </p:nvSpPr>
        <p:spPr>
          <a:xfrm>
            <a:off x="4612385" y="438150"/>
            <a:ext cx="3474085" cy="299720"/>
          </a:xfrm>
          <a:prstGeom prst="rect">
            <a:avLst/>
          </a:prstGeom>
        </p:spPr>
        <p:txBody>
          <a:bodyPr vert="horz" wrap="square" lIns="0" tIns="12700" rIns="0" bIns="0" rtlCol="0">
            <a:spAutoFit/>
          </a:bodyPr>
          <a:lstStyle/>
          <a:p>
            <a:pPr marL="12700">
              <a:lnSpc>
                <a:spcPct val="100000"/>
              </a:lnSpc>
              <a:spcBef>
                <a:spcPts val="100"/>
              </a:spcBef>
            </a:pPr>
            <a:r>
              <a:rPr sz="1800" b="0" u="heavy" spc="-440" dirty="0">
                <a:solidFill>
                  <a:srgbClr val="000000"/>
                </a:solidFill>
                <a:uFill>
                  <a:solidFill>
                    <a:srgbClr val="000000"/>
                  </a:solidFill>
                </a:uFill>
                <a:latin typeface="Times New Roman"/>
                <a:cs typeface="Times New Roman"/>
              </a:rPr>
              <a:t> </a:t>
            </a:r>
            <a:r>
              <a:rPr sz="1800" u="heavy" spc="5" dirty="0">
                <a:solidFill>
                  <a:srgbClr val="000000"/>
                </a:solidFill>
                <a:uFill>
                  <a:solidFill>
                    <a:srgbClr val="000000"/>
                  </a:solidFill>
                </a:uFill>
              </a:rPr>
              <a:t>Фрагмент</a:t>
            </a:r>
            <a:r>
              <a:rPr sz="1800" u="heavy" spc="-204" dirty="0">
                <a:solidFill>
                  <a:srgbClr val="000000"/>
                </a:solidFill>
                <a:uFill>
                  <a:solidFill>
                    <a:srgbClr val="000000"/>
                  </a:solidFill>
                </a:uFill>
              </a:rPr>
              <a:t> </a:t>
            </a:r>
            <a:r>
              <a:rPr sz="1800" u="heavy" spc="5" dirty="0">
                <a:solidFill>
                  <a:srgbClr val="000000"/>
                </a:solidFill>
                <a:uFill>
                  <a:solidFill>
                    <a:srgbClr val="000000"/>
                  </a:solidFill>
                </a:uFill>
              </a:rPr>
              <a:t>реабилитационного</a:t>
            </a:r>
            <a:endParaRPr sz="1800">
              <a:latin typeface="Times New Roman"/>
              <a:cs typeface="Times New Roman"/>
            </a:endParaRPr>
          </a:p>
        </p:txBody>
      </p:sp>
      <p:sp>
        <p:nvSpPr>
          <p:cNvPr id="5" name="object 5"/>
          <p:cNvSpPr txBox="1"/>
          <p:nvPr/>
        </p:nvSpPr>
        <p:spPr>
          <a:xfrm>
            <a:off x="4612385" y="712470"/>
            <a:ext cx="1121410" cy="299720"/>
          </a:xfrm>
          <a:prstGeom prst="rect">
            <a:avLst/>
          </a:prstGeom>
        </p:spPr>
        <p:txBody>
          <a:bodyPr vert="horz" wrap="square" lIns="0" tIns="12700" rIns="0" bIns="0" rtlCol="0">
            <a:spAutoFit/>
          </a:bodyPr>
          <a:lstStyle/>
          <a:p>
            <a:pPr marL="12700">
              <a:lnSpc>
                <a:spcPct val="100000"/>
              </a:lnSpc>
              <a:spcBef>
                <a:spcPts val="100"/>
              </a:spcBef>
            </a:pPr>
            <a:r>
              <a:rPr sz="1800" u="heavy" spc="-440" dirty="0">
                <a:uFill>
                  <a:solidFill>
                    <a:srgbClr val="000000"/>
                  </a:solidFill>
                </a:uFill>
                <a:latin typeface="Times New Roman"/>
                <a:cs typeface="Times New Roman"/>
              </a:rPr>
              <a:t> </a:t>
            </a:r>
            <a:r>
              <a:rPr sz="1800" b="1" u="heavy" spc="-15" dirty="0">
                <a:uFill>
                  <a:solidFill>
                    <a:srgbClr val="000000"/>
                  </a:solidFill>
                </a:uFill>
                <a:latin typeface="Arial"/>
                <a:cs typeface="Arial"/>
              </a:rPr>
              <a:t>ди</a:t>
            </a:r>
            <a:r>
              <a:rPr sz="1800" b="1" u="heavy" spc="-20" dirty="0">
                <a:uFill>
                  <a:solidFill>
                    <a:srgbClr val="000000"/>
                  </a:solidFill>
                </a:uFill>
                <a:latin typeface="Arial"/>
                <a:cs typeface="Arial"/>
              </a:rPr>
              <a:t>аг</a:t>
            </a:r>
            <a:r>
              <a:rPr sz="1800" b="1" u="heavy" dirty="0">
                <a:uFill>
                  <a:solidFill>
                    <a:srgbClr val="000000"/>
                  </a:solidFill>
                </a:uFill>
                <a:latin typeface="Arial"/>
                <a:cs typeface="Arial"/>
              </a:rPr>
              <a:t>н</a:t>
            </a:r>
            <a:r>
              <a:rPr sz="1800" b="1" u="heavy" spc="-15" dirty="0">
                <a:uFill>
                  <a:solidFill>
                    <a:srgbClr val="000000"/>
                  </a:solidFill>
                </a:uFill>
                <a:latin typeface="Arial"/>
                <a:cs typeface="Arial"/>
              </a:rPr>
              <a:t>о</a:t>
            </a:r>
            <a:r>
              <a:rPr sz="1800" b="1" u="heavy" spc="-20" dirty="0">
                <a:uFill>
                  <a:solidFill>
                    <a:srgbClr val="000000"/>
                  </a:solidFill>
                </a:uFill>
                <a:latin typeface="Arial"/>
                <a:cs typeface="Arial"/>
              </a:rPr>
              <a:t>з</a:t>
            </a:r>
            <a:r>
              <a:rPr sz="1800" b="1" u="heavy" spc="-5" dirty="0">
                <a:uFill>
                  <a:solidFill>
                    <a:srgbClr val="000000"/>
                  </a:solidFill>
                </a:uFill>
                <a:latin typeface="Arial"/>
                <a:cs typeface="Arial"/>
              </a:rPr>
              <a:t>а</a:t>
            </a:r>
            <a:r>
              <a:rPr sz="1800" b="1" u="heavy" spc="25" dirty="0">
                <a:uFill>
                  <a:solidFill>
                    <a:srgbClr val="000000"/>
                  </a:solidFill>
                </a:uFill>
                <a:latin typeface="Arial"/>
                <a:cs typeface="Arial"/>
              </a:rPr>
              <a:t>:</a:t>
            </a:r>
            <a:endParaRPr sz="1800">
              <a:latin typeface="Arial"/>
              <a:cs typeface="Arial"/>
            </a:endParaRPr>
          </a:p>
        </p:txBody>
      </p:sp>
      <p:sp>
        <p:nvSpPr>
          <p:cNvPr id="6" name="object 6"/>
          <p:cNvSpPr txBox="1"/>
          <p:nvPr/>
        </p:nvSpPr>
        <p:spPr>
          <a:xfrm>
            <a:off x="252780" y="1902078"/>
            <a:ext cx="3686175" cy="1680210"/>
          </a:xfrm>
          <a:prstGeom prst="rect">
            <a:avLst/>
          </a:prstGeom>
        </p:spPr>
        <p:txBody>
          <a:bodyPr vert="horz" wrap="square" lIns="0" tIns="10160" rIns="0" bIns="0" rtlCol="0">
            <a:spAutoFit/>
          </a:bodyPr>
          <a:lstStyle/>
          <a:p>
            <a:pPr marL="12700" marR="290195">
              <a:lnSpc>
                <a:spcPct val="101299"/>
              </a:lnSpc>
              <a:spcBef>
                <a:spcPts val="80"/>
              </a:spcBef>
            </a:pPr>
            <a:r>
              <a:rPr sz="1200" b="1" dirty="0">
                <a:latin typeface="Arial"/>
                <a:cs typeface="Arial"/>
              </a:rPr>
              <a:t>У </a:t>
            </a:r>
            <a:r>
              <a:rPr sz="1200" b="1" spc="-10" dirty="0">
                <a:latin typeface="Arial"/>
                <a:cs typeface="Arial"/>
              </a:rPr>
              <a:t>пациентки </a:t>
            </a:r>
            <a:r>
              <a:rPr sz="1200" b="1" spc="-5" dirty="0">
                <a:latin typeface="Arial"/>
                <a:cs typeface="Arial"/>
              </a:rPr>
              <a:t>из-за </a:t>
            </a:r>
            <a:r>
              <a:rPr sz="1200" b="1" spc="-15" dirty="0">
                <a:latin typeface="Arial"/>
                <a:cs typeface="Arial"/>
              </a:rPr>
              <a:t>отсутствия </a:t>
            </a:r>
            <a:r>
              <a:rPr sz="1200" b="1" spc="-10" dirty="0">
                <a:latin typeface="Arial"/>
                <a:cs typeface="Arial"/>
              </a:rPr>
              <a:t>второго этапа  </a:t>
            </a:r>
            <a:r>
              <a:rPr sz="1200" b="1" spc="-5" dirty="0">
                <a:latin typeface="Arial"/>
                <a:cs typeface="Arial"/>
              </a:rPr>
              <a:t>реабилитации </a:t>
            </a:r>
            <a:r>
              <a:rPr sz="1200" b="1" spc="-10" dirty="0">
                <a:latin typeface="Arial"/>
                <a:cs typeface="Arial"/>
              </a:rPr>
              <a:t>сформировался </a:t>
            </a:r>
            <a:r>
              <a:rPr sz="1200" b="1" spc="-5" dirty="0">
                <a:latin typeface="Arial"/>
                <a:cs typeface="Arial"/>
              </a:rPr>
              <a:t>хронический  </a:t>
            </a:r>
            <a:r>
              <a:rPr sz="1200" b="1" spc="-10" dirty="0">
                <a:latin typeface="Arial"/>
                <a:cs typeface="Arial"/>
              </a:rPr>
              <a:t>болевой синдром </a:t>
            </a:r>
            <a:r>
              <a:rPr sz="1200" b="1" dirty="0">
                <a:latin typeface="Arial"/>
                <a:cs typeface="Arial"/>
              </a:rPr>
              <a:t>и </a:t>
            </a:r>
            <a:r>
              <a:rPr sz="1200" b="1" spc="-10" dirty="0">
                <a:latin typeface="Arial"/>
                <a:cs typeface="Arial"/>
              </a:rPr>
              <a:t>контрактура.</a:t>
            </a:r>
            <a:r>
              <a:rPr sz="1200" b="1" spc="50" dirty="0">
                <a:latin typeface="Arial"/>
                <a:cs typeface="Arial"/>
              </a:rPr>
              <a:t> </a:t>
            </a:r>
            <a:r>
              <a:rPr sz="1200" b="1" spc="-10" dirty="0">
                <a:latin typeface="Arial"/>
                <a:cs typeface="Arial"/>
              </a:rPr>
              <a:t>Дома</a:t>
            </a:r>
            <a:endParaRPr sz="1200">
              <a:latin typeface="Arial"/>
              <a:cs typeface="Arial"/>
            </a:endParaRPr>
          </a:p>
          <a:p>
            <a:pPr marL="12700">
              <a:lnSpc>
                <a:spcPts val="1435"/>
              </a:lnSpc>
            </a:pPr>
            <a:r>
              <a:rPr sz="1200" b="1" spc="-10" dirty="0">
                <a:latin typeface="Arial"/>
                <a:cs typeface="Arial"/>
              </a:rPr>
              <a:t>гимнастикой </a:t>
            </a:r>
            <a:r>
              <a:rPr sz="1200" b="1" spc="-5" dirty="0">
                <a:latin typeface="Arial"/>
                <a:cs typeface="Arial"/>
              </a:rPr>
              <a:t>не </a:t>
            </a:r>
            <a:r>
              <a:rPr sz="1200" b="1" spc="-10" dirty="0">
                <a:latin typeface="Arial"/>
                <a:cs typeface="Arial"/>
              </a:rPr>
              <a:t>занимается. </a:t>
            </a:r>
            <a:r>
              <a:rPr sz="1200" b="1" spc="-5" dirty="0">
                <a:latin typeface="Arial"/>
                <a:cs typeface="Arial"/>
              </a:rPr>
              <a:t>Все</a:t>
            </a:r>
            <a:r>
              <a:rPr sz="1200" b="1" spc="300" dirty="0">
                <a:latin typeface="Arial"/>
                <a:cs typeface="Arial"/>
              </a:rPr>
              <a:t> </a:t>
            </a:r>
            <a:r>
              <a:rPr sz="1200" b="1" spc="-10" dirty="0">
                <a:latin typeface="Arial"/>
                <a:cs typeface="Arial"/>
              </a:rPr>
              <a:t>время</a:t>
            </a:r>
            <a:endParaRPr sz="1200">
              <a:latin typeface="Arial"/>
              <a:cs typeface="Arial"/>
            </a:endParaRPr>
          </a:p>
          <a:p>
            <a:pPr marL="12700" marR="170180">
              <a:lnSpc>
                <a:spcPct val="98800"/>
              </a:lnSpc>
              <a:spcBef>
                <a:spcPts val="55"/>
              </a:spcBef>
            </a:pPr>
            <a:r>
              <a:rPr sz="1200" b="1" spc="-10" dirty="0">
                <a:latin typeface="Arial"/>
                <a:cs typeface="Arial"/>
              </a:rPr>
              <a:t>находится </a:t>
            </a:r>
            <a:r>
              <a:rPr sz="1200" b="1" dirty="0">
                <a:latin typeface="Arial"/>
                <a:cs typeface="Arial"/>
              </a:rPr>
              <a:t>в </a:t>
            </a:r>
            <a:r>
              <a:rPr sz="1200" b="1" spc="-10" dirty="0">
                <a:latin typeface="Arial"/>
                <a:cs typeface="Arial"/>
              </a:rPr>
              <a:t>подавленном </a:t>
            </a:r>
            <a:r>
              <a:rPr sz="1200" b="1" spc="-5" dirty="0">
                <a:latin typeface="Arial"/>
                <a:cs typeface="Arial"/>
              </a:rPr>
              <a:t>настроении. Есть  </a:t>
            </a:r>
            <a:r>
              <a:rPr sz="1200" b="1" spc="-10" dirty="0">
                <a:latin typeface="Arial"/>
                <a:cs typeface="Arial"/>
              </a:rPr>
              <a:t>отрицательный </a:t>
            </a:r>
            <a:r>
              <a:rPr sz="1200" b="1" spc="-5" dirty="0">
                <a:latin typeface="Arial"/>
                <a:cs typeface="Arial"/>
              </a:rPr>
              <a:t>опыт </a:t>
            </a:r>
            <a:r>
              <a:rPr sz="1200" b="1" spc="-10" dirty="0">
                <a:latin typeface="Arial"/>
                <a:cs typeface="Arial"/>
              </a:rPr>
              <a:t>занятий </a:t>
            </a:r>
            <a:r>
              <a:rPr sz="1200" b="1" dirty="0">
                <a:latin typeface="Arial"/>
                <a:cs typeface="Arial"/>
              </a:rPr>
              <a:t>с </a:t>
            </a:r>
            <a:r>
              <a:rPr sz="1200" b="1" spc="-10" dirty="0">
                <a:latin typeface="Arial"/>
                <a:cs typeface="Arial"/>
              </a:rPr>
              <a:t>инструктором  ЛФК, который </a:t>
            </a:r>
            <a:r>
              <a:rPr sz="1200" b="1" dirty="0">
                <a:latin typeface="Arial"/>
                <a:cs typeface="Arial"/>
              </a:rPr>
              <a:t>сгибал </a:t>
            </a:r>
            <a:r>
              <a:rPr sz="1200" b="1" spc="-5" dirty="0">
                <a:latin typeface="Arial"/>
                <a:cs typeface="Arial"/>
              </a:rPr>
              <a:t>ногу </a:t>
            </a:r>
            <a:r>
              <a:rPr sz="1200" b="1" dirty="0">
                <a:latin typeface="Arial"/>
                <a:cs typeface="Arial"/>
              </a:rPr>
              <a:t>в </a:t>
            </a:r>
            <a:r>
              <a:rPr sz="1200" b="1" spc="-15" dirty="0">
                <a:latin typeface="Arial"/>
                <a:cs typeface="Arial"/>
              </a:rPr>
              <a:t>суставе </a:t>
            </a:r>
            <a:r>
              <a:rPr sz="1200" b="1" dirty="0">
                <a:latin typeface="Arial"/>
                <a:cs typeface="Arial"/>
              </a:rPr>
              <a:t>через</a:t>
            </a:r>
            <a:endParaRPr sz="1200">
              <a:latin typeface="Arial"/>
              <a:cs typeface="Arial"/>
            </a:endParaRPr>
          </a:p>
          <a:p>
            <a:pPr marL="12700">
              <a:lnSpc>
                <a:spcPct val="100000"/>
              </a:lnSpc>
              <a:spcBef>
                <a:spcPts val="35"/>
              </a:spcBef>
            </a:pPr>
            <a:r>
              <a:rPr sz="1200" b="1" spc="-10" dirty="0">
                <a:latin typeface="Arial"/>
                <a:cs typeface="Arial"/>
              </a:rPr>
              <a:t>сильную боль. </a:t>
            </a:r>
            <a:r>
              <a:rPr sz="1200" b="1" spc="-5" dirty="0">
                <a:latin typeface="Arial"/>
                <a:cs typeface="Arial"/>
              </a:rPr>
              <a:t>На </a:t>
            </a:r>
            <a:r>
              <a:rPr sz="1200" b="1" spc="-20" dirty="0">
                <a:latin typeface="Arial"/>
                <a:cs typeface="Arial"/>
              </a:rPr>
              <a:t>консультацию </a:t>
            </a:r>
            <a:r>
              <a:rPr sz="1200" b="1" dirty="0">
                <a:latin typeface="Arial"/>
                <a:cs typeface="Arial"/>
              </a:rPr>
              <a:t>в </a:t>
            </a:r>
            <a:r>
              <a:rPr sz="1200" b="1" spc="-10" dirty="0">
                <a:latin typeface="Arial"/>
                <a:cs typeface="Arial"/>
              </a:rPr>
              <a:t>центр</a:t>
            </a:r>
            <a:r>
              <a:rPr sz="1200" b="1" spc="-60" dirty="0">
                <a:latin typeface="Arial"/>
                <a:cs typeface="Arial"/>
              </a:rPr>
              <a:t> </a:t>
            </a:r>
            <a:r>
              <a:rPr sz="1200" b="1" spc="-10" dirty="0">
                <a:latin typeface="Arial"/>
                <a:cs typeface="Arial"/>
              </a:rPr>
              <a:t>привез</a:t>
            </a:r>
            <a:endParaRPr sz="1200">
              <a:latin typeface="Arial"/>
              <a:cs typeface="Arial"/>
            </a:endParaRPr>
          </a:p>
          <a:p>
            <a:pPr marL="12700">
              <a:lnSpc>
                <a:spcPct val="100000"/>
              </a:lnSpc>
            </a:pPr>
            <a:r>
              <a:rPr sz="1200" b="1" spc="-5" dirty="0">
                <a:latin typeface="Arial"/>
                <a:cs typeface="Arial"/>
              </a:rPr>
              <a:t>сын, </a:t>
            </a:r>
            <a:r>
              <a:rPr sz="1200" b="1" spc="-15" dirty="0">
                <a:latin typeface="Arial"/>
                <a:cs typeface="Arial"/>
              </a:rPr>
              <a:t>который </a:t>
            </a:r>
            <a:r>
              <a:rPr sz="1200" b="1" spc="-10" dirty="0">
                <a:latin typeface="Arial"/>
                <a:cs typeface="Arial"/>
              </a:rPr>
              <a:t>настаивает </a:t>
            </a:r>
            <a:r>
              <a:rPr sz="1200" b="1" spc="-5" dirty="0">
                <a:latin typeface="Arial"/>
                <a:cs typeface="Arial"/>
              </a:rPr>
              <a:t>на</a:t>
            </a:r>
            <a:r>
              <a:rPr sz="1200" b="1" spc="-85" dirty="0">
                <a:latin typeface="Arial"/>
                <a:cs typeface="Arial"/>
              </a:rPr>
              <a:t> </a:t>
            </a:r>
            <a:r>
              <a:rPr sz="1200" b="1" spc="-5" dirty="0">
                <a:latin typeface="Arial"/>
                <a:cs typeface="Arial"/>
              </a:rPr>
              <a:t>реабилитации</a:t>
            </a:r>
            <a:endParaRPr sz="1200">
              <a:latin typeface="Arial"/>
              <a:cs typeface="Arial"/>
            </a:endParaRPr>
          </a:p>
        </p:txBody>
      </p:sp>
      <p:sp>
        <p:nvSpPr>
          <p:cNvPr id="7" name="object 7"/>
          <p:cNvSpPr txBox="1"/>
          <p:nvPr/>
        </p:nvSpPr>
        <p:spPr>
          <a:xfrm>
            <a:off x="4377309" y="2252294"/>
            <a:ext cx="658495" cy="447675"/>
          </a:xfrm>
          <a:prstGeom prst="rect">
            <a:avLst/>
          </a:prstGeom>
        </p:spPr>
        <p:txBody>
          <a:bodyPr vert="horz" wrap="square" lIns="0" tIns="3810" rIns="0" bIns="0" rtlCol="0">
            <a:spAutoFit/>
          </a:bodyPr>
          <a:lstStyle/>
          <a:p>
            <a:pPr marL="12700" marR="5080">
              <a:lnSpc>
                <a:spcPct val="104600"/>
              </a:lnSpc>
              <a:spcBef>
                <a:spcPts val="30"/>
              </a:spcBef>
            </a:pPr>
            <a:r>
              <a:rPr sz="1350" b="1" dirty="0">
                <a:latin typeface="Arial"/>
                <a:cs typeface="Arial"/>
              </a:rPr>
              <a:t>b7603</a:t>
            </a:r>
            <a:r>
              <a:rPr sz="1350" b="1" spc="-5" dirty="0">
                <a:latin typeface="Arial"/>
                <a:cs typeface="Arial"/>
              </a:rPr>
              <a:t>.</a:t>
            </a:r>
            <a:r>
              <a:rPr sz="1350" b="1" dirty="0">
                <a:latin typeface="Arial"/>
                <a:cs typeface="Arial"/>
              </a:rPr>
              <a:t>4  b7100</a:t>
            </a:r>
            <a:r>
              <a:rPr sz="1350" b="1" spc="-5" dirty="0">
                <a:latin typeface="Arial"/>
                <a:cs typeface="Arial"/>
              </a:rPr>
              <a:t>.</a:t>
            </a:r>
            <a:r>
              <a:rPr sz="1350" b="1" dirty="0">
                <a:latin typeface="Arial"/>
                <a:cs typeface="Arial"/>
              </a:rPr>
              <a:t>3</a:t>
            </a:r>
            <a:endParaRPr sz="1350">
              <a:latin typeface="Arial"/>
              <a:cs typeface="Arial"/>
            </a:endParaRPr>
          </a:p>
        </p:txBody>
      </p:sp>
      <p:sp>
        <p:nvSpPr>
          <p:cNvPr id="8" name="object 8"/>
          <p:cNvSpPr txBox="1"/>
          <p:nvPr/>
        </p:nvSpPr>
        <p:spPr>
          <a:xfrm>
            <a:off x="252780" y="4216400"/>
            <a:ext cx="3890010" cy="194691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Создана стратегия </a:t>
            </a:r>
            <a:r>
              <a:rPr sz="1400" b="1" dirty="0">
                <a:latin typeface="Arial"/>
                <a:cs typeface="Arial"/>
              </a:rPr>
              <a:t>при</a:t>
            </a:r>
            <a:r>
              <a:rPr sz="1400" b="1" spc="-60" dirty="0">
                <a:latin typeface="Arial"/>
                <a:cs typeface="Arial"/>
              </a:rPr>
              <a:t> </a:t>
            </a:r>
            <a:r>
              <a:rPr sz="1400" b="1" spc="-15" dirty="0">
                <a:latin typeface="Arial"/>
                <a:cs typeface="Arial"/>
              </a:rPr>
              <a:t>которой</a:t>
            </a:r>
            <a:endParaRPr sz="1400">
              <a:latin typeface="Arial"/>
              <a:cs typeface="Arial"/>
            </a:endParaRPr>
          </a:p>
          <a:p>
            <a:pPr marL="12700" marR="5080">
              <a:lnSpc>
                <a:spcPct val="100000"/>
              </a:lnSpc>
              <a:spcBef>
                <a:spcPts val="5"/>
              </a:spcBef>
            </a:pPr>
            <a:r>
              <a:rPr sz="1400" b="1" spc="-10" dirty="0">
                <a:latin typeface="Arial"/>
                <a:cs typeface="Arial"/>
              </a:rPr>
              <a:t>организована </a:t>
            </a:r>
            <a:r>
              <a:rPr sz="1400" b="1" spc="-15" dirty="0">
                <a:latin typeface="Arial"/>
                <a:cs typeface="Arial"/>
              </a:rPr>
              <a:t>команда </a:t>
            </a:r>
            <a:r>
              <a:rPr sz="1400" b="1" spc="-5" dirty="0">
                <a:latin typeface="Arial"/>
                <a:cs typeface="Arial"/>
              </a:rPr>
              <a:t>специалистов: </a:t>
            </a:r>
            <a:r>
              <a:rPr sz="1400" b="1" spc="-15" dirty="0">
                <a:latin typeface="Arial"/>
                <a:cs typeface="Arial"/>
              </a:rPr>
              <a:t>Врач  </a:t>
            </a:r>
            <a:r>
              <a:rPr sz="1400" b="1" spc="-10" dirty="0">
                <a:latin typeface="Arial"/>
                <a:cs typeface="Arial"/>
              </a:rPr>
              <a:t>проверяет </a:t>
            </a:r>
            <a:r>
              <a:rPr sz="1400" b="1" spc="-15" dirty="0">
                <a:latin typeface="Arial"/>
                <a:cs typeface="Arial"/>
              </a:rPr>
              <a:t>состоятельность протеза </a:t>
            </a:r>
            <a:r>
              <a:rPr sz="1400" b="1" dirty="0">
                <a:latin typeface="Arial"/>
                <a:cs typeface="Arial"/>
              </a:rPr>
              <a:t>и  </a:t>
            </a:r>
            <a:r>
              <a:rPr sz="1400" b="1" spc="-15" dirty="0">
                <a:latin typeface="Arial"/>
                <a:cs typeface="Arial"/>
              </a:rPr>
              <a:t>отсутствие </a:t>
            </a:r>
            <a:r>
              <a:rPr sz="1400" b="1" spc="-5" dirty="0">
                <a:latin typeface="Arial"/>
                <a:cs typeface="Arial"/>
              </a:rPr>
              <a:t>прогрессии</a:t>
            </a:r>
            <a:r>
              <a:rPr sz="1400" b="1" spc="-90" dirty="0">
                <a:latin typeface="Arial"/>
                <a:cs typeface="Arial"/>
              </a:rPr>
              <a:t> </a:t>
            </a:r>
            <a:r>
              <a:rPr sz="1400" b="1" spc="-10" dirty="0">
                <a:latin typeface="Arial"/>
                <a:cs typeface="Arial"/>
              </a:rPr>
              <a:t>заболевания.</a:t>
            </a:r>
            <a:endParaRPr sz="1400">
              <a:latin typeface="Arial"/>
              <a:cs typeface="Arial"/>
            </a:endParaRPr>
          </a:p>
          <a:p>
            <a:pPr marL="12700" marR="53975">
              <a:lnSpc>
                <a:spcPct val="100000"/>
              </a:lnSpc>
            </a:pPr>
            <a:r>
              <a:rPr sz="1400" b="1" spc="-5" dirty="0">
                <a:latin typeface="Arial"/>
                <a:cs typeface="Arial"/>
              </a:rPr>
              <a:t>Физический </a:t>
            </a:r>
            <a:r>
              <a:rPr sz="1400" b="1" spc="-10" dirty="0">
                <a:latin typeface="Arial"/>
                <a:cs typeface="Arial"/>
              </a:rPr>
              <a:t>терапевт </a:t>
            </a:r>
            <a:r>
              <a:rPr sz="1400" b="1" spc="-15" dirty="0">
                <a:latin typeface="Arial"/>
                <a:cs typeface="Arial"/>
              </a:rPr>
              <a:t>обучает </a:t>
            </a:r>
            <a:r>
              <a:rPr sz="1400" b="1" spc="-5" dirty="0">
                <a:latin typeface="Arial"/>
                <a:cs typeface="Arial"/>
              </a:rPr>
              <a:t>пациентку  </a:t>
            </a:r>
            <a:r>
              <a:rPr sz="1400" b="1" dirty="0">
                <a:latin typeface="Arial"/>
                <a:cs typeface="Arial"/>
              </a:rPr>
              <a:t>правильной гимнастике и как </a:t>
            </a:r>
            <a:r>
              <a:rPr sz="1400" b="1" spc="-15" dirty="0">
                <a:latin typeface="Arial"/>
                <a:cs typeface="Arial"/>
              </a:rPr>
              <a:t>ходить </a:t>
            </a:r>
            <a:r>
              <a:rPr sz="1400" b="1" dirty="0">
                <a:latin typeface="Arial"/>
                <a:cs typeface="Arial"/>
              </a:rPr>
              <a:t>с  </a:t>
            </a:r>
            <a:r>
              <a:rPr sz="1400" b="1" spc="-10" dirty="0">
                <a:latin typeface="Arial"/>
                <a:cs typeface="Arial"/>
              </a:rPr>
              <a:t>полной </a:t>
            </a:r>
            <a:r>
              <a:rPr sz="1400" b="1" spc="-15" dirty="0">
                <a:latin typeface="Arial"/>
                <a:cs typeface="Arial"/>
              </a:rPr>
              <a:t>осевой нагрузкой </a:t>
            </a:r>
            <a:r>
              <a:rPr sz="1400" b="1" dirty="0">
                <a:latin typeface="Arial"/>
                <a:cs typeface="Arial"/>
              </a:rPr>
              <a:t>на </a:t>
            </a:r>
            <a:r>
              <a:rPr sz="1400" b="1" spc="-35" dirty="0">
                <a:latin typeface="Arial"/>
                <a:cs typeface="Arial"/>
              </a:rPr>
              <a:t>ногу.</a:t>
            </a:r>
            <a:r>
              <a:rPr sz="1400" b="1" spc="-250" dirty="0">
                <a:latin typeface="Arial"/>
                <a:cs typeface="Arial"/>
              </a:rPr>
              <a:t> </a:t>
            </a:r>
            <a:r>
              <a:rPr sz="1400" b="1" spc="-15" dirty="0">
                <a:latin typeface="Arial"/>
                <a:cs typeface="Arial"/>
              </a:rPr>
              <a:t>Психолог  занимается </a:t>
            </a:r>
            <a:r>
              <a:rPr sz="1400" b="1" spc="-5" dirty="0">
                <a:latin typeface="Arial"/>
                <a:cs typeface="Arial"/>
              </a:rPr>
              <a:t>коррекцией</a:t>
            </a:r>
            <a:r>
              <a:rPr sz="1400" b="1" spc="-155" dirty="0">
                <a:latin typeface="Arial"/>
                <a:cs typeface="Arial"/>
              </a:rPr>
              <a:t> </a:t>
            </a:r>
            <a:r>
              <a:rPr sz="1400" b="1" spc="-10" dirty="0">
                <a:latin typeface="Arial"/>
                <a:cs typeface="Arial"/>
              </a:rPr>
              <a:t>психо-</a:t>
            </a:r>
            <a:endParaRPr sz="1400">
              <a:latin typeface="Arial"/>
              <a:cs typeface="Arial"/>
            </a:endParaRPr>
          </a:p>
          <a:p>
            <a:pPr marL="12700">
              <a:lnSpc>
                <a:spcPct val="100000"/>
              </a:lnSpc>
            </a:pPr>
            <a:r>
              <a:rPr sz="1400" b="1" spc="-5" dirty="0">
                <a:latin typeface="Arial"/>
                <a:cs typeface="Arial"/>
              </a:rPr>
              <a:t>эмоциоальных</a:t>
            </a:r>
            <a:r>
              <a:rPr sz="1400" b="1" spc="-55" dirty="0">
                <a:latin typeface="Arial"/>
                <a:cs typeface="Arial"/>
              </a:rPr>
              <a:t> </a:t>
            </a:r>
            <a:r>
              <a:rPr sz="1400" b="1" spc="-10" dirty="0">
                <a:latin typeface="Arial"/>
                <a:cs typeface="Arial"/>
              </a:rPr>
              <a:t>расстройств</a:t>
            </a:r>
            <a:endParaRPr sz="1400">
              <a:latin typeface="Arial"/>
              <a:cs typeface="Arial"/>
            </a:endParaRPr>
          </a:p>
        </p:txBody>
      </p:sp>
      <p:sp>
        <p:nvSpPr>
          <p:cNvPr id="9" name="object 9"/>
          <p:cNvSpPr txBox="1"/>
          <p:nvPr/>
        </p:nvSpPr>
        <p:spPr>
          <a:xfrm>
            <a:off x="4377309" y="4522723"/>
            <a:ext cx="654685" cy="438150"/>
          </a:xfrm>
          <a:prstGeom prst="rect">
            <a:avLst/>
          </a:prstGeom>
        </p:spPr>
        <p:txBody>
          <a:bodyPr vert="horz" wrap="square" lIns="0" tIns="13335" rIns="0" bIns="0" rtlCol="0">
            <a:spAutoFit/>
          </a:bodyPr>
          <a:lstStyle/>
          <a:p>
            <a:pPr marL="12700" marR="5080">
              <a:lnSpc>
                <a:spcPct val="100000"/>
              </a:lnSpc>
              <a:spcBef>
                <a:spcPts val="105"/>
              </a:spcBef>
            </a:pPr>
            <a:r>
              <a:rPr sz="1350" b="1" dirty="0">
                <a:latin typeface="Arial"/>
                <a:cs typeface="Arial"/>
              </a:rPr>
              <a:t>e310</a:t>
            </a:r>
            <a:r>
              <a:rPr sz="1350" b="1" spc="5" dirty="0">
                <a:latin typeface="Arial"/>
                <a:cs typeface="Arial"/>
              </a:rPr>
              <a:t>.</a:t>
            </a:r>
            <a:r>
              <a:rPr sz="1350" b="1" dirty="0">
                <a:latin typeface="Arial"/>
                <a:cs typeface="Arial"/>
              </a:rPr>
              <a:t>+2  e410</a:t>
            </a:r>
            <a:r>
              <a:rPr sz="1350" b="1" spc="5" dirty="0">
                <a:latin typeface="Arial"/>
                <a:cs typeface="Arial"/>
              </a:rPr>
              <a:t>.</a:t>
            </a:r>
            <a:r>
              <a:rPr sz="1350" b="1" dirty="0">
                <a:latin typeface="Arial"/>
                <a:cs typeface="Arial"/>
              </a:rPr>
              <a:t>+4</a:t>
            </a:r>
            <a:endParaRPr sz="1350">
              <a:latin typeface="Arial"/>
              <a:cs typeface="Arial"/>
            </a:endParaRPr>
          </a:p>
        </p:txBody>
      </p:sp>
      <p:sp>
        <p:nvSpPr>
          <p:cNvPr id="10" name="object 10"/>
          <p:cNvSpPr txBox="1"/>
          <p:nvPr/>
        </p:nvSpPr>
        <p:spPr>
          <a:xfrm>
            <a:off x="4377309" y="1234821"/>
            <a:ext cx="4665345" cy="4137660"/>
          </a:xfrm>
          <a:prstGeom prst="rect">
            <a:avLst/>
          </a:prstGeom>
        </p:spPr>
        <p:txBody>
          <a:bodyPr vert="horz" wrap="square" lIns="0" tIns="13335" rIns="0" bIns="0" rtlCol="0">
            <a:spAutoFit/>
          </a:bodyPr>
          <a:lstStyle/>
          <a:p>
            <a:pPr marL="12700">
              <a:lnSpc>
                <a:spcPct val="100000"/>
              </a:lnSpc>
              <a:spcBef>
                <a:spcPts val="105"/>
              </a:spcBef>
              <a:tabLst>
                <a:tab pos="926465" algn="l"/>
              </a:tabLst>
            </a:pPr>
            <a:r>
              <a:rPr sz="1350" b="1" dirty="0">
                <a:latin typeface="Arial"/>
                <a:cs typeface="Arial"/>
              </a:rPr>
              <a:t>b152.2	</a:t>
            </a:r>
            <a:r>
              <a:rPr sz="1350" b="1" spc="-5" dirty="0">
                <a:latin typeface="Arial"/>
                <a:cs typeface="Arial"/>
              </a:rPr>
              <a:t>Функции</a:t>
            </a:r>
            <a:r>
              <a:rPr sz="1350" b="1" spc="-25" dirty="0">
                <a:latin typeface="Arial"/>
                <a:cs typeface="Arial"/>
              </a:rPr>
              <a:t> </a:t>
            </a:r>
            <a:r>
              <a:rPr sz="1350" b="1" spc="-10" dirty="0">
                <a:latin typeface="Arial"/>
                <a:cs typeface="Arial"/>
              </a:rPr>
              <a:t>эмоций</a:t>
            </a:r>
            <a:endParaRPr sz="1350">
              <a:latin typeface="Arial"/>
              <a:cs typeface="Arial"/>
            </a:endParaRPr>
          </a:p>
          <a:p>
            <a:pPr marL="12700" marR="609600">
              <a:lnSpc>
                <a:spcPts val="1610"/>
              </a:lnSpc>
              <a:spcBef>
                <a:spcPts val="60"/>
              </a:spcBef>
              <a:tabLst>
                <a:tab pos="926465" algn="l"/>
              </a:tabLst>
            </a:pPr>
            <a:r>
              <a:rPr sz="1350" b="1" dirty="0">
                <a:latin typeface="Arial"/>
                <a:cs typeface="Arial"/>
              </a:rPr>
              <a:t>b2703.2	</a:t>
            </a:r>
            <a:r>
              <a:rPr sz="1350" b="1" spc="-10" dirty="0">
                <a:latin typeface="Arial"/>
                <a:cs typeface="Arial"/>
              </a:rPr>
              <a:t>Чувствительность </a:t>
            </a:r>
            <a:r>
              <a:rPr sz="1350" b="1" dirty="0">
                <a:latin typeface="Arial"/>
                <a:cs typeface="Arial"/>
              </a:rPr>
              <a:t>к</a:t>
            </a:r>
            <a:r>
              <a:rPr sz="1350" b="1" spc="-105" dirty="0">
                <a:latin typeface="Arial"/>
                <a:cs typeface="Arial"/>
              </a:rPr>
              <a:t> </a:t>
            </a:r>
            <a:r>
              <a:rPr sz="1350" b="1" spc="-5" dirty="0">
                <a:latin typeface="Arial"/>
                <a:cs typeface="Arial"/>
              </a:rPr>
              <a:t>повреждающим  </a:t>
            </a:r>
            <a:r>
              <a:rPr sz="1350" b="1" spc="-20" dirty="0">
                <a:latin typeface="Arial"/>
                <a:cs typeface="Arial"/>
              </a:rPr>
              <a:t>стимулам</a:t>
            </a:r>
            <a:endParaRPr sz="1350">
              <a:latin typeface="Arial"/>
              <a:cs typeface="Arial"/>
            </a:endParaRPr>
          </a:p>
          <a:p>
            <a:pPr marL="12700">
              <a:lnSpc>
                <a:spcPts val="1565"/>
              </a:lnSpc>
            </a:pPr>
            <a:r>
              <a:rPr sz="1350" b="1" dirty="0">
                <a:latin typeface="Arial"/>
                <a:cs typeface="Arial"/>
              </a:rPr>
              <a:t>b28015.3 </a:t>
            </a:r>
            <a:r>
              <a:rPr sz="1350" b="1" spc="-10" dirty="0">
                <a:latin typeface="Arial"/>
                <a:cs typeface="Arial"/>
              </a:rPr>
              <a:t>Боль </a:t>
            </a:r>
            <a:r>
              <a:rPr sz="1350" b="1" dirty="0">
                <a:latin typeface="Arial"/>
                <a:cs typeface="Arial"/>
              </a:rPr>
              <a:t>в нижней</a:t>
            </a:r>
            <a:r>
              <a:rPr sz="1350" b="1" spc="-180" dirty="0">
                <a:latin typeface="Arial"/>
                <a:cs typeface="Arial"/>
              </a:rPr>
              <a:t> </a:t>
            </a:r>
            <a:r>
              <a:rPr sz="1350" b="1" spc="-10" dirty="0">
                <a:latin typeface="Arial"/>
                <a:cs typeface="Arial"/>
              </a:rPr>
              <a:t>конечности</a:t>
            </a:r>
            <a:endParaRPr sz="1350">
              <a:latin typeface="Arial"/>
              <a:cs typeface="Arial"/>
            </a:endParaRPr>
          </a:p>
          <a:p>
            <a:pPr marL="12700">
              <a:lnSpc>
                <a:spcPts val="1585"/>
              </a:lnSpc>
            </a:pPr>
            <a:r>
              <a:rPr sz="1350" b="1" dirty="0">
                <a:latin typeface="Arial"/>
                <a:cs typeface="Arial"/>
              </a:rPr>
              <a:t>b455.3 </a:t>
            </a:r>
            <a:r>
              <a:rPr sz="1350" b="1" spc="-5" dirty="0">
                <a:latin typeface="Arial"/>
                <a:cs typeface="Arial"/>
              </a:rPr>
              <a:t>Функции </a:t>
            </a:r>
            <a:r>
              <a:rPr sz="1350" b="1" spc="-10" dirty="0">
                <a:latin typeface="Arial"/>
                <a:cs typeface="Arial"/>
              </a:rPr>
              <a:t>толерантности </a:t>
            </a:r>
            <a:r>
              <a:rPr sz="1350" b="1" dirty="0">
                <a:latin typeface="Arial"/>
                <a:cs typeface="Arial"/>
              </a:rPr>
              <a:t>к </a:t>
            </a:r>
            <a:r>
              <a:rPr sz="1350" b="1" spc="-5" dirty="0">
                <a:latin typeface="Arial"/>
                <a:cs typeface="Arial"/>
              </a:rPr>
              <a:t>физической</a:t>
            </a:r>
            <a:r>
              <a:rPr sz="1350" b="1" spc="-285" dirty="0">
                <a:latin typeface="Arial"/>
                <a:cs typeface="Arial"/>
              </a:rPr>
              <a:t> </a:t>
            </a:r>
            <a:r>
              <a:rPr sz="1350" b="1" spc="-5" dirty="0">
                <a:latin typeface="Arial"/>
                <a:cs typeface="Arial"/>
              </a:rPr>
              <a:t>нагрузке</a:t>
            </a:r>
            <a:endParaRPr sz="1350">
              <a:latin typeface="Arial"/>
              <a:cs typeface="Arial"/>
            </a:endParaRPr>
          </a:p>
          <a:p>
            <a:pPr marL="927100">
              <a:lnSpc>
                <a:spcPts val="1585"/>
              </a:lnSpc>
            </a:pPr>
            <a:r>
              <a:rPr sz="1350" b="1" dirty="0">
                <a:latin typeface="Arial"/>
                <a:cs typeface="Arial"/>
              </a:rPr>
              <a:t>Опорные </a:t>
            </a:r>
            <a:r>
              <a:rPr sz="1350" b="1" spc="-10" dirty="0">
                <a:latin typeface="Arial"/>
                <a:cs typeface="Arial"/>
              </a:rPr>
              <a:t>функции руки </a:t>
            </a:r>
            <a:r>
              <a:rPr sz="1350" b="1" dirty="0">
                <a:latin typeface="Arial"/>
                <a:cs typeface="Arial"/>
              </a:rPr>
              <a:t>или</a:t>
            </a:r>
            <a:r>
              <a:rPr sz="1350" b="1" spc="-135" dirty="0">
                <a:latin typeface="Arial"/>
                <a:cs typeface="Arial"/>
              </a:rPr>
              <a:t> </a:t>
            </a:r>
            <a:r>
              <a:rPr sz="1350" b="1" dirty="0">
                <a:latin typeface="Arial"/>
                <a:cs typeface="Arial"/>
              </a:rPr>
              <a:t>ноги</a:t>
            </a:r>
            <a:endParaRPr sz="1350">
              <a:latin typeface="Arial"/>
              <a:cs typeface="Arial"/>
            </a:endParaRPr>
          </a:p>
          <a:p>
            <a:pPr marL="927100">
              <a:lnSpc>
                <a:spcPct val="100000"/>
              </a:lnSpc>
              <a:spcBef>
                <a:spcPts val="75"/>
              </a:spcBef>
            </a:pPr>
            <a:r>
              <a:rPr sz="1350" b="1" spc="-5" dirty="0">
                <a:latin typeface="Arial"/>
                <a:cs typeface="Arial"/>
              </a:rPr>
              <a:t>Подвижность одного</a:t>
            </a:r>
            <a:r>
              <a:rPr sz="1350" b="1" spc="-225" dirty="0">
                <a:latin typeface="Arial"/>
                <a:cs typeface="Arial"/>
              </a:rPr>
              <a:t> </a:t>
            </a:r>
            <a:r>
              <a:rPr sz="1350" b="1" spc="-15" dirty="0">
                <a:latin typeface="Arial"/>
                <a:cs typeface="Arial"/>
              </a:rPr>
              <a:t>сустава</a:t>
            </a:r>
            <a:endParaRPr sz="1350">
              <a:latin typeface="Arial"/>
              <a:cs typeface="Arial"/>
            </a:endParaRPr>
          </a:p>
          <a:p>
            <a:pPr marL="12700">
              <a:lnSpc>
                <a:spcPct val="100000"/>
              </a:lnSpc>
              <a:spcBef>
                <a:spcPts val="5"/>
              </a:spcBef>
            </a:pPr>
            <a:r>
              <a:rPr sz="1350" b="1" spc="-10" dirty="0">
                <a:latin typeface="Arial"/>
                <a:cs typeface="Arial"/>
              </a:rPr>
              <a:t>S75011.1 Коленный</a:t>
            </a:r>
            <a:r>
              <a:rPr sz="1350" b="1" spc="-280" dirty="0">
                <a:latin typeface="Arial"/>
                <a:cs typeface="Arial"/>
              </a:rPr>
              <a:t> </a:t>
            </a:r>
            <a:r>
              <a:rPr sz="1350" b="1" spc="-15" dirty="0">
                <a:latin typeface="Arial"/>
                <a:cs typeface="Arial"/>
              </a:rPr>
              <a:t>сустав</a:t>
            </a:r>
            <a:endParaRPr sz="1350">
              <a:latin typeface="Arial"/>
              <a:cs typeface="Arial"/>
            </a:endParaRPr>
          </a:p>
          <a:p>
            <a:pPr marL="12700" marR="349885">
              <a:lnSpc>
                <a:spcPct val="100000"/>
              </a:lnSpc>
            </a:pPr>
            <a:r>
              <a:rPr sz="1350" b="1" dirty="0">
                <a:latin typeface="Arial"/>
                <a:cs typeface="Arial"/>
              </a:rPr>
              <a:t>d4103.22 </a:t>
            </a:r>
            <a:r>
              <a:rPr sz="1350" b="1" spc="-5" dirty="0">
                <a:latin typeface="Arial"/>
                <a:cs typeface="Arial"/>
              </a:rPr>
              <a:t>Изменение позы </a:t>
            </a:r>
            <a:r>
              <a:rPr sz="1350" b="1" dirty="0">
                <a:latin typeface="Arial"/>
                <a:cs typeface="Arial"/>
              </a:rPr>
              <a:t>при </a:t>
            </a:r>
            <a:r>
              <a:rPr sz="1350" b="1" spc="-10" dirty="0">
                <a:latin typeface="Arial"/>
                <a:cs typeface="Arial"/>
              </a:rPr>
              <a:t>положении </a:t>
            </a:r>
            <a:r>
              <a:rPr sz="1350" b="1" spc="-5" dirty="0">
                <a:latin typeface="Arial"/>
                <a:cs typeface="Arial"/>
              </a:rPr>
              <a:t>сидя  </a:t>
            </a:r>
            <a:r>
              <a:rPr sz="1350" b="1" dirty="0">
                <a:latin typeface="Arial"/>
                <a:cs typeface="Arial"/>
              </a:rPr>
              <a:t>d4153.22 </a:t>
            </a:r>
            <a:r>
              <a:rPr sz="1350" b="1" spc="-5" dirty="0">
                <a:latin typeface="Arial"/>
                <a:cs typeface="Arial"/>
              </a:rPr>
              <a:t>Нахождение </a:t>
            </a:r>
            <a:r>
              <a:rPr sz="1350" b="1" dirty="0">
                <a:latin typeface="Arial"/>
                <a:cs typeface="Arial"/>
              </a:rPr>
              <a:t>в </a:t>
            </a:r>
            <a:r>
              <a:rPr sz="1350" b="1" spc="-10" dirty="0">
                <a:latin typeface="Arial"/>
                <a:cs typeface="Arial"/>
              </a:rPr>
              <a:t>положении </a:t>
            </a:r>
            <a:r>
              <a:rPr sz="1350" b="1" spc="-5" dirty="0">
                <a:latin typeface="Arial"/>
                <a:cs typeface="Arial"/>
              </a:rPr>
              <a:t>сидя d4154.33  Нахождение </a:t>
            </a:r>
            <a:r>
              <a:rPr sz="1350" b="1" dirty="0">
                <a:latin typeface="Arial"/>
                <a:cs typeface="Arial"/>
              </a:rPr>
              <a:t>в </a:t>
            </a:r>
            <a:r>
              <a:rPr sz="1350" b="1" spc="-10" dirty="0">
                <a:latin typeface="Arial"/>
                <a:cs typeface="Arial"/>
              </a:rPr>
              <a:t>положении стоя </a:t>
            </a:r>
            <a:r>
              <a:rPr sz="1350" b="1" dirty="0">
                <a:latin typeface="Arial"/>
                <a:cs typeface="Arial"/>
              </a:rPr>
              <a:t>d4500.44 </a:t>
            </a:r>
            <a:r>
              <a:rPr sz="1350" b="1" spc="-5" dirty="0">
                <a:latin typeface="Arial"/>
                <a:cs typeface="Arial"/>
              </a:rPr>
              <a:t>Ходьба</a:t>
            </a:r>
            <a:r>
              <a:rPr sz="1350" b="1" spc="-260" dirty="0">
                <a:latin typeface="Arial"/>
                <a:cs typeface="Arial"/>
              </a:rPr>
              <a:t> </a:t>
            </a:r>
            <a:r>
              <a:rPr sz="1350" b="1" spc="-5" dirty="0">
                <a:latin typeface="Arial"/>
                <a:cs typeface="Arial"/>
              </a:rPr>
              <a:t>на  </a:t>
            </a:r>
            <a:r>
              <a:rPr sz="1350" b="1" spc="-10" dirty="0">
                <a:latin typeface="Arial"/>
                <a:cs typeface="Arial"/>
              </a:rPr>
              <a:t>короткие</a:t>
            </a:r>
            <a:r>
              <a:rPr sz="1350" b="1" spc="-140" dirty="0">
                <a:latin typeface="Arial"/>
                <a:cs typeface="Arial"/>
              </a:rPr>
              <a:t> </a:t>
            </a:r>
            <a:r>
              <a:rPr sz="1350" b="1" spc="-5" dirty="0">
                <a:latin typeface="Arial"/>
                <a:cs typeface="Arial"/>
              </a:rPr>
              <a:t>расстояния</a:t>
            </a:r>
            <a:endParaRPr sz="1350">
              <a:latin typeface="Arial"/>
              <a:cs typeface="Arial"/>
            </a:endParaRPr>
          </a:p>
          <a:p>
            <a:pPr marL="12700">
              <a:lnSpc>
                <a:spcPts val="1595"/>
              </a:lnSpc>
            </a:pPr>
            <a:r>
              <a:rPr sz="1350" b="1" dirty="0">
                <a:latin typeface="Arial"/>
                <a:cs typeface="Arial"/>
              </a:rPr>
              <a:t>d465.23 </a:t>
            </a:r>
            <a:r>
              <a:rPr sz="1350" b="1" spc="-5" dirty="0">
                <a:latin typeface="Arial"/>
                <a:cs typeface="Arial"/>
              </a:rPr>
              <a:t>Передвижение </a:t>
            </a:r>
            <a:r>
              <a:rPr sz="1350" b="1" dirty="0">
                <a:latin typeface="Arial"/>
                <a:cs typeface="Arial"/>
              </a:rPr>
              <a:t>с </a:t>
            </a:r>
            <a:r>
              <a:rPr sz="1350" b="1" spc="-10" dirty="0">
                <a:latin typeface="Arial"/>
                <a:cs typeface="Arial"/>
              </a:rPr>
              <a:t>использованием</a:t>
            </a:r>
            <a:r>
              <a:rPr sz="1350" b="1" spc="-240" dirty="0">
                <a:latin typeface="Arial"/>
                <a:cs typeface="Arial"/>
              </a:rPr>
              <a:t> </a:t>
            </a:r>
            <a:r>
              <a:rPr sz="1350" b="1" spc="-10" dirty="0">
                <a:latin typeface="Arial"/>
                <a:cs typeface="Arial"/>
              </a:rPr>
              <a:t>технических</a:t>
            </a:r>
            <a:endParaRPr sz="1350">
              <a:latin typeface="Arial"/>
              <a:cs typeface="Arial"/>
            </a:endParaRPr>
          </a:p>
          <a:p>
            <a:pPr marL="12700" marR="2088514">
              <a:lnSpc>
                <a:spcPts val="1639"/>
              </a:lnSpc>
              <a:spcBef>
                <a:spcPts val="15"/>
              </a:spcBef>
            </a:pPr>
            <a:r>
              <a:rPr sz="1350" b="1" spc="-5" dirty="0">
                <a:latin typeface="Arial"/>
                <a:cs typeface="Arial"/>
              </a:rPr>
              <a:t>средств (ходьба </a:t>
            </a:r>
            <a:r>
              <a:rPr sz="1350" b="1" dirty="0">
                <a:latin typeface="Arial"/>
                <a:cs typeface="Arial"/>
              </a:rPr>
              <a:t>на</a:t>
            </a:r>
            <a:r>
              <a:rPr sz="1350" b="1" spc="-250" dirty="0">
                <a:latin typeface="Arial"/>
                <a:cs typeface="Arial"/>
              </a:rPr>
              <a:t> </a:t>
            </a:r>
            <a:r>
              <a:rPr sz="1350" b="1" spc="-5" dirty="0">
                <a:latin typeface="Arial"/>
                <a:cs typeface="Arial"/>
              </a:rPr>
              <a:t>костылях)  </a:t>
            </a:r>
            <a:r>
              <a:rPr sz="1350" b="1" dirty="0">
                <a:latin typeface="Arial"/>
                <a:cs typeface="Arial"/>
              </a:rPr>
              <a:t>d540.04</a:t>
            </a:r>
            <a:r>
              <a:rPr sz="1350" b="1" spc="-80" dirty="0">
                <a:latin typeface="Arial"/>
                <a:cs typeface="Arial"/>
              </a:rPr>
              <a:t> </a:t>
            </a:r>
            <a:r>
              <a:rPr sz="1350" b="1" spc="-10" dirty="0">
                <a:latin typeface="Arial"/>
                <a:cs typeface="Arial"/>
              </a:rPr>
              <a:t>Одевание</a:t>
            </a:r>
            <a:endParaRPr sz="1350">
              <a:latin typeface="Arial"/>
              <a:cs typeface="Arial"/>
            </a:endParaRPr>
          </a:p>
          <a:p>
            <a:pPr marL="12700">
              <a:lnSpc>
                <a:spcPts val="1565"/>
              </a:lnSpc>
            </a:pPr>
            <a:r>
              <a:rPr sz="1350" b="1" dirty="0">
                <a:latin typeface="Arial"/>
                <a:cs typeface="Arial"/>
              </a:rPr>
              <a:t>d570.33 </a:t>
            </a:r>
            <a:r>
              <a:rPr sz="1350" b="1" spc="-10" dirty="0">
                <a:latin typeface="Arial"/>
                <a:cs typeface="Arial"/>
              </a:rPr>
              <a:t>Забота </a:t>
            </a:r>
            <a:r>
              <a:rPr sz="1350" b="1" dirty="0">
                <a:latin typeface="Arial"/>
                <a:cs typeface="Arial"/>
              </a:rPr>
              <a:t>о </a:t>
            </a:r>
            <a:r>
              <a:rPr sz="1350" b="1" spc="-5" dirty="0">
                <a:latin typeface="Arial"/>
                <a:cs typeface="Arial"/>
              </a:rPr>
              <a:t>своем</a:t>
            </a:r>
            <a:r>
              <a:rPr sz="1350" b="1" spc="-135" dirty="0">
                <a:latin typeface="Arial"/>
                <a:cs typeface="Arial"/>
              </a:rPr>
              <a:t> </a:t>
            </a:r>
            <a:r>
              <a:rPr sz="1350" b="1" spc="-5" dirty="0">
                <a:latin typeface="Arial"/>
                <a:cs typeface="Arial"/>
              </a:rPr>
              <a:t>здоровье</a:t>
            </a:r>
            <a:endParaRPr sz="1350">
              <a:latin typeface="Arial"/>
              <a:cs typeface="Arial"/>
            </a:endParaRPr>
          </a:p>
          <a:p>
            <a:pPr marL="927100">
              <a:lnSpc>
                <a:spcPct val="100000"/>
              </a:lnSpc>
            </a:pPr>
            <a:r>
              <a:rPr sz="1350" b="1" spc="-5" dirty="0">
                <a:latin typeface="Arial"/>
                <a:cs typeface="Arial"/>
              </a:rPr>
              <a:t>Семья </a:t>
            </a:r>
            <a:r>
              <a:rPr sz="1350" b="1" dirty="0">
                <a:latin typeface="Arial"/>
                <a:cs typeface="Arial"/>
              </a:rPr>
              <a:t>и </a:t>
            </a:r>
            <a:r>
              <a:rPr sz="1350" b="1" spc="-10" dirty="0">
                <a:latin typeface="Arial"/>
                <a:cs typeface="Arial"/>
              </a:rPr>
              <a:t>ближайшие</a:t>
            </a:r>
            <a:r>
              <a:rPr sz="1350" b="1" spc="-155" dirty="0">
                <a:latin typeface="Arial"/>
                <a:cs typeface="Arial"/>
              </a:rPr>
              <a:t> </a:t>
            </a:r>
            <a:r>
              <a:rPr sz="1350" b="1" spc="-5" dirty="0">
                <a:latin typeface="Arial"/>
                <a:cs typeface="Arial"/>
              </a:rPr>
              <a:t>родственники</a:t>
            </a:r>
            <a:endParaRPr sz="1350">
              <a:latin typeface="Arial"/>
              <a:cs typeface="Arial"/>
            </a:endParaRPr>
          </a:p>
          <a:p>
            <a:pPr marL="927100">
              <a:lnSpc>
                <a:spcPct val="100000"/>
              </a:lnSpc>
            </a:pPr>
            <a:r>
              <a:rPr sz="1350" b="1" spc="-5" dirty="0">
                <a:latin typeface="Arial"/>
                <a:cs typeface="Arial"/>
              </a:rPr>
              <a:t>Индивидуальные </a:t>
            </a:r>
            <a:r>
              <a:rPr sz="1350" b="1" spc="-10" dirty="0">
                <a:latin typeface="Arial"/>
                <a:cs typeface="Arial"/>
              </a:rPr>
              <a:t>установки </a:t>
            </a:r>
            <a:r>
              <a:rPr sz="1350" b="1" spc="-5" dirty="0">
                <a:latin typeface="Arial"/>
                <a:cs typeface="Arial"/>
              </a:rPr>
              <a:t>семьи</a:t>
            </a:r>
            <a:r>
              <a:rPr sz="1350" b="1" spc="-170" dirty="0">
                <a:latin typeface="Arial"/>
                <a:cs typeface="Arial"/>
              </a:rPr>
              <a:t> </a:t>
            </a:r>
            <a:r>
              <a:rPr sz="1350" b="1" dirty="0">
                <a:latin typeface="Arial"/>
                <a:cs typeface="Arial"/>
              </a:rPr>
              <a:t>и</a:t>
            </a:r>
            <a:endParaRPr sz="1350">
              <a:latin typeface="Arial"/>
              <a:cs typeface="Arial"/>
            </a:endParaRPr>
          </a:p>
          <a:p>
            <a:pPr marL="12700">
              <a:lnSpc>
                <a:spcPct val="100000"/>
              </a:lnSpc>
            </a:pPr>
            <a:r>
              <a:rPr sz="1350" b="1" spc="-10" dirty="0">
                <a:latin typeface="Arial"/>
                <a:cs typeface="Arial"/>
              </a:rPr>
              <a:t>ближайших</a:t>
            </a:r>
            <a:r>
              <a:rPr sz="1350" b="1" spc="-20" dirty="0">
                <a:latin typeface="Arial"/>
                <a:cs typeface="Arial"/>
              </a:rPr>
              <a:t> </a:t>
            </a:r>
            <a:r>
              <a:rPr sz="1350" b="1" spc="-10" dirty="0">
                <a:latin typeface="Arial"/>
                <a:cs typeface="Arial"/>
              </a:rPr>
              <a:t>родственников</a:t>
            </a:r>
            <a:endParaRPr sz="1350">
              <a:latin typeface="Arial"/>
              <a:cs typeface="Arial"/>
            </a:endParaRPr>
          </a:p>
          <a:p>
            <a:pPr marL="12700">
              <a:lnSpc>
                <a:spcPct val="100000"/>
              </a:lnSpc>
            </a:pPr>
            <a:r>
              <a:rPr sz="1350" b="1" dirty="0">
                <a:latin typeface="Arial"/>
                <a:cs typeface="Arial"/>
              </a:rPr>
              <a:t>e355.-4 </a:t>
            </a:r>
            <a:r>
              <a:rPr sz="1350" b="1" spc="-5" dirty="0">
                <a:latin typeface="Arial"/>
                <a:cs typeface="Arial"/>
              </a:rPr>
              <a:t>Профессиональные медицинские</a:t>
            </a:r>
            <a:r>
              <a:rPr sz="1350" b="1" spc="-215" dirty="0">
                <a:latin typeface="Arial"/>
                <a:cs typeface="Arial"/>
              </a:rPr>
              <a:t> </a:t>
            </a:r>
            <a:r>
              <a:rPr sz="1350" b="1" spc="-5" dirty="0">
                <a:latin typeface="Arial"/>
                <a:cs typeface="Arial"/>
              </a:rPr>
              <a:t>работники</a:t>
            </a:r>
            <a:endParaRPr sz="1350">
              <a:latin typeface="Arial"/>
              <a:cs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2171" y="1479041"/>
            <a:ext cx="8353425" cy="4516120"/>
          </a:xfrm>
          <a:prstGeom prst="rect">
            <a:avLst/>
          </a:prstGeom>
        </p:spPr>
        <p:txBody>
          <a:bodyPr vert="horz" wrap="square" lIns="0" tIns="12700" rIns="0" bIns="0" rtlCol="0">
            <a:spAutoFit/>
          </a:bodyPr>
          <a:lstStyle/>
          <a:p>
            <a:pPr marL="12700" marR="5080">
              <a:lnSpc>
                <a:spcPct val="100000"/>
              </a:lnSpc>
              <a:spcBef>
                <a:spcPts val="100"/>
              </a:spcBef>
            </a:pPr>
            <a:r>
              <a:rPr sz="2100" b="1" spc="-15" dirty="0">
                <a:latin typeface="Arial"/>
                <a:cs typeface="Arial"/>
              </a:rPr>
              <a:t>Краткосрочная </a:t>
            </a:r>
            <a:r>
              <a:rPr sz="2100" b="1" spc="-5" dirty="0">
                <a:latin typeface="Arial"/>
                <a:cs typeface="Arial"/>
              </a:rPr>
              <a:t>цель </a:t>
            </a:r>
            <a:r>
              <a:rPr sz="2100" b="1" spc="-10" dirty="0">
                <a:latin typeface="Arial"/>
                <a:cs typeface="Arial"/>
              </a:rPr>
              <a:t>реабилитации </a:t>
            </a:r>
            <a:r>
              <a:rPr sz="2100" b="1" dirty="0">
                <a:latin typeface="Arial"/>
                <a:cs typeface="Arial"/>
              </a:rPr>
              <a:t>(на </a:t>
            </a:r>
            <a:r>
              <a:rPr sz="2100" b="1" spc="-5" dirty="0">
                <a:latin typeface="Arial"/>
                <a:cs typeface="Arial"/>
              </a:rPr>
              <a:t>7 </a:t>
            </a:r>
            <a:r>
              <a:rPr sz="2100" b="1" dirty="0">
                <a:latin typeface="Arial"/>
                <a:cs typeface="Arial"/>
              </a:rPr>
              <a:t>дней): </a:t>
            </a:r>
            <a:r>
              <a:rPr sz="2100" dirty="0">
                <a:latin typeface="Arial"/>
                <a:cs typeface="Arial"/>
              </a:rPr>
              <a:t>Пациентка сама  </a:t>
            </a:r>
            <a:r>
              <a:rPr sz="2100" spc="-20" dirty="0">
                <a:latin typeface="Arial"/>
                <a:cs typeface="Arial"/>
              </a:rPr>
              <a:t>выполняет </a:t>
            </a:r>
            <a:r>
              <a:rPr sz="2100" spc="-5" dirty="0">
                <a:latin typeface="Arial"/>
                <a:cs typeface="Arial"/>
              </a:rPr>
              <a:t>упражнения </a:t>
            </a:r>
            <a:r>
              <a:rPr sz="2100" dirty="0">
                <a:latin typeface="Arial"/>
                <a:cs typeface="Arial"/>
              </a:rPr>
              <a:t>физической </a:t>
            </a:r>
            <a:r>
              <a:rPr sz="2100" spc="-10" dirty="0">
                <a:latin typeface="Arial"/>
                <a:cs typeface="Arial"/>
              </a:rPr>
              <a:t>терапии </a:t>
            </a:r>
            <a:r>
              <a:rPr sz="2100" spc="-5" dirty="0">
                <a:latin typeface="Arial"/>
                <a:cs typeface="Arial"/>
              </a:rPr>
              <a:t>(d570 </a:t>
            </a:r>
            <a:r>
              <a:rPr sz="2100" spc="-15" dirty="0">
                <a:latin typeface="Arial"/>
                <a:cs typeface="Arial"/>
              </a:rPr>
              <a:t>Забота </a:t>
            </a:r>
            <a:r>
              <a:rPr sz="2100" dirty="0">
                <a:latin typeface="Arial"/>
                <a:cs typeface="Arial"/>
              </a:rPr>
              <a:t>о </a:t>
            </a:r>
            <a:r>
              <a:rPr sz="2100" spc="-10" dirty="0">
                <a:latin typeface="Arial"/>
                <a:cs typeface="Arial"/>
              </a:rPr>
              <a:t>своем  </a:t>
            </a:r>
            <a:r>
              <a:rPr sz="2100" spc="-20" dirty="0">
                <a:latin typeface="Arial"/>
                <a:cs typeface="Arial"/>
              </a:rPr>
              <a:t>здоровье)</a:t>
            </a:r>
            <a:endParaRPr sz="2100">
              <a:latin typeface="Arial"/>
              <a:cs typeface="Arial"/>
            </a:endParaRPr>
          </a:p>
          <a:p>
            <a:pPr>
              <a:lnSpc>
                <a:spcPct val="100000"/>
              </a:lnSpc>
              <a:spcBef>
                <a:spcPts val="15"/>
              </a:spcBef>
            </a:pPr>
            <a:endParaRPr sz="2250">
              <a:latin typeface="Arial"/>
              <a:cs typeface="Arial"/>
            </a:endParaRPr>
          </a:p>
          <a:p>
            <a:pPr marL="12700" marR="767080">
              <a:lnSpc>
                <a:spcPct val="100000"/>
              </a:lnSpc>
            </a:pPr>
            <a:r>
              <a:rPr sz="2100" b="1" dirty="0">
                <a:latin typeface="Arial"/>
                <a:cs typeface="Arial"/>
              </a:rPr>
              <a:t>Цель </a:t>
            </a:r>
            <a:r>
              <a:rPr sz="2100" b="1" spc="-10" dirty="0">
                <a:latin typeface="Arial"/>
                <a:cs typeface="Arial"/>
              </a:rPr>
              <a:t>реабилитации </a:t>
            </a:r>
            <a:r>
              <a:rPr sz="2100" b="1" dirty="0">
                <a:latin typeface="Arial"/>
                <a:cs typeface="Arial"/>
              </a:rPr>
              <a:t>на </a:t>
            </a:r>
            <a:r>
              <a:rPr sz="2100" b="1" spc="-5" dirty="0">
                <a:latin typeface="Arial"/>
                <a:cs typeface="Arial"/>
              </a:rPr>
              <a:t>данном </a:t>
            </a:r>
            <a:r>
              <a:rPr sz="2100" b="1" spc="-15" dirty="0">
                <a:latin typeface="Arial"/>
                <a:cs typeface="Arial"/>
              </a:rPr>
              <a:t>этапе</a:t>
            </a:r>
            <a:r>
              <a:rPr sz="2100" spc="-15" dirty="0">
                <a:latin typeface="Arial"/>
                <a:cs typeface="Arial"/>
              </a:rPr>
              <a:t>: </a:t>
            </a:r>
            <a:r>
              <a:rPr sz="2100" dirty="0">
                <a:latin typeface="Arial"/>
                <a:cs typeface="Arial"/>
              </a:rPr>
              <a:t>пациентка </a:t>
            </a:r>
            <a:r>
              <a:rPr sz="2100" spc="-20" dirty="0">
                <a:latin typeface="Arial"/>
                <a:cs typeface="Arial"/>
              </a:rPr>
              <a:t>ходит</a:t>
            </a:r>
            <a:r>
              <a:rPr sz="2100" spc="-150" dirty="0">
                <a:latin typeface="Arial"/>
                <a:cs typeface="Arial"/>
              </a:rPr>
              <a:t> </a:t>
            </a:r>
            <a:r>
              <a:rPr sz="2100" spc="-30" dirty="0">
                <a:latin typeface="Arial"/>
                <a:cs typeface="Arial"/>
              </a:rPr>
              <a:t>без  </a:t>
            </a:r>
            <a:r>
              <a:rPr sz="2100" spc="-5" dirty="0">
                <a:latin typeface="Arial"/>
                <a:cs typeface="Arial"/>
              </a:rPr>
              <a:t>ограничений.</a:t>
            </a:r>
            <a:endParaRPr sz="2100">
              <a:latin typeface="Arial"/>
              <a:cs typeface="Arial"/>
            </a:endParaRPr>
          </a:p>
          <a:p>
            <a:pPr>
              <a:lnSpc>
                <a:spcPct val="100000"/>
              </a:lnSpc>
              <a:spcBef>
                <a:spcPts val="25"/>
              </a:spcBef>
            </a:pPr>
            <a:endParaRPr sz="2150">
              <a:latin typeface="Arial"/>
              <a:cs typeface="Arial"/>
            </a:endParaRPr>
          </a:p>
          <a:p>
            <a:pPr marL="12700" marR="707390">
              <a:lnSpc>
                <a:spcPct val="100000"/>
              </a:lnSpc>
              <a:spcBef>
                <a:spcPts val="5"/>
              </a:spcBef>
            </a:pPr>
            <a:r>
              <a:rPr sz="2100" b="1" spc="-15" dirty="0">
                <a:latin typeface="Arial"/>
                <a:cs typeface="Arial"/>
              </a:rPr>
              <a:t>Долгосрочная </a:t>
            </a:r>
            <a:r>
              <a:rPr sz="2100" b="1" spc="-5" dirty="0">
                <a:latin typeface="Arial"/>
                <a:cs typeface="Arial"/>
              </a:rPr>
              <a:t>цель реабилитации</a:t>
            </a:r>
            <a:r>
              <a:rPr sz="2100" spc="-5" dirty="0">
                <a:latin typeface="Arial"/>
                <a:cs typeface="Arial"/>
              </a:rPr>
              <a:t>: </a:t>
            </a:r>
            <a:r>
              <a:rPr sz="2100" spc="-15" dirty="0">
                <a:latin typeface="Arial"/>
                <a:cs typeface="Arial"/>
              </a:rPr>
              <a:t>полное</a:t>
            </a:r>
            <a:r>
              <a:rPr sz="2100" spc="-295" dirty="0">
                <a:latin typeface="Arial"/>
                <a:cs typeface="Arial"/>
              </a:rPr>
              <a:t> </a:t>
            </a:r>
            <a:r>
              <a:rPr sz="2100" spc="-15" dirty="0">
                <a:latin typeface="Arial"/>
                <a:cs typeface="Arial"/>
              </a:rPr>
              <a:t>восстановление  здоровья </a:t>
            </a:r>
            <a:r>
              <a:rPr sz="2100" dirty="0">
                <a:latin typeface="Arial"/>
                <a:cs typeface="Arial"/>
              </a:rPr>
              <a:t>– пациентка </a:t>
            </a:r>
            <a:r>
              <a:rPr sz="2100" spc="-15" dirty="0">
                <a:latin typeface="Arial"/>
                <a:cs typeface="Arial"/>
              </a:rPr>
              <a:t>вернула себе </a:t>
            </a:r>
            <a:r>
              <a:rPr sz="2100" spc="-5" dirty="0">
                <a:latin typeface="Arial"/>
                <a:cs typeface="Arial"/>
              </a:rPr>
              <a:t>прежнюю </a:t>
            </a:r>
            <a:r>
              <a:rPr sz="2100" dirty="0">
                <a:latin typeface="Arial"/>
                <a:cs typeface="Arial"/>
              </a:rPr>
              <a:t>жизненную  активность </a:t>
            </a:r>
            <a:r>
              <a:rPr sz="2100" spc="-15" dirty="0">
                <a:latin typeface="Arial"/>
                <a:cs typeface="Arial"/>
              </a:rPr>
              <a:t>через</a:t>
            </a:r>
            <a:r>
              <a:rPr sz="2100" spc="-35" dirty="0">
                <a:latin typeface="Arial"/>
                <a:cs typeface="Arial"/>
              </a:rPr>
              <a:t> </a:t>
            </a:r>
            <a:r>
              <a:rPr sz="2100" spc="-5" dirty="0">
                <a:latin typeface="Arial"/>
                <a:cs typeface="Arial"/>
              </a:rPr>
              <a:t>месяц</a:t>
            </a:r>
            <a:endParaRPr sz="2100">
              <a:latin typeface="Arial"/>
              <a:cs typeface="Arial"/>
            </a:endParaRPr>
          </a:p>
          <a:p>
            <a:pPr>
              <a:lnSpc>
                <a:spcPct val="100000"/>
              </a:lnSpc>
              <a:spcBef>
                <a:spcPts val="35"/>
              </a:spcBef>
            </a:pPr>
            <a:endParaRPr sz="2300">
              <a:latin typeface="Arial"/>
              <a:cs typeface="Arial"/>
            </a:endParaRPr>
          </a:p>
          <a:p>
            <a:pPr marL="12700" marR="482600" algn="just">
              <a:lnSpc>
                <a:spcPts val="2500"/>
              </a:lnSpc>
            </a:pPr>
            <a:r>
              <a:rPr sz="2100" b="1" spc="-10" dirty="0">
                <a:latin typeface="Arial"/>
                <a:cs typeface="Arial"/>
              </a:rPr>
              <a:t>Заключение </a:t>
            </a:r>
            <a:r>
              <a:rPr sz="2100" b="1" spc="-5" dirty="0">
                <a:latin typeface="Arial"/>
                <a:cs typeface="Arial"/>
              </a:rPr>
              <a:t>реабилитационной </a:t>
            </a:r>
            <a:r>
              <a:rPr sz="2100" b="1" spc="-15" dirty="0">
                <a:latin typeface="Arial"/>
                <a:cs typeface="Arial"/>
              </a:rPr>
              <a:t>команды </a:t>
            </a:r>
            <a:r>
              <a:rPr sz="2100" b="1" dirty="0">
                <a:latin typeface="Arial"/>
                <a:cs typeface="Arial"/>
              </a:rPr>
              <a:t>о</a:t>
            </a:r>
            <a:r>
              <a:rPr sz="2100" b="1" spc="-365" dirty="0">
                <a:latin typeface="Arial"/>
                <a:cs typeface="Arial"/>
              </a:rPr>
              <a:t> </a:t>
            </a:r>
            <a:r>
              <a:rPr sz="2100" b="1" spc="-15" dirty="0">
                <a:latin typeface="Arial"/>
                <a:cs typeface="Arial"/>
              </a:rPr>
              <a:t>маршрутизации  </a:t>
            </a:r>
            <a:r>
              <a:rPr sz="2100" b="1" spc="-10" dirty="0">
                <a:latin typeface="Arial"/>
                <a:cs typeface="Arial"/>
              </a:rPr>
              <a:t>пациента </a:t>
            </a:r>
            <a:r>
              <a:rPr sz="2100" b="1" dirty="0">
                <a:latin typeface="Arial"/>
                <a:cs typeface="Arial"/>
              </a:rPr>
              <a:t>в </a:t>
            </a:r>
            <a:r>
              <a:rPr sz="2100" b="1" spc="-5" dirty="0">
                <a:latin typeface="Arial"/>
                <a:cs typeface="Arial"/>
              </a:rPr>
              <a:t>процессе реабилитации</a:t>
            </a:r>
            <a:r>
              <a:rPr sz="2100" spc="-5" dirty="0">
                <a:latin typeface="Arial"/>
                <a:cs typeface="Arial"/>
              </a:rPr>
              <a:t>: </a:t>
            </a:r>
            <a:r>
              <a:rPr sz="2100" spc="-15" dirty="0">
                <a:latin typeface="Arial"/>
                <a:cs typeface="Arial"/>
              </a:rPr>
              <a:t>больше </a:t>
            </a:r>
            <a:r>
              <a:rPr sz="2100" dirty="0">
                <a:latin typeface="Arial"/>
                <a:cs typeface="Arial"/>
              </a:rPr>
              <a:t>не </a:t>
            </a:r>
            <a:r>
              <a:rPr sz="2100" spc="-15" dirty="0">
                <a:latin typeface="Arial"/>
                <a:cs typeface="Arial"/>
              </a:rPr>
              <a:t>нуждается </a:t>
            </a:r>
            <a:r>
              <a:rPr sz="2100" dirty="0">
                <a:latin typeface="Arial"/>
                <a:cs typeface="Arial"/>
              </a:rPr>
              <a:t>в  </a:t>
            </a:r>
            <a:r>
              <a:rPr sz="2100" spc="-10" dirty="0">
                <a:latin typeface="Arial"/>
                <a:cs typeface="Arial"/>
              </a:rPr>
              <a:t>реабилитации</a:t>
            </a:r>
            <a:endParaRPr sz="2100">
              <a:latin typeface="Arial"/>
              <a:cs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33600" y="3048000"/>
            <a:ext cx="4605020" cy="452120"/>
          </a:xfrm>
          <a:prstGeom prst="rect">
            <a:avLst/>
          </a:prstGeom>
        </p:spPr>
        <p:txBody>
          <a:bodyPr vert="horz" wrap="square" lIns="0" tIns="12065" rIns="0" bIns="0" rtlCol="0">
            <a:spAutoFit/>
          </a:bodyPr>
          <a:lstStyle/>
          <a:p>
            <a:pPr marL="12700">
              <a:lnSpc>
                <a:spcPct val="100000"/>
              </a:lnSpc>
              <a:spcBef>
                <a:spcPts val="95"/>
              </a:spcBef>
            </a:pPr>
            <a:r>
              <a:rPr b="0" i="1" spc="-10" dirty="0">
                <a:solidFill>
                  <a:srgbClr val="FD3100"/>
                </a:solidFill>
                <a:latin typeface="Verdana"/>
                <a:cs typeface="Verdana"/>
              </a:rPr>
              <a:t>СПАСИБО ЗА</a:t>
            </a:r>
            <a:r>
              <a:rPr b="0" i="1" spc="-80" dirty="0">
                <a:solidFill>
                  <a:srgbClr val="FD3100"/>
                </a:solidFill>
                <a:latin typeface="Verdana"/>
                <a:cs typeface="Verdana"/>
              </a:rPr>
              <a:t> </a:t>
            </a:r>
            <a:r>
              <a:rPr b="0" i="1" spc="-5" dirty="0">
                <a:solidFill>
                  <a:srgbClr val="FD3100"/>
                </a:solidFill>
                <a:latin typeface="Verdana"/>
                <a:cs typeface="Verdana"/>
              </a:rPr>
              <a:t>ВНИМАНИЕ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00" y="914399"/>
            <a:ext cx="8839200" cy="53111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82064" y="132968"/>
            <a:ext cx="6339840" cy="452120"/>
          </a:xfrm>
          <a:prstGeom prst="rect">
            <a:avLst/>
          </a:prstGeom>
        </p:spPr>
        <p:txBody>
          <a:bodyPr vert="horz" wrap="square" lIns="0" tIns="12065" rIns="0" bIns="0" rtlCol="0">
            <a:spAutoFit/>
          </a:bodyPr>
          <a:lstStyle/>
          <a:p>
            <a:pPr marL="12700">
              <a:lnSpc>
                <a:spcPct val="100000"/>
              </a:lnSpc>
              <a:spcBef>
                <a:spcPts val="95"/>
              </a:spcBef>
            </a:pPr>
            <a:r>
              <a:rPr b="0" i="1" spc="-15" dirty="0">
                <a:solidFill>
                  <a:srgbClr val="000000"/>
                </a:solidFill>
                <a:latin typeface="Times New Roman"/>
                <a:cs typeface="Times New Roman"/>
              </a:rPr>
              <a:t>Обучение </a:t>
            </a:r>
            <a:r>
              <a:rPr b="0" i="1" spc="-10" dirty="0">
                <a:solidFill>
                  <a:srgbClr val="000000"/>
                </a:solidFill>
                <a:latin typeface="Times New Roman"/>
                <a:cs typeface="Times New Roman"/>
              </a:rPr>
              <a:t>стоянию </a:t>
            </a:r>
            <a:r>
              <a:rPr b="0" i="1" spc="-5" dirty="0">
                <a:solidFill>
                  <a:srgbClr val="000000"/>
                </a:solidFill>
                <a:latin typeface="Times New Roman"/>
                <a:cs typeface="Times New Roman"/>
              </a:rPr>
              <a:t>и </a:t>
            </a:r>
            <a:r>
              <a:rPr b="0" i="1" spc="-15" dirty="0">
                <a:solidFill>
                  <a:srgbClr val="000000"/>
                </a:solidFill>
                <a:latin typeface="Times New Roman"/>
                <a:cs typeface="Times New Roman"/>
              </a:rPr>
              <a:t>тренировка </a:t>
            </a:r>
            <a:r>
              <a:rPr b="0" i="1" spc="-5" dirty="0">
                <a:solidFill>
                  <a:srgbClr val="000000"/>
                </a:solidFill>
                <a:latin typeface="Times New Roman"/>
                <a:cs typeface="Times New Roman"/>
              </a:rPr>
              <a:t>в</a:t>
            </a:r>
            <a:r>
              <a:rPr b="0" i="1" spc="-204" dirty="0">
                <a:solidFill>
                  <a:srgbClr val="000000"/>
                </a:solidFill>
                <a:latin typeface="Times New Roman"/>
                <a:cs typeface="Times New Roman"/>
              </a:rPr>
              <a:t> </a:t>
            </a:r>
            <a:r>
              <a:rPr b="0" i="1" spc="-25" dirty="0">
                <a:solidFill>
                  <a:srgbClr val="000000"/>
                </a:solidFill>
                <a:latin typeface="Times New Roman"/>
                <a:cs typeface="Times New Roman"/>
              </a:rPr>
              <a:t>ходьбе</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4400" y="3291839"/>
            <a:ext cx="2438400" cy="18287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73348" y="220471"/>
            <a:ext cx="2853055" cy="513715"/>
          </a:xfrm>
          <a:prstGeom prst="rect">
            <a:avLst/>
          </a:prstGeom>
        </p:spPr>
        <p:txBody>
          <a:bodyPr vert="horz" wrap="square" lIns="0" tIns="12700" rIns="0" bIns="0" rtlCol="0">
            <a:spAutoFit/>
          </a:bodyPr>
          <a:lstStyle/>
          <a:p>
            <a:pPr marL="12700">
              <a:lnSpc>
                <a:spcPct val="100000"/>
              </a:lnSpc>
              <a:spcBef>
                <a:spcPts val="100"/>
              </a:spcBef>
            </a:pPr>
            <a:r>
              <a:rPr sz="3200" b="0" spc="20" dirty="0">
                <a:solidFill>
                  <a:srgbClr val="313197"/>
                </a:solidFill>
                <a:latin typeface="Times New Roman"/>
                <a:cs typeface="Times New Roman"/>
              </a:rPr>
              <a:t>После</a:t>
            </a:r>
            <a:r>
              <a:rPr sz="3200" b="0" spc="-55" dirty="0">
                <a:solidFill>
                  <a:srgbClr val="313197"/>
                </a:solidFill>
                <a:latin typeface="Times New Roman"/>
                <a:cs typeface="Times New Roman"/>
              </a:rPr>
              <a:t> </a:t>
            </a:r>
            <a:r>
              <a:rPr sz="3200" b="0" spc="5" dirty="0">
                <a:solidFill>
                  <a:srgbClr val="313197"/>
                </a:solidFill>
                <a:latin typeface="Times New Roman"/>
                <a:cs typeface="Times New Roman"/>
              </a:rPr>
              <a:t>операции</a:t>
            </a:r>
            <a:endParaRPr sz="3200">
              <a:latin typeface="Times New Roman"/>
              <a:cs typeface="Times New Roman"/>
            </a:endParaRPr>
          </a:p>
        </p:txBody>
      </p:sp>
      <p:sp>
        <p:nvSpPr>
          <p:cNvPr id="4" name="object 4"/>
          <p:cNvSpPr txBox="1"/>
          <p:nvPr/>
        </p:nvSpPr>
        <p:spPr>
          <a:xfrm>
            <a:off x="618540" y="1129995"/>
            <a:ext cx="7769859" cy="4823460"/>
          </a:xfrm>
          <a:prstGeom prst="rect">
            <a:avLst/>
          </a:prstGeom>
        </p:spPr>
        <p:txBody>
          <a:bodyPr vert="horz" wrap="square" lIns="0" tIns="46355" rIns="0" bIns="0" rtlCol="0">
            <a:spAutoFit/>
          </a:bodyPr>
          <a:lstStyle/>
          <a:p>
            <a:pPr marL="355600" marR="342265" indent="-343535">
              <a:lnSpc>
                <a:spcPts val="3420"/>
              </a:lnSpc>
              <a:spcBef>
                <a:spcPts val="365"/>
              </a:spcBef>
              <a:tabLst>
                <a:tab pos="337185" algn="l"/>
              </a:tabLst>
            </a:pPr>
            <a:r>
              <a:rPr sz="3000" dirty="0">
                <a:latin typeface="Times New Roman"/>
                <a:cs typeface="Times New Roman"/>
              </a:rPr>
              <a:t>•	</a:t>
            </a:r>
            <a:r>
              <a:rPr sz="3000" spc="5" dirty="0">
                <a:latin typeface="Times New Roman"/>
                <a:cs typeface="Times New Roman"/>
              </a:rPr>
              <a:t>реабилитация</a:t>
            </a:r>
            <a:r>
              <a:rPr sz="3000" u="heavy" spc="5" dirty="0">
                <a:uFill>
                  <a:solidFill>
                    <a:srgbClr val="000000"/>
                  </a:solidFill>
                </a:uFill>
                <a:latin typeface="Times New Roman"/>
                <a:cs typeface="Times New Roman"/>
              </a:rPr>
              <a:t> </a:t>
            </a:r>
            <a:r>
              <a:rPr sz="3000" u="heavy" spc="-10" dirty="0">
                <a:uFill>
                  <a:solidFill>
                    <a:srgbClr val="000000"/>
                  </a:solidFill>
                </a:uFill>
                <a:latin typeface="Times New Roman"/>
                <a:cs typeface="Times New Roman"/>
              </a:rPr>
              <a:t>начинается</a:t>
            </a:r>
            <a:r>
              <a:rPr sz="3000" spc="-10" dirty="0">
                <a:latin typeface="Times New Roman"/>
                <a:cs typeface="Times New Roman"/>
              </a:rPr>
              <a:t> </a:t>
            </a:r>
            <a:r>
              <a:rPr sz="3000" dirty="0">
                <a:latin typeface="Times New Roman"/>
                <a:cs typeface="Times New Roman"/>
              </a:rPr>
              <a:t>в </a:t>
            </a:r>
            <a:r>
              <a:rPr sz="3000" spc="-15" dirty="0">
                <a:latin typeface="Times New Roman"/>
                <a:cs typeface="Times New Roman"/>
              </a:rPr>
              <a:t>течение </a:t>
            </a:r>
            <a:r>
              <a:rPr sz="3000" spc="-5" dirty="0">
                <a:latin typeface="Times New Roman"/>
                <a:cs typeface="Times New Roman"/>
              </a:rPr>
              <a:t>первых  </a:t>
            </a:r>
            <a:r>
              <a:rPr sz="3000" spc="-20" dirty="0">
                <a:latin typeface="Times New Roman"/>
                <a:cs typeface="Times New Roman"/>
              </a:rPr>
              <a:t>суток </a:t>
            </a:r>
            <a:r>
              <a:rPr sz="3000" dirty="0">
                <a:latin typeface="Times New Roman"/>
                <a:cs typeface="Times New Roman"/>
              </a:rPr>
              <a:t>в </a:t>
            </a:r>
            <a:r>
              <a:rPr sz="3000" spc="-10" dirty="0">
                <a:latin typeface="Times New Roman"/>
                <a:cs typeface="Times New Roman"/>
              </a:rPr>
              <a:t>палате </a:t>
            </a:r>
            <a:r>
              <a:rPr sz="3000" dirty="0">
                <a:latin typeface="Times New Roman"/>
                <a:cs typeface="Times New Roman"/>
              </a:rPr>
              <a:t>реанимации</a:t>
            </a:r>
            <a:r>
              <a:rPr sz="3000" spc="-35" dirty="0">
                <a:latin typeface="Times New Roman"/>
                <a:cs typeface="Times New Roman"/>
              </a:rPr>
              <a:t> </a:t>
            </a:r>
            <a:r>
              <a:rPr sz="3000" dirty="0">
                <a:latin typeface="Times New Roman"/>
                <a:cs typeface="Times New Roman"/>
              </a:rPr>
              <a:t>или</a:t>
            </a:r>
            <a:endParaRPr sz="3000">
              <a:latin typeface="Times New Roman"/>
              <a:cs typeface="Times New Roman"/>
            </a:endParaRPr>
          </a:p>
          <a:p>
            <a:pPr marL="355600" marR="531495">
              <a:lnSpc>
                <a:spcPts val="3420"/>
              </a:lnSpc>
            </a:pPr>
            <a:r>
              <a:rPr sz="3000" spc="-15" dirty="0">
                <a:latin typeface="Times New Roman"/>
                <a:cs typeface="Times New Roman"/>
              </a:rPr>
              <a:t>хирургического </a:t>
            </a:r>
            <a:r>
              <a:rPr sz="3000" dirty="0">
                <a:latin typeface="Times New Roman"/>
                <a:cs typeface="Times New Roman"/>
              </a:rPr>
              <a:t>стационара </a:t>
            </a:r>
            <a:r>
              <a:rPr sz="3000" spc="-5" dirty="0">
                <a:latin typeface="Times New Roman"/>
                <a:cs typeface="Times New Roman"/>
              </a:rPr>
              <a:t>(</a:t>
            </a:r>
            <a:r>
              <a:rPr sz="3000" b="1" spc="-5" dirty="0">
                <a:solidFill>
                  <a:srgbClr val="FD0000"/>
                </a:solidFill>
                <a:latin typeface="Times New Roman"/>
                <a:cs typeface="Times New Roman"/>
              </a:rPr>
              <a:t>первый</a:t>
            </a:r>
            <a:r>
              <a:rPr sz="3000" b="1" spc="-170" dirty="0">
                <a:solidFill>
                  <a:srgbClr val="FD0000"/>
                </a:solidFill>
                <a:latin typeface="Times New Roman"/>
                <a:cs typeface="Times New Roman"/>
              </a:rPr>
              <a:t> </a:t>
            </a:r>
            <a:r>
              <a:rPr sz="3000" b="1" spc="-5" dirty="0">
                <a:solidFill>
                  <a:srgbClr val="FD0000"/>
                </a:solidFill>
                <a:latin typeface="Times New Roman"/>
                <a:cs typeface="Times New Roman"/>
              </a:rPr>
              <a:t>этап  </a:t>
            </a:r>
            <a:r>
              <a:rPr sz="3000" b="1" dirty="0">
                <a:solidFill>
                  <a:srgbClr val="FD0000"/>
                </a:solidFill>
                <a:latin typeface="Times New Roman"/>
                <a:cs typeface="Times New Roman"/>
              </a:rPr>
              <a:t>реабилитации</a:t>
            </a:r>
            <a:r>
              <a:rPr sz="3000" dirty="0">
                <a:latin typeface="Times New Roman"/>
                <a:cs typeface="Times New Roman"/>
              </a:rPr>
              <a:t>)</a:t>
            </a:r>
            <a:endParaRPr sz="3000">
              <a:latin typeface="Times New Roman"/>
              <a:cs typeface="Times New Roman"/>
            </a:endParaRPr>
          </a:p>
          <a:p>
            <a:pPr marL="12700">
              <a:lnSpc>
                <a:spcPts val="3140"/>
              </a:lnSpc>
              <a:tabLst>
                <a:tab pos="337185" algn="l"/>
              </a:tabLst>
            </a:pPr>
            <a:r>
              <a:rPr sz="3000" dirty="0">
                <a:latin typeface="Times New Roman"/>
                <a:cs typeface="Times New Roman"/>
              </a:rPr>
              <a:t>•	</a:t>
            </a:r>
            <a:r>
              <a:rPr sz="3000" spc="-10" dirty="0">
                <a:latin typeface="Times New Roman"/>
                <a:cs typeface="Times New Roman"/>
              </a:rPr>
              <a:t>продолжается </a:t>
            </a:r>
            <a:r>
              <a:rPr sz="3000" dirty="0">
                <a:latin typeface="Times New Roman"/>
                <a:cs typeface="Times New Roman"/>
              </a:rPr>
              <a:t>в условиях</a:t>
            </a:r>
            <a:r>
              <a:rPr sz="3000" spc="-10" dirty="0">
                <a:latin typeface="Times New Roman"/>
                <a:cs typeface="Times New Roman"/>
              </a:rPr>
              <a:t> </a:t>
            </a:r>
            <a:r>
              <a:rPr sz="3000" spc="-5" dirty="0">
                <a:latin typeface="Times New Roman"/>
                <a:cs typeface="Times New Roman"/>
              </a:rPr>
              <a:t>реабилитационного</a:t>
            </a:r>
            <a:endParaRPr sz="3000">
              <a:latin typeface="Times New Roman"/>
              <a:cs typeface="Times New Roman"/>
            </a:endParaRPr>
          </a:p>
          <a:p>
            <a:pPr marL="355600" marR="509905">
              <a:lnSpc>
                <a:spcPct val="96500"/>
              </a:lnSpc>
            </a:pPr>
            <a:r>
              <a:rPr sz="3000" spc="-10" dirty="0">
                <a:latin typeface="Times New Roman"/>
                <a:cs typeface="Times New Roman"/>
              </a:rPr>
              <a:t>отделения </a:t>
            </a:r>
            <a:r>
              <a:rPr sz="3000" spc="-5" dirty="0">
                <a:latin typeface="Times New Roman"/>
                <a:cs typeface="Times New Roman"/>
              </a:rPr>
              <a:t>многопрофильных</a:t>
            </a:r>
            <a:r>
              <a:rPr sz="3000" spc="-160" dirty="0">
                <a:latin typeface="Times New Roman"/>
                <a:cs typeface="Times New Roman"/>
              </a:rPr>
              <a:t> </a:t>
            </a:r>
            <a:r>
              <a:rPr sz="3000" dirty="0">
                <a:latin typeface="Times New Roman"/>
                <a:cs typeface="Times New Roman"/>
              </a:rPr>
              <a:t>стационаров  или </a:t>
            </a:r>
            <a:r>
              <a:rPr sz="3000" spc="5" dirty="0">
                <a:latin typeface="Times New Roman"/>
                <a:cs typeface="Times New Roman"/>
              </a:rPr>
              <a:t>реабилитационных </a:t>
            </a:r>
            <a:r>
              <a:rPr sz="3000" dirty="0">
                <a:latin typeface="Times New Roman"/>
                <a:cs typeface="Times New Roman"/>
              </a:rPr>
              <a:t>центров </a:t>
            </a:r>
            <a:r>
              <a:rPr sz="3000" spc="-20" dirty="0">
                <a:latin typeface="Times New Roman"/>
                <a:cs typeface="Times New Roman"/>
              </a:rPr>
              <a:t>(</a:t>
            </a:r>
            <a:r>
              <a:rPr sz="3000" b="1" spc="-20" dirty="0">
                <a:solidFill>
                  <a:srgbClr val="FD0000"/>
                </a:solidFill>
                <a:latin typeface="Times New Roman"/>
                <a:cs typeface="Times New Roman"/>
              </a:rPr>
              <a:t>второй  </a:t>
            </a:r>
            <a:r>
              <a:rPr sz="3000" b="1" spc="-5" dirty="0">
                <a:solidFill>
                  <a:srgbClr val="FD0000"/>
                </a:solidFill>
                <a:latin typeface="Times New Roman"/>
                <a:cs typeface="Times New Roman"/>
              </a:rPr>
              <a:t>этап</a:t>
            </a:r>
            <a:r>
              <a:rPr sz="3000" b="1" spc="-10" dirty="0">
                <a:solidFill>
                  <a:srgbClr val="FD0000"/>
                </a:solidFill>
                <a:latin typeface="Times New Roman"/>
                <a:cs typeface="Times New Roman"/>
              </a:rPr>
              <a:t> </a:t>
            </a:r>
            <a:r>
              <a:rPr sz="3000" b="1" dirty="0">
                <a:solidFill>
                  <a:srgbClr val="FD0000"/>
                </a:solidFill>
                <a:latin typeface="Times New Roman"/>
                <a:cs typeface="Times New Roman"/>
              </a:rPr>
              <a:t>реабилитации</a:t>
            </a:r>
            <a:r>
              <a:rPr sz="3000" dirty="0">
                <a:latin typeface="Times New Roman"/>
                <a:cs typeface="Times New Roman"/>
              </a:rPr>
              <a:t>)</a:t>
            </a:r>
            <a:endParaRPr sz="3000">
              <a:latin typeface="Times New Roman"/>
              <a:cs typeface="Times New Roman"/>
            </a:endParaRPr>
          </a:p>
          <a:p>
            <a:pPr marL="355600" marR="1162685" indent="-343535" algn="just">
              <a:lnSpc>
                <a:spcPct val="95000"/>
              </a:lnSpc>
            </a:pPr>
            <a:r>
              <a:rPr sz="3000" dirty="0">
                <a:latin typeface="Times New Roman"/>
                <a:cs typeface="Times New Roman"/>
              </a:rPr>
              <a:t>• завершается в условиях </a:t>
            </a:r>
            <a:r>
              <a:rPr sz="3000" spc="-10" dirty="0">
                <a:latin typeface="Times New Roman"/>
                <a:cs typeface="Times New Roman"/>
              </a:rPr>
              <a:t>поликлиники,  санатория, </a:t>
            </a:r>
            <a:r>
              <a:rPr sz="3000" dirty="0">
                <a:latin typeface="Times New Roman"/>
                <a:cs typeface="Times New Roman"/>
              </a:rPr>
              <a:t>на </a:t>
            </a:r>
            <a:r>
              <a:rPr sz="3000" spc="-20" dirty="0">
                <a:latin typeface="Times New Roman"/>
                <a:cs typeface="Times New Roman"/>
              </a:rPr>
              <a:t>дому </a:t>
            </a:r>
            <a:r>
              <a:rPr sz="3000" dirty="0">
                <a:latin typeface="Times New Roman"/>
                <a:cs typeface="Times New Roman"/>
              </a:rPr>
              <a:t>и </a:t>
            </a:r>
            <a:r>
              <a:rPr sz="3000" spc="-60" dirty="0">
                <a:latin typeface="Times New Roman"/>
                <a:cs typeface="Times New Roman"/>
              </a:rPr>
              <a:t>т.д. </a:t>
            </a:r>
            <a:r>
              <a:rPr sz="3000" dirty="0">
                <a:latin typeface="Times New Roman"/>
                <a:cs typeface="Times New Roman"/>
              </a:rPr>
              <a:t>(</a:t>
            </a:r>
            <a:r>
              <a:rPr sz="3000" b="1" dirty="0">
                <a:solidFill>
                  <a:srgbClr val="FD0000"/>
                </a:solidFill>
                <a:latin typeface="Times New Roman"/>
                <a:cs typeface="Times New Roman"/>
              </a:rPr>
              <a:t>третий</a:t>
            </a:r>
            <a:r>
              <a:rPr sz="3000" b="1" spc="-330" dirty="0">
                <a:solidFill>
                  <a:srgbClr val="FD0000"/>
                </a:solidFill>
                <a:latin typeface="Times New Roman"/>
                <a:cs typeface="Times New Roman"/>
              </a:rPr>
              <a:t> </a:t>
            </a:r>
            <a:r>
              <a:rPr sz="3000" b="1" spc="-5" dirty="0">
                <a:solidFill>
                  <a:srgbClr val="FD0000"/>
                </a:solidFill>
                <a:latin typeface="Times New Roman"/>
                <a:cs typeface="Times New Roman"/>
              </a:rPr>
              <a:t>этап  </a:t>
            </a:r>
            <a:r>
              <a:rPr sz="3000" b="1" dirty="0">
                <a:solidFill>
                  <a:srgbClr val="FD0000"/>
                </a:solidFill>
                <a:latin typeface="Times New Roman"/>
                <a:cs typeface="Times New Roman"/>
              </a:rPr>
              <a:t>реабилитации</a:t>
            </a:r>
            <a:r>
              <a:rPr sz="3000" dirty="0">
                <a:latin typeface="Times New Roman"/>
                <a:cs typeface="Times New Roman"/>
              </a:rPr>
              <a:t>)</a:t>
            </a:r>
            <a:endParaRPr sz="30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89120" y="2987039"/>
            <a:ext cx="3535680" cy="1219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36977" y="31495"/>
            <a:ext cx="4376420" cy="513715"/>
          </a:xfrm>
          <a:prstGeom prst="rect">
            <a:avLst/>
          </a:prstGeom>
        </p:spPr>
        <p:txBody>
          <a:bodyPr vert="horz" wrap="square" lIns="0" tIns="12700" rIns="0" bIns="0" rtlCol="0">
            <a:spAutoFit/>
          </a:bodyPr>
          <a:lstStyle/>
          <a:p>
            <a:pPr marL="12700">
              <a:lnSpc>
                <a:spcPct val="100000"/>
              </a:lnSpc>
              <a:spcBef>
                <a:spcPts val="100"/>
              </a:spcBef>
            </a:pPr>
            <a:r>
              <a:rPr sz="3200" i="1" spc="-5" dirty="0">
                <a:solidFill>
                  <a:srgbClr val="000000"/>
                </a:solidFill>
                <a:latin typeface="Times New Roman"/>
                <a:cs typeface="Times New Roman"/>
              </a:rPr>
              <a:t>Периоды</a:t>
            </a:r>
            <a:r>
              <a:rPr sz="3200" i="1" spc="-155" dirty="0">
                <a:solidFill>
                  <a:srgbClr val="000000"/>
                </a:solidFill>
                <a:latin typeface="Times New Roman"/>
                <a:cs typeface="Times New Roman"/>
              </a:rPr>
              <a:t> </a:t>
            </a:r>
            <a:r>
              <a:rPr sz="3200" i="1" dirty="0">
                <a:solidFill>
                  <a:srgbClr val="000000"/>
                </a:solidFill>
                <a:latin typeface="Times New Roman"/>
                <a:cs typeface="Times New Roman"/>
              </a:rPr>
              <a:t>реабилитации</a:t>
            </a:r>
            <a:endParaRPr sz="3200">
              <a:latin typeface="Times New Roman"/>
              <a:cs typeface="Times New Roman"/>
            </a:endParaRPr>
          </a:p>
        </p:txBody>
      </p:sp>
      <p:sp>
        <p:nvSpPr>
          <p:cNvPr id="4" name="object 4"/>
          <p:cNvSpPr txBox="1"/>
          <p:nvPr/>
        </p:nvSpPr>
        <p:spPr>
          <a:xfrm>
            <a:off x="330200" y="788923"/>
            <a:ext cx="8522970" cy="5346065"/>
          </a:xfrm>
          <a:prstGeom prst="rect">
            <a:avLst/>
          </a:prstGeom>
        </p:spPr>
        <p:txBody>
          <a:bodyPr vert="horz" wrap="square" lIns="0" tIns="12700" rIns="0" bIns="0" rtlCol="0">
            <a:spAutoFit/>
          </a:bodyPr>
          <a:lstStyle/>
          <a:p>
            <a:pPr marL="12700">
              <a:lnSpc>
                <a:spcPts val="2705"/>
              </a:lnSpc>
              <a:spcBef>
                <a:spcPts val="100"/>
              </a:spcBef>
              <a:tabLst>
                <a:tab pos="460375" algn="l"/>
              </a:tabLst>
            </a:pPr>
            <a:r>
              <a:rPr sz="2400" dirty="0">
                <a:solidFill>
                  <a:srgbClr val="FD0000"/>
                </a:solidFill>
                <a:latin typeface="Times New Roman"/>
                <a:cs typeface="Times New Roman"/>
              </a:rPr>
              <a:t>1.	</a:t>
            </a:r>
            <a:r>
              <a:rPr sz="2400" spc="-5" dirty="0">
                <a:solidFill>
                  <a:srgbClr val="FD0000"/>
                </a:solidFill>
                <a:latin typeface="Times New Roman"/>
                <a:cs typeface="Times New Roman"/>
              </a:rPr>
              <a:t>Предоперационный</a:t>
            </a:r>
            <a:endParaRPr sz="2400">
              <a:latin typeface="Times New Roman"/>
              <a:cs typeface="Times New Roman"/>
            </a:endParaRPr>
          </a:p>
          <a:p>
            <a:pPr marL="12700">
              <a:lnSpc>
                <a:spcPts val="2540"/>
              </a:lnSpc>
              <a:tabLst>
                <a:tab pos="469900" algn="l"/>
              </a:tabLst>
            </a:pPr>
            <a:r>
              <a:rPr sz="2400" spc="-5" dirty="0">
                <a:solidFill>
                  <a:srgbClr val="FD0000"/>
                </a:solidFill>
                <a:latin typeface="Times New Roman"/>
                <a:cs typeface="Times New Roman"/>
              </a:rPr>
              <a:t>2.	Ранний </a:t>
            </a:r>
            <a:r>
              <a:rPr sz="2400" dirty="0">
                <a:solidFill>
                  <a:srgbClr val="FD0000"/>
                </a:solidFill>
                <a:latin typeface="Times New Roman"/>
                <a:cs typeface="Times New Roman"/>
              </a:rPr>
              <a:t>послеоперационный </a:t>
            </a:r>
            <a:r>
              <a:rPr sz="2400" spc="-15" dirty="0">
                <a:solidFill>
                  <a:srgbClr val="FD0000"/>
                </a:solidFill>
                <a:latin typeface="Times New Roman"/>
                <a:cs typeface="Times New Roman"/>
              </a:rPr>
              <a:t>период </a:t>
            </a:r>
            <a:r>
              <a:rPr sz="2400" dirty="0">
                <a:latin typeface="Times New Roman"/>
                <a:cs typeface="Times New Roman"/>
              </a:rPr>
              <a:t>(первые </a:t>
            </a:r>
            <a:r>
              <a:rPr sz="2400" spc="-15" dirty="0">
                <a:latin typeface="Times New Roman"/>
                <a:cs typeface="Times New Roman"/>
              </a:rPr>
              <a:t>одна-две</a:t>
            </a:r>
            <a:r>
              <a:rPr sz="2400" spc="-60" dirty="0">
                <a:latin typeface="Times New Roman"/>
                <a:cs typeface="Times New Roman"/>
              </a:rPr>
              <a:t> </a:t>
            </a:r>
            <a:r>
              <a:rPr sz="2400" spc="-10" dirty="0">
                <a:latin typeface="Times New Roman"/>
                <a:cs typeface="Times New Roman"/>
              </a:rPr>
              <a:t>недели</a:t>
            </a:r>
            <a:endParaRPr sz="2400">
              <a:latin typeface="Times New Roman"/>
              <a:cs typeface="Times New Roman"/>
            </a:endParaRPr>
          </a:p>
          <a:p>
            <a:pPr marL="469900">
              <a:lnSpc>
                <a:spcPts val="2540"/>
              </a:lnSpc>
              <a:tabLst>
                <a:tab pos="2850515" algn="l"/>
              </a:tabLst>
            </a:pPr>
            <a:r>
              <a:rPr sz="2400" spc="10" dirty="0">
                <a:latin typeface="Times New Roman"/>
                <a:cs typeface="Times New Roman"/>
              </a:rPr>
              <a:t>после</a:t>
            </a:r>
            <a:r>
              <a:rPr sz="2400" spc="-5" dirty="0">
                <a:latin typeface="Times New Roman"/>
                <a:cs typeface="Times New Roman"/>
              </a:rPr>
              <a:t> </a:t>
            </a:r>
            <a:r>
              <a:rPr sz="2400" dirty="0">
                <a:latin typeface="Times New Roman"/>
                <a:cs typeface="Times New Roman"/>
              </a:rPr>
              <a:t>операции).	- </a:t>
            </a:r>
            <a:r>
              <a:rPr sz="2400" spc="-15" dirty="0">
                <a:latin typeface="Times New Roman"/>
                <a:cs typeface="Times New Roman"/>
              </a:rPr>
              <a:t>соответствует</a:t>
            </a:r>
            <a:r>
              <a:rPr sz="2400" u="heavy" spc="-15" dirty="0">
                <a:uFill>
                  <a:solidFill>
                    <a:srgbClr val="000000"/>
                  </a:solidFill>
                </a:uFill>
                <a:latin typeface="Times New Roman"/>
                <a:cs typeface="Times New Roman"/>
              </a:rPr>
              <a:t> первому</a:t>
            </a:r>
            <a:r>
              <a:rPr sz="2400" u="heavy" spc="-100" dirty="0">
                <a:uFill>
                  <a:solidFill>
                    <a:srgbClr val="000000"/>
                  </a:solidFill>
                </a:uFill>
                <a:latin typeface="Times New Roman"/>
                <a:cs typeface="Times New Roman"/>
              </a:rPr>
              <a:t> </a:t>
            </a:r>
            <a:r>
              <a:rPr sz="2400" u="heavy" spc="-5" dirty="0">
                <a:uFill>
                  <a:solidFill>
                    <a:srgbClr val="000000"/>
                  </a:solidFill>
                </a:uFill>
                <a:latin typeface="Times New Roman"/>
                <a:cs typeface="Times New Roman"/>
              </a:rPr>
              <a:t>этапу</a:t>
            </a:r>
            <a:endParaRPr sz="2400">
              <a:latin typeface="Times New Roman"/>
              <a:cs typeface="Times New Roman"/>
            </a:endParaRPr>
          </a:p>
          <a:p>
            <a:pPr marL="469900">
              <a:lnSpc>
                <a:spcPts val="2635"/>
              </a:lnSpc>
            </a:pPr>
            <a:r>
              <a:rPr sz="2400" u="heavy" spc="-60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реабилитации</a:t>
            </a:r>
            <a:endParaRPr sz="2400">
              <a:latin typeface="Times New Roman"/>
              <a:cs typeface="Times New Roman"/>
            </a:endParaRPr>
          </a:p>
          <a:p>
            <a:pPr marL="469900" marR="515620" indent="-457834">
              <a:lnSpc>
                <a:spcPct val="95100"/>
              </a:lnSpc>
              <a:spcBef>
                <a:spcPts val="70"/>
              </a:spcBef>
              <a:tabLst>
                <a:tab pos="469900" algn="l"/>
              </a:tabLst>
            </a:pPr>
            <a:r>
              <a:rPr sz="2400" dirty="0">
                <a:solidFill>
                  <a:srgbClr val="FD0000"/>
                </a:solidFill>
                <a:latin typeface="Times New Roman"/>
                <a:cs typeface="Times New Roman"/>
              </a:rPr>
              <a:t>3.	</a:t>
            </a:r>
            <a:r>
              <a:rPr sz="2400" spc="-10" dirty="0">
                <a:solidFill>
                  <a:srgbClr val="FD0000"/>
                </a:solidFill>
                <a:latin typeface="Times New Roman"/>
                <a:cs typeface="Times New Roman"/>
              </a:rPr>
              <a:t>Поздний </a:t>
            </a:r>
            <a:r>
              <a:rPr sz="2400" dirty="0">
                <a:solidFill>
                  <a:srgbClr val="FD0000"/>
                </a:solidFill>
                <a:latin typeface="Times New Roman"/>
                <a:cs typeface="Times New Roman"/>
              </a:rPr>
              <a:t>послеоперационный </a:t>
            </a:r>
            <a:r>
              <a:rPr sz="2400" spc="-15" dirty="0">
                <a:solidFill>
                  <a:srgbClr val="FD0000"/>
                </a:solidFill>
                <a:latin typeface="Times New Roman"/>
                <a:cs typeface="Times New Roman"/>
              </a:rPr>
              <a:t>период </a:t>
            </a:r>
            <a:r>
              <a:rPr sz="2400" dirty="0">
                <a:latin typeface="Times New Roman"/>
                <a:cs typeface="Times New Roman"/>
              </a:rPr>
              <a:t>(с </a:t>
            </a:r>
            <a:r>
              <a:rPr sz="2400" spc="-10" dirty="0">
                <a:latin typeface="Times New Roman"/>
                <a:cs typeface="Times New Roman"/>
              </a:rPr>
              <a:t>7-15-го </a:t>
            </a:r>
            <a:r>
              <a:rPr sz="2400" dirty="0">
                <a:latin typeface="Times New Roman"/>
                <a:cs typeface="Times New Roman"/>
              </a:rPr>
              <a:t>дня </a:t>
            </a:r>
            <a:r>
              <a:rPr sz="2400" spc="10" dirty="0">
                <a:latin typeface="Times New Roman"/>
                <a:cs typeface="Times New Roman"/>
              </a:rPr>
              <a:t>после  </a:t>
            </a:r>
            <a:r>
              <a:rPr sz="2400" dirty="0">
                <a:latin typeface="Times New Roman"/>
                <a:cs typeface="Times New Roman"/>
              </a:rPr>
              <a:t>операции и </a:t>
            </a:r>
            <a:r>
              <a:rPr sz="2400" spc="-10" dirty="0">
                <a:latin typeface="Times New Roman"/>
                <a:cs typeface="Times New Roman"/>
              </a:rPr>
              <a:t>продолжается </a:t>
            </a:r>
            <a:r>
              <a:rPr sz="2400" dirty="0">
                <a:latin typeface="Times New Roman"/>
                <a:cs typeface="Times New Roman"/>
              </a:rPr>
              <a:t>до </a:t>
            </a:r>
            <a:r>
              <a:rPr sz="2400" spc="-10" dirty="0">
                <a:latin typeface="Times New Roman"/>
                <a:cs typeface="Times New Roman"/>
              </a:rPr>
              <a:t>трех </a:t>
            </a:r>
            <a:r>
              <a:rPr sz="2400" spc="5" dirty="0">
                <a:latin typeface="Times New Roman"/>
                <a:cs typeface="Times New Roman"/>
              </a:rPr>
              <a:t>месяцев </a:t>
            </a:r>
            <a:r>
              <a:rPr sz="2400" dirty="0">
                <a:latin typeface="Times New Roman"/>
                <a:cs typeface="Times New Roman"/>
              </a:rPr>
              <a:t>с </a:t>
            </a:r>
            <a:r>
              <a:rPr sz="2400" spc="-5" dirty="0">
                <a:latin typeface="Times New Roman"/>
                <a:cs typeface="Times New Roman"/>
              </a:rPr>
              <a:t>момента  </a:t>
            </a:r>
            <a:r>
              <a:rPr sz="2400" dirty="0">
                <a:latin typeface="Times New Roman"/>
                <a:cs typeface="Times New Roman"/>
              </a:rPr>
              <a:t>операции). – </a:t>
            </a:r>
            <a:r>
              <a:rPr sz="2400" spc="-15" dirty="0">
                <a:latin typeface="Times New Roman"/>
                <a:cs typeface="Times New Roman"/>
              </a:rPr>
              <a:t>соответствует </a:t>
            </a:r>
            <a:r>
              <a:rPr sz="2400" spc="-25" dirty="0">
                <a:latin typeface="Times New Roman"/>
                <a:cs typeface="Times New Roman"/>
              </a:rPr>
              <a:t>второму </a:t>
            </a:r>
            <a:r>
              <a:rPr sz="2400" dirty="0">
                <a:latin typeface="Times New Roman"/>
                <a:cs typeface="Times New Roman"/>
              </a:rPr>
              <a:t>и третьему</a:t>
            </a:r>
            <a:r>
              <a:rPr sz="2400" spc="-114" dirty="0">
                <a:latin typeface="Times New Roman"/>
                <a:cs typeface="Times New Roman"/>
              </a:rPr>
              <a:t> </a:t>
            </a:r>
            <a:r>
              <a:rPr sz="2400" spc="-10" dirty="0">
                <a:latin typeface="Times New Roman"/>
                <a:cs typeface="Times New Roman"/>
              </a:rPr>
              <a:t>этапам</a:t>
            </a:r>
            <a:endParaRPr sz="2400">
              <a:latin typeface="Times New Roman"/>
              <a:cs typeface="Times New Roman"/>
            </a:endParaRPr>
          </a:p>
          <a:p>
            <a:pPr marL="469900">
              <a:lnSpc>
                <a:spcPts val="2735"/>
              </a:lnSpc>
            </a:pPr>
            <a:r>
              <a:rPr sz="2400" u="heavy" spc="-60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реабилитации</a:t>
            </a:r>
            <a:endParaRPr sz="2400">
              <a:latin typeface="Times New Roman"/>
              <a:cs typeface="Times New Roman"/>
            </a:endParaRPr>
          </a:p>
          <a:p>
            <a:pPr marL="12700">
              <a:lnSpc>
                <a:spcPts val="2725"/>
              </a:lnSpc>
              <a:spcBef>
                <a:spcPts val="1660"/>
              </a:spcBef>
              <a:tabLst>
                <a:tab pos="469900" algn="l"/>
              </a:tabLst>
            </a:pPr>
            <a:r>
              <a:rPr sz="2400" dirty="0">
                <a:latin typeface="Times New Roman"/>
                <a:cs typeface="Times New Roman"/>
              </a:rPr>
              <a:t>•	</a:t>
            </a:r>
            <a:r>
              <a:rPr sz="2400" spc="-10" dirty="0">
                <a:latin typeface="Times New Roman"/>
                <a:cs typeface="Times New Roman"/>
              </a:rPr>
              <a:t>Поздний </a:t>
            </a:r>
            <a:r>
              <a:rPr sz="2400" dirty="0">
                <a:latin typeface="Times New Roman"/>
                <a:cs typeface="Times New Roman"/>
              </a:rPr>
              <a:t>послеоперационный </a:t>
            </a:r>
            <a:r>
              <a:rPr sz="2400" spc="-15" dirty="0">
                <a:latin typeface="Times New Roman"/>
                <a:cs typeface="Times New Roman"/>
              </a:rPr>
              <a:t>период </a:t>
            </a:r>
            <a:r>
              <a:rPr sz="2400" dirty="0">
                <a:latin typeface="Times New Roman"/>
                <a:cs typeface="Times New Roman"/>
              </a:rPr>
              <a:t>условно делится </a:t>
            </a:r>
            <a:r>
              <a:rPr sz="2400" spc="-5" dirty="0">
                <a:latin typeface="Times New Roman"/>
                <a:cs typeface="Times New Roman"/>
              </a:rPr>
              <a:t>на</a:t>
            </a:r>
            <a:r>
              <a:rPr sz="2400" spc="-20" dirty="0">
                <a:latin typeface="Times New Roman"/>
                <a:cs typeface="Times New Roman"/>
              </a:rPr>
              <a:t> </a:t>
            </a:r>
            <a:r>
              <a:rPr sz="2400" spc="-10" dirty="0">
                <a:latin typeface="Times New Roman"/>
                <a:cs typeface="Times New Roman"/>
              </a:rPr>
              <a:t>два:</a:t>
            </a:r>
            <a:endParaRPr sz="2400">
              <a:latin typeface="Times New Roman"/>
              <a:cs typeface="Times New Roman"/>
            </a:endParaRPr>
          </a:p>
          <a:p>
            <a:pPr marL="469900" marR="575310" indent="-457834">
              <a:lnSpc>
                <a:spcPts val="2680"/>
              </a:lnSpc>
              <a:spcBef>
                <a:spcPts val="100"/>
              </a:spcBef>
              <a:tabLst>
                <a:tab pos="469900" algn="l"/>
              </a:tabLst>
            </a:pPr>
            <a:r>
              <a:rPr sz="2400" dirty="0">
                <a:latin typeface="Times New Roman"/>
                <a:cs typeface="Times New Roman"/>
              </a:rPr>
              <a:t>1.	ранний восстановительный (со </a:t>
            </a:r>
            <a:r>
              <a:rPr sz="2400" spc="-10" dirty="0">
                <a:latin typeface="Times New Roman"/>
                <a:cs typeface="Times New Roman"/>
              </a:rPr>
              <a:t>второй-третьей недели </a:t>
            </a:r>
            <a:r>
              <a:rPr sz="2400" dirty="0">
                <a:latin typeface="Times New Roman"/>
                <a:cs typeface="Times New Roman"/>
              </a:rPr>
              <a:t>до  </a:t>
            </a:r>
            <a:r>
              <a:rPr sz="2400" spc="-25" dirty="0">
                <a:latin typeface="Times New Roman"/>
                <a:cs typeface="Times New Roman"/>
              </a:rPr>
              <a:t>конца </a:t>
            </a:r>
            <a:r>
              <a:rPr sz="2400" dirty="0">
                <a:latin typeface="Times New Roman"/>
                <a:cs typeface="Times New Roman"/>
              </a:rPr>
              <a:t>шестой </a:t>
            </a:r>
            <a:r>
              <a:rPr sz="2400" spc="-10" dirty="0">
                <a:latin typeface="Times New Roman"/>
                <a:cs typeface="Times New Roman"/>
              </a:rPr>
              <a:t>недели </a:t>
            </a:r>
            <a:r>
              <a:rPr sz="2400" dirty="0">
                <a:latin typeface="Times New Roman"/>
                <a:cs typeface="Times New Roman"/>
              </a:rPr>
              <a:t>с </a:t>
            </a:r>
            <a:r>
              <a:rPr sz="2400" spc="-5" dirty="0">
                <a:latin typeface="Times New Roman"/>
                <a:cs typeface="Times New Roman"/>
              </a:rPr>
              <a:t>момента</a:t>
            </a:r>
            <a:r>
              <a:rPr sz="2400" spc="-95"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marL="12700">
              <a:lnSpc>
                <a:spcPts val="2450"/>
              </a:lnSpc>
              <a:tabLst>
                <a:tab pos="469900" algn="l"/>
              </a:tabLst>
            </a:pPr>
            <a:r>
              <a:rPr sz="2400" spc="-5" dirty="0">
                <a:latin typeface="Times New Roman"/>
                <a:cs typeface="Times New Roman"/>
              </a:rPr>
              <a:t>2.	</a:t>
            </a:r>
            <a:r>
              <a:rPr sz="2400" spc="-10" dirty="0">
                <a:latin typeface="Times New Roman"/>
                <a:cs typeface="Times New Roman"/>
              </a:rPr>
              <a:t>поздний </a:t>
            </a:r>
            <a:r>
              <a:rPr sz="2400" dirty="0">
                <a:latin typeface="Times New Roman"/>
                <a:cs typeface="Times New Roman"/>
              </a:rPr>
              <a:t>восстановительный </a:t>
            </a:r>
            <a:r>
              <a:rPr sz="2400" spc="-15" dirty="0">
                <a:latin typeface="Times New Roman"/>
                <a:cs typeface="Times New Roman"/>
              </a:rPr>
              <a:t>период </a:t>
            </a:r>
            <a:r>
              <a:rPr sz="2400" dirty="0">
                <a:latin typeface="Times New Roman"/>
                <a:cs typeface="Times New Roman"/>
              </a:rPr>
              <a:t>(с </a:t>
            </a:r>
            <a:r>
              <a:rPr sz="2400" spc="-5" dirty="0">
                <a:latin typeface="Times New Roman"/>
                <a:cs typeface="Times New Roman"/>
              </a:rPr>
              <a:t>седьмой </a:t>
            </a:r>
            <a:r>
              <a:rPr sz="2400" dirty="0">
                <a:latin typeface="Times New Roman"/>
                <a:cs typeface="Times New Roman"/>
              </a:rPr>
              <a:t>до</a:t>
            </a:r>
            <a:r>
              <a:rPr sz="2400" spc="100" dirty="0">
                <a:latin typeface="Times New Roman"/>
                <a:cs typeface="Times New Roman"/>
              </a:rPr>
              <a:t> </a:t>
            </a:r>
            <a:r>
              <a:rPr sz="2400" spc="-5" dirty="0">
                <a:latin typeface="Times New Roman"/>
                <a:cs typeface="Times New Roman"/>
              </a:rPr>
              <a:t>12-й</a:t>
            </a:r>
            <a:endParaRPr sz="2400">
              <a:latin typeface="Times New Roman"/>
              <a:cs typeface="Times New Roman"/>
            </a:endParaRPr>
          </a:p>
          <a:p>
            <a:pPr marL="469900">
              <a:lnSpc>
                <a:spcPct val="100000"/>
              </a:lnSpc>
            </a:pPr>
            <a:r>
              <a:rPr sz="2400" spc="-10" dirty="0">
                <a:latin typeface="Times New Roman"/>
                <a:cs typeface="Times New Roman"/>
              </a:rPr>
              <a:t>недели </a:t>
            </a:r>
            <a:r>
              <a:rPr sz="2400" dirty="0">
                <a:latin typeface="Times New Roman"/>
                <a:cs typeface="Times New Roman"/>
              </a:rPr>
              <a:t>с </a:t>
            </a:r>
            <a:r>
              <a:rPr sz="2400" spc="-5" dirty="0">
                <a:latin typeface="Times New Roman"/>
                <a:cs typeface="Times New Roman"/>
              </a:rPr>
              <a:t>момента</a:t>
            </a:r>
            <a:r>
              <a:rPr sz="2400" spc="-40"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a:lnSpc>
                <a:spcPct val="100000"/>
              </a:lnSpc>
              <a:spcBef>
                <a:spcPts val="40"/>
              </a:spcBef>
            </a:pPr>
            <a:endParaRPr sz="2050">
              <a:latin typeface="Times New Roman"/>
              <a:cs typeface="Times New Roman"/>
            </a:endParaRPr>
          </a:p>
          <a:p>
            <a:pPr marL="12700">
              <a:lnSpc>
                <a:spcPct val="100000"/>
              </a:lnSpc>
              <a:spcBef>
                <a:spcPts val="5"/>
              </a:spcBef>
            </a:pPr>
            <a:r>
              <a:rPr sz="2400" spc="-5" dirty="0">
                <a:solidFill>
                  <a:srgbClr val="FD0000"/>
                </a:solidFill>
                <a:latin typeface="Times New Roman"/>
                <a:cs typeface="Times New Roman"/>
              </a:rPr>
              <a:t>Резидуальный </a:t>
            </a:r>
            <a:r>
              <a:rPr sz="2400" spc="-15" dirty="0">
                <a:solidFill>
                  <a:srgbClr val="FD0000"/>
                </a:solidFill>
                <a:latin typeface="Times New Roman"/>
                <a:cs typeface="Times New Roman"/>
              </a:rPr>
              <a:t>период </a:t>
            </a:r>
            <a:r>
              <a:rPr sz="2400" dirty="0">
                <a:latin typeface="Times New Roman"/>
                <a:cs typeface="Times New Roman"/>
              </a:rPr>
              <a:t>– </a:t>
            </a:r>
            <a:r>
              <a:rPr sz="2400" spc="-5" dirty="0">
                <a:latin typeface="Times New Roman"/>
                <a:cs typeface="Times New Roman"/>
              </a:rPr>
              <a:t>спустя </a:t>
            </a:r>
            <a:r>
              <a:rPr sz="2400" spc="5" dirty="0">
                <a:latin typeface="Times New Roman"/>
                <a:cs typeface="Times New Roman"/>
              </a:rPr>
              <a:t>три </a:t>
            </a:r>
            <a:r>
              <a:rPr sz="2400" spc="10" dirty="0">
                <a:latin typeface="Times New Roman"/>
                <a:cs typeface="Times New Roman"/>
              </a:rPr>
              <a:t>месяца </a:t>
            </a:r>
            <a:r>
              <a:rPr sz="2400" dirty="0">
                <a:latin typeface="Times New Roman"/>
                <a:cs typeface="Times New Roman"/>
              </a:rPr>
              <a:t>с </a:t>
            </a:r>
            <a:r>
              <a:rPr sz="2400" spc="-5" dirty="0">
                <a:latin typeface="Times New Roman"/>
                <a:cs typeface="Times New Roman"/>
              </a:rPr>
              <a:t>момента</a:t>
            </a:r>
            <a:r>
              <a:rPr sz="2400" spc="-55"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2742" y="219836"/>
            <a:ext cx="8495030" cy="4612640"/>
          </a:xfrm>
          <a:prstGeom prst="rect">
            <a:avLst/>
          </a:prstGeom>
        </p:spPr>
        <p:txBody>
          <a:bodyPr vert="horz" wrap="square" lIns="0" tIns="12700" rIns="0" bIns="0" rtlCol="0">
            <a:spAutoFit/>
          </a:bodyPr>
          <a:lstStyle/>
          <a:p>
            <a:pPr marL="12700">
              <a:lnSpc>
                <a:spcPct val="100000"/>
              </a:lnSpc>
              <a:spcBef>
                <a:spcPts val="100"/>
              </a:spcBef>
              <a:tabLst>
                <a:tab pos="347345" algn="l"/>
              </a:tabLst>
            </a:pPr>
            <a:r>
              <a:rPr sz="2400" dirty="0">
                <a:latin typeface="Times New Roman"/>
                <a:cs typeface="Times New Roman"/>
              </a:rPr>
              <a:t>•	</a:t>
            </a:r>
            <a:r>
              <a:rPr sz="2400" b="1" spc="-10" dirty="0">
                <a:latin typeface="Times New Roman"/>
                <a:cs typeface="Times New Roman"/>
              </a:rPr>
              <a:t>Профилактика тромбоэмболических</a:t>
            </a:r>
            <a:r>
              <a:rPr sz="2400" b="1" spc="20" dirty="0">
                <a:latin typeface="Times New Roman"/>
                <a:cs typeface="Times New Roman"/>
              </a:rPr>
              <a:t> </a:t>
            </a:r>
            <a:r>
              <a:rPr sz="2400" b="1" spc="-10" dirty="0">
                <a:latin typeface="Times New Roman"/>
                <a:cs typeface="Times New Roman"/>
              </a:rPr>
              <a:t>нарушений</a:t>
            </a:r>
            <a:endParaRPr sz="2400">
              <a:latin typeface="Times New Roman"/>
              <a:cs typeface="Times New Roman"/>
            </a:endParaRPr>
          </a:p>
          <a:p>
            <a:pPr>
              <a:lnSpc>
                <a:spcPct val="100000"/>
              </a:lnSpc>
              <a:spcBef>
                <a:spcPts val="40"/>
              </a:spcBef>
            </a:pPr>
            <a:endParaRPr sz="2750">
              <a:latin typeface="Times New Roman"/>
              <a:cs typeface="Times New Roman"/>
            </a:endParaRPr>
          </a:p>
          <a:p>
            <a:pPr marL="12700" marR="5080">
              <a:lnSpc>
                <a:spcPct val="148900"/>
              </a:lnSpc>
              <a:tabLst>
                <a:tab pos="306705" algn="l"/>
              </a:tabLst>
            </a:pPr>
            <a:r>
              <a:rPr sz="2400" dirty="0">
                <a:latin typeface="Times New Roman"/>
                <a:cs typeface="Times New Roman"/>
              </a:rPr>
              <a:t>–	Замена </a:t>
            </a:r>
            <a:r>
              <a:rPr sz="2400" spc="-10" dirty="0">
                <a:latin typeface="Times New Roman"/>
                <a:cs typeface="Times New Roman"/>
              </a:rPr>
              <a:t>сустава связана </a:t>
            </a:r>
            <a:r>
              <a:rPr sz="2400" dirty="0">
                <a:latin typeface="Times New Roman"/>
                <a:cs typeface="Times New Roman"/>
              </a:rPr>
              <a:t>с </a:t>
            </a:r>
            <a:r>
              <a:rPr sz="2400" spc="-5" dirty="0">
                <a:latin typeface="Times New Roman"/>
                <a:cs typeface="Times New Roman"/>
              </a:rPr>
              <a:t>высоким </a:t>
            </a:r>
            <a:r>
              <a:rPr sz="2400" spc="-30" dirty="0">
                <a:latin typeface="Times New Roman"/>
                <a:cs typeface="Times New Roman"/>
              </a:rPr>
              <a:t>риском </a:t>
            </a:r>
            <a:r>
              <a:rPr sz="2400" spc="-5" dirty="0">
                <a:latin typeface="Times New Roman"/>
                <a:cs typeface="Times New Roman"/>
              </a:rPr>
              <a:t>тромбоза </a:t>
            </a:r>
            <a:r>
              <a:rPr sz="2400" spc="-20" dirty="0">
                <a:latin typeface="Times New Roman"/>
                <a:cs typeface="Times New Roman"/>
              </a:rPr>
              <a:t>глубоких  </a:t>
            </a:r>
            <a:r>
              <a:rPr sz="2400" spc="-10" dirty="0">
                <a:latin typeface="Times New Roman"/>
                <a:cs typeface="Times New Roman"/>
              </a:rPr>
              <a:t>вен </a:t>
            </a:r>
            <a:r>
              <a:rPr sz="2400" dirty="0">
                <a:latin typeface="Times New Roman"/>
                <a:cs typeface="Times New Roman"/>
              </a:rPr>
              <a:t>и </a:t>
            </a:r>
            <a:r>
              <a:rPr sz="2400" spc="-20" dirty="0">
                <a:latin typeface="Times New Roman"/>
                <a:cs typeface="Times New Roman"/>
              </a:rPr>
              <a:t>легочной </a:t>
            </a:r>
            <a:r>
              <a:rPr sz="2400" spc="-5" dirty="0">
                <a:latin typeface="Times New Roman"/>
                <a:cs typeface="Times New Roman"/>
              </a:rPr>
              <a:t>артерии. </a:t>
            </a:r>
            <a:r>
              <a:rPr sz="2400" spc="5" dirty="0">
                <a:latin typeface="Times New Roman"/>
                <a:cs typeface="Times New Roman"/>
              </a:rPr>
              <a:t>Без </a:t>
            </a:r>
            <a:r>
              <a:rPr sz="2400" spc="-10" dirty="0">
                <a:latin typeface="Times New Roman"/>
                <a:cs typeface="Times New Roman"/>
              </a:rPr>
              <a:t>профилактики, частота </a:t>
            </a:r>
            <a:r>
              <a:rPr sz="2400" spc="-5" dirty="0">
                <a:latin typeface="Times New Roman"/>
                <a:cs typeface="Times New Roman"/>
              </a:rPr>
              <a:t>тромбоза  </a:t>
            </a:r>
            <a:r>
              <a:rPr sz="2400" spc="-20" dirty="0">
                <a:latin typeface="Times New Roman"/>
                <a:cs typeface="Times New Roman"/>
              </a:rPr>
              <a:t>глубоких </a:t>
            </a:r>
            <a:r>
              <a:rPr sz="2400" spc="-10" dirty="0">
                <a:latin typeface="Times New Roman"/>
                <a:cs typeface="Times New Roman"/>
              </a:rPr>
              <a:t>вен </a:t>
            </a:r>
            <a:r>
              <a:rPr sz="2400" dirty="0">
                <a:latin typeface="Times New Roman"/>
                <a:cs typeface="Times New Roman"/>
              </a:rPr>
              <a:t>составляет 50-84% </a:t>
            </a:r>
            <a:r>
              <a:rPr sz="2400" spc="10" dirty="0">
                <a:latin typeface="Times New Roman"/>
                <a:cs typeface="Times New Roman"/>
              </a:rPr>
              <a:t>после </a:t>
            </a:r>
            <a:r>
              <a:rPr sz="2400" dirty="0">
                <a:latin typeface="Times New Roman"/>
                <a:cs typeface="Times New Roman"/>
              </a:rPr>
              <a:t>замены </a:t>
            </a:r>
            <a:r>
              <a:rPr sz="2400" spc="-30" dirty="0">
                <a:latin typeface="Times New Roman"/>
                <a:cs typeface="Times New Roman"/>
              </a:rPr>
              <a:t>коленного</a:t>
            </a:r>
            <a:r>
              <a:rPr sz="2400" spc="-290" dirty="0">
                <a:latin typeface="Times New Roman"/>
                <a:cs typeface="Times New Roman"/>
              </a:rPr>
              <a:t> </a:t>
            </a:r>
            <a:r>
              <a:rPr sz="2400" spc="-10" dirty="0">
                <a:latin typeface="Times New Roman"/>
                <a:cs typeface="Times New Roman"/>
              </a:rPr>
              <a:t>сустава  </a:t>
            </a:r>
            <a:r>
              <a:rPr sz="2400" dirty="0">
                <a:latin typeface="Times New Roman"/>
                <a:cs typeface="Times New Roman"/>
              </a:rPr>
              <a:t>и 47-64% </a:t>
            </a:r>
            <a:r>
              <a:rPr sz="2400" spc="10" dirty="0">
                <a:latin typeface="Times New Roman"/>
                <a:cs typeface="Times New Roman"/>
              </a:rPr>
              <a:t>после </a:t>
            </a:r>
            <a:r>
              <a:rPr sz="2400" dirty="0">
                <a:latin typeface="Times New Roman"/>
                <a:cs typeface="Times New Roman"/>
              </a:rPr>
              <a:t>замены </a:t>
            </a:r>
            <a:r>
              <a:rPr sz="2400" spc="-10" dirty="0">
                <a:latin typeface="Times New Roman"/>
                <a:cs typeface="Times New Roman"/>
              </a:rPr>
              <a:t>тазобедренного</a:t>
            </a:r>
            <a:r>
              <a:rPr sz="2400" spc="-95" dirty="0">
                <a:latin typeface="Times New Roman"/>
                <a:cs typeface="Times New Roman"/>
              </a:rPr>
              <a:t> </a:t>
            </a:r>
            <a:r>
              <a:rPr sz="2400" spc="-5" dirty="0">
                <a:latin typeface="Times New Roman"/>
                <a:cs typeface="Times New Roman"/>
              </a:rPr>
              <a:t>сустава.</a:t>
            </a:r>
            <a:endParaRPr sz="2400">
              <a:latin typeface="Times New Roman"/>
              <a:cs typeface="Times New Roman"/>
            </a:endParaRPr>
          </a:p>
          <a:p>
            <a:pPr marL="12700">
              <a:lnSpc>
                <a:spcPct val="100000"/>
              </a:lnSpc>
              <a:spcBef>
                <a:spcPts val="1415"/>
              </a:spcBef>
            </a:pPr>
            <a:r>
              <a:rPr sz="2400" dirty="0">
                <a:latin typeface="Times New Roman"/>
                <a:cs typeface="Times New Roman"/>
              </a:rPr>
              <a:t>– </a:t>
            </a:r>
            <a:r>
              <a:rPr sz="2400" spc="-5" dirty="0">
                <a:latin typeface="Times New Roman"/>
                <a:cs typeface="Times New Roman"/>
              </a:rPr>
              <a:t>При </a:t>
            </a:r>
            <a:r>
              <a:rPr sz="2400" spc="-15" dirty="0">
                <a:latin typeface="Times New Roman"/>
                <a:cs typeface="Times New Roman"/>
              </a:rPr>
              <a:t>профилактике </a:t>
            </a:r>
            <a:r>
              <a:rPr sz="2400" dirty="0">
                <a:latin typeface="Times New Roman"/>
                <a:cs typeface="Times New Roman"/>
              </a:rPr>
              <a:t>с </a:t>
            </a:r>
            <a:r>
              <a:rPr sz="2400" spc="-10" dirty="0">
                <a:latin typeface="Times New Roman"/>
                <a:cs typeface="Times New Roman"/>
              </a:rPr>
              <a:t>приемом </a:t>
            </a:r>
            <a:r>
              <a:rPr sz="2400" spc="-20" dirty="0">
                <a:latin typeface="Times New Roman"/>
                <a:cs typeface="Times New Roman"/>
              </a:rPr>
              <a:t>антикоагулянтов</a:t>
            </a:r>
            <a:r>
              <a:rPr sz="2400" spc="-400" dirty="0">
                <a:latin typeface="Times New Roman"/>
                <a:cs typeface="Times New Roman"/>
              </a:rPr>
              <a:t> </a:t>
            </a:r>
            <a:r>
              <a:rPr sz="2400" spc="-10" dirty="0">
                <a:latin typeface="Times New Roman"/>
                <a:cs typeface="Times New Roman"/>
              </a:rPr>
              <a:t>частота</a:t>
            </a:r>
            <a:endParaRPr sz="2400">
              <a:latin typeface="Times New Roman"/>
              <a:cs typeface="Times New Roman"/>
            </a:endParaRPr>
          </a:p>
          <a:p>
            <a:pPr marL="12700" marR="285115">
              <a:lnSpc>
                <a:spcPts val="4300"/>
              </a:lnSpc>
              <a:spcBef>
                <a:spcPts val="365"/>
              </a:spcBef>
            </a:pPr>
            <a:r>
              <a:rPr sz="2400" dirty="0">
                <a:latin typeface="Times New Roman"/>
                <a:cs typeface="Times New Roman"/>
              </a:rPr>
              <a:t>снижается до 22-57% </a:t>
            </a:r>
            <a:r>
              <a:rPr sz="2400" spc="10" dirty="0">
                <a:latin typeface="Times New Roman"/>
                <a:cs typeface="Times New Roman"/>
              </a:rPr>
              <a:t>после </a:t>
            </a:r>
            <a:r>
              <a:rPr sz="2400" dirty="0">
                <a:latin typeface="Times New Roman"/>
                <a:cs typeface="Times New Roman"/>
              </a:rPr>
              <a:t>операции </a:t>
            </a:r>
            <a:r>
              <a:rPr sz="2400" spc="-5" dirty="0">
                <a:latin typeface="Times New Roman"/>
                <a:cs typeface="Times New Roman"/>
              </a:rPr>
              <a:t>на </a:t>
            </a:r>
            <a:r>
              <a:rPr sz="2400" spc="-30" dirty="0">
                <a:latin typeface="Times New Roman"/>
                <a:cs typeface="Times New Roman"/>
              </a:rPr>
              <a:t>коленном </a:t>
            </a:r>
            <a:r>
              <a:rPr sz="2400" spc="-5" dirty="0">
                <a:latin typeface="Times New Roman"/>
                <a:cs typeface="Times New Roman"/>
              </a:rPr>
              <a:t>суставе </a:t>
            </a:r>
            <a:r>
              <a:rPr sz="2400" dirty="0">
                <a:latin typeface="Times New Roman"/>
                <a:cs typeface="Times New Roman"/>
              </a:rPr>
              <a:t>и</a:t>
            </a:r>
            <a:r>
              <a:rPr sz="2400" spc="-165" dirty="0">
                <a:latin typeface="Times New Roman"/>
                <a:cs typeface="Times New Roman"/>
              </a:rPr>
              <a:t> </a:t>
            </a:r>
            <a:r>
              <a:rPr sz="2400" dirty="0">
                <a:latin typeface="Times New Roman"/>
                <a:cs typeface="Times New Roman"/>
              </a:rPr>
              <a:t>6-  </a:t>
            </a:r>
            <a:r>
              <a:rPr sz="2400" spc="-5" dirty="0">
                <a:latin typeface="Times New Roman"/>
                <a:cs typeface="Times New Roman"/>
              </a:rPr>
              <a:t>24% </a:t>
            </a:r>
            <a:r>
              <a:rPr sz="2400" spc="10" dirty="0">
                <a:latin typeface="Times New Roman"/>
                <a:cs typeface="Times New Roman"/>
              </a:rPr>
              <a:t>после </a:t>
            </a:r>
            <a:r>
              <a:rPr sz="2400" dirty="0">
                <a:latin typeface="Times New Roman"/>
                <a:cs typeface="Times New Roman"/>
              </a:rPr>
              <a:t>операции </a:t>
            </a:r>
            <a:r>
              <a:rPr sz="2400" spc="-5" dirty="0">
                <a:latin typeface="Times New Roman"/>
                <a:cs typeface="Times New Roman"/>
              </a:rPr>
              <a:t>на </a:t>
            </a:r>
            <a:r>
              <a:rPr sz="2400" spc="-10" dirty="0">
                <a:latin typeface="Times New Roman"/>
                <a:cs typeface="Times New Roman"/>
              </a:rPr>
              <a:t>тазобедренном</a:t>
            </a:r>
            <a:r>
              <a:rPr sz="2400" spc="-25" dirty="0">
                <a:latin typeface="Times New Roman"/>
                <a:cs typeface="Times New Roman"/>
              </a:rPr>
              <a:t> </a:t>
            </a:r>
            <a:r>
              <a:rPr sz="2400" spc="-5" dirty="0">
                <a:latin typeface="Times New Roman"/>
                <a:cs typeface="Times New Roman"/>
              </a:rPr>
              <a:t>суставе.</a:t>
            </a:r>
            <a:endParaRPr sz="24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2742" y="219836"/>
            <a:ext cx="8542020" cy="5879465"/>
          </a:xfrm>
          <a:prstGeom prst="rect">
            <a:avLst/>
          </a:prstGeom>
        </p:spPr>
        <p:txBody>
          <a:bodyPr vert="horz" wrap="square" lIns="0" tIns="12700" rIns="0" bIns="0" rtlCol="0">
            <a:spAutoFit/>
          </a:bodyPr>
          <a:lstStyle/>
          <a:p>
            <a:pPr marL="12700">
              <a:lnSpc>
                <a:spcPct val="100000"/>
              </a:lnSpc>
              <a:spcBef>
                <a:spcPts val="100"/>
              </a:spcBef>
              <a:tabLst>
                <a:tab pos="341630" algn="l"/>
              </a:tabLst>
            </a:pPr>
            <a:r>
              <a:rPr sz="2400" dirty="0">
                <a:latin typeface="Times New Roman"/>
                <a:cs typeface="Times New Roman"/>
              </a:rPr>
              <a:t>•	</a:t>
            </a:r>
            <a:r>
              <a:rPr sz="2400" b="1" spc="-10" dirty="0">
                <a:latin typeface="Times New Roman"/>
                <a:cs typeface="Times New Roman"/>
              </a:rPr>
              <a:t>Профилактика</a:t>
            </a:r>
            <a:endParaRPr sz="2400">
              <a:latin typeface="Times New Roman"/>
              <a:cs typeface="Times New Roman"/>
            </a:endParaRPr>
          </a:p>
          <a:p>
            <a:pPr marL="12700" marR="120650">
              <a:lnSpc>
                <a:spcPct val="100000"/>
              </a:lnSpc>
            </a:pPr>
            <a:r>
              <a:rPr sz="2400" dirty="0">
                <a:solidFill>
                  <a:srgbClr val="00AD4F"/>
                </a:solidFill>
                <a:latin typeface="Times New Roman"/>
                <a:cs typeface="Times New Roman"/>
              </a:rPr>
              <a:t>• </a:t>
            </a:r>
            <a:r>
              <a:rPr sz="2400" dirty="0">
                <a:latin typeface="Times New Roman"/>
                <a:cs typeface="Times New Roman"/>
              </a:rPr>
              <a:t>Чаще </a:t>
            </a:r>
            <a:r>
              <a:rPr sz="2400" spc="-15" dirty="0">
                <a:latin typeface="Times New Roman"/>
                <a:cs typeface="Times New Roman"/>
              </a:rPr>
              <a:t>всего </a:t>
            </a:r>
            <a:r>
              <a:rPr sz="2400" spc="-10" dirty="0">
                <a:latin typeface="Times New Roman"/>
                <a:cs typeface="Times New Roman"/>
              </a:rPr>
              <a:t>применяют </a:t>
            </a:r>
            <a:r>
              <a:rPr sz="2400" spc="-25" dirty="0">
                <a:latin typeface="Times New Roman"/>
                <a:cs typeface="Times New Roman"/>
              </a:rPr>
              <a:t>низкомолекулярные </a:t>
            </a:r>
            <a:r>
              <a:rPr sz="2400" spc="-5" dirty="0">
                <a:latin typeface="Times New Roman"/>
                <a:cs typeface="Times New Roman"/>
              </a:rPr>
              <a:t>гепарины </a:t>
            </a:r>
            <a:r>
              <a:rPr sz="2400" dirty="0">
                <a:latin typeface="Times New Roman"/>
                <a:cs typeface="Times New Roman"/>
              </a:rPr>
              <a:t>(НМГ) –  </a:t>
            </a:r>
            <a:r>
              <a:rPr sz="2400" spc="-10" dirty="0">
                <a:latin typeface="Times New Roman"/>
                <a:cs typeface="Times New Roman"/>
              </a:rPr>
              <a:t>фраксипарин, </a:t>
            </a:r>
            <a:r>
              <a:rPr sz="2400" spc="-5" dirty="0">
                <a:latin typeface="Times New Roman"/>
                <a:cs typeface="Times New Roman"/>
              </a:rPr>
              <a:t>клексан, фрагмин. </a:t>
            </a:r>
            <a:r>
              <a:rPr sz="2400" spc="5" dirty="0">
                <a:latin typeface="Times New Roman"/>
                <a:cs typeface="Times New Roman"/>
              </a:rPr>
              <a:t>Все три </a:t>
            </a:r>
            <a:r>
              <a:rPr sz="2400" spc="-10" dirty="0">
                <a:latin typeface="Times New Roman"/>
                <a:cs typeface="Times New Roman"/>
              </a:rPr>
              <a:t>препарата </a:t>
            </a:r>
            <a:r>
              <a:rPr sz="2400" dirty="0">
                <a:latin typeface="Times New Roman"/>
                <a:cs typeface="Times New Roman"/>
              </a:rPr>
              <a:t>разрешены</a:t>
            </a:r>
            <a:r>
              <a:rPr sz="2400" spc="-120" dirty="0">
                <a:latin typeface="Times New Roman"/>
                <a:cs typeface="Times New Roman"/>
              </a:rPr>
              <a:t> </a:t>
            </a:r>
            <a:r>
              <a:rPr sz="2400" dirty="0">
                <a:latin typeface="Times New Roman"/>
                <a:cs typeface="Times New Roman"/>
              </a:rPr>
              <a:t>к  </a:t>
            </a:r>
            <a:r>
              <a:rPr sz="2400" spc="-10" dirty="0">
                <a:latin typeface="Times New Roman"/>
                <a:cs typeface="Times New Roman"/>
              </a:rPr>
              <a:t>использованию </a:t>
            </a:r>
            <a:r>
              <a:rPr sz="2400" dirty="0">
                <a:latin typeface="Times New Roman"/>
                <a:cs typeface="Times New Roman"/>
              </a:rPr>
              <a:t>в </a:t>
            </a:r>
            <a:r>
              <a:rPr sz="2400" spc="-10" dirty="0">
                <a:latin typeface="Times New Roman"/>
                <a:cs typeface="Times New Roman"/>
              </a:rPr>
              <a:t>лечебных </a:t>
            </a:r>
            <a:r>
              <a:rPr sz="2400" dirty="0">
                <a:latin typeface="Times New Roman"/>
                <a:cs typeface="Times New Roman"/>
              </a:rPr>
              <a:t>учреждениях </a:t>
            </a:r>
            <a:r>
              <a:rPr sz="2400" spc="-5" dirty="0">
                <a:latin typeface="Times New Roman"/>
                <a:cs typeface="Times New Roman"/>
              </a:rPr>
              <a:t>России.</a:t>
            </a:r>
            <a:r>
              <a:rPr sz="2400" spc="-100" dirty="0">
                <a:latin typeface="Times New Roman"/>
                <a:cs typeface="Times New Roman"/>
              </a:rPr>
              <a:t> </a:t>
            </a:r>
            <a:r>
              <a:rPr sz="2400" spc="-5" dirty="0">
                <a:latin typeface="Times New Roman"/>
                <a:cs typeface="Times New Roman"/>
              </a:rPr>
              <a:t>НМГ</a:t>
            </a:r>
            <a:endParaRPr sz="2400">
              <a:latin typeface="Times New Roman"/>
              <a:cs typeface="Times New Roman"/>
            </a:endParaRPr>
          </a:p>
          <a:p>
            <a:pPr marL="12700" marR="5080">
              <a:lnSpc>
                <a:spcPct val="100000"/>
              </a:lnSpc>
            </a:pPr>
            <a:r>
              <a:rPr sz="2400" spc="-15" dirty="0">
                <a:latin typeface="Times New Roman"/>
                <a:cs typeface="Times New Roman"/>
              </a:rPr>
              <a:t>назначаются </a:t>
            </a:r>
            <a:r>
              <a:rPr sz="2400" spc="-20" dirty="0">
                <a:latin typeface="Times New Roman"/>
                <a:cs typeface="Times New Roman"/>
              </a:rPr>
              <a:t>вечером </a:t>
            </a:r>
            <a:r>
              <a:rPr sz="2400" spc="-5" dirty="0">
                <a:latin typeface="Times New Roman"/>
                <a:cs typeface="Times New Roman"/>
              </a:rPr>
              <a:t>накануне </a:t>
            </a:r>
            <a:r>
              <a:rPr sz="2400" dirty="0">
                <a:latin typeface="Times New Roman"/>
                <a:cs typeface="Times New Roman"/>
              </a:rPr>
              <a:t>операции </a:t>
            </a:r>
            <a:r>
              <a:rPr sz="2400" spc="-5" dirty="0">
                <a:latin typeface="Times New Roman"/>
                <a:cs typeface="Times New Roman"/>
              </a:rPr>
              <a:t>или </a:t>
            </a:r>
            <a:r>
              <a:rPr sz="2400" dirty="0">
                <a:latin typeface="Times New Roman"/>
                <a:cs typeface="Times New Roman"/>
              </a:rPr>
              <a:t>за 1-2 </a:t>
            </a:r>
            <a:r>
              <a:rPr sz="2400" spc="5" dirty="0">
                <a:latin typeface="Times New Roman"/>
                <a:cs typeface="Times New Roman"/>
              </a:rPr>
              <a:t>часа </a:t>
            </a:r>
            <a:r>
              <a:rPr sz="2400" dirty="0">
                <a:latin typeface="Times New Roman"/>
                <a:cs typeface="Times New Roman"/>
              </a:rPr>
              <a:t>до  операции.</a:t>
            </a:r>
            <a:r>
              <a:rPr sz="2400" spc="-60" dirty="0">
                <a:latin typeface="Times New Roman"/>
                <a:cs typeface="Times New Roman"/>
              </a:rPr>
              <a:t> </a:t>
            </a:r>
            <a:r>
              <a:rPr sz="2400" spc="-15" dirty="0">
                <a:latin typeface="Times New Roman"/>
                <a:cs typeface="Times New Roman"/>
              </a:rPr>
              <a:t>Затем</a:t>
            </a:r>
            <a:r>
              <a:rPr sz="2400" spc="-60" dirty="0">
                <a:latin typeface="Times New Roman"/>
                <a:cs typeface="Times New Roman"/>
              </a:rPr>
              <a:t> </a:t>
            </a:r>
            <a:r>
              <a:rPr sz="2400" spc="-35" dirty="0">
                <a:latin typeface="Times New Roman"/>
                <a:cs typeface="Times New Roman"/>
              </a:rPr>
              <a:t>подкожно</a:t>
            </a:r>
            <a:r>
              <a:rPr sz="2400" spc="-45" dirty="0">
                <a:latin typeface="Times New Roman"/>
                <a:cs typeface="Times New Roman"/>
              </a:rPr>
              <a:t> </a:t>
            </a:r>
            <a:r>
              <a:rPr sz="2400" dirty="0">
                <a:latin typeface="Times New Roman"/>
                <a:cs typeface="Times New Roman"/>
              </a:rPr>
              <a:t>1</a:t>
            </a:r>
            <a:r>
              <a:rPr sz="2400" spc="-60" dirty="0">
                <a:latin typeface="Times New Roman"/>
                <a:cs typeface="Times New Roman"/>
              </a:rPr>
              <a:t> </a:t>
            </a:r>
            <a:r>
              <a:rPr sz="2400" dirty="0">
                <a:latin typeface="Times New Roman"/>
                <a:cs typeface="Times New Roman"/>
              </a:rPr>
              <a:t>раз</a:t>
            </a:r>
            <a:r>
              <a:rPr sz="2400" spc="-50" dirty="0">
                <a:latin typeface="Times New Roman"/>
                <a:cs typeface="Times New Roman"/>
              </a:rPr>
              <a:t> </a:t>
            </a:r>
            <a:r>
              <a:rPr sz="2400" dirty="0">
                <a:latin typeface="Times New Roman"/>
                <a:cs typeface="Times New Roman"/>
              </a:rPr>
              <a:t>в</a:t>
            </a:r>
            <a:r>
              <a:rPr sz="2400" spc="-55" dirty="0">
                <a:latin typeface="Times New Roman"/>
                <a:cs typeface="Times New Roman"/>
              </a:rPr>
              <a:t> </a:t>
            </a:r>
            <a:r>
              <a:rPr sz="2400" spc="-5" dirty="0">
                <a:latin typeface="Times New Roman"/>
                <a:cs typeface="Times New Roman"/>
              </a:rPr>
              <a:t>сутки</a:t>
            </a:r>
            <a:r>
              <a:rPr sz="2400" spc="-80" dirty="0">
                <a:latin typeface="Times New Roman"/>
                <a:cs typeface="Times New Roman"/>
              </a:rPr>
              <a:t> </a:t>
            </a:r>
            <a:r>
              <a:rPr sz="2400" dirty="0">
                <a:latin typeface="Times New Roman"/>
                <a:cs typeface="Times New Roman"/>
              </a:rPr>
              <a:t>в</a:t>
            </a:r>
            <a:r>
              <a:rPr sz="2400" spc="-40" dirty="0">
                <a:latin typeface="Times New Roman"/>
                <a:cs typeface="Times New Roman"/>
              </a:rPr>
              <a:t> </a:t>
            </a:r>
            <a:r>
              <a:rPr sz="2400" spc="-10" dirty="0">
                <a:latin typeface="Times New Roman"/>
                <a:cs typeface="Times New Roman"/>
              </a:rPr>
              <a:t>профилактической</a:t>
            </a:r>
            <a:r>
              <a:rPr sz="2400" spc="-70" dirty="0">
                <a:latin typeface="Times New Roman"/>
                <a:cs typeface="Times New Roman"/>
              </a:rPr>
              <a:t> </a:t>
            </a:r>
            <a:r>
              <a:rPr sz="2400" dirty="0">
                <a:latin typeface="Times New Roman"/>
                <a:cs typeface="Times New Roman"/>
              </a:rPr>
              <a:t>дозе  до 5-7 </a:t>
            </a:r>
            <a:r>
              <a:rPr sz="2400" spc="-10" dirty="0">
                <a:latin typeface="Times New Roman"/>
                <a:cs typeface="Times New Roman"/>
              </a:rPr>
              <a:t>суток. </a:t>
            </a:r>
            <a:r>
              <a:rPr sz="2400" spc="-5" dirty="0">
                <a:latin typeface="Times New Roman"/>
                <a:cs typeface="Times New Roman"/>
              </a:rPr>
              <a:t>При наличии </a:t>
            </a:r>
            <a:r>
              <a:rPr sz="2400" spc="-10" dirty="0">
                <a:latin typeface="Times New Roman"/>
                <a:cs typeface="Times New Roman"/>
              </a:rPr>
              <a:t>отягчающих факторов </a:t>
            </a:r>
            <a:r>
              <a:rPr sz="2400" dirty="0">
                <a:latin typeface="Times New Roman"/>
                <a:cs typeface="Times New Roman"/>
              </a:rPr>
              <a:t>( ревизионное  </a:t>
            </a:r>
            <a:r>
              <a:rPr sz="2400" spc="-5" dirty="0">
                <a:latin typeface="Times New Roman"/>
                <a:cs typeface="Times New Roman"/>
              </a:rPr>
              <a:t>ТЭП, </a:t>
            </a:r>
            <a:r>
              <a:rPr sz="2400" spc="-10" dirty="0">
                <a:latin typeface="Times New Roman"/>
                <a:cs typeface="Times New Roman"/>
              </a:rPr>
              <a:t>тромбофлебит </a:t>
            </a:r>
            <a:r>
              <a:rPr sz="2400" dirty="0">
                <a:latin typeface="Times New Roman"/>
                <a:cs typeface="Times New Roman"/>
              </a:rPr>
              <a:t>в анамнезе) </a:t>
            </a:r>
            <a:r>
              <a:rPr sz="2400" spc="5" dirty="0">
                <a:latin typeface="Times New Roman"/>
                <a:cs typeface="Times New Roman"/>
              </a:rPr>
              <a:t>длительность</a:t>
            </a:r>
            <a:r>
              <a:rPr sz="2400" spc="85" dirty="0">
                <a:latin typeface="Times New Roman"/>
                <a:cs typeface="Times New Roman"/>
              </a:rPr>
              <a:t> </a:t>
            </a:r>
            <a:r>
              <a:rPr sz="2400" spc="-5" dirty="0">
                <a:latin typeface="Times New Roman"/>
                <a:cs typeface="Times New Roman"/>
              </a:rPr>
              <a:t>применения</a:t>
            </a:r>
            <a:endParaRPr sz="2400">
              <a:latin typeface="Times New Roman"/>
              <a:cs typeface="Times New Roman"/>
            </a:endParaRPr>
          </a:p>
          <a:p>
            <a:pPr marL="12700">
              <a:lnSpc>
                <a:spcPct val="100000"/>
              </a:lnSpc>
              <a:spcBef>
                <a:spcPts val="5"/>
              </a:spcBef>
            </a:pPr>
            <a:r>
              <a:rPr sz="2400" spc="-15" dirty="0">
                <a:latin typeface="Times New Roman"/>
                <a:cs typeface="Times New Roman"/>
              </a:rPr>
              <a:t>можно </a:t>
            </a:r>
            <a:r>
              <a:rPr sz="2400" dirty="0">
                <a:latin typeface="Times New Roman"/>
                <a:cs typeface="Times New Roman"/>
              </a:rPr>
              <a:t>увеличить до </a:t>
            </a:r>
            <a:r>
              <a:rPr sz="2400" spc="-5" dirty="0">
                <a:latin typeface="Times New Roman"/>
                <a:cs typeface="Times New Roman"/>
              </a:rPr>
              <a:t>30-35 </a:t>
            </a:r>
            <a:r>
              <a:rPr sz="2400" dirty="0">
                <a:latin typeface="Times New Roman"/>
                <a:cs typeface="Times New Roman"/>
              </a:rPr>
              <a:t>дней. </a:t>
            </a:r>
            <a:r>
              <a:rPr sz="2400" spc="-5" dirty="0">
                <a:latin typeface="Times New Roman"/>
                <a:cs typeface="Times New Roman"/>
              </a:rPr>
              <a:t>НМГ </a:t>
            </a:r>
            <a:r>
              <a:rPr sz="2400" spc="-10" dirty="0">
                <a:latin typeface="Times New Roman"/>
                <a:cs typeface="Times New Roman"/>
              </a:rPr>
              <a:t>ингибируют </a:t>
            </a:r>
            <a:r>
              <a:rPr sz="2400" dirty="0">
                <a:latin typeface="Times New Roman"/>
                <a:cs typeface="Times New Roman"/>
              </a:rPr>
              <a:t>Х</a:t>
            </a:r>
            <a:r>
              <a:rPr sz="2400" spc="-105" dirty="0">
                <a:latin typeface="Times New Roman"/>
                <a:cs typeface="Times New Roman"/>
              </a:rPr>
              <a:t> </a:t>
            </a:r>
            <a:r>
              <a:rPr sz="2400" spc="-15" dirty="0">
                <a:latin typeface="Times New Roman"/>
                <a:cs typeface="Times New Roman"/>
              </a:rPr>
              <a:t>фактор</a:t>
            </a:r>
            <a:endParaRPr sz="2400">
              <a:latin typeface="Times New Roman"/>
              <a:cs typeface="Times New Roman"/>
            </a:endParaRPr>
          </a:p>
          <a:p>
            <a:pPr marL="12700" marR="325755">
              <a:lnSpc>
                <a:spcPct val="100000"/>
              </a:lnSpc>
            </a:pPr>
            <a:r>
              <a:rPr sz="2400" spc="-5" dirty="0">
                <a:latin typeface="Times New Roman"/>
                <a:cs typeface="Times New Roman"/>
              </a:rPr>
              <a:t>свертываемости крови </a:t>
            </a:r>
            <a:r>
              <a:rPr sz="2400" dirty="0">
                <a:latin typeface="Times New Roman"/>
                <a:cs typeface="Times New Roman"/>
              </a:rPr>
              <a:t>и </a:t>
            </a:r>
            <a:r>
              <a:rPr sz="2400" spc="-15" dirty="0">
                <a:latin typeface="Times New Roman"/>
                <a:cs typeface="Times New Roman"/>
              </a:rPr>
              <a:t>тормозят </a:t>
            </a:r>
            <a:r>
              <a:rPr sz="2400" spc="-5" dirty="0">
                <a:latin typeface="Times New Roman"/>
                <a:cs typeface="Times New Roman"/>
              </a:rPr>
              <a:t>превращение </a:t>
            </a:r>
            <a:r>
              <a:rPr sz="2400" spc="-10" dirty="0">
                <a:latin typeface="Times New Roman"/>
                <a:cs typeface="Times New Roman"/>
              </a:rPr>
              <a:t>протромбина </a:t>
            </a:r>
            <a:r>
              <a:rPr sz="2400" dirty="0">
                <a:latin typeface="Times New Roman"/>
                <a:cs typeface="Times New Roman"/>
              </a:rPr>
              <a:t>в  </a:t>
            </a:r>
            <a:r>
              <a:rPr sz="2400" spc="-5" dirty="0">
                <a:latin typeface="Times New Roman"/>
                <a:cs typeface="Times New Roman"/>
              </a:rPr>
              <a:t>тромбин. </a:t>
            </a:r>
            <a:r>
              <a:rPr sz="2400" dirty="0">
                <a:latin typeface="Times New Roman"/>
                <a:cs typeface="Times New Roman"/>
              </a:rPr>
              <a:t>Последнее </a:t>
            </a:r>
            <a:r>
              <a:rPr sz="2400" spc="-5" dirty="0">
                <a:latin typeface="Times New Roman"/>
                <a:cs typeface="Times New Roman"/>
              </a:rPr>
              <a:t>время применяют новые</a:t>
            </a:r>
            <a:r>
              <a:rPr sz="2400" spc="75" dirty="0">
                <a:latin typeface="Times New Roman"/>
                <a:cs typeface="Times New Roman"/>
              </a:rPr>
              <a:t> </a:t>
            </a:r>
            <a:r>
              <a:rPr sz="2400" spc="-5" dirty="0">
                <a:latin typeface="Times New Roman"/>
                <a:cs typeface="Times New Roman"/>
              </a:rPr>
              <a:t>пероральные</a:t>
            </a:r>
            <a:endParaRPr sz="2400">
              <a:latin typeface="Times New Roman"/>
              <a:cs typeface="Times New Roman"/>
            </a:endParaRPr>
          </a:p>
          <a:p>
            <a:pPr marL="12700" marR="480695">
              <a:lnSpc>
                <a:spcPct val="100000"/>
              </a:lnSpc>
            </a:pPr>
            <a:r>
              <a:rPr sz="2400" spc="-20" dirty="0">
                <a:latin typeface="Times New Roman"/>
                <a:cs typeface="Times New Roman"/>
              </a:rPr>
              <a:t>антикоагулянты </a:t>
            </a:r>
            <a:r>
              <a:rPr sz="2400" dirty="0">
                <a:latin typeface="Times New Roman"/>
                <a:cs typeface="Times New Roman"/>
              </a:rPr>
              <a:t>такие </a:t>
            </a:r>
            <a:r>
              <a:rPr sz="2400" spc="-15" dirty="0">
                <a:latin typeface="Times New Roman"/>
                <a:cs typeface="Times New Roman"/>
              </a:rPr>
              <a:t>как </a:t>
            </a:r>
            <a:r>
              <a:rPr sz="2400" spc="-5" dirty="0">
                <a:latin typeface="Times New Roman"/>
                <a:cs typeface="Times New Roman"/>
              </a:rPr>
              <a:t>дабигатран </a:t>
            </a:r>
            <a:r>
              <a:rPr sz="2400" dirty="0">
                <a:latin typeface="Times New Roman"/>
                <a:cs typeface="Times New Roman"/>
              </a:rPr>
              <a:t>– пероральный </a:t>
            </a:r>
            <a:r>
              <a:rPr sz="2400" spc="-5" dirty="0">
                <a:latin typeface="Times New Roman"/>
                <a:cs typeface="Times New Roman"/>
              </a:rPr>
              <a:t>прямой  </a:t>
            </a:r>
            <a:r>
              <a:rPr sz="2400" spc="-10" dirty="0">
                <a:latin typeface="Times New Roman"/>
                <a:cs typeface="Times New Roman"/>
              </a:rPr>
              <a:t>ингибитор Iiа-фактора </a:t>
            </a:r>
            <a:r>
              <a:rPr sz="2400" dirty="0">
                <a:latin typeface="Times New Roman"/>
                <a:cs typeface="Times New Roman"/>
              </a:rPr>
              <a:t>и </a:t>
            </a:r>
            <a:r>
              <a:rPr sz="2400" spc="-10" dirty="0">
                <a:latin typeface="Times New Roman"/>
                <a:cs typeface="Times New Roman"/>
              </a:rPr>
              <a:t>ривароксабан </a:t>
            </a:r>
            <a:r>
              <a:rPr sz="2400" dirty="0">
                <a:latin typeface="Times New Roman"/>
                <a:cs typeface="Times New Roman"/>
              </a:rPr>
              <a:t>– </a:t>
            </a:r>
            <a:r>
              <a:rPr sz="2400" spc="-5" dirty="0">
                <a:latin typeface="Times New Roman"/>
                <a:cs typeface="Times New Roman"/>
              </a:rPr>
              <a:t>первый пероральный  </a:t>
            </a:r>
            <a:r>
              <a:rPr sz="2400" spc="-10" dirty="0">
                <a:latin typeface="Times New Roman"/>
                <a:cs typeface="Times New Roman"/>
              </a:rPr>
              <a:t>ингибитор</a:t>
            </a:r>
            <a:r>
              <a:rPr sz="2400" spc="-5" dirty="0">
                <a:latin typeface="Times New Roman"/>
                <a:cs typeface="Times New Roman"/>
              </a:rPr>
              <a:t> </a:t>
            </a:r>
            <a:r>
              <a:rPr sz="2400" spc="-10" dirty="0">
                <a:latin typeface="Times New Roman"/>
                <a:cs typeface="Times New Roman"/>
              </a:rPr>
              <a:t>Ха-фактора.</a:t>
            </a:r>
            <a:endParaRPr sz="2400">
              <a:latin typeface="Times New Roman"/>
              <a:cs typeface="Times New Roman"/>
            </a:endParaRPr>
          </a:p>
          <a:p>
            <a:pPr marL="12700">
              <a:lnSpc>
                <a:spcPct val="100000"/>
              </a:lnSpc>
              <a:spcBef>
                <a:spcPts val="5"/>
              </a:spcBef>
              <a:tabLst>
                <a:tab pos="271145" algn="l"/>
              </a:tabLst>
            </a:pPr>
            <a:r>
              <a:rPr sz="2400" dirty="0">
                <a:latin typeface="Times New Roman"/>
                <a:cs typeface="Times New Roman"/>
              </a:rPr>
              <a:t>•	</a:t>
            </a:r>
            <a:r>
              <a:rPr sz="2400" spc="-10" dirty="0">
                <a:latin typeface="Times New Roman"/>
                <a:cs typeface="Times New Roman"/>
              </a:rPr>
              <a:t>ЛФК: активные движения </a:t>
            </a:r>
            <a:r>
              <a:rPr sz="2400" dirty="0">
                <a:latin typeface="Times New Roman"/>
                <a:cs typeface="Times New Roman"/>
              </a:rPr>
              <a:t>в </a:t>
            </a:r>
            <a:r>
              <a:rPr sz="2400" spc="-10" dirty="0">
                <a:latin typeface="Times New Roman"/>
                <a:cs typeface="Times New Roman"/>
              </a:rPr>
              <a:t>голеностопных</a:t>
            </a:r>
            <a:r>
              <a:rPr sz="2400" spc="-80" dirty="0">
                <a:latin typeface="Times New Roman"/>
                <a:cs typeface="Times New Roman"/>
              </a:rPr>
              <a:t> </a:t>
            </a:r>
            <a:r>
              <a:rPr sz="2400" spc="-5" dirty="0">
                <a:latin typeface="Times New Roman"/>
                <a:cs typeface="Times New Roman"/>
              </a:rPr>
              <a:t>суставах</a:t>
            </a:r>
            <a:endParaRPr sz="2400">
              <a:latin typeface="Times New Roman"/>
              <a:cs typeface="Times New Roman"/>
            </a:endParaRPr>
          </a:p>
          <a:p>
            <a:pPr marL="12700">
              <a:lnSpc>
                <a:spcPct val="100000"/>
              </a:lnSpc>
              <a:tabLst>
                <a:tab pos="247015" algn="l"/>
              </a:tabLst>
            </a:pPr>
            <a:r>
              <a:rPr sz="2400" dirty="0">
                <a:latin typeface="Times New Roman"/>
                <a:cs typeface="Times New Roman"/>
              </a:rPr>
              <a:t>•	</a:t>
            </a:r>
            <a:r>
              <a:rPr sz="2400" spc="-10" dirty="0">
                <a:latin typeface="Times New Roman"/>
                <a:cs typeface="Times New Roman"/>
              </a:rPr>
              <a:t>использование </a:t>
            </a:r>
            <a:r>
              <a:rPr sz="2400" spc="-20" dirty="0">
                <a:latin typeface="Times New Roman"/>
                <a:cs typeface="Times New Roman"/>
              </a:rPr>
              <a:t>медицинского</a:t>
            </a:r>
            <a:r>
              <a:rPr sz="2400" spc="-170" dirty="0">
                <a:latin typeface="Times New Roman"/>
                <a:cs typeface="Times New Roman"/>
              </a:rPr>
              <a:t> </a:t>
            </a:r>
            <a:r>
              <a:rPr sz="2400" spc="-15" dirty="0">
                <a:latin typeface="Times New Roman"/>
                <a:cs typeface="Times New Roman"/>
              </a:rPr>
              <a:t>трикотажа</a:t>
            </a:r>
            <a:endParaRPr sz="2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9630" y="399034"/>
            <a:ext cx="3361054" cy="452120"/>
          </a:xfrm>
          <a:prstGeom prst="rect">
            <a:avLst/>
          </a:prstGeom>
        </p:spPr>
        <p:txBody>
          <a:bodyPr vert="horz" wrap="square" lIns="0" tIns="12065" rIns="0" bIns="0" rtlCol="0">
            <a:spAutoFit/>
          </a:bodyPr>
          <a:lstStyle/>
          <a:p>
            <a:pPr marL="12700">
              <a:lnSpc>
                <a:spcPct val="100000"/>
              </a:lnSpc>
              <a:spcBef>
                <a:spcPts val="95"/>
              </a:spcBef>
            </a:pPr>
            <a:r>
              <a:rPr b="0" spc="-10" dirty="0">
                <a:solidFill>
                  <a:srgbClr val="000000"/>
                </a:solidFill>
                <a:latin typeface="Arial"/>
                <a:cs typeface="Arial"/>
              </a:rPr>
              <a:t>Содержание</a:t>
            </a:r>
            <a:r>
              <a:rPr b="0" spc="-65" dirty="0">
                <a:solidFill>
                  <a:srgbClr val="000000"/>
                </a:solidFill>
                <a:latin typeface="Arial"/>
                <a:cs typeface="Arial"/>
              </a:rPr>
              <a:t> </a:t>
            </a:r>
            <a:r>
              <a:rPr b="0" spc="-10" dirty="0">
                <a:solidFill>
                  <a:srgbClr val="000000"/>
                </a:solidFill>
                <a:latin typeface="Arial"/>
                <a:cs typeface="Arial"/>
              </a:rPr>
              <a:t>лекции</a:t>
            </a:r>
          </a:p>
        </p:txBody>
      </p:sp>
      <p:sp>
        <p:nvSpPr>
          <p:cNvPr id="3" name="object 3"/>
          <p:cNvSpPr txBox="1"/>
          <p:nvPr/>
        </p:nvSpPr>
        <p:spPr>
          <a:xfrm>
            <a:off x="330200" y="1047953"/>
            <a:ext cx="7313930" cy="3540125"/>
          </a:xfrm>
          <a:prstGeom prst="rect">
            <a:avLst/>
          </a:prstGeom>
        </p:spPr>
        <p:txBody>
          <a:bodyPr vert="horz" wrap="square" lIns="0" tIns="8890" rIns="0" bIns="0" rtlCol="0">
            <a:spAutoFit/>
          </a:bodyPr>
          <a:lstStyle/>
          <a:p>
            <a:pPr marL="469900" marR="119380" indent="-457834">
              <a:lnSpc>
                <a:spcPct val="101099"/>
              </a:lnSpc>
              <a:spcBef>
                <a:spcPts val="70"/>
              </a:spcBef>
              <a:tabLst>
                <a:tab pos="436245" algn="l"/>
              </a:tabLst>
            </a:pPr>
            <a:r>
              <a:rPr sz="2400" spc="-5" dirty="0">
                <a:latin typeface="Arial"/>
                <a:cs typeface="Arial"/>
              </a:rPr>
              <a:t>1.	</a:t>
            </a:r>
            <a:r>
              <a:rPr sz="2400" dirty="0">
                <a:latin typeface="Arial"/>
                <a:cs typeface="Arial"/>
              </a:rPr>
              <a:t>Общие </a:t>
            </a:r>
            <a:r>
              <a:rPr sz="2400" spc="-10" dirty="0">
                <a:latin typeface="Arial"/>
                <a:cs typeface="Arial"/>
              </a:rPr>
              <a:t>вопросы </a:t>
            </a:r>
            <a:r>
              <a:rPr sz="2400" spc="-5" dirty="0">
                <a:latin typeface="Arial"/>
                <a:cs typeface="Arial"/>
              </a:rPr>
              <a:t>реабилитации </a:t>
            </a:r>
            <a:r>
              <a:rPr sz="2400" spc="-10" dirty="0">
                <a:latin typeface="Arial"/>
                <a:cs typeface="Arial"/>
              </a:rPr>
              <a:t>больных </a:t>
            </a:r>
            <a:r>
              <a:rPr sz="2400" spc="-5" dirty="0">
                <a:latin typeface="Arial"/>
                <a:cs typeface="Arial"/>
              </a:rPr>
              <a:t>после  </a:t>
            </a:r>
            <a:r>
              <a:rPr sz="2400" spc="-15" dirty="0">
                <a:latin typeface="Arial"/>
                <a:cs typeface="Arial"/>
              </a:rPr>
              <a:t>эндопротезирования </a:t>
            </a:r>
            <a:r>
              <a:rPr sz="2400" spc="-5" dirty="0">
                <a:latin typeface="Arial"/>
                <a:cs typeface="Arial"/>
              </a:rPr>
              <a:t>(актуальность, показания,  </a:t>
            </a:r>
            <a:r>
              <a:rPr sz="2400" spc="-15" dirty="0">
                <a:latin typeface="Arial"/>
                <a:cs typeface="Arial"/>
              </a:rPr>
              <a:t>периоды, </a:t>
            </a:r>
            <a:r>
              <a:rPr sz="2400" spc="5" dirty="0">
                <a:latin typeface="Arial"/>
                <a:cs typeface="Arial"/>
              </a:rPr>
              <a:t>профилактика</a:t>
            </a:r>
            <a:r>
              <a:rPr sz="2400" spc="-35" dirty="0">
                <a:latin typeface="Arial"/>
                <a:cs typeface="Arial"/>
              </a:rPr>
              <a:t> </a:t>
            </a:r>
            <a:r>
              <a:rPr sz="2400" spc="-5" dirty="0">
                <a:latin typeface="Arial"/>
                <a:cs typeface="Arial"/>
              </a:rPr>
              <a:t>осложнений)</a:t>
            </a:r>
            <a:endParaRPr sz="2400">
              <a:latin typeface="Arial"/>
              <a:cs typeface="Arial"/>
            </a:endParaRPr>
          </a:p>
          <a:p>
            <a:pPr marL="12700">
              <a:lnSpc>
                <a:spcPct val="100000"/>
              </a:lnSpc>
              <a:spcBef>
                <a:spcPts val="685"/>
              </a:spcBef>
              <a:tabLst>
                <a:tab pos="436245" algn="l"/>
              </a:tabLst>
            </a:pPr>
            <a:r>
              <a:rPr sz="2400" spc="-5" dirty="0">
                <a:solidFill>
                  <a:srgbClr val="FD0000"/>
                </a:solidFill>
                <a:latin typeface="Arial"/>
                <a:cs typeface="Arial"/>
              </a:rPr>
              <a:t>2.	</a:t>
            </a:r>
            <a:r>
              <a:rPr sz="2400" spc="-15" dirty="0">
                <a:solidFill>
                  <a:srgbClr val="FD0000"/>
                </a:solidFill>
                <a:latin typeface="Arial"/>
                <a:cs typeface="Arial"/>
              </a:rPr>
              <a:t>Реабилитация </a:t>
            </a:r>
            <a:r>
              <a:rPr sz="2400" spc="-10" dirty="0">
                <a:solidFill>
                  <a:srgbClr val="FD0000"/>
                </a:solidFill>
                <a:latin typeface="Arial"/>
                <a:cs typeface="Arial"/>
              </a:rPr>
              <a:t>больных </a:t>
            </a:r>
            <a:r>
              <a:rPr sz="2400" spc="-5" dirty="0">
                <a:solidFill>
                  <a:srgbClr val="FD0000"/>
                </a:solidFill>
                <a:latin typeface="Arial"/>
                <a:cs typeface="Arial"/>
              </a:rPr>
              <a:t>после</a:t>
            </a:r>
            <a:r>
              <a:rPr sz="2400" spc="-140" dirty="0">
                <a:solidFill>
                  <a:srgbClr val="FD0000"/>
                </a:solidFill>
                <a:latin typeface="Arial"/>
                <a:cs typeface="Arial"/>
              </a:rPr>
              <a:t> </a:t>
            </a:r>
            <a:r>
              <a:rPr sz="2400" spc="-15" dirty="0">
                <a:solidFill>
                  <a:srgbClr val="FD0000"/>
                </a:solidFill>
                <a:latin typeface="Arial"/>
                <a:cs typeface="Arial"/>
              </a:rPr>
              <a:t>протезирования</a:t>
            </a:r>
            <a:endParaRPr sz="2400">
              <a:latin typeface="Arial"/>
              <a:cs typeface="Arial"/>
            </a:endParaRPr>
          </a:p>
          <a:p>
            <a:pPr marL="469900">
              <a:lnSpc>
                <a:spcPct val="100000"/>
              </a:lnSpc>
            </a:pPr>
            <a:r>
              <a:rPr sz="2400" spc="-30" dirty="0">
                <a:solidFill>
                  <a:srgbClr val="FD0000"/>
                </a:solidFill>
                <a:latin typeface="Arial"/>
                <a:cs typeface="Arial"/>
              </a:rPr>
              <a:t>тазобедренного</a:t>
            </a:r>
            <a:r>
              <a:rPr sz="2400" spc="-50" dirty="0">
                <a:solidFill>
                  <a:srgbClr val="FD0000"/>
                </a:solidFill>
                <a:latin typeface="Arial"/>
                <a:cs typeface="Arial"/>
              </a:rPr>
              <a:t> </a:t>
            </a:r>
            <a:r>
              <a:rPr sz="2400" spc="-25" dirty="0">
                <a:solidFill>
                  <a:srgbClr val="FD0000"/>
                </a:solidFill>
                <a:latin typeface="Arial"/>
                <a:cs typeface="Arial"/>
              </a:rPr>
              <a:t>сустава</a:t>
            </a:r>
            <a:endParaRPr sz="2400">
              <a:latin typeface="Arial"/>
              <a:cs typeface="Arial"/>
            </a:endParaRPr>
          </a:p>
          <a:p>
            <a:pPr marL="469900" marR="266700" indent="-457834">
              <a:lnSpc>
                <a:spcPct val="100000"/>
              </a:lnSpc>
              <a:spcBef>
                <a:spcPts val="490"/>
              </a:spcBef>
              <a:tabLst>
                <a:tab pos="436245" algn="l"/>
              </a:tabLst>
            </a:pPr>
            <a:r>
              <a:rPr sz="2400" spc="-5" dirty="0">
                <a:latin typeface="Arial"/>
                <a:cs typeface="Arial"/>
              </a:rPr>
              <a:t>3.	</a:t>
            </a:r>
            <a:r>
              <a:rPr sz="2400" spc="-15" dirty="0">
                <a:latin typeface="Arial"/>
                <a:cs typeface="Arial"/>
              </a:rPr>
              <a:t>Реабилитация </a:t>
            </a:r>
            <a:r>
              <a:rPr sz="2400" spc="-10" dirty="0">
                <a:latin typeface="Arial"/>
                <a:cs typeface="Arial"/>
              </a:rPr>
              <a:t>больных </a:t>
            </a:r>
            <a:r>
              <a:rPr sz="2400" spc="-5" dirty="0">
                <a:latin typeface="Arial"/>
                <a:cs typeface="Arial"/>
              </a:rPr>
              <a:t>после</a:t>
            </a:r>
            <a:r>
              <a:rPr sz="2400" spc="-155" dirty="0">
                <a:latin typeface="Arial"/>
                <a:cs typeface="Arial"/>
              </a:rPr>
              <a:t> </a:t>
            </a:r>
            <a:r>
              <a:rPr sz="2400" spc="-15" dirty="0">
                <a:latin typeface="Arial"/>
                <a:cs typeface="Arial"/>
              </a:rPr>
              <a:t>протезирования  </a:t>
            </a:r>
            <a:r>
              <a:rPr sz="2400" spc="-25" dirty="0">
                <a:latin typeface="Arial"/>
                <a:cs typeface="Arial"/>
              </a:rPr>
              <a:t>коленного</a:t>
            </a:r>
            <a:r>
              <a:rPr sz="2400" spc="10" dirty="0">
                <a:latin typeface="Arial"/>
                <a:cs typeface="Arial"/>
              </a:rPr>
              <a:t> </a:t>
            </a:r>
            <a:r>
              <a:rPr sz="2400" spc="-25" dirty="0">
                <a:latin typeface="Arial"/>
                <a:cs typeface="Arial"/>
              </a:rPr>
              <a:t>сустава</a:t>
            </a:r>
            <a:endParaRPr sz="2400">
              <a:latin typeface="Arial"/>
              <a:cs typeface="Arial"/>
            </a:endParaRPr>
          </a:p>
          <a:p>
            <a:pPr marL="469900" marR="5080" indent="-457834">
              <a:lnSpc>
                <a:spcPct val="100000"/>
              </a:lnSpc>
              <a:spcBef>
                <a:spcPts val="509"/>
              </a:spcBef>
              <a:tabLst>
                <a:tab pos="436245" algn="l"/>
              </a:tabLst>
            </a:pPr>
            <a:r>
              <a:rPr sz="2400" spc="-5" dirty="0">
                <a:latin typeface="Arial"/>
                <a:cs typeface="Arial"/>
              </a:rPr>
              <a:t>4.	</a:t>
            </a:r>
            <a:r>
              <a:rPr sz="2400" spc="-10" dirty="0">
                <a:latin typeface="Arial"/>
                <a:cs typeface="Arial"/>
              </a:rPr>
              <a:t>Реабилитационный прогноз, </a:t>
            </a:r>
            <a:r>
              <a:rPr sz="2400" spc="-5" dirty="0">
                <a:latin typeface="Arial"/>
                <a:cs typeface="Arial"/>
              </a:rPr>
              <a:t>реабилитационный  </a:t>
            </a:r>
            <a:r>
              <a:rPr sz="2400" spc="-10" dirty="0">
                <a:latin typeface="Arial"/>
                <a:cs typeface="Arial"/>
              </a:rPr>
              <a:t>диагноз, </a:t>
            </a:r>
            <a:r>
              <a:rPr sz="2400" spc="-30" dirty="0">
                <a:latin typeface="Arial"/>
                <a:cs typeface="Arial"/>
              </a:rPr>
              <a:t>методы </a:t>
            </a:r>
            <a:r>
              <a:rPr sz="2400" spc="-10" dirty="0">
                <a:latin typeface="Arial"/>
                <a:cs typeface="Arial"/>
              </a:rPr>
              <a:t>оценки </a:t>
            </a:r>
            <a:r>
              <a:rPr sz="2400" dirty="0">
                <a:latin typeface="Arial"/>
                <a:cs typeface="Arial"/>
              </a:rPr>
              <a:t>с </a:t>
            </a:r>
            <a:r>
              <a:rPr sz="2400" spc="-5" dirty="0">
                <a:latin typeface="Arial"/>
                <a:cs typeface="Arial"/>
              </a:rPr>
              <a:t>позиции</a:t>
            </a:r>
            <a:r>
              <a:rPr sz="2400" spc="-340" dirty="0">
                <a:latin typeface="Arial"/>
                <a:cs typeface="Arial"/>
              </a:rPr>
              <a:t> </a:t>
            </a:r>
            <a:r>
              <a:rPr sz="2400" spc="-25" dirty="0">
                <a:latin typeface="Arial"/>
                <a:cs typeface="Arial"/>
              </a:rPr>
              <a:t>МКФ</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9630" y="399034"/>
            <a:ext cx="3361054" cy="452120"/>
          </a:xfrm>
          <a:prstGeom prst="rect">
            <a:avLst/>
          </a:prstGeom>
        </p:spPr>
        <p:txBody>
          <a:bodyPr vert="horz" wrap="square" lIns="0" tIns="12065" rIns="0" bIns="0" rtlCol="0">
            <a:spAutoFit/>
          </a:bodyPr>
          <a:lstStyle/>
          <a:p>
            <a:pPr marL="12700">
              <a:lnSpc>
                <a:spcPct val="100000"/>
              </a:lnSpc>
              <a:spcBef>
                <a:spcPts val="95"/>
              </a:spcBef>
            </a:pPr>
            <a:r>
              <a:rPr b="0" spc="-10" dirty="0">
                <a:solidFill>
                  <a:srgbClr val="000000"/>
                </a:solidFill>
                <a:latin typeface="Arial"/>
                <a:cs typeface="Arial"/>
              </a:rPr>
              <a:t>Содержание</a:t>
            </a:r>
            <a:r>
              <a:rPr b="0" spc="-65" dirty="0">
                <a:solidFill>
                  <a:srgbClr val="000000"/>
                </a:solidFill>
                <a:latin typeface="Arial"/>
                <a:cs typeface="Arial"/>
              </a:rPr>
              <a:t> </a:t>
            </a:r>
            <a:r>
              <a:rPr b="0" spc="-10" dirty="0">
                <a:solidFill>
                  <a:srgbClr val="000000"/>
                </a:solidFill>
                <a:latin typeface="Arial"/>
                <a:cs typeface="Arial"/>
              </a:rPr>
              <a:t>лекции</a:t>
            </a:r>
          </a:p>
        </p:txBody>
      </p:sp>
      <p:sp>
        <p:nvSpPr>
          <p:cNvPr id="3" name="object 3"/>
          <p:cNvSpPr txBox="1"/>
          <p:nvPr/>
        </p:nvSpPr>
        <p:spPr>
          <a:xfrm>
            <a:off x="330200" y="1047953"/>
            <a:ext cx="7313930" cy="3540125"/>
          </a:xfrm>
          <a:prstGeom prst="rect">
            <a:avLst/>
          </a:prstGeom>
        </p:spPr>
        <p:txBody>
          <a:bodyPr vert="horz" wrap="square" lIns="0" tIns="8890" rIns="0" bIns="0" rtlCol="0">
            <a:spAutoFit/>
          </a:bodyPr>
          <a:lstStyle/>
          <a:p>
            <a:pPr marL="469900" marR="119380" indent="-457834">
              <a:lnSpc>
                <a:spcPct val="101099"/>
              </a:lnSpc>
              <a:spcBef>
                <a:spcPts val="70"/>
              </a:spcBef>
              <a:tabLst>
                <a:tab pos="436245" algn="l"/>
              </a:tabLst>
            </a:pPr>
            <a:r>
              <a:rPr sz="2400" spc="-5" dirty="0">
                <a:solidFill>
                  <a:srgbClr val="FD0000"/>
                </a:solidFill>
                <a:latin typeface="Arial"/>
                <a:cs typeface="Arial"/>
              </a:rPr>
              <a:t>1.	</a:t>
            </a:r>
            <a:r>
              <a:rPr sz="2400" dirty="0">
                <a:solidFill>
                  <a:srgbClr val="FD0000"/>
                </a:solidFill>
                <a:latin typeface="Arial"/>
                <a:cs typeface="Arial"/>
              </a:rPr>
              <a:t>Общие </a:t>
            </a:r>
            <a:r>
              <a:rPr sz="2400" spc="-10" dirty="0">
                <a:solidFill>
                  <a:srgbClr val="FD0000"/>
                </a:solidFill>
                <a:latin typeface="Arial"/>
                <a:cs typeface="Arial"/>
              </a:rPr>
              <a:t>вопросы </a:t>
            </a:r>
            <a:r>
              <a:rPr sz="2400" spc="-5" dirty="0">
                <a:solidFill>
                  <a:srgbClr val="FD0000"/>
                </a:solidFill>
                <a:latin typeface="Arial"/>
                <a:cs typeface="Arial"/>
              </a:rPr>
              <a:t>реабилитации </a:t>
            </a:r>
            <a:r>
              <a:rPr sz="2400" spc="-10" dirty="0">
                <a:solidFill>
                  <a:srgbClr val="FD0000"/>
                </a:solidFill>
                <a:latin typeface="Arial"/>
                <a:cs typeface="Arial"/>
              </a:rPr>
              <a:t>больных </a:t>
            </a:r>
            <a:r>
              <a:rPr sz="2400" spc="-5" dirty="0">
                <a:solidFill>
                  <a:srgbClr val="FD0000"/>
                </a:solidFill>
                <a:latin typeface="Arial"/>
                <a:cs typeface="Arial"/>
              </a:rPr>
              <a:t>после  </a:t>
            </a:r>
            <a:r>
              <a:rPr sz="2400" spc="-15" dirty="0">
                <a:solidFill>
                  <a:srgbClr val="FD0000"/>
                </a:solidFill>
                <a:latin typeface="Arial"/>
                <a:cs typeface="Arial"/>
              </a:rPr>
              <a:t>эндопротезирования </a:t>
            </a:r>
            <a:r>
              <a:rPr sz="2400" spc="-5" dirty="0">
                <a:solidFill>
                  <a:srgbClr val="FD0000"/>
                </a:solidFill>
                <a:latin typeface="Arial"/>
                <a:cs typeface="Arial"/>
              </a:rPr>
              <a:t>(актуальность, показания,  </a:t>
            </a:r>
            <a:r>
              <a:rPr sz="2400" spc="-15" dirty="0">
                <a:solidFill>
                  <a:srgbClr val="FD0000"/>
                </a:solidFill>
                <a:latin typeface="Arial"/>
                <a:cs typeface="Arial"/>
              </a:rPr>
              <a:t>периоды, </a:t>
            </a:r>
            <a:r>
              <a:rPr sz="2400" spc="5" dirty="0">
                <a:solidFill>
                  <a:srgbClr val="FD0000"/>
                </a:solidFill>
                <a:latin typeface="Arial"/>
                <a:cs typeface="Arial"/>
              </a:rPr>
              <a:t>профилактика</a:t>
            </a:r>
            <a:r>
              <a:rPr sz="2400" spc="-35" dirty="0">
                <a:solidFill>
                  <a:srgbClr val="FD0000"/>
                </a:solidFill>
                <a:latin typeface="Arial"/>
                <a:cs typeface="Arial"/>
              </a:rPr>
              <a:t> </a:t>
            </a:r>
            <a:r>
              <a:rPr sz="2400" spc="-5" dirty="0">
                <a:solidFill>
                  <a:srgbClr val="FD0000"/>
                </a:solidFill>
                <a:latin typeface="Arial"/>
                <a:cs typeface="Arial"/>
              </a:rPr>
              <a:t>осложнений)</a:t>
            </a:r>
            <a:endParaRPr sz="2400">
              <a:latin typeface="Arial"/>
              <a:cs typeface="Arial"/>
            </a:endParaRPr>
          </a:p>
          <a:p>
            <a:pPr marL="12700">
              <a:lnSpc>
                <a:spcPct val="100000"/>
              </a:lnSpc>
              <a:spcBef>
                <a:spcPts val="685"/>
              </a:spcBef>
              <a:tabLst>
                <a:tab pos="436245" algn="l"/>
              </a:tabLst>
            </a:pPr>
            <a:r>
              <a:rPr sz="2400" spc="-5" dirty="0">
                <a:latin typeface="Arial"/>
                <a:cs typeface="Arial"/>
              </a:rPr>
              <a:t>2.	</a:t>
            </a:r>
            <a:r>
              <a:rPr sz="2400" spc="-15" dirty="0">
                <a:latin typeface="Arial"/>
                <a:cs typeface="Arial"/>
              </a:rPr>
              <a:t>Реабилитация </a:t>
            </a:r>
            <a:r>
              <a:rPr sz="2400" spc="-10" dirty="0">
                <a:latin typeface="Arial"/>
                <a:cs typeface="Arial"/>
              </a:rPr>
              <a:t>больных </a:t>
            </a:r>
            <a:r>
              <a:rPr sz="2400" spc="-5" dirty="0">
                <a:latin typeface="Arial"/>
                <a:cs typeface="Arial"/>
              </a:rPr>
              <a:t>после</a:t>
            </a:r>
            <a:r>
              <a:rPr sz="2400" spc="-140" dirty="0">
                <a:latin typeface="Arial"/>
                <a:cs typeface="Arial"/>
              </a:rPr>
              <a:t> </a:t>
            </a:r>
            <a:r>
              <a:rPr sz="2400" spc="-15" dirty="0">
                <a:latin typeface="Arial"/>
                <a:cs typeface="Arial"/>
              </a:rPr>
              <a:t>протезирования</a:t>
            </a:r>
            <a:endParaRPr sz="2400">
              <a:latin typeface="Arial"/>
              <a:cs typeface="Arial"/>
            </a:endParaRPr>
          </a:p>
          <a:p>
            <a:pPr marL="469900">
              <a:lnSpc>
                <a:spcPct val="100000"/>
              </a:lnSpc>
            </a:pPr>
            <a:r>
              <a:rPr sz="2400" spc="-30" dirty="0">
                <a:latin typeface="Arial"/>
                <a:cs typeface="Arial"/>
              </a:rPr>
              <a:t>тазобедренного</a:t>
            </a:r>
            <a:r>
              <a:rPr sz="2400" spc="-50" dirty="0">
                <a:latin typeface="Arial"/>
                <a:cs typeface="Arial"/>
              </a:rPr>
              <a:t> </a:t>
            </a:r>
            <a:r>
              <a:rPr sz="2400" spc="-25" dirty="0">
                <a:latin typeface="Arial"/>
                <a:cs typeface="Arial"/>
              </a:rPr>
              <a:t>сустава</a:t>
            </a:r>
            <a:endParaRPr sz="2400">
              <a:latin typeface="Arial"/>
              <a:cs typeface="Arial"/>
            </a:endParaRPr>
          </a:p>
          <a:p>
            <a:pPr marL="469900" marR="266700" indent="-457834">
              <a:lnSpc>
                <a:spcPct val="100000"/>
              </a:lnSpc>
              <a:spcBef>
                <a:spcPts val="490"/>
              </a:spcBef>
              <a:tabLst>
                <a:tab pos="436245" algn="l"/>
              </a:tabLst>
            </a:pPr>
            <a:r>
              <a:rPr sz="2400" spc="-5" dirty="0">
                <a:latin typeface="Arial"/>
                <a:cs typeface="Arial"/>
              </a:rPr>
              <a:t>3.	</a:t>
            </a:r>
            <a:r>
              <a:rPr sz="2400" spc="-15" dirty="0">
                <a:latin typeface="Arial"/>
                <a:cs typeface="Arial"/>
              </a:rPr>
              <a:t>Реабилитация </a:t>
            </a:r>
            <a:r>
              <a:rPr sz="2400" spc="-10" dirty="0">
                <a:latin typeface="Arial"/>
                <a:cs typeface="Arial"/>
              </a:rPr>
              <a:t>больных </a:t>
            </a:r>
            <a:r>
              <a:rPr sz="2400" spc="-5" dirty="0">
                <a:latin typeface="Arial"/>
                <a:cs typeface="Arial"/>
              </a:rPr>
              <a:t>после</a:t>
            </a:r>
            <a:r>
              <a:rPr sz="2400" spc="-155" dirty="0">
                <a:latin typeface="Arial"/>
                <a:cs typeface="Arial"/>
              </a:rPr>
              <a:t> </a:t>
            </a:r>
            <a:r>
              <a:rPr sz="2400" spc="-15" dirty="0">
                <a:latin typeface="Arial"/>
                <a:cs typeface="Arial"/>
              </a:rPr>
              <a:t>протезирования  </a:t>
            </a:r>
            <a:r>
              <a:rPr sz="2400" spc="-25" dirty="0">
                <a:latin typeface="Arial"/>
                <a:cs typeface="Arial"/>
              </a:rPr>
              <a:t>коленного</a:t>
            </a:r>
            <a:r>
              <a:rPr sz="2400" spc="10" dirty="0">
                <a:latin typeface="Arial"/>
                <a:cs typeface="Arial"/>
              </a:rPr>
              <a:t> </a:t>
            </a:r>
            <a:r>
              <a:rPr sz="2400" spc="-25" dirty="0">
                <a:latin typeface="Arial"/>
                <a:cs typeface="Arial"/>
              </a:rPr>
              <a:t>сустава</a:t>
            </a:r>
            <a:endParaRPr sz="2400">
              <a:latin typeface="Arial"/>
              <a:cs typeface="Arial"/>
            </a:endParaRPr>
          </a:p>
          <a:p>
            <a:pPr marL="469900" marR="5080" indent="-457834">
              <a:lnSpc>
                <a:spcPct val="100000"/>
              </a:lnSpc>
              <a:spcBef>
                <a:spcPts val="509"/>
              </a:spcBef>
              <a:tabLst>
                <a:tab pos="436245" algn="l"/>
              </a:tabLst>
            </a:pPr>
            <a:r>
              <a:rPr sz="2400" spc="-5" dirty="0">
                <a:latin typeface="Arial"/>
                <a:cs typeface="Arial"/>
              </a:rPr>
              <a:t>4.	</a:t>
            </a:r>
            <a:r>
              <a:rPr sz="2400" spc="-10" dirty="0">
                <a:latin typeface="Arial"/>
                <a:cs typeface="Arial"/>
              </a:rPr>
              <a:t>Реабилитационный прогноз, </a:t>
            </a:r>
            <a:r>
              <a:rPr sz="2400" spc="-5" dirty="0">
                <a:latin typeface="Arial"/>
                <a:cs typeface="Arial"/>
              </a:rPr>
              <a:t>реабилитационный  </a:t>
            </a:r>
            <a:r>
              <a:rPr sz="2400" spc="-10" dirty="0">
                <a:latin typeface="Arial"/>
                <a:cs typeface="Arial"/>
              </a:rPr>
              <a:t>диагноз, </a:t>
            </a:r>
            <a:r>
              <a:rPr sz="2400" spc="-30" dirty="0">
                <a:latin typeface="Arial"/>
                <a:cs typeface="Arial"/>
              </a:rPr>
              <a:t>методы </a:t>
            </a:r>
            <a:r>
              <a:rPr sz="2400" spc="-10" dirty="0">
                <a:latin typeface="Arial"/>
                <a:cs typeface="Arial"/>
              </a:rPr>
              <a:t>оценки </a:t>
            </a:r>
            <a:r>
              <a:rPr sz="2400" dirty="0">
                <a:latin typeface="Arial"/>
                <a:cs typeface="Arial"/>
              </a:rPr>
              <a:t>с </a:t>
            </a:r>
            <a:r>
              <a:rPr sz="2400" spc="-5" dirty="0">
                <a:latin typeface="Arial"/>
                <a:cs typeface="Arial"/>
              </a:rPr>
              <a:t>позиции</a:t>
            </a:r>
            <a:r>
              <a:rPr sz="2400" spc="-340" dirty="0">
                <a:latin typeface="Arial"/>
                <a:cs typeface="Arial"/>
              </a:rPr>
              <a:t> </a:t>
            </a:r>
            <a:r>
              <a:rPr sz="2400" spc="-25" dirty="0">
                <a:latin typeface="Arial"/>
                <a:cs typeface="Arial"/>
              </a:rPr>
              <a:t>МКФ</a:t>
            </a:r>
            <a:endParaRPr sz="2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2742" y="1458848"/>
            <a:ext cx="8413750" cy="2583180"/>
          </a:xfrm>
          <a:prstGeom prst="rect">
            <a:avLst/>
          </a:prstGeom>
        </p:spPr>
        <p:txBody>
          <a:bodyPr vert="horz" wrap="square" lIns="0" tIns="12700" rIns="0" bIns="0" rtlCol="0">
            <a:spAutoFit/>
          </a:bodyPr>
          <a:lstStyle/>
          <a:p>
            <a:pPr marL="12700" marR="20320" indent="914400" algn="just">
              <a:lnSpc>
                <a:spcPct val="100000"/>
              </a:lnSpc>
              <a:spcBef>
                <a:spcPts val="100"/>
              </a:spcBef>
            </a:pPr>
            <a:r>
              <a:rPr sz="2400" dirty="0">
                <a:latin typeface="Times New Roman"/>
                <a:cs typeface="Times New Roman"/>
              </a:rPr>
              <a:t>В </a:t>
            </a:r>
            <a:r>
              <a:rPr sz="2400" spc="35" dirty="0">
                <a:latin typeface="Times New Roman"/>
                <a:cs typeface="Times New Roman"/>
              </a:rPr>
              <a:t>нашей </a:t>
            </a:r>
            <a:r>
              <a:rPr sz="2400" spc="40" dirty="0">
                <a:latin typeface="Times New Roman"/>
                <a:cs typeface="Times New Roman"/>
              </a:rPr>
              <a:t>стране </a:t>
            </a:r>
            <a:r>
              <a:rPr sz="2400" spc="15" dirty="0">
                <a:latin typeface="Times New Roman"/>
                <a:cs typeface="Times New Roman"/>
              </a:rPr>
              <a:t>метод </a:t>
            </a:r>
            <a:r>
              <a:rPr sz="2400" spc="30" dirty="0">
                <a:latin typeface="Times New Roman"/>
                <a:cs typeface="Times New Roman"/>
              </a:rPr>
              <a:t>полной </a:t>
            </a:r>
            <a:r>
              <a:rPr sz="2400" spc="40" dirty="0">
                <a:latin typeface="Times New Roman"/>
                <a:cs typeface="Times New Roman"/>
              </a:rPr>
              <a:t>замены </a:t>
            </a:r>
            <a:r>
              <a:rPr sz="2400" spc="20" dirty="0">
                <a:latin typeface="Times New Roman"/>
                <a:cs typeface="Times New Roman"/>
              </a:rPr>
              <a:t>тазобедренного  </a:t>
            </a:r>
            <a:r>
              <a:rPr sz="2400" spc="30" dirty="0">
                <a:latin typeface="Times New Roman"/>
                <a:cs typeface="Times New Roman"/>
              </a:rPr>
              <a:t>сустава </a:t>
            </a:r>
            <a:r>
              <a:rPr sz="2400" spc="55" dirty="0">
                <a:latin typeface="Times New Roman"/>
                <a:cs typeface="Times New Roman"/>
              </a:rPr>
              <a:t>металлическим </a:t>
            </a:r>
            <a:r>
              <a:rPr sz="2400" spc="40" dirty="0">
                <a:latin typeface="Times New Roman"/>
                <a:cs typeface="Times New Roman"/>
              </a:rPr>
              <a:t>эндопротезом разработан </a:t>
            </a:r>
            <a:r>
              <a:rPr sz="2400" dirty="0">
                <a:latin typeface="Times New Roman"/>
                <a:cs typeface="Times New Roman"/>
              </a:rPr>
              <a:t>и </a:t>
            </a:r>
            <a:r>
              <a:rPr sz="2400" spc="30" dirty="0">
                <a:latin typeface="Times New Roman"/>
                <a:cs typeface="Times New Roman"/>
              </a:rPr>
              <a:t>внедрен </a:t>
            </a:r>
            <a:r>
              <a:rPr sz="2400" dirty="0">
                <a:latin typeface="Times New Roman"/>
                <a:cs typeface="Times New Roman"/>
              </a:rPr>
              <a:t>в  </a:t>
            </a:r>
            <a:r>
              <a:rPr sz="2400" spc="-15" dirty="0">
                <a:latin typeface="Times New Roman"/>
                <a:cs typeface="Times New Roman"/>
              </a:rPr>
              <a:t>практику </a:t>
            </a:r>
            <a:r>
              <a:rPr sz="2400" dirty="0">
                <a:latin typeface="Times New Roman"/>
                <a:cs typeface="Times New Roman"/>
              </a:rPr>
              <a:t>с </a:t>
            </a:r>
            <a:r>
              <a:rPr sz="2400" spc="-5" dirty="0">
                <a:latin typeface="Times New Roman"/>
                <a:cs typeface="Times New Roman"/>
              </a:rPr>
              <a:t>1956 </a:t>
            </a:r>
            <a:r>
              <a:rPr sz="2400" spc="-35" dirty="0">
                <a:latin typeface="Times New Roman"/>
                <a:cs typeface="Times New Roman"/>
              </a:rPr>
              <a:t>года </a:t>
            </a:r>
            <a:r>
              <a:rPr sz="2400" spc="-5" dirty="0">
                <a:latin typeface="Times New Roman"/>
                <a:cs typeface="Times New Roman"/>
              </a:rPr>
              <a:t>проф. </a:t>
            </a:r>
            <a:r>
              <a:rPr sz="2400" dirty="0">
                <a:latin typeface="Times New Roman"/>
                <a:cs typeface="Times New Roman"/>
              </a:rPr>
              <a:t>К.М.</a:t>
            </a:r>
            <a:r>
              <a:rPr sz="2400" spc="-225" dirty="0">
                <a:latin typeface="Times New Roman"/>
                <a:cs typeface="Times New Roman"/>
              </a:rPr>
              <a:t> </a:t>
            </a:r>
            <a:r>
              <a:rPr sz="2400" spc="-15" dirty="0">
                <a:latin typeface="Times New Roman"/>
                <a:cs typeface="Times New Roman"/>
              </a:rPr>
              <a:t>Сивашом.</a:t>
            </a:r>
            <a:endParaRPr sz="2400">
              <a:latin typeface="Times New Roman"/>
              <a:cs typeface="Times New Roman"/>
            </a:endParaRPr>
          </a:p>
          <a:p>
            <a:pPr>
              <a:lnSpc>
                <a:spcPct val="100000"/>
              </a:lnSpc>
              <a:spcBef>
                <a:spcPts val="20"/>
              </a:spcBef>
            </a:pPr>
            <a:endParaRPr sz="2500">
              <a:latin typeface="Times New Roman"/>
              <a:cs typeface="Times New Roman"/>
            </a:endParaRPr>
          </a:p>
          <a:p>
            <a:pPr marL="12700" marR="5080" indent="914400" algn="just">
              <a:lnSpc>
                <a:spcPct val="99500"/>
              </a:lnSpc>
              <a:spcBef>
                <a:spcPts val="5"/>
              </a:spcBef>
            </a:pPr>
            <a:r>
              <a:rPr sz="2400" spc="-5" dirty="0">
                <a:latin typeface="Times New Roman"/>
                <a:cs typeface="Times New Roman"/>
              </a:rPr>
              <a:t>Эндопротезы </a:t>
            </a:r>
            <a:r>
              <a:rPr sz="2400" spc="-25" dirty="0">
                <a:latin typeface="Times New Roman"/>
                <a:cs typeface="Times New Roman"/>
              </a:rPr>
              <a:t>конструкции </a:t>
            </a:r>
            <a:r>
              <a:rPr sz="2400" spc="-20" dirty="0">
                <a:latin typeface="Times New Roman"/>
                <a:cs typeface="Times New Roman"/>
              </a:rPr>
              <a:t>Сиваша </a:t>
            </a:r>
            <a:r>
              <a:rPr sz="2400" spc="-5" dirty="0">
                <a:latin typeface="Times New Roman"/>
                <a:cs typeface="Times New Roman"/>
              </a:rPr>
              <a:t>успешно  применялись </a:t>
            </a:r>
            <a:r>
              <a:rPr sz="2400" dirty="0">
                <a:latin typeface="Times New Roman"/>
                <a:cs typeface="Times New Roman"/>
              </a:rPr>
              <a:t>на </a:t>
            </a:r>
            <a:r>
              <a:rPr sz="2400" spc="-15" dirty="0">
                <a:latin typeface="Times New Roman"/>
                <a:cs typeface="Times New Roman"/>
              </a:rPr>
              <a:t>протяжении </a:t>
            </a:r>
            <a:r>
              <a:rPr sz="2400" dirty="0">
                <a:latin typeface="Times New Roman"/>
                <a:cs typeface="Times New Roman"/>
              </a:rPr>
              <a:t>многих </a:t>
            </a:r>
            <a:r>
              <a:rPr sz="2400" spc="-50" dirty="0">
                <a:latin typeface="Times New Roman"/>
                <a:cs typeface="Times New Roman"/>
              </a:rPr>
              <a:t>лет, </a:t>
            </a:r>
            <a:r>
              <a:rPr sz="2400" spc="-20" dirty="0">
                <a:latin typeface="Times New Roman"/>
                <a:cs typeface="Times New Roman"/>
              </a:rPr>
              <a:t>накоплен </a:t>
            </a:r>
            <a:r>
              <a:rPr sz="2400" spc="-10" dirty="0">
                <a:latin typeface="Times New Roman"/>
                <a:cs typeface="Times New Roman"/>
              </a:rPr>
              <a:t>большой  </a:t>
            </a:r>
            <a:r>
              <a:rPr sz="2400" spc="-40" dirty="0">
                <a:latin typeface="Times New Roman"/>
                <a:cs typeface="Times New Roman"/>
              </a:rPr>
              <a:t>опыт,</a:t>
            </a:r>
            <a:r>
              <a:rPr sz="2400" spc="-70" dirty="0">
                <a:latin typeface="Times New Roman"/>
                <a:cs typeface="Times New Roman"/>
              </a:rPr>
              <a:t> </a:t>
            </a:r>
            <a:r>
              <a:rPr sz="2400" spc="-5" dirty="0">
                <a:latin typeface="Times New Roman"/>
                <a:cs typeface="Times New Roman"/>
              </a:rPr>
              <a:t>изучены</a:t>
            </a:r>
            <a:r>
              <a:rPr sz="2400" spc="-105" dirty="0">
                <a:latin typeface="Times New Roman"/>
                <a:cs typeface="Times New Roman"/>
              </a:rPr>
              <a:t> </a:t>
            </a:r>
            <a:r>
              <a:rPr sz="2400" spc="-10" dirty="0">
                <a:latin typeface="Times New Roman"/>
                <a:cs typeface="Times New Roman"/>
              </a:rPr>
              <a:t>отдаленные</a:t>
            </a:r>
            <a:r>
              <a:rPr sz="2400" spc="-85" dirty="0">
                <a:latin typeface="Times New Roman"/>
                <a:cs typeface="Times New Roman"/>
              </a:rPr>
              <a:t> </a:t>
            </a:r>
            <a:r>
              <a:rPr sz="2400" spc="-30" dirty="0">
                <a:latin typeface="Times New Roman"/>
                <a:cs typeface="Times New Roman"/>
              </a:rPr>
              <a:t>результаты</a:t>
            </a:r>
            <a:r>
              <a:rPr sz="2400" spc="-90" dirty="0">
                <a:latin typeface="Times New Roman"/>
                <a:cs typeface="Times New Roman"/>
              </a:rPr>
              <a:t> </a:t>
            </a:r>
            <a:r>
              <a:rPr sz="2400" dirty="0">
                <a:latin typeface="Times New Roman"/>
                <a:cs typeface="Times New Roman"/>
              </a:rPr>
              <a:t>в</a:t>
            </a:r>
            <a:r>
              <a:rPr sz="2400" spc="-90" dirty="0">
                <a:latin typeface="Times New Roman"/>
                <a:cs typeface="Times New Roman"/>
              </a:rPr>
              <a:t> </a:t>
            </a:r>
            <a:r>
              <a:rPr sz="2400" dirty="0">
                <a:latin typeface="Times New Roman"/>
                <a:cs typeface="Times New Roman"/>
              </a:rPr>
              <a:t>сроки</a:t>
            </a:r>
            <a:r>
              <a:rPr sz="2400" spc="-90" dirty="0">
                <a:latin typeface="Times New Roman"/>
                <a:cs typeface="Times New Roman"/>
              </a:rPr>
              <a:t> </a:t>
            </a:r>
            <a:r>
              <a:rPr sz="2400" spc="-10" dirty="0">
                <a:latin typeface="Times New Roman"/>
                <a:cs typeface="Times New Roman"/>
              </a:rPr>
              <a:t>более</a:t>
            </a:r>
            <a:r>
              <a:rPr sz="2400" spc="-90" dirty="0">
                <a:latin typeface="Times New Roman"/>
                <a:cs typeface="Times New Roman"/>
              </a:rPr>
              <a:t> </a:t>
            </a:r>
            <a:r>
              <a:rPr sz="2400" dirty="0">
                <a:latin typeface="Times New Roman"/>
                <a:cs typeface="Times New Roman"/>
              </a:rPr>
              <a:t>40</a:t>
            </a:r>
            <a:r>
              <a:rPr sz="2400" spc="-100" dirty="0">
                <a:latin typeface="Times New Roman"/>
                <a:cs typeface="Times New Roman"/>
              </a:rPr>
              <a:t> </a:t>
            </a:r>
            <a:r>
              <a:rPr sz="2400" spc="-50" dirty="0">
                <a:latin typeface="Times New Roman"/>
                <a:cs typeface="Times New Roman"/>
              </a:rPr>
              <a:t>лет.</a:t>
            </a:r>
            <a:endParaRPr sz="24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906272" y="723646"/>
            <a:ext cx="7394575" cy="3324860"/>
          </a:xfrm>
          <a:prstGeom prst="rect">
            <a:avLst/>
          </a:prstGeom>
        </p:spPr>
        <p:txBody>
          <a:bodyPr vert="horz" wrap="square" lIns="0" tIns="14605" rIns="0" bIns="0" rtlCol="0">
            <a:spAutoFit/>
          </a:bodyPr>
          <a:lstStyle/>
          <a:p>
            <a:pPr marL="12700" marR="17145" indent="914400" algn="just">
              <a:lnSpc>
                <a:spcPct val="99500"/>
              </a:lnSpc>
              <a:spcBef>
                <a:spcPts val="115"/>
              </a:spcBef>
            </a:pPr>
            <a:r>
              <a:rPr sz="2400" spc="-10" dirty="0">
                <a:latin typeface="Times New Roman"/>
                <a:cs typeface="Times New Roman"/>
              </a:rPr>
              <a:t>Эндопротезирование </a:t>
            </a:r>
            <a:r>
              <a:rPr sz="2400" spc="-20" dirty="0">
                <a:latin typeface="Times New Roman"/>
                <a:cs typeface="Times New Roman"/>
              </a:rPr>
              <a:t>проводится </a:t>
            </a:r>
            <a:r>
              <a:rPr sz="2400" spc="-40" dirty="0">
                <a:latin typeface="Times New Roman"/>
                <a:cs typeface="Times New Roman"/>
              </a:rPr>
              <a:t>тяжелому  </a:t>
            </a:r>
            <a:r>
              <a:rPr sz="2400" spc="5" dirty="0">
                <a:latin typeface="Times New Roman"/>
                <a:cs typeface="Times New Roman"/>
              </a:rPr>
              <a:t>контингенту </a:t>
            </a:r>
            <a:r>
              <a:rPr sz="2400" spc="20" dirty="0">
                <a:latin typeface="Times New Roman"/>
                <a:cs typeface="Times New Roman"/>
              </a:rPr>
              <a:t>больных </a:t>
            </a:r>
            <a:r>
              <a:rPr sz="2400" dirty="0">
                <a:latin typeface="Times New Roman"/>
                <a:cs typeface="Times New Roman"/>
              </a:rPr>
              <a:t>с </a:t>
            </a:r>
            <a:r>
              <a:rPr sz="2400" spc="20" dirty="0">
                <a:latin typeface="Times New Roman"/>
                <a:cs typeface="Times New Roman"/>
              </a:rPr>
              <a:t>выраженными </a:t>
            </a:r>
            <a:r>
              <a:rPr sz="2400" spc="25" dirty="0">
                <a:latin typeface="Times New Roman"/>
                <a:cs typeface="Times New Roman"/>
              </a:rPr>
              <a:t>нарушениями  </a:t>
            </a:r>
            <a:r>
              <a:rPr sz="2400" spc="-25" dirty="0">
                <a:latin typeface="Times New Roman"/>
                <a:cs typeface="Times New Roman"/>
              </a:rPr>
              <a:t>статодинамической</a:t>
            </a:r>
            <a:r>
              <a:rPr sz="2400" spc="40" dirty="0">
                <a:latin typeface="Times New Roman"/>
                <a:cs typeface="Times New Roman"/>
              </a:rPr>
              <a:t> </a:t>
            </a:r>
            <a:r>
              <a:rPr sz="2400" spc="-15" dirty="0">
                <a:latin typeface="Times New Roman"/>
                <a:cs typeface="Times New Roman"/>
              </a:rPr>
              <a:t>функции.</a:t>
            </a:r>
            <a:endParaRPr sz="2400">
              <a:latin typeface="Times New Roman"/>
              <a:cs typeface="Times New Roman"/>
            </a:endParaRPr>
          </a:p>
          <a:p>
            <a:pPr marL="12700" marR="5080" indent="914400" algn="just">
              <a:lnSpc>
                <a:spcPct val="99100"/>
              </a:lnSpc>
              <a:spcBef>
                <a:spcPts val="25"/>
              </a:spcBef>
            </a:pPr>
            <a:r>
              <a:rPr sz="2400" spc="30" dirty="0">
                <a:latin typeface="Times New Roman"/>
                <a:cs typeface="Times New Roman"/>
              </a:rPr>
              <a:t>Как </a:t>
            </a:r>
            <a:r>
              <a:rPr sz="2400" spc="55" dirty="0">
                <a:latin typeface="Times New Roman"/>
                <a:cs typeface="Times New Roman"/>
              </a:rPr>
              <a:t>правило </a:t>
            </a:r>
            <a:r>
              <a:rPr sz="2400" spc="30" dirty="0">
                <a:latin typeface="Times New Roman"/>
                <a:cs typeface="Times New Roman"/>
              </a:rPr>
              <a:t>это </a:t>
            </a:r>
            <a:r>
              <a:rPr sz="2400" spc="55" dirty="0">
                <a:latin typeface="Times New Roman"/>
                <a:cs typeface="Times New Roman"/>
              </a:rPr>
              <a:t>пациенты </a:t>
            </a:r>
            <a:r>
              <a:rPr sz="2400" dirty="0">
                <a:latin typeface="Times New Roman"/>
                <a:cs typeface="Times New Roman"/>
              </a:rPr>
              <a:t>с </a:t>
            </a:r>
            <a:r>
              <a:rPr sz="2400" spc="60" dirty="0">
                <a:latin typeface="Times New Roman"/>
                <a:cs typeface="Times New Roman"/>
              </a:rPr>
              <a:t>последствиями  </a:t>
            </a:r>
            <a:r>
              <a:rPr sz="2400" spc="-30" dirty="0">
                <a:latin typeface="Times New Roman"/>
                <a:cs typeface="Times New Roman"/>
              </a:rPr>
              <a:t>ревматоидного </a:t>
            </a:r>
            <a:r>
              <a:rPr sz="2400" spc="-10" dirty="0">
                <a:latin typeface="Times New Roman"/>
                <a:cs typeface="Times New Roman"/>
              </a:rPr>
              <a:t>поражения, </a:t>
            </a:r>
            <a:r>
              <a:rPr sz="2400" spc="5" dirty="0">
                <a:latin typeface="Times New Roman"/>
                <a:cs typeface="Times New Roman"/>
              </a:rPr>
              <a:t>асептическим </a:t>
            </a:r>
            <a:r>
              <a:rPr sz="2400" spc="-20" dirty="0">
                <a:latin typeface="Times New Roman"/>
                <a:cs typeface="Times New Roman"/>
              </a:rPr>
              <a:t>некрозом  </a:t>
            </a:r>
            <a:r>
              <a:rPr sz="2400" spc="30" dirty="0">
                <a:latin typeface="Times New Roman"/>
                <a:cs typeface="Times New Roman"/>
              </a:rPr>
              <a:t>головки </a:t>
            </a:r>
            <a:r>
              <a:rPr sz="2400" spc="40" dirty="0">
                <a:latin typeface="Times New Roman"/>
                <a:cs typeface="Times New Roman"/>
              </a:rPr>
              <a:t>бедренной </a:t>
            </a:r>
            <a:r>
              <a:rPr sz="2400" spc="35" dirty="0">
                <a:latin typeface="Times New Roman"/>
                <a:cs typeface="Times New Roman"/>
              </a:rPr>
              <a:t>кости, </a:t>
            </a:r>
            <a:r>
              <a:rPr sz="2400" spc="45" dirty="0">
                <a:latin typeface="Times New Roman"/>
                <a:cs typeface="Times New Roman"/>
              </a:rPr>
              <a:t>при </a:t>
            </a:r>
            <a:r>
              <a:rPr sz="2400" spc="25" dirty="0">
                <a:latin typeface="Times New Roman"/>
                <a:cs typeface="Times New Roman"/>
              </a:rPr>
              <a:t>III </a:t>
            </a:r>
            <a:r>
              <a:rPr sz="2400" spc="-25" dirty="0">
                <a:latin typeface="Times New Roman"/>
                <a:cs typeface="Times New Roman"/>
              </a:rPr>
              <a:t>ст. </a:t>
            </a:r>
            <a:r>
              <a:rPr sz="2400" spc="35" dirty="0">
                <a:latin typeface="Times New Roman"/>
                <a:cs typeface="Times New Roman"/>
              </a:rPr>
              <a:t>коксартроза, </a:t>
            </a:r>
            <a:r>
              <a:rPr sz="2400" spc="70" dirty="0">
                <a:latin typeface="Times New Roman"/>
                <a:cs typeface="Times New Roman"/>
              </a:rPr>
              <a:t>при  </a:t>
            </a:r>
            <a:r>
              <a:rPr sz="2400" dirty="0">
                <a:latin typeface="Times New Roman"/>
                <a:cs typeface="Times New Roman"/>
              </a:rPr>
              <a:t>ряде </a:t>
            </a:r>
            <a:r>
              <a:rPr sz="2400" spc="-10" dirty="0">
                <a:latin typeface="Times New Roman"/>
                <a:cs typeface="Times New Roman"/>
              </a:rPr>
              <a:t>переломов </a:t>
            </a:r>
            <a:r>
              <a:rPr sz="2400" spc="-15" dirty="0">
                <a:latin typeface="Times New Roman"/>
                <a:cs typeface="Times New Roman"/>
              </a:rPr>
              <a:t>проксимального </a:t>
            </a:r>
            <a:r>
              <a:rPr sz="2400" spc="-25" dirty="0">
                <a:latin typeface="Times New Roman"/>
                <a:cs typeface="Times New Roman"/>
              </a:rPr>
              <a:t>конца </a:t>
            </a:r>
            <a:r>
              <a:rPr sz="2400" spc="-10" dirty="0">
                <a:latin typeface="Times New Roman"/>
                <a:cs typeface="Times New Roman"/>
              </a:rPr>
              <a:t>бедренной</a:t>
            </a:r>
            <a:r>
              <a:rPr sz="2400" spc="-240" dirty="0">
                <a:latin typeface="Times New Roman"/>
                <a:cs typeface="Times New Roman"/>
              </a:rPr>
              <a:t> </a:t>
            </a:r>
            <a:r>
              <a:rPr sz="2400" spc="-15" dirty="0">
                <a:latin typeface="Times New Roman"/>
                <a:cs typeface="Times New Roman"/>
              </a:rPr>
              <a:t>кости,</a:t>
            </a:r>
            <a:endParaRPr sz="2400">
              <a:latin typeface="Times New Roman"/>
              <a:cs typeface="Times New Roman"/>
            </a:endParaRPr>
          </a:p>
          <a:p>
            <a:pPr marL="12700" algn="just">
              <a:lnSpc>
                <a:spcPct val="100000"/>
              </a:lnSpc>
              <a:spcBef>
                <a:spcPts val="160"/>
              </a:spcBef>
            </a:pPr>
            <a:r>
              <a:rPr sz="2400" spc="-5" dirty="0">
                <a:latin typeface="Times New Roman"/>
                <a:cs typeface="Times New Roman"/>
              </a:rPr>
              <a:t>при </a:t>
            </a:r>
            <a:r>
              <a:rPr sz="2400" spc="-50" dirty="0">
                <a:latin typeface="Times New Roman"/>
                <a:cs typeface="Times New Roman"/>
              </a:rPr>
              <a:t>некоторых </a:t>
            </a:r>
            <a:r>
              <a:rPr sz="2400" spc="-30" dirty="0">
                <a:latin typeface="Times New Roman"/>
                <a:cs typeface="Times New Roman"/>
              </a:rPr>
              <a:t>опухолях  </a:t>
            </a:r>
            <a:r>
              <a:rPr sz="2400" dirty="0">
                <a:latin typeface="Times New Roman"/>
                <a:cs typeface="Times New Roman"/>
              </a:rPr>
              <a:t>и</a:t>
            </a:r>
            <a:r>
              <a:rPr sz="2400" spc="300" dirty="0">
                <a:latin typeface="Times New Roman"/>
                <a:cs typeface="Times New Roman"/>
              </a:rPr>
              <a:t> </a:t>
            </a:r>
            <a:r>
              <a:rPr sz="2400" spc="-30" dirty="0">
                <a:latin typeface="Times New Roman"/>
                <a:cs typeface="Times New Roman"/>
              </a:rPr>
              <a:t>опухолеподобных</a:t>
            </a:r>
            <a:endParaRPr sz="2400">
              <a:latin typeface="Times New Roman"/>
              <a:cs typeface="Times New Roman"/>
            </a:endParaRPr>
          </a:p>
          <a:p>
            <a:pPr marL="12700" algn="just">
              <a:lnSpc>
                <a:spcPct val="100000"/>
              </a:lnSpc>
            </a:pPr>
            <a:r>
              <a:rPr sz="2400" spc="-10" dirty="0">
                <a:latin typeface="Times New Roman"/>
                <a:cs typeface="Times New Roman"/>
              </a:rPr>
              <a:t>поражениях </a:t>
            </a:r>
            <a:r>
              <a:rPr sz="2400" spc="-15" dirty="0">
                <a:latin typeface="Times New Roman"/>
                <a:cs typeface="Times New Roman"/>
              </a:rPr>
              <a:t>области</a:t>
            </a:r>
            <a:r>
              <a:rPr sz="2400" spc="-75" dirty="0">
                <a:latin typeface="Times New Roman"/>
                <a:cs typeface="Times New Roman"/>
              </a:rPr>
              <a:t> </a:t>
            </a:r>
            <a:r>
              <a:rPr sz="2400" dirty="0">
                <a:latin typeface="Times New Roman"/>
                <a:cs typeface="Times New Roman"/>
              </a:rPr>
              <a:t>ТС.</a:t>
            </a:r>
            <a:endParaRPr sz="2400">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5360" y="1158239"/>
            <a:ext cx="7071360" cy="536447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7217" y="354583"/>
            <a:ext cx="7848600" cy="66675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П-ка </a:t>
            </a:r>
            <a:r>
              <a:rPr sz="1400" spc="-10" dirty="0">
                <a:latin typeface="Arial"/>
                <a:cs typeface="Arial"/>
              </a:rPr>
              <a:t>Чагаева </a:t>
            </a:r>
            <a:r>
              <a:rPr sz="1400" spc="-5" dirty="0">
                <a:latin typeface="Arial"/>
                <a:cs typeface="Arial"/>
              </a:rPr>
              <a:t>Л.М. 34 </a:t>
            </a:r>
            <a:r>
              <a:rPr sz="1400" spc="-15" dirty="0">
                <a:latin typeface="Arial"/>
                <a:cs typeface="Arial"/>
              </a:rPr>
              <a:t>года, </a:t>
            </a:r>
            <a:r>
              <a:rPr sz="1400" dirty="0">
                <a:latin typeface="Arial"/>
                <a:cs typeface="Arial"/>
              </a:rPr>
              <a:t>и/б №</a:t>
            </a:r>
            <a:r>
              <a:rPr sz="1400" spc="-195" dirty="0">
                <a:latin typeface="Arial"/>
                <a:cs typeface="Arial"/>
              </a:rPr>
              <a:t> </a:t>
            </a:r>
            <a:r>
              <a:rPr sz="1400" spc="-5" dirty="0">
                <a:latin typeface="Arial"/>
                <a:cs typeface="Arial"/>
              </a:rPr>
              <a:t>4253</a:t>
            </a:r>
            <a:endParaRPr sz="1400">
              <a:latin typeface="Arial"/>
              <a:cs typeface="Arial"/>
            </a:endParaRPr>
          </a:p>
          <a:p>
            <a:pPr marL="12700">
              <a:lnSpc>
                <a:spcPct val="100000"/>
              </a:lnSpc>
              <a:spcBef>
                <a:spcPts val="5"/>
              </a:spcBef>
            </a:pPr>
            <a:r>
              <a:rPr sz="1400" spc="-5" dirty="0">
                <a:latin typeface="Arial"/>
                <a:cs typeface="Arial"/>
              </a:rPr>
              <a:t>Диагноз: </a:t>
            </a:r>
            <a:r>
              <a:rPr sz="1400" spc="-10" dirty="0">
                <a:latin typeface="Arial"/>
                <a:cs typeface="Arial"/>
              </a:rPr>
              <a:t>двусторонний </a:t>
            </a:r>
            <a:r>
              <a:rPr sz="1400" spc="-5" dirty="0">
                <a:latin typeface="Arial"/>
                <a:cs typeface="Arial"/>
              </a:rPr>
              <a:t>диспластический коксартроз </a:t>
            </a:r>
            <a:r>
              <a:rPr sz="1400" dirty="0">
                <a:latin typeface="Arial"/>
                <a:cs typeface="Arial"/>
              </a:rPr>
              <a:t>с </a:t>
            </a:r>
            <a:r>
              <a:rPr sz="1400" spc="-5" dirty="0">
                <a:latin typeface="Arial"/>
                <a:cs typeface="Arial"/>
              </a:rPr>
              <a:t>преимущественным поражением</a:t>
            </a:r>
            <a:r>
              <a:rPr sz="1400" spc="-175" dirty="0">
                <a:latin typeface="Arial"/>
                <a:cs typeface="Arial"/>
              </a:rPr>
              <a:t> </a:t>
            </a:r>
            <a:r>
              <a:rPr sz="1400" spc="-10" dirty="0">
                <a:latin typeface="Arial"/>
                <a:cs typeface="Arial"/>
              </a:rPr>
              <a:t>левого</a:t>
            </a:r>
            <a:endParaRPr sz="1400">
              <a:latin typeface="Arial"/>
              <a:cs typeface="Arial"/>
            </a:endParaRPr>
          </a:p>
          <a:p>
            <a:pPr marL="12700">
              <a:lnSpc>
                <a:spcPct val="100000"/>
              </a:lnSpc>
            </a:pPr>
            <a:r>
              <a:rPr sz="1400" spc="-15" dirty="0">
                <a:latin typeface="Arial"/>
                <a:cs typeface="Arial"/>
              </a:rPr>
              <a:t>т/бедренного</a:t>
            </a:r>
            <a:r>
              <a:rPr sz="1400" spc="-105" dirty="0">
                <a:latin typeface="Arial"/>
                <a:cs typeface="Arial"/>
              </a:rPr>
              <a:t> </a:t>
            </a:r>
            <a:r>
              <a:rPr sz="1400" spc="-10" dirty="0">
                <a:latin typeface="Arial"/>
                <a:cs typeface="Arial"/>
              </a:rPr>
              <a:t>сустава.</a:t>
            </a:r>
            <a:endParaRPr sz="1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30879" y="1219199"/>
            <a:ext cx="2499360" cy="554735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7217" y="247903"/>
            <a:ext cx="7853045" cy="87820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П-ка </a:t>
            </a:r>
            <a:r>
              <a:rPr sz="1400" spc="-10" dirty="0">
                <a:latin typeface="Arial"/>
                <a:cs typeface="Arial"/>
              </a:rPr>
              <a:t>Чагаева </a:t>
            </a:r>
            <a:r>
              <a:rPr sz="1400" spc="-5" dirty="0">
                <a:latin typeface="Arial"/>
                <a:cs typeface="Arial"/>
              </a:rPr>
              <a:t>Л.М. 34 </a:t>
            </a:r>
            <a:r>
              <a:rPr sz="1400" spc="-15" dirty="0">
                <a:latin typeface="Arial"/>
                <a:cs typeface="Arial"/>
              </a:rPr>
              <a:t>года, </a:t>
            </a:r>
            <a:r>
              <a:rPr sz="1400" dirty="0">
                <a:latin typeface="Arial"/>
                <a:cs typeface="Arial"/>
              </a:rPr>
              <a:t>и/б №</a:t>
            </a:r>
            <a:r>
              <a:rPr sz="1400" spc="-195" dirty="0">
                <a:latin typeface="Arial"/>
                <a:cs typeface="Arial"/>
              </a:rPr>
              <a:t> </a:t>
            </a:r>
            <a:r>
              <a:rPr sz="1400" spc="-5" dirty="0">
                <a:latin typeface="Arial"/>
                <a:cs typeface="Arial"/>
              </a:rPr>
              <a:t>4253</a:t>
            </a:r>
            <a:endParaRPr sz="1400">
              <a:latin typeface="Arial"/>
              <a:cs typeface="Arial"/>
            </a:endParaRPr>
          </a:p>
          <a:p>
            <a:pPr marL="12700">
              <a:lnSpc>
                <a:spcPts val="1675"/>
              </a:lnSpc>
            </a:pPr>
            <a:r>
              <a:rPr sz="1400" spc="-5" dirty="0">
                <a:latin typeface="Arial"/>
                <a:cs typeface="Arial"/>
              </a:rPr>
              <a:t>Диагноз: </a:t>
            </a:r>
            <a:r>
              <a:rPr sz="1400" spc="-10" dirty="0">
                <a:latin typeface="Arial"/>
                <a:cs typeface="Arial"/>
              </a:rPr>
              <a:t>двусторонний </a:t>
            </a:r>
            <a:r>
              <a:rPr sz="1400" spc="-5" dirty="0">
                <a:latin typeface="Arial"/>
                <a:cs typeface="Arial"/>
              </a:rPr>
              <a:t>диспластический коксартроз </a:t>
            </a:r>
            <a:r>
              <a:rPr sz="1400" dirty="0">
                <a:latin typeface="Arial"/>
                <a:cs typeface="Arial"/>
              </a:rPr>
              <a:t>с </a:t>
            </a:r>
            <a:r>
              <a:rPr sz="1400" spc="-5" dirty="0">
                <a:latin typeface="Arial"/>
                <a:cs typeface="Arial"/>
              </a:rPr>
              <a:t>преимущественным поражением</a:t>
            </a:r>
            <a:r>
              <a:rPr sz="1400" spc="-135" dirty="0">
                <a:latin typeface="Arial"/>
                <a:cs typeface="Arial"/>
              </a:rPr>
              <a:t> </a:t>
            </a:r>
            <a:r>
              <a:rPr sz="1400" spc="-10" dirty="0">
                <a:latin typeface="Arial"/>
                <a:cs typeface="Arial"/>
              </a:rPr>
              <a:t>левого</a:t>
            </a:r>
            <a:endParaRPr sz="1400">
              <a:latin typeface="Arial"/>
              <a:cs typeface="Arial"/>
            </a:endParaRPr>
          </a:p>
          <a:p>
            <a:pPr marL="12700">
              <a:lnSpc>
                <a:spcPts val="1675"/>
              </a:lnSpc>
            </a:pPr>
            <a:r>
              <a:rPr sz="1400" spc="-15" dirty="0">
                <a:latin typeface="Arial"/>
                <a:cs typeface="Arial"/>
              </a:rPr>
              <a:t>т/бедренного</a:t>
            </a:r>
            <a:r>
              <a:rPr sz="1400" spc="-105" dirty="0">
                <a:latin typeface="Arial"/>
                <a:cs typeface="Arial"/>
              </a:rPr>
              <a:t> </a:t>
            </a:r>
            <a:r>
              <a:rPr sz="1400" spc="-10" dirty="0">
                <a:latin typeface="Arial"/>
                <a:cs typeface="Arial"/>
              </a:rPr>
              <a:t>сустава.</a:t>
            </a:r>
            <a:endParaRPr sz="1400">
              <a:latin typeface="Arial"/>
              <a:cs typeface="Arial"/>
            </a:endParaRPr>
          </a:p>
          <a:p>
            <a:pPr marL="12700">
              <a:lnSpc>
                <a:spcPct val="100000"/>
              </a:lnSpc>
              <a:spcBef>
                <a:spcPts val="5"/>
              </a:spcBef>
            </a:pPr>
            <a:r>
              <a:rPr sz="1400" dirty="0">
                <a:latin typeface="Arial"/>
                <a:cs typeface="Arial"/>
              </a:rPr>
              <a:t>22.09</a:t>
            </a:r>
            <a:r>
              <a:rPr sz="1400" spc="-125" dirty="0">
                <a:latin typeface="Arial"/>
                <a:cs typeface="Arial"/>
              </a:rPr>
              <a:t> </a:t>
            </a:r>
            <a:r>
              <a:rPr sz="1400" dirty="0">
                <a:latin typeface="Arial"/>
                <a:cs typeface="Arial"/>
              </a:rPr>
              <a:t>–</a:t>
            </a:r>
            <a:r>
              <a:rPr sz="1400" spc="-90" dirty="0">
                <a:latin typeface="Arial"/>
                <a:cs typeface="Arial"/>
              </a:rPr>
              <a:t> </a:t>
            </a:r>
            <a:r>
              <a:rPr sz="1400" spc="-10" dirty="0">
                <a:latin typeface="Arial"/>
                <a:cs typeface="Arial"/>
              </a:rPr>
              <a:t>тотальное</a:t>
            </a:r>
            <a:r>
              <a:rPr sz="1400" spc="-130" dirty="0">
                <a:latin typeface="Arial"/>
                <a:cs typeface="Arial"/>
              </a:rPr>
              <a:t> </a:t>
            </a:r>
            <a:r>
              <a:rPr sz="1400" spc="-10" dirty="0">
                <a:latin typeface="Arial"/>
                <a:cs typeface="Arial"/>
              </a:rPr>
              <a:t>эндопротезирование</a:t>
            </a:r>
            <a:r>
              <a:rPr sz="1400" spc="-120" dirty="0">
                <a:latin typeface="Arial"/>
                <a:cs typeface="Arial"/>
              </a:rPr>
              <a:t> </a:t>
            </a:r>
            <a:r>
              <a:rPr sz="1400" spc="-15" dirty="0">
                <a:latin typeface="Arial"/>
                <a:cs typeface="Arial"/>
              </a:rPr>
              <a:t>протезом</a:t>
            </a:r>
            <a:r>
              <a:rPr sz="1400" spc="-130" dirty="0">
                <a:latin typeface="Arial"/>
                <a:cs typeface="Arial"/>
              </a:rPr>
              <a:t> </a:t>
            </a:r>
            <a:r>
              <a:rPr sz="1400" spc="-25" dirty="0">
                <a:latin typeface="Arial"/>
                <a:cs typeface="Arial"/>
              </a:rPr>
              <a:t>DePuy.</a:t>
            </a:r>
            <a:endParaRPr sz="1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341119"/>
            <a:ext cx="6096000" cy="48767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63320" y="503682"/>
            <a:ext cx="4380230" cy="452755"/>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a:cs typeface="Arial"/>
              </a:rPr>
              <a:t>П-ка</a:t>
            </a:r>
            <a:r>
              <a:rPr sz="1400" spc="-60" dirty="0">
                <a:latin typeface="Arial"/>
                <a:cs typeface="Arial"/>
              </a:rPr>
              <a:t> </a:t>
            </a:r>
            <a:r>
              <a:rPr sz="1400" spc="-5" dirty="0">
                <a:latin typeface="Arial"/>
                <a:cs typeface="Arial"/>
              </a:rPr>
              <a:t>Ларина</a:t>
            </a:r>
            <a:r>
              <a:rPr sz="1400" spc="-65" dirty="0">
                <a:latin typeface="Arial"/>
                <a:cs typeface="Arial"/>
              </a:rPr>
              <a:t> </a:t>
            </a:r>
            <a:r>
              <a:rPr sz="1400" spc="-35" dirty="0">
                <a:latin typeface="Arial"/>
                <a:cs typeface="Arial"/>
              </a:rPr>
              <a:t>Т.А.,</a:t>
            </a:r>
            <a:r>
              <a:rPr sz="1400" spc="-60" dirty="0">
                <a:latin typeface="Arial"/>
                <a:cs typeface="Arial"/>
              </a:rPr>
              <a:t> </a:t>
            </a:r>
            <a:r>
              <a:rPr sz="1400" spc="-5" dirty="0">
                <a:latin typeface="Arial"/>
                <a:cs typeface="Arial"/>
              </a:rPr>
              <a:t>42</a:t>
            </a:r>
            <a:r>
              <a:rPr sz="1400" spc="-65" dirty="0">
                <a:latin typeface="Arial"/>
                <a:cs typeface="Arial"/>
              </a:rPr>
              <a:t> </a:t>
            </a:r>
            <a:r>
              <a:rPr sz="1400" spc="-55" dirty="0">
                <a:latin typeface="Arial"/>
                <a:cs typeface="Arial"/>
              </a:rPr>
              <a:t>г.,</a:t>
            </a:r>
            <a:r>
              <a:rPr sz="1400" spc="-60" dirty="0">
                <a:latin typeface="Arial"/>
                <a:cs typeface="Arial"/>
              </a:rPr>
              <a:t> </a:t>
            </a:r>
            <a:r>
              <a:rPr sz="1400" dirty="0">
                <a:latin typeface="Arial"/>
                <a:cs typeface="Arial"/>
              </a:rPr>
              <a:t>и/б</a:t>
            </a:r>
            <a:r>
              <a:rPr sz="1400" spc="-55" dirty="0">
                <a:latin typeface="Arial"/>
                <a:cs typeface="Arial"/>
              </a:rPr>
              <a:t> </a:t>
            </a:r>
            <a:r>
              <a:rPr sz="1400" dirty="0">
                <a:latin typeface="Arial"/>
                <a:cs typeface="Arial"/>
              </a:rPr>
              <a:t>№</a:t>
            </a:r>
            <a:r>
              <a:rPr sz="1400" spc="-60" dirty="0">
                <a:latin typeface="Arial"/>
                <a:cs typeface="Arial"/>
              </a:rPr>
              <a:t> </a:t>
            </a:r>
            <a:r>
              <a:rPr sz="1400" spc="-5" dirty="0">
                <a:latin typeface="Arial"/>
                <a:cs typeface="Arial"/>
              </a:rPr>
              <a:t>4267</a:t>
            </a:r>
            <a:endParaRPr sz="1400">
              <a:latin typeface="Arial"/>
              <a:cs typeface="Arial"/>
            </a:endParaRPr>
          </a:p>
          <a:p>
            <a:pPr marL="12700">
              <a:lnSpc>
                <a:spcPct val="100000"/>
              </a:lnSpc>
            </a:pPr>
            <a:r>
              <a:rPr sz="1400" spc="-5" dirty="0">
                <a:latin typeface="Arial"/>
                <a:cs typeface="Arial"/>
              </a:rPr>
              <a:t>Диагноз: </a:t>
            </a:r>
            <a:r>
              <a:rPr sz="1400" spc="-10" dirty="0">
                <a:latin typeface="Arial"/>
                <a:cs typeface="Arial"/>
              </a:rPr>
              <a:t>двусторонний </a:t>
            </a:r>
            <a:r>
              <a:rPr sz="1400" spc="-5" dirty="0">
                <a:latin typeface="Arial"/>
                <a:cs typeface="Arial"/>
              </a:rPr>
              <a:t>диспластический</a:t>
            </a:r>
            <a:r>
              <a:rPr sz="1400" spc="-120" dirty="0">
                <a:latin typeface="Arial"/>
                <a:cs typeface="Arial"/>
              </a:rPr>
              <a:t> </a:t>
            </a:r>
            <a:r>
              <a:rPr sz="1400" spc="-5" dirty="0">
                <a:latin typeface="Arial"/>
                <a:cs typeface="Arial"/>
              </a:rPr>
              <a:t>коксартроз.</a:t>
            </a:r>
            <a:endParaRPr sz="1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6640" y="1463039"/>
            <a:ext cx="2072640" cy="481583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90168" y="503682"/>
            <a:ext cx="6212205" cy="666750"/>
          </a:xfrm>
          <a:prstGeom prst="rect">
            <a:avLst/>
          </a:prstGeom>
        </p:spPr>
        <p:txBody>
          <a:bodyPr vert="horz" wrap="square" lIns="0" tIns="13335" rIns="0" bIns="0" rtlCol="0">
            <a:spAutoFit/>
          </a:bodyPr>
          <a:lstStyle/>
          <a:p>
            <a:pPr marL="12700">
              <a:lnSpc>
                <a:spcPct val="100000"/>
              </a:lnSpc>
              <a:spcBef>
                <a:spcPts val="105"/>
              </a:spcBef>
            </a:pPr>
            <a:r>
              <a:rPr sz="1400" spc="5" dirty="0">
                <a:latin typeface="Arial"/>
                <a:cs typeface="Arial"/>
              </a:rPr>
              <a:t>П-ка</a:t>
            </a:r>
            <a:r>
              <a:rPr sz="1400" spc="-60" dirty="0">
                <a:latin typeface="Arial"/>
                <a:cs typeface="Arial"/>
              </a:rPr>
              <a:t> </a:t>
            </a:r>
            <a:r>
              <a:rPr sz="1400" spc="-5" dirty="0">
                <a:latin typeface="Arial"/>
                <a:cs typeface="Arial"/>
              </a:rPr>
              <a:t>Ларина</a:t>
            </a:r>
            <a:r>
              <a:rPr sz="1400" spc="-65" dirty="0">
                <a:latin typeface="Arial"/>
                <a:cs typeface="Arial"/>
              </a:rPr>
              <a:t> </a:t>
            </a:r>
            <a:r>
              <a:rPr sz="1400" spc="-35" dirty="0">
                <a:latin typeface="Arial"/>
                <a:cs typeface="Arial"/>
              </a:rPr>
              <a:t>Т.А.,</a:t>
            </a:r>
            <a:r>
              <a:rPr sz="1400" spc="-70" dirty="0">
                <a:latin typeface="Arial"/>
                <a:cs typeface="Arial"/>
              </a:rPr>
              <a:t> </a:t>
            </a:r>
            <a:r>
              <a:rPr sz="1400" spc="-5" dirty="0">
                <a:latin typeface="Arial"/>
                <a:cs typeface="Arial"/>
              </a:rPr>
              <a:t>42</a:t>
            </a:r>
            <a:r>
              <a:rPr sz="1400" spc="-55" dirty="0">
                <a:latin typeface="Arial"/>
                <a:cs typeface="Arial"/>
              </a:rPr>
              <a:t> г.,</a:t>
            </a:r>
            <a:r>
              <a:rPr sz="1400" spc="-60" dirty="0">
                <a:latin typeface="Arial"/>
                <a:cs typeface="Arial"/>
              </a:rPr>
              <a:t> </a:t>
            </a:r>
            <a:r>
              <a:rPr sz="1400" dirty="0">
                <a:latin typeface="Arial"/>
                <a:cs typeface="Arial"/>
              </a:rPr>
              <a:t>и/б</a:t>
            </a:r>
            <a:r>
              <a:rPr sz="1400" spc="-55" dirty="0">
                <a:latin typeface="Arial"/>
                <a:cs typeface="Arial"/>
              </a:rPr>
              <a:t> </a:t>
            </a:r>
            <a:r>
              <a:rPr sz="1400" dirty="0">
                <a:latin typeface="Arial"/>
                <a:cs typeface="Arial"/>
              </a:rPr>
              <a:t>№</a:t>
            </a:r>
            <a:r>
              <a:rPr sz="1400" spc="-60" dirty="0">
                <a:latin typeface="Arial"/>
                <a:cs typeface="Arial"/>
              </a:rPr>
              <a:t> </a:t>
            </a:r>
            <a:r>
              <a:rPr sz="1400" spc="-5" dirty="0">
                <a:latin typeface="Arial"/>
                <a:cs typeface="Arial"/>
              </a:rPr>
              <a:t>4267</a:t>
            </a:r>
            <a:endParaRPr sz="1400">
              <a:latin typeface="Arial"/>
              <a:cs typeface="Arial"/>
            </a:endParaRPr>
          </a:p>
          <a:p>
            <a:pPr marL="12700">
              <a:lnSpc>
                <a:spcPct val="100000"/>
              </a:lnSpc>
            </a:pPr>
            <a:r>
              <a:rPr sz="1400" spc="-5" dirty="0">
                <a:latin typeface="Arial"/>
                <a:cs typeface="Arial"/>
              </a:rPr>
              <a:t>Диагноз: </a:t>
            </a:r>
            <a:r>
              <a:rPr sz="1400" spc="-10" dirty="0">
                <a:latin typeface="Arial"/>
                <a:cs typeface="Arial"/>
              </a:rPr>
              <a:t>двусторонний </a:t>
            </a:r>
            <a:r>
              <a:rPr sz="1400" spc="-5" dirty="0">
                <a:latin typeface="Arial"/>
                <a:cs typeface="Arial"/>
              </a:rPr>
              <a:t>диспластический</a:t>
            </a:r>
            <a:r>
              <a:rPr sz="1400" spc="-150" dirty="0">
                <a:latin typeface="Arial"/>
                <a:cs typeface="Arial"/>
              </a:rPr>
              <a:t> </a:t>
            </a:r>
            <a:r>
              <a:rPr sz="1400" spc="-5" dirty="0">
                <a:latin typeface="Arial"/>
                <a:cs typeface="Arial"/>
              </a:rPr>
              <a:t>коксартроз.</a:t>
            </a:r>
            <a:endParaRPr sz="1400">
              <a:latin typeface="Arial"/>
              <a:cs typeface="Arial"/>
            </a:endParaRPr>
          </a:p>
          <a:p>
            <a:pPr marL="12700">
              <a:lnSpc>
                <a:spcPct val="100000"/>
              </a:lnSpc>
            </a:pPr>
            <a:r>
              <a:rPr sz="1400" dirty="0">
                <a:latin typeface="Arial"/>
                <a:cs typeface="Arial"/>
              </a:rPr>
              <a:t>Операция:</a:t>
            </a:r>
            <a:r>
              <a:rPr sz="1400" spc="-95" dirty="0">
                <a:latin typeface="Arial"/>
                <a:cs typeface="Arial"/>
              </a:rPr>
              <a:t> </a:t>
            </a:r>
            <a:r>
              <a:rPr sz="1400" spc="-5" dirty="0">
                <a:latin typeface="Arial"/>
                <a:cs typeface="Arial"/>
              </a:rPr>
              <a:t>левостороннее</a:t>
            </a:r>
            <a:r>
              <a:rPr sz="1400" spc="-120" dirty="0">
                <a:latin typeface="Arial"/>
                <a:cs typeface="Arial"/>
              </a:rPr>
              <a:t> </a:t>
            </a:r>
            <a:r>
              <a:rPr sz="1400" spc="-10" dirty="0">
                <a:latin typeface="Arial"/>
                <a:cs typeface="Arial"/>
              </a:rPr>
              <a:t>тотальное</a:t>
            </a:r>
            <a:r>
              <a:rPr sz="1400" spc="-110" dirty="0">
                <a:latin typeface="Arial"/>
                <a:cs typeface="Arial"/>
              </a:rPr>
              <a:t> </a:t>
            </a:r>
            <a:r>
              <a:rPr sz="1400" spc="-10" dirty="0">
                <a:latin typeface="Arial"/>
                <a:cs typeface="Arial"/>
              </a:rPr>
              <a:t>эндопротезирование</a:t>
            </a:r>
            <a:r>
              <a:rPr sz="1400" spc="-105" dirty="0">
                <a:latin typeface="Arial"/>
                <a:cs typeface="Arial"/>
              </a:rPr>
              <a:t> </a:t>
            </a:r>
            <a:r>
              <a:rPr sz="1400" spc="-15" dirty="0">
                <a:latin typeface="Arial"/>
                <a:cs typeface="Arial"/>
              </a:rPr>
              <a:t>протезом</a:t>
            </a:r>
            <a:r>
              <a:rPr sz="1400" spc="-95" dirty="0">
                <a:latin typeface="Arial"/>
                <a:cs typeface="Arial"/>
              </a:rPr>
              <a:t> </a:t>
            </a:r>
            <a:r>
              <a:rPr sz="1400" spc="-5" dirty="0">
                <a:latin typeface="Arial"/>
                <a:cs typeface="Arial"/>
              </a:rPr>
              <a:t>DePuy</a:t>
            </a:r>
            <a:endParaRPr sz="1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7680" y="480059"/>
            <a:ext cx="5128260" cy="1371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48131" y="143002"/>
            <a:ext cx="5003165" cy="884555"/>
          </a:xfrm>
          <a:prstGeom prst="rect">
            <a:avLst/>
          </a:prstGeom>
        </p:spPr>
        <p:txBody>
          <a:bodyPr vert="horz" wrap="square" lIns="0" tIns="5715" rIns="0" bIns="0" rtlCol="0">
            <a:spAutoFit/>
          </a:bodyPr>
          <a:lstStyle/>
          <a:p>
            <a:pPr marL="12700" marR="5080">
              <a:lnSpc>
                <a:spcPct val="101400"/>
              </a:lnSpc>
              <a:spcBef>
                <a:spcPts val="45"/>
              </a:spcBef>
            </a:pPr>
            <a:r>
              <a:rPr i="1" spc="20" dirty="0">
                <a:latin typeface="Arial"/>
                <a:cs typeface="Arial"/>
              </a:rPr>
              <a:t>Предоперационный</a:t>
            </a:r>
            <a:r>
              <a:rPr i="1" spc="-275" dirty="0">
                <a:latin typeface="Arial"/>
                <a:cs typeface="Arial"/>
              </a:rPr>
              <a:t> </a:t>
            </a:r>
            <a:r>
              <a:rPr i="1" spc="20" dirty="0">
                <a:latin typeface="Arial"/>
                <a:cs typeface="Arial"/>
              </a:rPr>
              <a:t>период  </a:t>
            </a:r>
            <a:r>
              <a:rPr i="1" spc="-40" dirty="0">
                <a:solidFill>
                  <a:srgbClr val="000000"/>
                </a:solidFill>
                <a:latin typeface="Arial"/>
                <a:cs typeface="Arial"/>
              </a:rPr>
              <a:t>Задачи:</a:t>
            </a:r>
          </a:p>
        </p:txBody>
      </p:sp>
      <p:sp>
        <p:nvSpPr>
          <p:cNvPr id="4" name="object 4"/>
          <p:cNvSpPr txBox="1"/>
          <p:nvPr/>
        </p:nvSpPr>
        <p:spPr>
          <a:xfrm>
            <a:off x="78739" y="1002233"/>
            <a:ext cx="8863965" cy="5657850"/>
          </a:xfrm>
          <a:prstGeom prst="rect">
            <a:avLst/>
          </a:prstGeom>
        </p:spPr>
        <p:txBody>
          <a:bodyPr vert="horz" wrap="square" lIns="0" tIns="12065" rIns="0" bIns="0" rtlCol="0">
            <a:spAutoFit/>
          </a:bodyPr>
          <a:lstStyle/>
          <a:p>
            <a:pPr marL="355600" marR="532130" indent="-342900">
              <a:lnSpc>
                <a:spcPct val="100099"/>
              </a:lnSpc>
              <a:spcBef>
                <a:spcPts val="95"/>
              </a:spcBef>
              <a:tabLst>
                <a:tab pos="312420" algn="l"/>
              </a:tabLst>
            </a:pPr>
            <a:r>
              <a:rPr sz="2200" spc="-5" dirty="0">
                <a:latin typeface="Times New Roman"/>
                <a:cs typeface="Times New Roman"/>
              </a:rPr>
              <a:t>•	</a:t>
            </a:r>
            <a:r>
              <a:rPr sz="2200" spc="-15" dirty="0">
                <a:latin typeface="Times New Roman"/>
                <a:cs typeface="Times New Roman"/>
              </a:rPr>
              <a:t>Обучение </a:t>
            </a:r>
            <a:r>
              <a:rPr sz="2200" spc="-10" dirty="0">
                <a:latin typeface="Times New Roman"/>
                <a:cs typeface="Times New Roman"/>
              </a:rPr>
              <a:t>пользования </a:t>
            </a:r>
            <a:r>
              <a:rPr sz="2200" spc="-35" dirty="0">
                <a:latin typeface="Times New Roman"/>
                <a:cs typeface="Times New Roman"/>
              </a:rPr>
              <a:t>судном </a:t>
            </a:r>
            <a:r>
              <a:rPr sz="2200" spc="-5" dirty="0">
                <a:latin typeface="Times New Roman"/>
                <a:cs typeface="Times New Roman"/>
              </a:rPr>
              <a:t>в условиях </a:t>
            </a:r>
            <a:r>
              <a:rPr sz="2200" dirty="0">
                <a:latin typeface="Times New Roman"/>
                <a:cs typeface="Times New Roman"/>
              </a:rPr>
              <a:t>постели, </a:t>
            </a:r>
            <a:r>
              <a:rPr sz="2200" spc="-10" dirty="0">
                <a:latin typeface="Times New Roman"/>
                <a:cs typeface="Times New Roman"/>
              </a:rPr>
              <a:t>чтобы </a:t>
            </a:r>
            <a:r>
              <a:rPr sz="2200" spc="-15" dirty="0">
                <a:latin typeface="Times New Roman"/>
                <a:cs typeface="Times New Roman"/>
              </a:rPr>
              <a:t>избежать  рефлекторной </a:t>
            </a:r>
            <a:r>
              <a:rPr sz="2200" spc="-5" dirty="0">
                <a:latin typeface="Times New Roman"/>
                <a:cs typeface="Times New Roman"/>
              </a:rPr>
              <a:t>задержки </a:t>
            </a:r>
            <a:r>
              <a:rPr sz="2200" spc="-10" dirty="0">
                <a:latin typeface="Times New Roman"/>
                <a:cs typeface="Times New Roman"/>
              </a:rPr>
              <a:t>мочеиспускания </a:t>
            </a:r>
            <a:r>
              <a:rPr sz="2200" spc="-5" dirty="0">
                <a:latin typeface="Times New Roman"/>
                <a:cs typeface="Times New Roman"/>
              </a:rPr>
              <a:t>в </a:t>
            </a:r>
            <a:r>
              <a:rPr sz="2200" spc="-10" dirty="0">
                <a:latin typeface="Times New Roman"/>
                <a:cs typeface="Times New Roman"/>
              </a:rPr>
              <a:t>горизонтальном  </a:t>
            </a:r>
            <a:r>
              <a:rPr sz="2200" spc="-30" dirty="0">
                <a:latin typeface="Times New Roman"/>
                <a:cs typeface="Times New Roman"/>
              </a:rPr>
              <a:t>положении</a:t>
            </a:r>
            <a:r>
              <a:rPr sz="2200" spc="-50" dirty="0">
                <a:latin typeface="Times New Roman"/>
                <a:cs typeface="Times New Roman"/>
              </a:rPr>
              <a:t> </a:t>
            </a:r>
            <a:r>
              <a:rPr sz="2200" spc="-30" dirty="0">
                <a:latin typeface="Times New Roman"/>
                <a:cs typeface="Times New Roman"/>
              </a:rPr>
              <a:t>можно</a:t>
            </a:r>
            <a:endParaRPr sz="2200">
              <a:latin typeface="Times New Roman"/>
              <a:cs typeface="Times New Roman"/>
            </a:endParaRPr>
          </a:p>
          <a:p>
            <a:pPr marL="355600" marR="262890" indent="-342900">
              <a:lnSpc>
                <a:spcPct val="100000"/>
              </a:lnSpc>
              <a:spcBef>
                <a:spcPts val="600"/>
              </a:spcBef>
              <a:tabLst>
                <a:tab pos="320040" algn="l"/>
              </a:tabLst>
            </a:pPr>
            <a:r>
              <a:rPr sz="2200" spc="-5" dirty="0">
                <a:latin typeface="Times New Roman"/>
                <a:cs typeface="Times New Roman"/>
              </a:rPr>
              <a:t>•	</a:t>
            </a:r>
            <a:r>
              <a:rPr sz="2200" spc="-15" dirty="0">
                <a:latin typeface="Times New Roman"/>
                <a:cs typeface="Times New Roman"/>
              </a:rPr>
              <a:t>обучение </a:t>
            </a:r>
            <a:r>
              <a:rPr sz="2200" spc="-5" dirty="0">
                <a:latin typeface="Times New Roman"/>
                <a:cs typeface="Times New Roman"/>
              </a:rPr>
              <a:t>пациента </a:t>
            </a:r>
            <a:r>
              <a:rPr sz="2200" spc="-35" dirty="0">
                <a:latin typeface="Times New Roman"/>
                <a:cs typeface="Times New Roman"/>
              </a:rPr>
              <a:t>ходьбе </a:t>
            </a:r>
            <a:r>
              <a:rPr sz="2200" spc="-10" dirty="0">
                <a:latin typeface="Times New Roman"/>
                <a:cs typeface="Times New Roman"/>
              </a:rPr>
              <a:t>без </a:t>
            </a:r>
            <a:r>
              <a:rPr sz="2200" spc="-5" dirty="0">
                <a:latin typeface="Times New Roman"/>
                <a:cs typeface="Times New Roman"/>
              </a:rPr>
              <a:t>опоры на оперированную </a:t>
            </a:r>
            <a:r>
              <a:rPr sz="2200" spc="-15" dirty="0">
                <a:latin typeface="Times New Roman"/>
                <a:cs typeface="Times New Roman"/>
              </a:rPr>
              <a:t>конечность </a:t>
            </a:r>
            <a:r>
              <a:rPr sz="2200" spc="-5" dirty="0">
                <a:latin typeface="Times New Roman"/>
                <a:cs typeface="Times New Roman"/>
              </a:rPr>
              <a:t>с  </a:t>
            </a:r>
            <a:r>
              <a:rPr sz="2200" spc="-10" dirty="0">
                <a:latin typeface="Times New Roman"/>
                <a:cs typeface="Times New Roman"/>
              </a:rPr>
              <a:t>использованием дополнительных средств </a:t>
            </a:r>
            <a:r>
              <a:rPr sz="2200" spc="-5" dirty="0">
                <a:latin typeface="Times New Roman"/>
                <a:cs typeface="Times New Roman"/>
              </a:rPr>
              <a:t>опоры </a:t>
            </a:r>
            <a:r>
              <a:rPr sz="2200" spc="-10" dirty="0">
                <a:latin typeface="Times New Roman"/>
                <a:cs typeface="Times New Roman"/>
              </a:rPr>
              <a:t>(костыли,</a:t>
            </a:r>
            <a:r>
              <a:rPr sz="2200" spc="500" dirty="0">
                <a:latin typeface="Times New Roman"/>
                <a:cs typeface="Times New Roman"/>
              </a:rPr>
              <a:t> </a:t>
            </a:r>
            <a:r>
              <a:rPr sz="2200" spc="5" dirty="0">
                <a:latin typeface="Times New Roman"/>
                <a:cs typeface="Times New Roman"/>
              </a:rPr>
              <a:t>трость)</a:t>
            </a:r>
            <a:endParaRPr sz="2200">
              <a:latin typeface="Times New Roman"/>
              <a:cs typeface="Times New Roman"/>
            </a:endParaRPr>
          </a:p>
          <a:p>
            <a:pPr marL="355600" marR="641985" indent="-342900">
              <a:lnSpc>
                <a:spcPct val="100000"/>
              </a:lnSpc>
              <a:spcBef>
                <a:spcPts val="505"/>
              </a:spcBef>
              <a:tabLst>
                <a:tab pos="320040" algn="l"/>
              </a:tabLst>
            </a:pPr>
            <a:r>
              <a:rPr sz="2200" spc="-5" dirty="0">
                <a:latin typeface="Times New Roman"/>
                <a:cs typeface="Times New Roman"/>
              </a:rPr>
              <a:t>•	</a:t>
            </a:r>
            <a:r>
              <a:rPr sz="2200" spc="-15" dirty="0">
                <a:latin typeface="Times New Roman"/>
                <a:cs typeface="Times New Roman"/>
              </a:rPr>
              <a:t>обучение </a:t>
            </a:r>
            <a:r>
              <a:rPr sz="2200" spc="-5" dirty="0">
                <a:latin typeface="Times New Roman"/>
                <a:cs typeface="Times New Roman"/>
              </a:rPr>
              <a:t>изометрическим </a:t>
            </a:r>
            <a:r>
              <a:rPr sz="2200" spc="-10" dirty="0">
                <a:latin typeface="Times New Roman"/>
                <a:cs typeface="Times New Roman"/>
              </a:rPr>
              <a:t>напряжениям </a:t>
            </a:r>
            <a:r>
              <a:rPr sz="2200" spc="-5" dirty="0">
                <a:latin typeface="Times New Roman"/>
                <a:cs typeface="Times New Roman"/>
              </a:rPr>
              <a:t>мышц </a:t>
            </a:r>
            <a:r>
              <a:rPr sz="2200" spc="-15" dirty="0">
                <a:latin typeface="Times New Roman"/>
                <a:cs typeface="Times New Roman"/>
              </a:rPr>
              <a:t>бедра </a:t>
            </a:r>
            <a:r>
              <a:rPr sz="2200" spc="-5" dirty="0">
                <a:latin typeface="Times New Roman"/>
                <a:cs typeface="Times New Roman"/>
              </a:rPr>
              <a:t>и </a:t>
            </a:r>
            <a:r>
              <a:rPr sz="2200" spc="-20" dirty="0">
                <a:latin typeface="Times New Roman"/>
                <a:cs typeface="Times New Roman"/>
              </a:rPr>
              <a:t>ягодичных  </a:t>
            </a:r>
            <a:r>
              <a:rPr sz="2200" spc="-5" dirty="0">
                <a:latin typeface="Times New Roman"/>
                <a:cs typeface="Times New Roman"/>
              </a:rPr>
              <a:t>мышц, </a:t>
            </a:r>
            <a:r>
              <a:rPr sz="2200" spc="-25" dirty="0">
                <a:latin typeface="Times New Roman"/>
                <a:cs typeface="Times New Roman"/>
              </a:rPr>
              <a:t>которые </a:t>
            </a:r>
            <a:r>
              <a:rPr sz="2200" dirty="0">
                <a:latin typeface="Times New Roman"/>
                <a:cs typeface="Times New Roman"/>
              </a:rPr>
              <a:t>он </a:t>
            </a:r>
            <a:r>
              <a:rPr sz="2200" spc="-20" dirty="0">
                <a:latin typeface="Times New Roman"/>
                <a:cs typeface="Times New Roman"/>
              </a:rPr>
              <a:t>может </a:t>
            </a:r>
            <a:r>
              <a:rPr sz="2200" spc="-10" dirty="0">
                <a:latin typeface="Times New Roman"/>
                <a:cs typeface="Times New Roman"/>
              </a:rPr>
              <a:t>выполнять </a:t>
            </a:r>
            <a:r>
              <a:rPr sz="2200" spc="-5" dirty="0">
                <a:latin typeface="Times New Roman"/>
                <a:cs typeface="Times New Roman"/>
              </a:rPr>
              <a:t>также с </a:t>
            </a:r>
            <a:r>
              <a:rPr sz="2200" spc="-15" dirty="0">
                <a:latin typeface="Times New Roman"/>
                <a:cs typeface="Times New Roman"/>
              </a:rPr>
              <a:t>первого </a:t>
            </a:r>
            <a:r>
              <a:rPr sz="2200" spc="-5" dirty="0">
                <a:latin typeface="Times New Roman"/>
                <a:cs typeface="Times New Roman"/>
              </a:rPr>
              <a:t>дня </a:t>
            </a:r>
            <a:r>
              <a:rPr sz="2200" spc="10" dirty="0">
                <a:latin typeface="Times New Roman"/>
                <a:cs typeface="Times New Roman"/>
              </a:rPr>
              <a:t>после  </a:t>
            </a:r>
            <a:r>
              <a:rPr sz="2200" spc="-5" dirty="0">
                <a:latin typeface="Times New Roman"/>
                <a:cs typeface="Times New Roman"/>
              </a:rPr>
              <a:t>операции.</a:t>
            </a:r>
            <a:endParaRPr sz="2200">
              <a:latin typeface="Times New Roman"/>
              <a:cs typeface="Times New Roman"/>
            </a:endParaRPr>
          </a:p>
          <a:p>
            <a:pPr marL="355600" marR="82550" indent="-342900">
              <a:lnSpc>
                <a:spcPct val="100000"/>
              </a:lnSpc>
              <a:spcBef>
                <a:spcPts val="505"/>
              </a:spcBef>
              <a:tabLst>
                <a:tab pos="320040" algn="l"/>
                <a:tab pos="1550035" algn="l"/>
              </a:tabLst>
            </a:pPr>
            <a:r>
              <a:rPr sz="2200" spc="-5" dirty="0">
                <a:latin typeface="Times New Roman"/>
                <a:cs typeface="Times New Roman"/>
              </a:rPr>
              <a:t>•	</a:t>
            </a:r>
            <a:r>
              <a:rPr sz="2200" spc="5" dirty="0">
                <a:latin typeface="Times New Roman"/>
                <a:cs typeface="Times New Roman"/>
              </a:rPr>
              <a:t>освоение	</a:t>
            </a:r>
            <a:r>
              <a:rPr sz="2200" spc="-25" dirty="0">
                <a:latin typeface="Times New Roman"/>
                <a:cs typeface="Times New Roman"/>
              </a:rPr>
              <a:t>навыков </a:t>
            </a:r>
            <a:r>
              <a:rPr sz="2200" spc="-10" dirty="0">
                <a:latin typeface="Times New Roman"/>
                <a:cs typeface="Times New Roman"/>
              </a:rPr>
              <a:t>повседневной </a:t>
            </a:r>
            <a:r>
              <a:rPr sz="2200" dirty="0">
                <a:latin typeface="Times New Roman"/>
                <a:cs typeface="Times New Roman"/>
              </a:rPr>
              <a:t>активности </a:t>
            </a:r>
            <a:r>
              <a:rPr sz="2200" spc="-10" dirty="0">
                <a:latin typeface="Times New Roman"/>
                <a:cs typeface="Times New Roman"/>
              </a:rPr>
              <a:t>(вставание </a:t>
            </a:r>
            <a:r>
              <a:rPr sz="2200" spc="-5" dirty="0">
                <a:latin typeface="Times New Roman"/>
                <a:cs typeface="Times New Roman"/>
              </a:rPr>
              <a:t>с </a:t>
            </a:r>
            <a:r>
              <a:rPr sz="2200" spc="-10" dirty="0">
                <a:latin typeface="Times New Roman"/>
                <a:cs typeface="Times New Roman"/>
              </a:rPr>
              <a:t>правильным  </a:t>
            </a:r>
            <a:r>
              <a:rPr sz="2200" spc="-5" dirty="0">
                <a:latin typeface="Times New Roman"/>
                <a:cs typeface="Times New Roman"/>
              </a:rPr>
              <a:t>распределением </a:t>
            </a:r>
            <a:r>
              <a:rPr sz="2200" spc="10" dirty="0">
                <a:latin typeface="Times New Roman"/>
                <a:cs typeface="Times New Roman"/>
              </a:rPr>
              <a:t>веса </a:t>
            </a:r>
            <a:r>
              <a:rPr sz="2200" spc="-5" dirty="0">
                <a:latin typeface="Times New Roman"/>
                <a:cs typeface="Times New Roman"/>
              </a:rPr>
              <a:t>тела, пересаживание с </a:t>
            </a:r>
            <a:r>
              <a:rPr sz="2200" spc="-15" dirty="0">
                <a:latin typeface="Times New Roman"/>
                <a:cs typeface="Times New Roman"/>
              </a:rPr>
              <a:t>кровати </a:t>
            </a:r>
            <a:r>
              <a:rPr sz="2200" spc="-5" dirty="0">
                <a:latin typeface="Times New Roman"/>
                <a:cs typeface="Times New Roman"/>
              </a:rPr>
              <a:t>на </a:t>
            </a:r>
            <a:r>
              <a:rPr sz="2200" spc="-30" dirty="0">
                <a:latin typeface="Times New Roman"/>
                <a:cs typeface="Times New Roman"/>
              </a:rPr>
              <a:t>стул </a:t>
            </a:r>
            <a:r>
              <a:rPr sz="2200" spc="-5" dirty="0">
                <a:latin typeface="Times New Roman"/>
                <a:cs typeface="Times New Roman"/>
              </a:rPr>
              <a:t>и</a:t>
            </a:r>
            <a:r>
              <a:rPr sz="2200" spc="-235" dirty="0">
                <a:latin typeface="Times New Roman"/>
                <a:cs typeface="Times New Roman"/>
              </a:rPr>
              <a:t> </a:t>
            </a:r>
            <a:r>
              <a:rPr sz="2200" spc="-40" dirty="0">
                <a:latin typeface="Times New Roman"/>
                <a:cs typeface="Times New Roman"/>
              </a:rPr>
              <a:t>т.д.)</a:t>
            </a:r>
            <a:endParaRPr sz="2200">
              <a:latin typeface="Times New Roman"/>
              <a:cs typeface="Times New Roman"/>
            </a:endParaRPr>
          </a:p>
          <a:p>
            <a:pPr marL="355600" marR="5080" indent="-342900">
              <a:lnSpc>
                <a:spcPct val="100000"/>
              </a:lnSpc>
              <a:spcBef>
                <a:spcPts val="495"/>
              </a:spcBef>
              <a:tabLst>
                <a:tab pos="320040" algn="l"/>
              </a:tabLst>
            </a:pPr>
            <a:r>
              <a:rPr sz="2200" spc="-5" dirty="0">
                <a:latin typeface="Times New Roman"/>
                <a:cs typeface="Times New Roman"/>
              </a:rPr>
              <a:t>•	при </a:t>
            </a:r>
            <a:r>
              <a:rPr sz="2200" spc="-15" dirty="0">
                <a:latin typeface="Times New Roman"/>
                <a:cs typeface="Times New Roman"/>
              </a:rPr>
              <a:t>двустороннем </a:t>
            </a:r>
            <a:r>
              <a:rPr sz="2200" spc="5" dirty="0">
                <a:latin typeface="Times New Roman"/>
                <a:cs typeface="Times New Roman"/>
              </a:rPr>
              <a:t>процессе </a:t>
            </a:r>
            <a:r>
              <a:rPr sz="2200" spc="-10" dirty="0">
                <a:latin typeface="Times New Roman"/>
                <a:cs typeface="Times New Roman"/>
              </a:rPr>
              <a:t>начинается </a:t>
            </a:r>
            <a:r>
              <a:rPr sz="2200" spc="-5" dirty="0">
                <a:latin typeface="Times New Roman"/>
                <a:cs typeface="Times New Roman"/>
              </a:rPr>
              <a:t>программа </a:t>
            </a:r>
            <a:r>
              <a:rPr sz="2200" dirty="0">
                <a:latin typeface="Times New Roman"/>
                <a:cs typeface="Times New Roman"/>
              </a:rPr>
              <a:t>реабилитации </a:t>
            </a:r>
            <a:r>
              <a:rPr sz="2200" spc="-5" dirty="0">
                <a:latin typeface="Times New Roman"/>
                <a:cs typeface="Times New Roman"/>
              </a:rPr>
              <a:t>для  </a:t>
            </a:r>
            <a:r>
              <a:rPr sz="2200" spc="-25" dirty="0">
                <a:latin typeface="Times New Roman"/>
                <a:cs typeface="Times New Roman"/>
              </a:rPr>
              <a:t>второго </a:t>
            </a:r>
            <a:r>
              <a:rPr sz="2200" spc="-10" dirty="0">
                <a:latin typeface="Times New Roman"/>
                <a:cs typeface="Times New Roman"/>
              </a:rPr>
              <a:t>сустава, </a:t>
            </a:r>
            <a:r>
              <a:rPr sz="2200" spc="-25" dirty="0">
                <a:latin typeface="Times New Roman"/>
                <a:cs typeface="Times New Roman"/>
              </a:rPr>
              <a:t>которая </a:t>
            </a:r>
            <a:r>
              <a:rPr sz="2200" spc="-10" dirty="0">
                <a:latin typeface="Times New Roman"/>
                <a:cs typeface="Times New Roman"/>
              </a:rPr>
              <a:t>продолжается </a:t>
            </a:r>
            <a:r>
              <a:rPr sz="2200" spc="-5" dirty="0">
                <a:latin typeface="Times New Roman"/>
                <a:cs typeface="Times New Roman"/>
              </a:rPr>
              <a:t>в послеоперационном </a:t>
            </a:r>
            <a:r>
              <a:rPr sz="2200" spc="-15" dirty="0">
                <a:latin typeface="Times New Roman"/>
                <a:cs typeface="Times New Roman"/>
              </a:rPr>
              <a:t>периоде.  </a:t>
            </a:r>
            <a:r>
              <a:rPr sz="2200" spc="-20" dirty="0">
                <a:latin typeface="Times New Roman"/>
                <a:cs typeface="Times New Roman"/>
              </a:rPr>
              <a:t>Необходимость этого </a:t>
            </a:r>
            <a:r>
              <a:rPr sz="2200" spc="-10" dirty="0">
                <a:latin typeface="Times New Roman"/>
                <a:cs typeface="Times New Roman"/>
              </a:rPr>
              <a:t>диктуется </a:t>
            </a:r>
            <a:r>
              <a:rPr sz="2200" spc="-5" dirty="0">
                <a:latin typeface="Times New Roman"/>
                <a:cs typeface="Times New Roman"/>
              </a:rPr>
              <a:t>тем, </a:t>
            </a:r>
            <a:r>
              <a:rPr sz="2200" spc="-15" dirty="0">
                <a:latin typeface="Times New Roman"/>
                <a:cs typeface="Times New Roman"/>
              </a:rPr>
              <a:t>что </a:t>
            </a:r>
            <a:r>
              <a:rPr sz="2200" spc="5" dirty="0">
                <a:latin typeface="Times New Roman"/>
                <a:cs typeface="Times New Roman"/>
              </a:rPr>
              <a:t>после </a:t>
            </a:r>
            <a:r>
              <a:rPr sz="2200" spc="-5" dirty="0">
                <a:latin typeface="Times New Roman"/>
                <a:cs typeface="Times New Roman"/>
              </a:rPr>
              <a:t>операции </a:t>
            </a:r>
            <a:r>
              <a:rPr sz="2200" spc="-10" dirty="0">
                <a:latin typeface="Times New Roman"/>
                <a:cs typeface="Times New Roman"/>
              </a:rPr>
              <a:t>больной</a:t>
            </a:r>
            <a:r>
              <a:rPr sz="2200" spc="-155" dirty="0">
                <a:latin typeface="Times New Roman"/>
                <a:cs typeface="Times New Roman"/>
              </a:rPr>
              <a:t> </a:t>
            </a:r>
            <a:r>
              <a:rPr sz="2200" spc="-50" dirty="0">
                <a:latin typeface="Times New Roman"/>
                <a:cs typeface="Times New Roman"/>
              </a:rPr>
              <a:t>будет  </a:t>
            </a:r>
            <a:r>
              <a:rPr sz="2200" spc="-25" dirty="0">
                <a:latin typeface="Times New Roman"/>
                <a:cs typeface="Times New Roman"/>
              </a:rPr>
              <a:t>ходить</a:t>
            </a:r>
            <a:r>
              <a:rPr sz="2200" spc="-70" dirty="0">
                <a:latin typeface="Times New Roman"/>
                <a:cs typeface="Times New Roman"/>
              </a:rPr>
              <a:t> </a:t>
            </a:r>
            <a:r>
              <a:rPr sz="2200" spc="-5" dirty="0">
                <a:latin typeface="Times New Roman"/>
                <a:cs typeface="Times New Roman"/>
              </a:rPr>
              <a:t>при</a:t>
            </a:r>
            <a:r>
              <a:rPr sz="2200" spc="-45" dirty="0">
                <a:latin typeface="Times New Roman"/>
                <a:cs typeface="Times New Roman"/>
              </a:rPr>
              <a:t> </a:t>
            </a:r>
            <a:r>
              <a:rPr sz="2200" spc="-10" dirty="0">
                <a:latin typeface="Times New Roman"/>
                <a:cs typeface="Times New Roman"/>
              </a:rPr>
              <a:t>помощи</a:t>
            </a:r>
            <a:r>
              <a:rPr sz="2200" spc="-65" dirty="0">
                <a:latin typeface="Times New Roman"/>
                <a:cs typeface="Times New Roman"/>
              </a:rPr>
              <a:t> </a:t>
            </a:r>
            <a:r>
              <a:rPr sz="2200" spc="-10" dirty="0">
                <a:latin typeface="Times New Roman"/>
                <a:cs typeface="Times New Roman"/>
              </a:rPr>
              <a:t>костылей</a:t>
            </a:r>
            <a:r>
              <a:rPr sz="2200" spc="-45" dirty="0">
                <a:latin typeface="Times New Roman"/>
                <a:cs typeface="Times New Roman"/>
              </a:rPr>
              <a:t> </a:t>
            </a:r>
            <a:r>
              <a:rPr sz="2200" spc="-5" dirty="0">
                <a:latin typeface="Times New Roman"/>
                <a:cs typeface="Times New Roman"/>
              </a:rPr>
              <a:t>в</a:t>
            </a:r>
            <a:r>
              <a:rPr sz="2200" spc="-55" dirty="0">
                <a:latin typeface="Times New Roman"/>
                <a:cs typeface="Times New Roman"/>
              </a:rPr>
              <a:t> </a:t>
            </a:r>
            <a:r>
              <a:rPr sz="2200" dirty="0">
                <a:latin typeface="Times New Roman"/>
                <a:cs typeface="Times New Roman"/>
              </a:rPr>
              <a:t>основном</a:t>
            </a:r>
            <a:r>
              <a:rPr sz="2200" spc="-70" dirty="0">
                <a:latin typeface="Times New Roman"/>
                <a:cs typeface="Times New Roman"/>
              </a:rPr>
              <a:t> </a:t>
            </a:r>
            <a:r>
              <a:rPr sz="2200" spc="-5" dirty="0">
                <a:latin typeface="Times New Roman"/>
                <a:cs typeface="Times New Roman"/>
              </a:rPr>
              <a:t>с</a:t>
            </a:r>
            <a:r>
              <a:rPr sz="2200" spc="-65" dirty="0">
                <a:latin typeface="Times New Roman"/>
                <a:cs typeface="Times New Roman"/>
              </a:rPr>
              <a:t> </a:t>
            </a:r>
            <a:r>
              <a:rPr sz="2200" dirty="0">
                <a:latin typeface="Times New Roman"/>
                <a:cs typeface="Times New Roman"/>
              </a:rPr>
              <a:t>опорой</a:t>
            </a:r>
            <a:r>
              <a:rPr sz="2200" spc="-70" dirty="0">
                <a:latin typeface="Times New Roman"/>
                <a:cs typeface="Times New Roman"/>
              </a:rPr>
              <a:t> </a:t>
            </a:r>
            <a:r>
              <a:rPr sz="2200" spc="-5" dirty="0">
                <a:latin typeface="Times New Roman"/>
                <a:cs typeface="Times New Roman"/>
              </a:rPr>
              <a:t>на</a:t>
            </a:r>
            <a:endParaRPr sz="2200">
              <a:latin typeface="Times New Roman"/>
              <a:cs typeface="Times New Roman"/>
            </a:endParaRPr>
          </a:p>
          <a:p>
            <a:pPr marL="355600">
              <a:lnSpc>
                <a:spcPct val="100000"/>
              </a:lnSpc>
            </a:pPr>
            <a:r>
              <a:rPr sz="2200" spc="-5" dirty="0">
                <a:latin typeface="Times New Roman"/>
                <a:cs typeface="Times New Roman"/>
              </a:rPr>
              <a:t>неоперированную </a:t>
            </a:r>
            <a:r>
              <a:rPr sz="2200" spc="-45" dirty="0">
                <a:latin typeface="Times New Roman"/>
                <a:cs typeface="Times New Roman"/>
              </a:rPr>
              <a:t>ногу, </a:t>
            </a:r>
            <a:r>
              <a:rPr sz="2200" spc="-10" dirty="0">
                <a:latin typeface="Times New Roman"/>
                <a:cs typeface="Times New Roman"/>
              </a:rPr>
              <a:t>что, </a:t>
            </a:r>
            <a:r>
              <a:rPr sz="2200" spc="-15" dirty="0">
                <a:latin typeface="Times New Roman"/>
                <a:cs typeface="Times New Roman"/>
              </a:rPr>
              <a:t>как </a:t>
            </a:r>
            <a:r>
              <a:rPr sz="2200" spc="-10" dirty="0">
                <a:latin typeface="Times New Roman"/>
                <a:cs typeface="Times New Roman"/>
              </a:rPr>
              <a:t>правило, вызывает </a:t>
            </a:r>
            <a:r>
              <a:rPr sz="2200" spc="-5" dirty="0">
                <a:latin typeface="Times New Roman"/>
                <a:cs typeface="Times New Roman"/>
              </a:rPr>
              <a:t>усиление</a:t>
            </a:r>
            <a:r>
              <a:rPr sz="2200" spc="-400" dirty="0">
                <a:latin typeface="Times New Roman"/>
                <a:cs typeface="Times New Roman"/>
              </a:rPr>
              <a:t> </a:t>
            </a:r>
            <a:r>
              <a:rPr sz="2200" spc="-20" dirty="0">
                <a:latin typeface="Times New Roman"/>
                <a:cs typeface="Times New Roman"/>
              </a:rPr>
              <a:t>болевого</a:t>
            </a:r>
            <a:endParaRPr sz="2200">
              <a:latin typeface="Times New Roman"/>
              <a:cs typeface="Times New Roman"/>
            </a:endParaRPr>
          </a:p>
          <a:p>
            <a:pPr marL="355600">
              <a:lnSpc>
                <a:spcPct val="100000"/>
              </a:lnSpc>
              <a:spcBef>
                <a:spcPts val="5"/>
              </a:spcBef>
            </a:pPr>
            <a:r>
              <a:rPr sz="2200" spc="-15" dirty="0">
                <a:latin typeface="Times New Roman"/>
                <a:cs typeface="Times New Roman"/>
              </a:rPr>
              <a:t>синдрома.</a:t>
            </a:r>
            <a:endParaRPr sz="2200">
              <a:latin typeface="Times New Roman"/>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8640" y="487679"/>
            <a:ext cx="7315200" cy="1219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48131" y="153669"/>
            <a:ext cx="7331075" cy="873760"/>
          </a:xfrm>
          <a:prstGeom prst="rect">
            <a:avLst/>
          </a:prstGeom>
        </p:spPr>
        <p:txBody>
          <a:bodyPr vert="horz" wrap="square" lIns="0" tIns="12065" rIns="0" bIns="0" rtlCol="0">
            <a:spAutoFit/>
          </a:bodyPr>
          <a:lstStyle/>
          <a:p>
            <a:pPr marL="12700">
              <a:lnSpc>
                <a:spcPts val="3340"/>
              </a:lnSpc>
              <a:spcBef>
                <a:spcPts val="95"/>
              </a:spcBef>
            </a:pPr>
            <a:r>
              <a:rPr i="1" spc="-5" dirty="0">
                <a:solidFill>
                  <a:srgbClr val="000000"/>
                </a:solidFill>
                <a:latin typeface="Arial"/>
                <a:cs typeface="Arial"/>
              </a:rPr>
              <a:t>Предоперационный период</a:t>
            </a:r>
            <a:r>
              <a:rPr i="1" spc="30" dirty="0">
                <a:solidFill>
                  <a:srgbClr val="000000"/>
                </a:solidFill>
                <a:latin typeface="Arial"/>
                <a:cs typeface="Arial"/>
              </a:rPr>
              <a:t> </a:t>
            </a:r>
            <a:r>
              <a:rPr sz="2400" i="1" dirty="0">
                <a:solidFill>
                  <a:srgbClr val="000000"/>
                </a:solidFill>
                <a:latin typeface="Arial"/>
                <a:cs typeface="Arial"/>
              </a:rPr>
              <a:t>(продолжение)</a:t>
            </a:r>
            <a:endParaRPr sz="2400">
              <a:latin typeface="Arial"/>
              <a:cs typeface="Arial"/>
            </a:endParaRPr>
          </a:p>
          <a:p>
            <a:pPr marL="12700">
              <a:lnSpc>
                <a:spcPts val="3340"/>
              </a:lnSpc>
            </a:pPr>
            <a:r>
              <a:rPr i="1" spc="-40" dirty="0">
                <a:solidFill>
                  <a:srgbClr val="000000"/>
                </a:solidFill>
                <a:latin typeface="Arial"/>
                <a:cs typeface="Arial"/>
              </a:rPr>
              <a:t>Задачи:</a:t>
            </a:r>
          </a:p>
        </p:txBody>
      </p:sp>
      <p:sp>
        <p:nvSpPr>
          <p:cNvPr id="4" name="object 4"/>
          <p:cNvSpPr txBox="1"/>
          <p:nvPr/>
        </p:nvSpPr>
        <p:spPr>
          <a:xfrm>
            <a:off x="78739" y="1002233"/>
            <a:ext cx="8341359" cy="2113915"/>
          </a:xfrm>
          <a:prstGeom prst="rect">
            <a:avLst/>
          </a:prstGeom>
        </p:spPr>
        <p:txBody>
          <a:bodyPr vert="horz" wrap="square" lIns="0" tIns="12065" rIns="0" bIns="0" rtlCol="0">
            <a:spAutoFit/>
          </a:bodyPr>
          <a:lstStyle/>
          <a:p>
            <a:pPr marL="12700">
              <a:lnSpc>
                <a:spcPct val="100000"/>
              </a:lnSpc>
              <a:spcBef>
                <a:spcPts val="95"/>
              </a:spcBef>
              <a:tabLst>
                <a:tab pos="301625" algn="l"/>
              </a:tabLst>
            </a:pPr>
            <a:r>
              <a:rPr sz="2200" spc="-5" dirty="0">
                <a:latin typeface="Times New Roman"/>
                <a:cs typeface="Times New Roman"/>
              </a:rPr>
              <a:t>•	</a:t>
            </a:r>
            <a:r>
              <a:rPr sz="2200" spc="-10" dirty="0">
                <a:latin typeface="Times New Roman"/>
                <a:cs typeface="Times New Roman"/>
              </a:rPr>
              <a:t>обучение правильному </a:t>
            </a:r>
            <a:r>
              <a:rPr sz="2200" spc="-35" dirty="0">
                <a:latin typeface="Times New Roman"/>
                <a:cs typeface="Times New Roman"/>
              </a:rPr>
              <a:t>глубокому </a:t>
            </a:r>
            <a:r>
              <a:rPr sz="2200" spc="-30" dirty="0">
                <a:latin typeface="Times New Roman"/>
                <a:cs typeface="Times New Roman"/>
              </a:rPr>
              <a:t>грудному </a:t>
            </a:r>
            <a:r>
              <a:rPr sz="2200" spc="-5" dirty="0">
                <a:latin typeface="Times New Roman"/>
                <a:cs typeface="Times New Roman"/>
              </a:rPr>
              <a:t>и</a:t>
            </a:r>
            <a:r>
              <a:rPr sz="2200" spc="-254" dirty="0">
                <a:latin typeface="Times New Roman"/>
                <a:cs typeface="Times New Roman"/>
              </a:rPr>
              <a:t> </a:t>
            </a:r>
            <a:r>
              <a:rPr sz="2200" spc="-10" dirty="0">
                <a:latin typeface="Times New Roman"/>
                <a:cs typeface="Times New Roman"/>
              </a:rPr>
              <a:t>диафрагмальному</a:t>
            </a:r>
            <a:endParaRPr sz="2200">
              <a:latin typeface="Times New Roman"/>
              <a:cs typeface="Times New Roman"/>
            </a:endParaRPr>
          </a:p>
          <a:p>
            <a:pPr marL="355600" marR="5080">
              <a:lnSpc>
                <a:spcPct val="100000"/>
              </a:lnSpc>
              <a:spcBef>
                <a:spcPts val="5"/>
              </a:spcBef>
            </a:pPr>
            <a:r>
              <a:rPr sz="2200" spc="-5" dirty="0">
                <a:latin typeface="Times New Roman"/>
                <a:cs typeface="Times New Roman"/>
              </a:rPr>
              <a:t>дыханию, </a:t>
            </a:r>
            <a:r>
              <a:rPr sz="2200" spc="-15" dirty="0">
                <a:latin typeface="Times New Roman"/>
                <a:cs typeface="Times New Roman"/>
              </a:rPr>
              <a:t>откашливанию </a:t>
            </a:r>
            <a:r>
              <a:rPr sz="2200" spc="-5" dirty="0">
                <a:latin typeface="Times New Roman"/>
                <a:cs typeface="Times New Roman"/>
              </a:rPr>
              <a:t>для профилактики </a:t>
            </a:r>
            <a:r>
              <a:rPr sz="2200" spc="-25" dirty="0">
                <a:latin typeface="Times New Roman"/>
                <a:cs typeface="Times New Roman"/>
              </a:rPr>
              <a:t>рисков </a:t>
            </a:r>
            <a:r>
              <a:rPr sz="2200" spc="-5" dirty="0">
                <a:latin typeface="Times New Roman"/>
                <a:cs typeface="Times New Roman"/>
              </a:rPr>
              <a:t>осложнений</a:t>
            </a:r>
            <a:r>
              <a:rPr sz="2200" spc="-215" dirty="0">
                <a:latin typeface="Times New Roman"/>
                <a:cs typeface="Times New Roman"/>
              </a:rPr>
              <a:t> </a:t>
            </a:r>
            <a:r>
              <a:rPr sz="2200" spc="-10" dirty="0">
                <a:latin typeface="Times New Roman"/>
                <a:cs typeface="Times New Roman"/>
              </a:rPr>
              <a:t>со  стороны </a:t>
            </a:r>
            <a:r>
              <a:rPr sz="2200" spc="-15" dirty="0">
                <a:latin typeface="Times New Roman"/>
                <a:cs typeface="Times New Roman"/>
              </a:rPr>
              <a:t>сердечно-сосудистой, дыхательной </a:t>
            </a:r>
            <a:r>
              <a:rPr sz="2200" spc="-5" dirty="0">
                <a:latin typeface="Times New Roman"/>
                <a:cs typeface="Times New Roman"/>
              </a:rPr>
              <a:t>и </a:t>
            </a:r>
            <a:r>
              <a:rPr sz="2200" spc="-10" dirty="0">
                <a:latin typeface="Times New Roman"/>
                <a:cs typeface="Times New Roman"/>
              </a:rPr>
              <a:t>пищеварительной  систем</a:t>
            </a:r>
            <a:endParaRPr sz="2200">
              <a:latin typeface="Times New Roman"/>
              <a:cs typeface="Times New Roman"/>
            </a:endParaRPr>
          </a:p>
          <a:p>
            <a:pPr marL="355600" marR="351155" indent="-342900">
              <a:lnSpc>
                <a:spcPct val="100000"/>
              </a:lnSpc>
              <a:spcBef>
                <a:spcPts val="600"/>
              </a:spcBef>
              <a:tabLst>
                <a:tab pos="320040" algn="l"/>
              </a:tabLst>
            </a:pPr>
            <a:r>
              <a:rPr sz="2200" spc="-5" dirty="0">
                <a:latin typeface="Times New Roman"/>
                <a:cs typeface="Times New Roman"/>
              </a:rPr>
              <a:t>•	</a:t>
            </a:r>
            <a:r>
              <a:rPr sz="2200" spc="-15" dirty="0">
                <a:latin typeface="Times New Roman"/>
                <a:cs typeface="Times New Roman"/>
              </a:rPr>
              <a:t>рекомендации </a:t>
            </a:r>
            <a:r>
              <a:rPr sz="2200" spc="-5" dirty="0">
                <a:latin typeface="Times New Roman"/>
                <a:cs typeface="Times New Roman"/>
              </a:rPr>
              <a:t>по </a:t>
            </a:r>
            <a:r>
              <a:rPr sz="2200" spc="-10" dirty="0">
                <a:latin typeface="Times New Roman"/>
                <a:cs typeface="Times New Roman"/>
              </a:rPr>
              <a:t>снижение </a:t>
            </a:r>
            <a:r>
              <a:rPr sz="2200" spc="5" dirty="0">
                <a:latin typeface="Times New Roman"/>
                <a:cs typeface="Times New Roman"/>
              </a:rPr>
              <a:t>веса, </a:t>
            </a:r>
            <a:r>
              <a:rPr sz="2200" spc="-15" dirty="0">
                <a:latin typeface="Times New Roman"/>
                <a:cs typeface="Times New Roman"/>
              </a:rPr>
              <a:t>лечению </a:t>
            </a:r>
            <a:r>
              <a:rPr sz="2200" spc="-10" dirty="0">
                <a:latin typeface="Times New Roman"/>
                <a:cs typeface="Times New Roman"/>
              </a:rPr>
              <a:t>гастропатий, </a:t>
            </a:r>
            <a:r>
              <a:rPr sz="2200" dirty="0">
                <a:latin typeface="Times New Roman"/>
                <a:cs typeface="Times New Roman"/>
              </a:rPr>
              <a:t>санации  хронических </a:t>
            </a:r>
            <a:r>
              <a:rPr sz="2200" spc="-25" dirty="0">
                <a:latin typeface="Times New Roman"/>
                <a:cs typeface="Times New Roman"/>
              </a:rPr>
              <a:t>очагов</a:t>
            </a:r>
            <a:r>
              <a:rPr sz="2200" spc="-70" dirty="0">
                <a:latin typeface="Times New Roman"/>
                <a:cs typeface="Times New Roman"/>
              </a:rPr>
              <a:t> </a:t>
            </a:r>
            <a:r>
              <a:rPr sz="2200" spc="-5" dirty="0">
                <a:latin typeface="Times New Roman"/>
                <a:cs typeface="Times New Roman"/>
              </a:rPr>
              <a:t>инфекции.</a:t>
            </a:r>
            <a:endParaRPr sz="2200">
              <a:latin typeface="Times New Roman"/>
              <a:cs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77339" y="601979"/>
            <a:ext cx="5745480" cy="1447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065" rIns="0" bIns="0" rtlCol="0">
            <a:spAutoFit/>
          </a:bodyPr>
          <a:lstStyle/>
          <a:p>
            <a:pPr marL="196850" algn="ctr">
              <a:lnSpc>
                <a:spcPts val="3340"/>
              </a:lnSpc>
              <a:spcBef>
                <a:spcPts val="95"/>
              </a:spcBef>
            </a:pPr>
            <a:r>
              <a:rPr i="1" spc="-25" dirty="0">
                <a:latin typeface="Times New Roman"/>
                <a:cs typeface="Times New Roman"/>
              </a:rPr>
              <a:t>Ранний </a:t>
            </a:r>
            <a:r>
              <a:rPr i="1" spc="-5" dirty="0">
                <a:latin typeface="Times New Roman"/>
                <a:cs typeface="Times New Roman"/>
              </a:rPr>
              <a:t>послеоперационный</a:t>
            </a:r>
            <a:r>
              <a:rPr i="1" spc="-150" dirty="0">
                <a:latin typeface="Times New Roman"/>
                <a:cs typeface="Times New Roman"/>
              </a:rPr>
              <a:t> </a:t>
            </a:r>
            <a:r>
              <a:rPr i="1" spc="-10" dirty="0">
                <a:latin typeface="Times New Roman"/>
                <a:cs typeface="Times New Roman"/>
              </a:rPr>
              <a:t>период</a:t>
            </a:r>
          </a:p>
          <a:p>
            <a:pPr marL="196850" algn="ctr">
              <a:lnSpc>
                <a:spcPts val="3340"/>
              </a:lnSpc>
            </a:pPr>
            <a:r>
              <a:rPr b="0" i="1" spc="-5" dirty="0">
                <a:latin typeface="Times New Roman"/>
                <a:cs typeface="Times New Roman"/>
              </a:rPr>
              <a:t>(первые одна-две </a:t>
            </a:r>
            <a:r>
              <a:rPr b="0" i="1" spc="-25" dirty="0">
                <a:latin typeface="Times New Roman"/>
                <a:cs typeface="Times New Roman"/>
              </a:rPr>
              <a:t>недели </a:t>
            </a:r>
            <a:r>
              <a:rPr b="0" i="1" spc="10" dirty="0">
                <a:latin typeface="Times New Roman"/>
                <a:cs typeface="Times New Roman"/>
              </a:rPr>
              <a:t>после</a:t>
            </a:r>
            <a:r>
              <a:rPr b="0" i="1" spc="-215" dirty="0">
                <a:latin typeface="Times New Roman"/>
                <a:cs typeface="Times New Roman"/>
              </a:rPr>
              <a:t> </a:t>
            </a:r>
            <a:r>
              <a:rPr b="0" i="1" dirty="0">
                <a:latin typeface="Times New Roman"/>
                <a:cs typeface="Times New Roman"/>
              </a:rPr>
              <a:t>операции)</a:t>
            </a:r>
          </a:p>
        </p:txBody>
      </p:sp>
      <p:sp>
        <p:nvSpPr>
          <p:cNvPr id="4" name="object 4"/>
          <p:cNvSpPr txBox="1"/>
          <p:nvPr/>
        </p:nvSpPr>
        <p:spPr>
          <a:xfrm>
            <a:off x="474065" y="975487"/>
            <a:ext cx="7654290" cy="5496560"/>
          </a:xfrm>
          <a:prstGeom prst="rect">
            <a:avLst/>
          </a:prstGeom>
        </p:spPr>
        <p:txBody>
          <a:bodyPr vert="horz" wrap="square" lIns="0" tIns="190500" rIns="0" bIns="0" rtlCol="0">
            <a:spAutoFit/>
          </a:bodyPr>
          <a:lstStyle/>
          <a:p>
            <a:pPr marL="12700">
              <a:lnSpc>
                <a:spcPct val="100000"/>
              </a:lnSpc>
              <a:spcBef>
                <a:spcPts val="1500"/>
              </a:spcBef>
            </a:pPr>
            <a:r>
              <a:rPr sz="2400" b="1" i="1" spc="-15" dirty="0">
                <a:latin typeface="Times New Roman"/>
                <a:cs typeface="Times New Roman"/>
              </a:rPr>
              <a:t>Задачи:</a:t>
            </a:r>
            <a:endParaRPr sz="2400">
              <a:latin typeface="Times New Roman"/>
              <a:cs typeface="Times New Roman"/>
            </a:endParaRPr>
          </a:p>
          <a:p>
            <a:pPr marL="469900">
              <a:lnSpc>
                <a:spcPct val="100000"/>
              </a:lnSpc>
              <a:spcBef>
                <a:spcPts val="1405"/>
              </a:spcBef>
            </a:pPr>
            <a:r>
              <a:rPr sz="2000" spc="-10" dirty="0">
                <a:latin typeface="Wingdings"/>
                <a:cs typeface="Wingdings"/>
              </a:rPr>
              <a:t></a:t>
            </a:r>
            <a:r>
              <a:rPr sz="2400" spc="-10" dirty="0">
                <a:latin typeface="Times New Roman"/>
                <a:cs typeface="Times New Roman"/>
              </a:rPr>
              <a:t>профилактика </a:t>
            </a:r>
            <a:r>
              <a:rPr sz="2400" dirty="0">
                <a:latin typeface="Times New Roman"/>
                <a:cs typeface="Times New Roman"/>
              </a:rPr>
              <a:t>и борьба с</a:t>
            </a:r>
            <a:r>
              <a:rPr sz="2400" spc="355" dirty="0">
                <a:latin typeface="Times New Roman"/>
                <a:cs typeface="Times New Roman"/>
              </a:rPr>
              <a:t> </a:t>
            </a:r>
            <a:r>
              <a:rPr sz="2400" spc="-15" dirty="0">
                <a:latin typeface="Times New Roman"/>
                <a:cs typeface="Times New Roman"/>
              </a:rPr>
              <a:t>возможными</a:t>
            </a:r>
            <a:endParaRPr sz="2400">
              <a:latin typeface="Times New Roman"/>
              <a:cs typeface="Times New Roman"/>
            </a:endParaRPr>
          </a:p>
          <a:p>
            <a:pPr marL="469900">
              <a:lnSpc>
                <a:spcPct val="100000"/>
              </a:lnSpc>
            </a:pPr>
            <a:r>
              <a:rPr sz="2400" dirty="0">
                <a:latin typeface="Times New Roman"/>
                <a:cs typeface="Times New Roman"/>
              </a:rPr>
              <a:t>послеоперационными осложнениями</a:t>
            </a:r>
            <a:r>
              <a:rPr sz="2400" spc="130" dirty="0">
                <a:latin typeface="Times New Roman"/>
                <a:cs typeface="Times New Roman"/>
              </a:rPr>
              <a:t> </a:t>
            </a:r>
            <a:r>
              <a:rPr sz="2400" spc="-5" dirty="0">
                <a:latin typeface="Times New Roman"/>
                <a:cs typeface="Times New Roman"/>
              </a:rPr>
              <a:t>(пневмонии,</a:t>
            </a:r>
            <a:endParaRPr sz="2400">
              <a:latin typeface="Times New Roman"/>
              <a:cs typeface="Times New Roman"/>
            </a:endParaRPr>
          </a:p>
          <a:p>
            <a:pPr marL="469900">
              <a:lnSpc>
                <a:spcPct val="100000"/>
              </a:lnSpc>
              <a:spcBef>
                <a:spcPts val="5"/>
              </a:spcBef>
            </a:pPr>
            <a:r>
              <a:rPr sz="2400" spc="-20" dirty="0">
                <a:latin typeface="Times New Roman"/>
                <a:cs typeface="Times New Roman"/>
              </a:rPr>
              <a:t>атония </a:t>
            </a:r>
            <a:r>
              <a:rPr sz="2400" spc="-15" dirty="0">
                <a:latin typeface="Times New Roman"/>
                <a:cs typeface="Times New Roman"/>
              </a:rPr>
              <a:t>кишечника </a:t>
            </a:r>
            <a:r>
              <a:rPr sz="2400" dirty="0">
                <a:latin typeface="Times New Roman"/>
                <a:cs typeface="Times New Roman"/>
              </a:rPr>
              <a:t>и </a:t>
            </a:r>
            <a:r>
              <a:rPr sz="2400" spc="-20" dirty="0">
                <a:latin typeface="Times New Roman"/>
                <a:cs typeface="Times New Roman"/>
              </a:rPr>
              <a:t>мочевого </a:t>
            </a:r>
            <a:r>
              <a:rPr sz="2400" dirty="0">
                <a:latin typeface="Times New Roman"/>
                <a:cs typeface="Times New Roman"/>
              </a:rPr>
              <a:t>пузыря, </a:t>
            </a:r>
            <a:r>
              <a:rPr sz="2400" spc="-5" dirty="0">
                <a:latin typeface="Times New Roman"/>
                <a:cs typeface="Times New Roman"/>
              </a:rPr>
              <a:t>тромбозы </a:t>
            </a:r>
            <a:r>
              <a:rPr sz="2400" dirty="0">
                <a:latin typeface="Times New Roman"/>
                <a:cs typeface="Times New Roman"/>
              </a:rPr>
              <a:t>и</a:t>
            </a:r>
            <a:r>
              <a:rPr sz="2400" spc="-180" dirty="0">
                <a:latin typeface="Times New Roman"/>
                <a:cs typeface="Times New Roman"/>
              </a:rPr>
              <a:t> </a:t>
            </a:r>
            <a:r>
              <a:rPr sz="2400" dirty="0">
                <a:latin typeface="Times New Roman"/>
                <a:cs typeface="Times New Roman"/>
              </a:rPr>
              <a:t>др.);</a:t>
            </a:r>
            <a:endParaRPr sz="2400">
              <a:latin typeface="Times New Roman"/>
              <a:cs typeface="Times New Roman"/>
            </a:endParaRPr>
          </a:p>
          <a:p>
            <a:pPr marL="469900">
              <a:lnSpc>
                <a:spcPct val="100000"/>
              </a:lnSpc>
              <a:spcBef>
                <a:spcPts val="1390"/>
              </a:spcBef>
            </a:pPr>
            <a:r>
              <a:rPr sz="2400" spc="-5" dirty="0">
                <a:latin typeface="Wingdings"/>
                <a:cs typeface="Wingdings"/>
              </a:rPr>
              <a:t></a:t>
            </a:r>
            <a:r>
              <a:rPr sz="2400" spc="-5" dirty="0">
                <a:latin typeface="Times New Roman"/>
                <a:cs typeface="Times New Roman"/>
              </a:rPr>
              <a:t>улучшение </a:t>
            </a:r>
            <a:r>
              <a:rPr sz="2400" spc="10" dirty="0">
                <a:latin typeface="Times New Roman"/>
                <a:cs typeface="Times New Roman"/>
              </a:rPr>
              <a:t>деятельности</a:t>
            </a:r>
            <a:r>
              <a:rPr sz="2400" spc="65" dirty="0">
                <a:latin typeface="Times New Roman"/>
                <a:cs typeface="Times New Roman"/>
              </a:rPr>
              <a:t> </a:t>
            </a:r>
            <a:r>
              <a:rPr sz="2400" spc="-10" dirty="0">
                <a:latin typeface="Times New Roman"/>
                <a:cs typeface="Times New Roman"/>
              </a:rPr>
              <a:t>сердечно-сосудистой,</a:t>
            </a:r>
            <a:endParaRPr sz="2400">
              <a:latin typeface="Times New Roman"/>
              <a:cs typeface="Times New Roman"/>
            </a:endParaRPr>
          </a:p>
          <a:p>
            <a:pPr marL="469900">
              <a:lnSpc>
                <a:spcPct val="100000"/>
              </a:lnSpc>
            </a:pPr>
            <a:r>
              <a:rPr sz="2400" spc="-10" dirty="0">
                <a:latin typeface="Times New Roman"/>
                <a:cs typeface="Times New Roman"/>
              </a:rPr>
              <a:t>дыхательной </a:t>
            </a:r>
            <a:r>
              <a:rPr sz="2400" dirty="0">
                <a:latin typeface="Times New Roman"/>
                <a:cs typeface="Times New Roman"/>
              </a:rPr>
              <a:t>систем, </a:t>
            </a:r>
            <a:r>
              <a:rPr sz="2400" spc="-10" dirty="0">
                <a:latin typeface="Times New Roman"/>
                <a:cs typeface="Times New Roman"/>
              </a:rPr>
              <a:t>активизации</a:t>
            </a:r>
            <a:r>
              <a:rPr sz="2400" spc="-130" dirty="0">
                <a:latin typeface="Times New Roman"/>
                <a:cs typeface="Times New Roman"/>
              </a:rPr>
              <a:t> </a:t>
            </a:r>
            <a:r>
              <a:rPr sz="2400" spc="-15" dirty="0">
                <a:latin typeface="Times New Roman"/>
                <a:cs typeface="Times New Roman"/>
              </a:rPr>
              <a:t>периферического</a:t>
            </a:r>
            <a:endParaRPr sz="2400">
              <a:latin typeface="Times New Roman"/>
              <a:cs typeface="Times New Roman"/>
            </a:endParaRPr>
          </a:p>
          <a:p>
            <a:pPr marL="469900">
              <a:lnSpc>
                <a:spcPct val="100000"/>
              </a:lnSpc>
              <a:spcBef>
                <a:spcPts val="5"/>
              </a:spcBef>
            </a:pPr>
            <a:r>
              <a:rPr sz="2400" spc="-5" dirty="0">
                <a:latin typeface="Times New Roman"/>
                <a:cs typeface="Times New Roman"/>
              </a:rPr>
              <a:t>кровообращения;</a:t>
            </a:r>
            <a:endParaRPr sz="2400">
              <a:latin typeface="Times New Roman"/>
              <a:cs typeface="Times New Roman"/>
            </a:endParaRPr>
          </a:p>
          <a:p>
            <a:pPr marL="469900">
              <a:lnSpc>
                <a:spcPct val="100000"/>
              </a:lnSpc>
              <a:spcBef>
                <a:spcPts val="1500"/>
              </a:spcBef>
            </a:pPr>
            <a:r>
              <a:rPr sz="2400" spc="-10" dirty="0">
                <a:latin typeface="Wingdings"/>
                <a:cs typeface="Wingdings"/>
              </a:rPr>
              <a:t></a:t>
            </a:r>
            <a:r>
              <a:rPr sz="2400" spc="-10" dirty="0">
                <a:latin typeface="Times New Roman"/>
                <a:cs typeface="Times New Roman"/>
              </a:rPr>
              <a:t>улучшение эмоционального </a:t>
            </a:r>
            <a:r>
              <a:rPr sz="2400" spc="-5" dirty="0">
                <a:latin typeface="Times New Roman"/>
                <a:cs typeface="Times New Roman"/>
              </a:rPr>
              <a:t>состояния</a:t>
            </a:r>
            <a:r>
              <a:rPr sz="2400" spc="345" dirty="0">
                <a:latin typeface="Times New Roman"/>
                <a:cs typeface="Times New Roman"/>
              </a:rPr>
              <a:t> </a:t>
            </a:r>
            <a:r>
              <a:rPr sz="2400" spc="-15" dirty="0">
                <a:latin typeface="Times New Roman"/>
                <a:cs typeface="Times New Roman"/>
              </a:rPr>
              <a:t>больного.</a:t>
            </a:r>
            <a:endParaRPr sz="2400">
              <a:latin typeface="Times New Roman"/>
              <a:cs typeface="Times New Roman"/>
            </a:endParaRPr>
          </a:p>
          <a:p>
            <a:pPr marL="469900">
              <a:lnSpc>
                <a:spcPct val="100000"/>
              </a:lnSpc>
              <a:spcBef>
                <a:spcPts val="1405"/>
              </a:spcBef>
            </a:pPr>
            <a:r>
              <a:rPr sz="2400" spc="-10" dirty="0">
                <a:latin typeface="Wingdings"/>
                <a:cs typeface="Wingdings"/>
              </a:rPr>
              <a:t></a:t>
            </a:r>
            <a:r>
              <a:rPr sz="2400" spc="-10" dirty="0">
                <a:latin typeface="Times New Roman"/>
                <a:cs typeface="Times New Roman"/>
              </a:rPr>
              <a:t>улучшение </a:t>
            </a:r>
            <a:r>
              <a:rPr sz="2400" spc="-5" dirty="0">
                <a:latin typeface="Times New Roman"/>
                <a:cs typeface="Times New Roman"/>
              </a:rPr>
              <a:t>подвижности </a:t>
            </a:r>
            <a:r>
              <a:rPr sz="2400" dirty="0">
                <a:latin typeface="Times New Roman"/>
                <a:cs typeface="Times New Roman"/>
              </a:rPr>
              <a:t>в </a:t>
            </a:r>
            <a:r>
              <a:rPr sz="2400" spc="-10" dirty="0">
                <a:latin typeface="Times New Roman"/>
                <a:cs typeface="Times New Roman"/>
              </a:rPr>
              <a:t>искусственном</a:t>
            </a:r>
            <a:r>
              <a:rPr sz="2400" spc="415" dirty="0">
                <a:latin typeface="Times New Roman"/>
                <a:cs typeface="Times New Roman"/>
              </a:rPr>
              <a:t> </a:t>
            </a:r>
            <a:r>
              <a:rPr sz="2400" spc="-5" dirty="0">
                <a:latin typeface="Times New Roman"/>
                <a:cs typeface="Times New Roman"/>
              </a:rPr>
              <a:t>суставе;</a:t>
            </a:r>
            <a:endParaRPr sz="2400">
              <a:latin typeface="Times New Roman"/>
              <a:cs typeface="Times New Roman"/>
            </a:endParaRPr>
          </a:p>
          <a:p>
            <a:pPr marL="469900" marR="396875">
              <a:lnSpc>
                <a:spcPct val="100000"/>
              </a:lnSpc>
              <a:spcBef>
                <a:spcPts val="1405"/>
              </a:spcBef>
            </a:pPr>
            <a:r>
              <a:rPr sz="2400" spc="-10" dirty="0">
                <a:latin typeface="Wingdings"/>
                <a:cs typeface="Wingdings"/>
              </a:rPr>
              <a:t></a:t>
            </a:r>
            <a:r>
              <a:rPr sz="2400" spc="-10" dirty="0">
                <a:latin typeface="Times New Roman"/>
                <a:cs typeface="Times New Roman"/>
              </a:rPr>
              <a:t>активизация </a:t>
            </a:r>
            <a:r>
              <a:rPr sz="2400" spc="-15" dirty="0">
                <a:latin typeface="Times New Roman"/>
                <a:cs typeface="Times New Roman"/>
              </a:rPr>
              <a:t>больного, </a:t>
            </a:r>
            <a:r>
              <a:rPr sz="2400" spc="-10" dirty="0">
                <a:latin typeface="Times New Roman"/>
                <a:cs typeface="Times New Roman"/>
              </a:rPr>
              <a:t>обучение </a:t>
            </a:r>
            <a:r>
              <a:rPr sz="2400" spc="-5" dirty="0">
                <a:latin typeface="Times New Roman"/>
                <a:cs typeface="Times New Roman"/>
              </a:rPr>
              <a:t>присаживанию </a:t>
            </a:r>
            <a:r>
              <a:rPr sz="2400" dirty="0">
                <a:latin typeface="Times New Roman"/>
                <a:cs typeface="Times New Roman"/>
              </a:rPr>
              <a:t>и  сидению, </a:t>
            </a:r>
            <a:r>
              <a:rPr sz="2400" spc="-15" dirty="0">
                <a:latin typeface="Times New Roman"/>
                <a:cs typeface="Times New Roman"/>
              </a:rPr>
              <a:t>перевод </a:t>
            </a:r>
            <a:r>
              <a:rPr sz="2400" dirty="0">
                <a:latin typeface="Times New Roman"/>
                <a:cs typeface="Times New Roman"/>
              </a:rPr>
              <a:t>в </a:t>
            </a:r>
            <a:r>
              <a:rPr sz="2400" spc="-20" dirty="0">
                <a:latin typeface="Times New Roman"/>
                <a:cs typeface="Times New Roman"/>
              </a:rPr>
              <a:t>положение </a:t>
            </a:r>
            <a:r>
              <a:rPr sz="2400" spc="-25" dirty="0">
                <a:latin typeface="Times New Roman"/>
                <a:cs typeface="Times New Roman"/>
              </a:rPr>
              <a:t>стоя </a:t>
            </a:r>
            <a:r>
              <a:rPr sz="2400" dirty="0">
                <a:latin typeface="Times New Roman"/>
                <a:cs typeface="Times New Roman"/>
              </a:rPr>
              <a:t>и </a:t>
            </a:r>
            <a:r>
              <a:rPr sz="2400" spc="-10" dirty="0">
                <a:latin typeface="Times New Roman"/>
                <a:cs typeface="Times New Roman"/>
              </a:rPr>
              <a:t>обучение  передвижению </a:t>
            </a:r>
            <a:r>
              <a:rPr sz="2400" spc="-5" dirty="0">
                <a:latin typeface="Times New Roman"/>
                <a:cs typeface="Times New Roman"/>
              </a:rPr>
              <a:t>при </a:t>
            </a:r>
            <a:r>
              <a:rPr sz="2400" spc="-10" dirty="0">
                <a:latin typeface="Times New Roman"/>
                <a:cs typeface="Times New Roman"/>
              </a:rPr>
              <a:t>помощи</a:t>
            </a:r>
            <a:r>
              <a:rPr sz="2400" spc="-40" dirty="0">
                <a:latin typeface="Times New Roman"/>
                <a:cs typeface="Times New Roman"/>
              </a:rPr>
              <a:t> </a:t>
            </a:r>
            <a:r>
              <a:rPr sz="2400" spc="-15" dirty="0">
                <a:latin typeface="Times New Roman"/>
                <a:cs typeface="Times New Roman"/>
              </a:rPr>
              <a:t>костылей.</a:t>
            </a:r>
            <a:endParaRPr sz="2400">
              <a:latin typeface="Times New Roman"/>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20674" y="23622"/>
            <a:ext cx="6522720" cy="880110"/>
          </a:xfrm>
          <a:prstGeom prst="rect">
            <a:avLst/>
          </a:prstGeom>
        </p:spPr>
        <p:txBody>
          <a:bodyPr vert="horz" wrap="square" lIns="0" tIns="12065" rIns="0" bIns="0" rtlCol="0">
            <a:spAutoFit/>
          </a:bodyPr>
          <a:lstStyle/>
          <a:p>
            <a:pPr marL="12700">
              <a:lnSpc>
                <a:spcPct val="100000"/>
              </a:lnSpc>
              <a:spcBef>
                <a:spcPts val="95"/>
              </a:spcBef>
            </a:pPr>
            <a:r>
              <a:rPr i="1" spc="-5" dirty="0">
                <a:solidFill>
                  <a:srgbClr val="000000"/>
                </a:solidFill>
                <a:latin typeface="Arial"/>
                <a:cs typeface="Arial"/>
              </a:rPr>
              <a:t>Ранний </a:t>
            </a:r>
            <a:r>
              <a:rPr i="1" spc="-10" dirty="0">
                <a:solidFill>
                  <a:srgbClr val="000000"/>
                </a:solidFill>
                <a:latin typeface="Arial"/>
                <a:cs typeface="Arial"/>
              </a:rPr>
              <a:t>послеоперационный</a:t>
            </a:r>
            <a:r>
              <a:rPr i="1" spc="85" dirty="0">
                <a:solidFill>
                  <a:srgbClr val="000000"/>
                </a:solidFill>
                <a:latin typeface="Arial"/>
                <a:cs typeface="Arial"/>
              </a:rPr>
              <a:t> </a:t>
            </a:r>
            <a:r>
              <a:rPr i="1" spc="-5" dirty="0">
                <a:solidFill>
                  <a:srgbClr val="000000"/>
                </a:solidFill>
                <a:latin typeface="Arial"/>
                <a:cs typeface="Arial"/>
              </a:rPr>
              <a:t>период</a:t>
            </a:r>
          </a:p>
          <a:p>
            <a:pPr marL="12700">
              <a:lnSpc>
                <a:spcPct val="100000"/>
              </a:lnSpc>
              <a:spcBef>
                <a:spcPts val="10"/>
              </a:spcBef>
            </a:pPr>
            <a:r>
              <a:rPr sz="2400" i="1" spc="-5" dirty="0">
                <a:solidFill>
                  <a:srgbClr val="000000"/>
                </a:solidFill>
                <a:latin typeface="Times New Roman"/>
                <a:cs typeface="Times New Roman"/>
              </a:rPr>
              <a:t>правила</a:t>
            </a:r>
            <a:r>
              <a:rPr sz="2400" i="1" spc="5" dirty="0">
                <a:solidFill>
                  <a:srgbClr val="000000"/>
                </a:solidFill>
                <a:latin typeface="Times New Roman"/>
                <a:cs typeface="Times New Roman"/>
              </a:rPr>
              <a:t> </a:t>
            </a:r>
            <a:r>
              <a:rPr sz="2400" i="1" spc="-15" dirty="0">
                <a:solidFill>
                  <a:srgbClr val="000000"/>
                </a:solidFill>
                <a:latin typeface="Times New Roman"/>
                <a:cs typeface="Times New Roman"/>
              </a:rPr>
              <a:t>поведения</a:t>
            </a:r>
            <a:r>
              <a:rPr b="0" i="1" spc="-15" dirty="0">
                <a:solidFill>
                  <a:srgbClr val="000000"/>
                </a:solidFill>
                <a:latin typeface="Arial"/>
                <a:cs typeface="Arial"/>
              </a:rPr>
              <a:t>:</a:t>
            </a:r>
            <a:endParaRPr sz="2400">
              <a:latin typeface="Arial"/>
              <a:cs typeface="Arial"/>
            </a:endParaRPr>
          </a:p>
        </p:txBody>
      </p:sp>
      <p:sp>
        <p:nvSpPr>
          <p:cNvPr id="4" name="object 4"/>
          <p:cNvSpPr txBox="1"/>
          <p:nvPr/>
        </p:nvSpPr>
        <p:spPr>
          <a:xfrm>
            <a:off x="186334" y="1006957"/>
            <a:ext cx="8539480" cy="3931285"/>
          </a:xfrm>
          <a:prstGeom prst="rect">
            <a:avLst/>
          </a:prstGeom>
        </p:spPr>
        <p:txBody>
          <a:bodyPr vert="horz" wrap="square" lIns="0" tIns="0" rIns="0" bIns="0" rtlCol="0">
            <a:spAutoFit/>
          </a:bodyPr>
          <a:lstStyle/>
          <a:p>
            <a:pPr marL="12700">
              <a:lnSpc>
                <a:spcPts val="2725"/>
              </a:lnSpc>
            </a:pPr>
            <a:r>
              <a:rPr sz="2400" spc="-5" dirty="0">
                <a:latin typeface="Arial"/>
                <a:cs typeface="Arial"/>
              </a:rPr>
              <a:t>1</a:t>
            </a:r>
            <a:r>
              <a:rPr sz="2000" spc="-5" dirty="0">
                <a:latin typeface="Arial"/>
                <a:cs typeface="Arial"/>
              </a:rPr>
              <a:t>. </a:t>
            </a:r>
            <a:r>
              <a:rPr sz="2000" dirty="0">
                <a:latin typeface="Times New Roman"/>
                <a:cs typeface="Times New Roman"/>
              </a:rPr>
              <a:t>При </a:t>
            </a:r>
            <a:r>
              <a:rPr sz="2000" spc="-5" dirty="0">
                <a:latin typeface="Times New Roman"/>
                <a:cs typeface="Times New Roman"/>
              </a:rPr>
              <a:t>выполнении большинства упражнений, </a:t>
            </a:r>
            <a:r>
              <a:rPr sz="2000" dirty="0">
                <a:latin typeface="Times New Roman"/>
                <a:cs typeface="Times New Roman"/>
              </a:rPr>
              <a:t>в </a:t>
            </a:r>
            <a:r>
              <a:rPr sz="2000" spc="-15" dirty="0">
                <a:latin typeface="Times New Roman"/>
                <a:cs typeface="Times New Roman"/>
              </a:rPr>
              <a:t>положении </a:t>
            </a:r>
            <a:r>
              <a:rPr sz="2000" spc="-5" dirty="0">
                <a:latin typeface="Times New Roman"/>
                <a:cs typeface="Times New Roman"/>
              </a:rPr>
              <a:t>лежа на</a:t>
            </a:r>
            <a:r>
              <a:rPr sz="2000" spc="15" dirty="0">
                <a:latin typeface="Times New Roman"/>
                <a:cs typeface="Times New Roman"/>
              </a:rPr>
              <a:t> </a:t>
            </a:r>
            <a:r>
              <a:rPr sz="2000" spc="-10" dirty="0">
                <a:latin typeface="Times New Roman"/>
                <a:cs typeface="Times New Roman"/>
              </a:rPr>
              <a:t>кровати</a:t>
            </a:r>
            <a:endParaRPr sz="2000">
              <a:latin typeface="Times New Roman"/>
              <a:cs typeface="Times New Roman"/>
            </a:endParaRPr>
          </a:p>
          <a:p>
            <a:pPr marL="12700" marR="5080">
              <a:lnSpc>
                <a:spcPct val="101000"/>
              </a:lnSpc>
              <a:spcBef>
                <a:spcPts val="40"/>
              </a:spcBef>
              <a:tabLst>
                <a:tab pos="5848985" algn="l"/>
              </a:tabLst>
            </a:pPr>
            <a:r>
              <a:rPr sz="2000" spc="-5" dirty="0">
                <a:latin typeface="Times New Roman"/>
                <a:cs typeface="Times New Roman"/>
              </a:rPr>
              <a:t>или </a:t>
            </a:r>
            <a:r>
              <a:rPr sz="2000" dirty="0">
                <a:latin typeface="Times New Roman"/>
                <a:cs typeface="Times New Roman"/>
              </a:rPr>
              <a:t>сидя </a:t>
            </a:r>
            <a:r>
              <a:rPr sz="2000" spc="-5" dirty="0">
                <a:latin typeface="Times New Roman"/>
                <a:cs typeface="Times New Roman"/>
              </a:rPr>
              <a:t>на </a:t>
            </a:r>
            <a:r>
              <a:rPr sz="2000" spc="-20" dirty="0">
                <a:latin typeface="Times New Roman"/>
                <a:cs typeface="Times New Roman"/>
              </a:rPr>
              <a:t>стуле, </a:t>
            </a:r>
            <a:r>
              <a:rPr sz="2000" dirty="0">
                <a:latin typeface="Times New Roman"/>
                <a:cs typeface="Times New Roman"/>
              </a:rPr>
              <a:t>у </a:t>
            </a:r>
            <a:r>
              <a:rPr sz="2000" spc="-10" dirty="0">
                <a:latin typeface="Times New Roman"/>
                <a:cs typeface="Times New Roman"/>
              </a:rPr>
              <a:t>больного </a:t>
            </a:r>
            <a:r>
              <a:rPr sz="2000" dirty="0">
                <a:latin typeface="Times New Roman"/>
                <a:cs typeface="Times New Roman"/>
              </a:rPr>
              <a:t>между</a:t>
            </a:r>
            <a:r>
              <a:rPr sz="2000" spc="155" dirty="0">
                <a:latin typeface="Times New Roman"/>
                <a:cs typeface="Times New Roman"/>
              </a:rPr>
              <a:t> </a:t>
            </a:r>
            <a:r>
              <a:rPr sz="2000" spc="-5" dirty="0">
                <a:latin typeface="Times New Roman"/>
                <a:cs typeface="Times New Roman"/>
              </a:rPr>
              <a:t>ногами</a:t>
            </a:r>
            <a:r>
              <a:rPr sz="2000" spc="25" dirty="0">
                <a:latin typeface="Times New Roman"/>
                <a:cs typeface="Times New Roman"/>
              </a:rPr>
              <a:t> </a:t>
            </a:r>
            <a:r>
              <a:rPr sz="2000" spc="-5" dirty="0">
                <a:latin typeface="Times New Roman"/>
                <a:cs typeface="Times New Roman"/>
              </a:rPr>
              <a:t>должна	</a:t>
            </a:r>
            <a:r>
              <a:rPr sz="2000" spc="-15" dirty="0">
                <a:latin typeface="Times New Roman"/>
                <a:cs typeface="Times New Roman"/>
              </a:rPr>
              <a:t>находиться</a:t>
            </a:r>
            <a:r>
              <a:rPr sz="2000" spc="-65" dirty="0">
                <a:latin typeface="Times New Roman"/>
                <a:cs typeface="Times New Roman"/>
              </a:rPr>
              <a:t> </a:t>
            </a:r>
            <a:r>
              <a:rPr sz="2000" dirty="0">
                <a:latin typeface="Times New Roman"/>
                <a:cs typeface="Times New Roman"/>
              </a:rPr>
              <a:t>клиновидная  </a:t>
            </a:r>
            <a:r>
              <a:rPr sz="2000" spc="-15" dirty="0">
                <a:latin typeface="Times New Roman"/>
                <a:cs typeface="Times New Roman"/>
              </a:rPr>
              <a:t>подушка </a:t>
            </a:r>
            <a:r>
              <a:rPr sz="2000" dirty="0">
                <a:latin typeface="Times New Roman"/>
                <a:cs typeface="Times New Roman"/>
              </a:rPr>
              <a:t>для </a:t>
            </a:r>
            <a:r>
              <a:rPr sz="2000" spc="-10" dirty="0">
                <a:latin typeface="Times New Roman"/>
                <a:cs typeface="Times New Roman"/>
              </a:rPr>
              <a:t>отведения </a:t>
            </a:r>
            <a:r>
              <a:rPr sz="2000" spc="-5" dirty="0">
                <a:latin typeface="Times New Roman"/>
                <a:cs typeface="Times New Roman"/>
              </a:rPr>
              <a:t>оперированной </a:t>
            </a:r>
            <a:r>
              <a:rPr sz="2000" spc="-10" dirty="0">
                <a:latin typeface="Times New Roman"/>
                <a:cs typeface="Times New Roman"/>
              </a:rPr>
              <a:t>конечности </a:t>
            </a:r>
            <a:r>
              <a:rPr sz="2000" dirty="0">
                <a:latin typeface="Times New Roman"/>
                <a:cs typeface="Times New Roman"/>
              </a:rPr>
              <a:t>до 10-15</a:t>
            </a:r>
            <a:r>
              <a:rPr sz="2000" spc="-229" dirty="0">
                <a:latin typeface="Times New Roman"/>
                <a:cs typeface="Times New Roman"/>
              </a:rPr>
              <a:t> </a:t>
            </a:r>
            <a:r>
              <a:rPr sz="2000" spc="-5" dirty="0">
                <a:latin typeface="Times New Roman"/>
                <a:cs typeface="Times New Roman"/>
              </a:rPr>
              <a:t>градусов.</a:t>
            </a:r>
            <a:endParaRPr sz="2000">
              <a:latin typeface="Times New Roman"/>
              <a:cs typeface="Times New Roman"/>
            </a:endParaRPr>
          </a:p>
          <a:p>
            <a:pPr marL="12700" marR="56515">
              <a:lnSpc>
                <a:spcPct val="100000"/>
              </a:lnSpc>
              <a:spcBef>
                <a:spcPts val="635"/>
              </a:spcBef>
            </a:pPr>
            <a:r>
              <a:rPr sz="2000" dirty="0">
                <a:latin typeface="Times New Roman"/>
                <a:cs typeface="Times New Roman"/>
              </a:rPr>
              <a:t>2. С </a:t>
            </a:r>
            <a:r>
              <a:rPr sz="2000" spc="-5" dirty="0">
                <a:latin typeface="Times New Roman"/>
                <a:cs typeface="Times New Roman"/>
              </a:rPr>
              <a:t>первых </a:t>
            </a:r>
            <a:r>
              <a:rPr sz="2000" dirty="0">
                <a:latin typeface="Times New Roman"/>
                <a:cs typeface="Times New Roman"/>
              </a:rPr>
              <a:t>дней </a:t>
            </a:r>
            <a:r>
              <a:rPr sz="2000" spc="5" dirty="0">
                <a:latin typeface="Times New Roman"/>
                <a:cs typeface="Times New Roman"/>
              </a:rPr>
              <a:t>после </a:t>
            </a:r>
            <a:r>
              <a:rPr sz="2000" dirty="0">
                <a:latin typeface="Times New Roman"/>
                <a:cs typeface="Times New Roman"/>
              </a:rPr>
              <a:t>операции для </a:t>
            </a:r>
            <a:r>
              <a:rPr sz="2000" spc="-5" dirty="0">
                <a:latin typeface="Times New Roman"/>
                <a:cs typeface="Times New Roman"/>
              </a:rPr>
              <a:t>профилактики тромбофлебита </a:t>
            </a:r>
            <a:r>
              <a:rPr sz="2000" spc="-20" dirty="0">
                <a:latin typeface="Times New Roman"/>
                <a:cs typeface="Times New Roman"/>
              </a:rPr>
              <a:t>глубоких  </a:t>
            </a:r>
            <a:r>
              <a:rPr sz="2000" spc="-5" dirty="0">
                <a:latin typeface="Times New Roman"/>
                <a:cs typeface="Times New Roman"/>
              </a:rPr>
              <a:t>вен </a:t>
            </a:r>
            <a:r>
              <a:rPr sz="2000" spc="-10" dirty="0">
                <a:latin typeface="Times New Roman"/>
                <a:cs typeface="Times New Roman"/>
              </a:rPr>
              <a:t>больному показано </a:t>
            </a:r>
            <a:r>
              <a:rPr sz="2000" spc="-5" dirty="0">
                <a:latin typeface="Times New Roman"/>
                <a:cs typeface="Times New Roman"/>
              </a:rPr>
              <a:t>выполнение активных движений </a:t>
            </a:r>
            <a:r>
              <a:rPr sz="2000" dirty="0">
                <a:latin typeface="Times New Roman"/>
                <a:cs typeface="Times New Roman"/>
              </a:rPr>
              <a:t>в </a:t>
            </a:r>
            <a:r>
              <a:rPr sz="2000" spc="-10" dirty="0">
                <a:latin typeface="Times New Roman"/>
                <a:cs typeface="Times New Roman"/>
              </a:rPr>
              <a:t>голеностопном  суставе</a:t>
            </a:r>
            <a:endParaRPr sz="2000">
              <a:latin typeface="Times New Roman"/>
              <a:cs typeface="Times New Roman"/>
            </a:endParaRPr>
          </a:p>
          <a:p>
            <a:pPr marL="12700" marR="122555">
              <a:lnSpc>
                <a:spcPct val="100000"/>
              </a:lnSpc>
              <a:spcBef>
                <a:spcPts val="509"/>
              </a:spcBef>
              <a:tabLst>
                <a:tab pos="4794250" algn="l"/>
              </a:tabLst>
            </a:pPr>
            <a:r>
              <a:rPr sz="2000" dirty="0">
                <a:latin typeface="Times New Roman"/>
                <a:cs typeface="Times New Roman"/>
              </a:rPr>
              <a:t>3. Ноги </a:t>
            </a:r>
            <a:r>
              <a:rPr sz="2000" spc="-5" dirty="0">
                <a:latin typeface="Times New Roman"/>
                <a:cs typeface="Times New Roman"/>
              </a:rPr>
              <a:t>бинтуются</a:t>
            </a:r>
            <a:r>
              <a:rPr sz="2000" spc="25" dirty="0">
                <a:latin typeface="Times New Roman"/>
                <a:cs typeface="Times New Roman"/>
              </a:rPr>
              <a:t> </a:t>
            </a:r>
            <a:r>
              <a:rPr sz="2000" spc="-5" dirty="0">
                <a:latin typeface="Times New Roman"/>
                <a:cs typeface="Times New Roman"/>
              </a:rPr>
              <a:t>эластичными</a:t>
            </a:r>
            <a:r>
              <a:rPr sz="2000" spc="10" dirty="0">
                <a:latin typeface="Times New Roman"/>
                <a:cs typeface="Times New Roman"/>
              </a:rPr>
              <a:t> </a:t>
            </a:r>
            <a:r>
              <a:rPr sz="2000" dirty="0">
                <a:latin typeface="Times New Roman"/>
                <a:cs typeface="Times New Roman"/>
              </a:rPr>
              <a:t>бинтами.	Последние </a:t>
            </a:r>
            <a:r>
              <a:rPr sz="2000" spc="-30" dirty="0">
                <a:latin typeface="Times New Roman"/>
                <a:cs typeface="Times New Roman"/>
              </a:rPr>
              <a:t>годы </a:t>
            </a:r>
            <a:r>
              <a:rPr sz="2000" spc="-10" dirty="0">
                <a:latin typeface="Times New Roman"/>
                <a:cs typeface="Times New Roman"/>
              </a:rPr>
              <a:t>используется  </a:t>
            </a:r>
            <a:r>
              <a:rPr sz="2000" dirty="0">
                <a:latin typeface="Times New Roman"/>
                <a:cs typeface="Times New Roman"/>
              </a:rPr>
              <a:t>госпитальный </a:t>
            </a:r>
            <a:r>
              <a:rPr sz="2000" spc="-10" dirty="0">
                <a:latin typeface="Times New Roman"/>
                <a:cs typeface="Times New Roman"/>
              </a:rPr>
              <a:t>трикотаж, </a:t>
            </a:r>
            <a:r>
              <a:rPr sz="2000" spc="-20" dirty="0">
                <a:latin typeface="Times New Roman"/>
                <a:cs typeface="Times New Roman"/>
              </a:rPr>
              <a:t>который </a:t>
            </a:r>
            <a:r>
              <a:rPr sz="2000" spc="-5" dirty="0">
                <a:latin typeface="Times New Roman"/>
                <a:cs typeface="Times New Roman"/>
              </a:rPr>
              <a:t>имеет </a:t>
            </a:r>
            <a:r>
              <a:rPr sz="2000" dirty="0">
                <a:latin typeface="Times New Roman"/>
                <a:cs typeface="Times New Roman"/>
              </a:rPr>
              <a:t>ряд существенных преимуществ  </a:t>
            </a:r>
            <a:r>
              <a:rPr sz="2000" spc="-10" dirty="0">
                <a:latin typeface="Times New Roman"/>
                <a:cs typeface="Times New Roman"/>
              </a:rPr>
              <a:t>перед </a:t>
            </a:r>
            <a:r>
              <a:rPr sz="2000" spc="-5" dirty="0">
                <a:latin typeface="Times New Roman"/>
                <a:cs typeface="Times New Roman"/>
              </a:rPr>
              <a:t>эластичными </a:t>
            </a:r>
            <a:r>
              <a:rPr sz="2000" dirty="0">
                <a:latin typeface="Times New Roman"/>
                <a:cs typeface="Times New Roman"/>
              </a:rPr>
              <a:t>бинтами: </a:t>
            </a:r>
            <a:r>
              <a:rPr sz="2000" spc="-5" dirty="0">
                <a:latin typeface="Times New Roman"/>
                <a:cs typeface="Times New Roman"/>
              </a:rPr>
              <a:t>возможность </a:t>
            </a:r>
            <a:r>
              <a:rPr sz="2000" spc="-15" dirty="0">
                <a:latin typeface="Times New Roman"/>
                <a:cs typeface="Times New Roman"/>
              </a:rPr>
              <a:t>давать </a:t>
            </a:r>
            <a:r>
              <a:rPr sz="2000" dirty="0">
                <a:latin typeface="Times New Roman"/>
                <a:cs typeface="Times New Roman"/>
              </a:rPr>
              <a:t>дозированную</a:t>
            </a:r>
            <a:r>
              <a:rPr sz="2000" spc="-250" dirty="0">
                <a:latin typeface="Times New Roman"/>
                <a:cs typeface="Times New Roman"/>
              </a:rPr>
              <a:t> </a:t>
            </a:r>
            <a:r>
              <a:rPr sz="2000" spc="-10" dirty="0">
                <a:latin typeface="Times New Roman"/>
                <a:cs typeface="Times New Roman"/>
              </a:rPr>
              <a:t>компрессию  </a:t>
            </a:r>
            <a:r>
              <a:rPr sz="2000" spc="-5" dirty="0">
                <a:latin typeface="Times New Roman"/>
                <a:cs typeface="Times New Roman"/>
              </a:rPr>
              <a:t>на </a:t>
            </a:r>
            <a:r>
              <a:rPr sz="2000" spc="-10" dirty="0">
                <a:latin typeface="Times New Roman"/>
                <a:cs typeface="Times New Roman"/>
              </a:rPr>
              <a:t>протяжении </a:t>
            </a:r>
            <a:r>
              <a:rPr sz="2000" spc="-5" dirty="0">
                <a:latin typeface="Times New Roman"/>
                <a:cs typeface="Times New Roman"/>
              </a:rPr>
              <a:t>всех</a:t>
            </a:r>
            <a:r>
              <a:rPr sz="2000" spc="-140" dirty="0">
                <a:latin typeface="Times New Roman"/>
                <a:cs typeface="Times New Roman"/>
              </a:rPr>
              <a:t> </a:t>
            </a:r>
            <a:r>
              <a:rPr sz="2000" spc="-10" dirty="0">
                <a:latin typeface="Times New Roman"/>
                <a:cs typeface="Times New Roman"/>
              </a:rPr>
              <a:t>конечности.</a:t>
            </a:r>
            <a:endParaRPr sz="2000">
              <a:latin typeface="Times New Roman"/>
              <a:cs typeface="Times New Roman"/>
            </a:endParaRPr>
          </a:p>
          <a:p>
            <a:pPr marL="12700" marR="34925">
              <a:lnSpc>
                <a:spcPct val="100000"/>
              </a:lnSpc>
              <a:spcBef>
                <a:spcPts val="490"/>
              </a:spcBef>
            </a:pPr>
            <a:r>
              <a:rPr sz="2000" dirty="0">
                <a:latin typeface="Times New Roman"/>
                <a:cs typeface="Times New Roman"/>
              </a:rPr>
              <a:t>4. </a:t>
            </a:r>
            <a:r>
              <a:rPr sz="2000" spc="-10" dirty="0">
                <a:latin typeface="Times New Roman"/>
                <a:cs typeface="Times New Roman"/>
              </a:rPr>
              <a:t>Вставать </a:t>
            </a:r>
            <a:r>
              <a:rPr sz="2000" dirty="0">
                <a:latin typeface="Times New Roman"/>
                <a:cs typeface="Times New Roman"/>
              </a:rPr>
              <a:t>и </a:t>
            </a:r>
            <a:r>
              <a:rPr sz="2000" spc="-15" dirty="0">
                <a:latin typeface="Times New Roman"/>
                <a:cs typeface="Times New Roman"/>
              </a:rPr>
              <a:t>давать </a:t>
            </a:r>
            <a:r>
              <a:rPr sz="2000" dirty="0">
                <a:latin typeface="Times New Roman"/>
                <a:cs typeface="Times New Roman"/>
              </a:rPr>
              <a:t>осевую </a:t>
            </a:r>
            <a:r>
              <a:rPr sz="2000" spc="-10" dirty="0">
                <a:latin typeface="Times New Roman"/>
                <a:cs typeface="Times New Roman"/>
              </a:rPr>
              <a:t>нагрузку </a:t>
            </a:r>
            <a:r>
              <a:rPr sz="2000" spc="-5" dirty="0">
                <a:latin typeface="Times New Roman"/>
                <a:cs typeface="Times New Roman"/>
              </a:rPr>
              <a:t>на оперированную ногу больной</a:t>
            </a:r>
            <a:r>
              <a:rPr sz="2000" spc="-135" dirty="0">
                <a:latin typeface="Times New Roman"/>
                <a:cs typeface="Times New Roman"/>
              </a:rPr>
              <a:t> </a:t>
            </a:r>
            <a:r>
              <a:rPr sz="2000" spc="-10" dirty="0">
                <a:latin typeface="Times New Roman"/>
                <a:cs typeface="Times New Roman"/>
              </a:rPr>
              <a:t>должен  </a:t>
            </a:r>
            <a:r>
              <a:rPr sz="2000" spc="-25" dirty="0">
                <a:latin typeface="Times New Roman"/>
                <a:cs typeface="Times New Roman"/>
              </a:rPr>
              <a:t>только </a:t>
            </a:r>
            <a:r>
              <a:rPr sz="2000" spc="-20" dirty="0">
                <a:latin typeface="Times New Roman"/>
                <a:cs typeface="Times New Roman"/>
              </a:rPr>
              <a:t>под </a:t>
            </a:r>
            <a:r>
              <a:rPr sz="2000" dirty="0">
                <a:latin typeface="Times New Roman"/>
                <a:cs typeface="Times New Roman"/>
              </a:rPr>
              <a:t>строгим </a:t>
            </a:r>
            <a:r>
              <a:rPr sz="2000" spc="-10" dirty="0">
                <a:latin typeface="Times New Roman"/>
                <a:cs typeface="Times New Roman"/>
              </a:rPr>
              <a:t>контролем </a:t>
            </a:r>
            <a:r>
              <a:rPr sz="2000" spc="-20" dirty="0">
                <a:latin typeface="Times New Roman"/>
                <a:cs typeface="Times New Roman"/>
              </a:rPr>
              <a:t>врача </a:t>
            </a:r>
            <a:r>
              <a:rPr sz="2000" spc="-5" dirty="0">
                <a:latin typeface="Times New Roman"/>
                <a:cs typeface="Times New Roman"/>
              </a:rPr>
              <a:t>по лечебной</a:t>
            </a:r>
            <a:r>
              <a:rPr sz="2000" spc="30" dirty="0">
                <a:latin typeface="Times New Roman"/>
                <a:cs typeface="Times New Roman"/>
              </a:rPr>
              <a:t> </a:t>
            </a:r>
            <a:r>
              <a:rPr sz="2000" spc="-10" dirty="0">
                <a:latin typeface="Times New Roman"/>
                <a:cs typeface="Times New Roman"/>
              </a:rPr>
              <a:t>гимнастике.</a:t>
            </a:r>
            <a:endParaRPr sz="20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81604" y="14173"/>
            <a:ext cx="2486025" cy="452120"/>
          </a:xfrm>
          <a:prstGeom prst="rect">
            <a:avLst/>
          </a:prstGeom>
        </p:spPr>
        <p:txBody>
          <a:bodyPr vert="horz" wrap="square" lIns="0" tIns="12065" rIns="0" bIns="0" rtlCol="0">
            <a:spAutoFit/>
          </a:bodyPr>
          <a:lstStyle/>
          <a:p>
            <a:pPr marL="12700">
              <a:lnSpc>
                <a:spcPct val="100000"/>
              </a:lnSpc>
              <a:spcBef>
                <a:spcPts val="95"/>
              </a:spcBef>
            </a:pPr>
            <a:r>
              <a:rPr spc="-15" dirty="0"/>
              <a:t>Актуальность</a:t>
            </a:r>
          </a:p>
        </p:txBody>
      </p:sp>
      <p:sp>
        <p:nvSpPr>
          <p:cNvPr id="4" name="object 4"/>
          <p:cNvSpPr txBox="1"/>
          <p:nvPr/>
        </p:nvSpPr>
        <p:spPr>
          <a:xfrm>
            <a:off x="402742" y="933704"/>
            <a:ext cx="8335645" cy="3102610"/>
          </a:xfrm>
          <a:prstGeom prst="rect">
            <a:avLst/>
          </a:prstGeom>
        </p:spPr>
        <p:txBody>
          <a:bodyPr vert="horz" wrap="square" lIns="0" tIns="12065" rIns="0" bIns="0" rtlCol="0">
            <a:spAutoFit/>
          </a:bodyPr>
          <a:lstStyle/>
          <a:p>
            <a:pPr marL="12700" marR="338455">
              <a:lnSpc>
                <a:spcPct val="100000"/>
              </a:lnSpc>
              <a:spcBef>
                <a:spcPts val="95"/>
              </a:spcBef>
              <a:tabLst>
                <a:tab pos="6909434" algn="l"/>
              </a:tabLst>
            </a:pPr>
            <a:r>
              <a:rPr sz="2800" spc="-30" dirty="0">
                <a:latin typeface="Times New Roman"/>
                <a:cs typeface="Times New Roman"/>
              </a:rPr>
              <a:t>Ежегодно </a:t>
            </a:r>
            <a:r>
              <a:rPr sz="2800" spc="-5" dirty="0">
                <a:latin typeface="Times New Roman"/>
                <a:cs typeface="Times New Roman"/>
              </a:rPr>
              <a:t>в мире </a:t>
            </a:r>
            <a:r>
              <a:rPr sz="2800" spc="-10" dirty="0">
                <a:latin typeface="Times New Roman"/>
                <a:cs typeface="Times New Roman"/>
              </a:rPr>
              <a:t>выполняется </a:t>
            </a:r>
            <a:r>
              <a:rPr sz="2800" spc="-40" dirty="0">
                <a:latin typeface="Times New Roman"/>
                <a:cs typeface="Times New Roman"/>
              </a:rPr>
              <a:t>около </a:t>
            </a:r>
            <a:r>
              <a:rPr sz="2800" spc="-5" dirty="0">
                <a:latin typeface="Times New Roman"/>
                <a:cs typeface="Times New Roman"/>
              </a:rPr>
              <a:t>1,5</a:t>
            </a:r>
            <a:r>
              <a:rPr sz="2800" spc="-30" dirty="0">
                <a:latin typeface="Times New Roman"/>
                <a:cs typeface="Times New Roman"/>
              </a:rPr>
              <a:t> </a:t>
            </a:r>
            <a:r>
              <a:rPr sz="2800" spc="-10" dirty="0">
                <a:latin typeface="Times New Roman"/>
                <a:cs typeface="Times New Roman"/>
              </a:rPr>
              <a:t>млн	</a:t>
            </a:r>
            <a:r>
              <a:rPr sz="2800" spc="-5" dirty="0">
                <a:latin typeface="Times New Roman"/>
                <a:cs typeface="Times New Roman"/>
              </a:rPr>
              <a:t>ТЭП и  </a:t>
            </a:r>
            <a:r>
              <a:rPr sz="2800" spc="5" dirty="0">
                <a:latin typeface="Times New Roman"/>
                <a:cs typeface="Times New Roman"/>
              </a:rPr>
              <a:t>потребность </a:t>
            </a:r>
            <a:r>
              <a:rPr sz="2800" spc="-5" dirty="0">
                <a:latin typeface="Times New Roman"/>
                <a:cs typeface="Times New Roman"/>
              </a:rPr>
              <a:t>в этих операциях постоянно</a:t>
            </a:r>
            <a:r>
              <a:rPr sz="2800" spc="-254" dirty="0">
                <a:latin typeface="Times New Roman"/>
                <a:cs typeface="Times New Roman"/>
              </a:rPr>
              <a:t> </a:t>
            </a:r>
            <a:r>
              <a:rPr sz="2800" spc="-25" dirty="0">
                <a:latin typeface="Times New Roman"/>
                <a:cs typeface="Times New Roman"/>
              </a:rPr>
              <a:t>возрастает.</a:t>
            </a:r>
            <a:endParaRPr sz="2800">
              <a:latin typeface="Times New Roman"/>
              <a:cs typeface="Times New Roman"/>
            </a:endParaRPr>
          </a:p>
          <a:p>
            <a:pPr marL="12700" marR="5080">
              <a:lnSpc>
                <a:spcPct val="100000"/>
              </a:lnSpc>
              <a:spcBef>
                <a:spcPts val="710"/>
              </a:spcBef>
            </a:pPr>
            <a:r>
              <a:rPr sz="2800" spc="-15" dirty="0">
                <a:latin typeface="Times New Roman"/>
                <a:cs typeface="Times New Roman"/>
              </a:rPr>
              <a:t>Наиболее частой </a:t>
            </a:r>
            <a:r>
              <a:rPr sz="2800" spc="-5" dirty="0">
                <a:latin typeface="Times New Roman"/>
                <a:cs typeface="Times New Roman"/>
              </a:rPr>
              <a:t>причиной </a:t>
            </a:r>
            <a:r>
              <a:rPr sz="2800" spc="-10" dirty="0">
                <a:latin typeface="Times New Roman"/>
                <a:cs typeface="Times New Roman"/>
              </a:rPr>
              <a:t>первичного  </a:t>
            </a:r>
            <a:r>
              <a:rPr sz="2800" spc="-5" dirty="0">
                <a:latin typeface="Times New Roman"/>
                <a:cs typeface="Times New Roman"/>
              </a:rPr>
              <a:t>эндопротезирования </a:t>
            </a:r>
            <a:r>
              <a:rPr sz="2800" spc="-10" dirty="0">
                <a:latin typeface="Times New Roman"/>
                <a:cs typeface="Times New Roman"/>
              </a:rPr>
              <a:t>суставов является </a:t>
            </a:r>
            <a:r>
              <a:rPr sz="2800" spc="-15" dirty="0">
                <a:latin typeface="Times New Roman"/>
                <a:cs typeface="Times New Roman"/>
              </a:rPr>
              <a:t>остеоартрит,</a:t>
            </a:r>
            <a:r>
              <a:rPr sz="2800" spc="-265" dirty="0">
                <a:latin typeface="Times New Roman"/>
                <a:cs typeface="Times New Roman"/>
              </a:rPr>
              <a:t> </a:t>
            </a:r>
            <a:r>
              <a:rPr sz="2800" spc="-5" dirty="0">
                <a:latin typeface="Times New Roman"/>
                <a:cs typeface="Times New Roman"/>
              </a:rPr>
              <a:t>на  </a:t>
            </a:r>
            <a:r>
              <a:rPr sz="2800" spc="-10" dirty="0">
                <a:latin typeface="Times New Roman"/>
                <a:cs typeface="Times New Roman"/>
              </a:rPr>
              <a:t>поздних </a:t>
            </a:r>
            <a:r>
              <a:rPr sz="2800" dirty="0">
                <a:latin typeface="Times New Roman"/>
                <a:cs typeface="Times New Roman"/>
              </a:rPr>
              <a:t>стадиях </a:t>
            </a:r>
            <a:r>
              <a:rPr sz="2800" spc="-40" dirty="0">
                <a:latin typeface="Times New Roman"/>
                <a:cs typeface="Times New Roman"/>
              </a:rPr>
              <a:t>которого </a:t>
            </a:r>
            <a:r>
              <a:rPr sz="2800" spc="-10" dirty="0">
                <a:latin typeface="Times New Roman"/>
                <a:cs typeface="Times New Roman"/>
              </a:rPr>
              <a:t>выполнение </a:t>
            </a:r>
            <a:r>
              <a:rPr sz="2800" spc="-5" dirty="0">
                <a:latin typeface="Times New Roman"/>
                <a:cs typeface="Times New Roman"/>
              </a:rPr>
              <a:t>ТЭП </a:t>
            </a:r>
            <a:r>
              <a:rPr sz="2800" spc="-10" dirty="0">
                <a:latin typeface="Times New Roman"/>
                <a:cs typeface="Times New Roman"/>
              </a:rPr>
              <a:t>является  единственным </a:t>
            </a:r>
            <a:r>
              <a:rPr sz="2800" spc="-30" dirty="0">
                <a:latin typeface="Times New Roman"/>
                <a:cs typeface="Times New Roman"/>
              </a:rPr>
              <a:t>методом </a:t>
            </a:r>
            <a:r>
              <a:rPr sz="2800" dirty="0">
                <a:latin typeface="Times New Roman"/>
                <a:cs typeface="Times New Roman"/>
              </a:rPr>
              <a:t>устранения </a:t>
            </a:r>
            <a:r>
              <a:rPr sz="2800" spc="-10" dirty="0">
                <a:latin typeface="Times New Roman"/>
                <a:cs typeface="Times New Roman"/>
              </a:rPr>
              <a:t>боли</a:t>
            </a:r>
            <a:r>
              <a:rPr sz="2800" spc="-160" dirty="0">
                <a:latin typeface="Times New Roman"/>
                <a:cs typeface="Times New Roman"/>
              </a:rPr>
              <a:t> </a:t>
            </a:r>
            <a:r>
              <a:rPr sz="2800" spc="-5" dirty="0">
                <a:latin typeface="Times New Roman"/>
                <a:cs typeface="Times New Roman"/>
              </a:rPr>
              <a:t>и</a:t>
            </a:r>
            <a:endParaRPr sz="2800">
              <a:latin typeface="Times New Roman"/>
              <a:cs typeface="Times New Roman"/>
            </a:endParaRPr>
          </a:p>
          <a:p>
            <a:pPr marL="12700">
              <a:lnSpc>
                <a:spcPct val="100000"/>
              </a:lnSpc>
            </a:pPr>
            <a:r>
              <a:rPr sz="2800" spc="-5" dirty="0">
                <a:latin typeface="Times New Roman"/>
                <a:cs typeface="Times New Roman"/>
              </a:rPr>
              <a:t>предупреждения</a:t>
            </a:r>
            <a:r>
              <a:rPr sz="2800" spc="-15" dirty="0">
                <a:latin typeface="Times New Roman"/>
                <a:cs typeface="Times New Roman"/>
              </a:rPr>
              <a:t> </a:t>
            </a:r>
            <a:r>
              <a:rPr sz="2800" dirty="0">
                <a:latin typeface="Times New Roman"/>
                <a:cs typeface="Times New Roman"/>
              </a:rPr>
              <a:t>инвалидности</a:t>
            </a:r>
            <a:endParaRPr sz="28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8966"/>
            <a:ext cx="6694805" cy="360680"/>
          </a:xfrm>
          <a:prstGeom prst="rect">
            <a:avLst/>
          </a:prstGeom>
        </p:spPr>
        <p:txBody>
          <a:bodyPr vert="horz" wrap="square" lIns="0" tIns="12065" rIns="0" bIns="0" rtlCol="0">
            <a:spAutoFit/>
          </a:bodyPr>
          <a:lstStyle/>
          <a:p>
            <a:pPr marL="12700">
              <a:lnSpc>
                <a:spcPct val="100000"/>
              </a:lnSpc>
              <a:spcBef>
                <a:spcPts val="95"/>
              </a:spcBef>
            </a:pPr>
            <a:r>
              <a:rPr sz="2200" spc="-10" dirty="0">
                <a:solidFill>
                  <a:srgbClr val="000000"/>
                </a:solidFill>
                <a:latin typeface="Times New Roman"/>
                <a:cs typeface="Times New Roman"/>
              </a:rPr>
              <a:t>Предупреждение </a:t>
            </a:r>
            <a:r>
              <a:rPr sz="2200" spc="-5" dirty="0">
                <a:solidFill>
                  <a:srgbClr val="000000"/>
                </a:solidFill>
                <a:latin typeface="Times New Roman"/>
                <a:cs typeface="Times New Roman"/>
              </a:rPr>
              <a:t>дислокации </a:t>
            </a:r>
            <a:r>
              <a:rPr sz="2200" spc="-10" dirty="0">
                <a:solidFill>
                  <a:srgbClr val="000000"/>
                </a:solidFill>
                <a:latin typeface="Times New Roman"/>
                <a:cs typeface="Times New Roman"/>
              </a:rPr>
              <a:t>тазобедренного</a:t>
            </a:r>
            <a:r>
              <a:rPr sz="2200" spc="-315" dirty="0">
                <a:solidFill>
                  <a:srgbClr val="000000"/>
                </a:solidFill>
                <a:latin typeface="Times New Roman"/>
                <a:cs typeface="Times New Roman"/>
              </a:rPr>
              <a:t> </a:t>
            </a:r>
            <a:r>
              <a:rPr sz="2200" spc="-15" dirty="0">
                <a:solidFill>
                  <a:srgbClr val="000000"/>
                </a:solidFill>
                <a:latin typeface="Times New Roman"/>
                <a:cs typeface="Times New Roman"/>
              </a:rPr>
              <a:t>сустава</a:t>
            </a:r>
            <a:endParaRPr sz="2200">
              <a:latin typeface="Times New Roman"/>
              <a:cs typeface="Times New Roman"/>
            </a:endParaRPr>
          </a:p>
        </p:txBody>
      </p:sp>
      <p:sp>
        <p:nvSpPr>
          <p:cNvPr id="4" name="object 4"/>
          <p:cNvSpPr txBox="1"/>
          <p:nvPr/>
        </p:nvSpPr>
        <p:spPr>
          <a:xfrm>
            <a:off x="78739" y="314325"/>
            <a:ext cx="8686800" cy="6545580"/>
          </a:xfrm>
          <a:prstGeom prst="rect">
            <a:avLst/>
          </a:prstGeom>
        </p:spPr>
        <p:txBody>
          <a:bodyPr vert="horz" wrap="square" lIns="0" tIns="37465" rIns="0" bIns="0" rtlCol="0">
            <a:spAutoFit/>
          </a:bodyPr>
          <a:lstStyle/>
          <a:p>
            <a:pPr marL="756285" marR="658495" indent="-287020">
              <a:lnSpc>
                <a:spcPts val="2260"/>
              </a:lnSpc>
              <a:spcBef>
                <a:spcPts val="295"/>
              </a:spcBef>
              <a:tabLst>
                <a:tab pos="732155" algn="l"/>
              </a:tabLst>
            </a:pPr>
            <a:r>
              <a:rPr sz="2000" dirty="0">
                <a:latin typeface="Times New Roman"/>
                <a:cs typeface="Times New Roman"/>
              </a:rPr>
              <a:t>–	</a:t>
            </a:r>
            <a:r>
              <a:rPr sz="2000" spc="-5" dirty="0">
                <a:latin typeface="Times New Roman"/>
                <a:cs typeface="Times New Roman"/>
              </a:rPr>
              <a:t>Стандартные </a:t>
            </a:r>
            <a:r>
              <a:rPr sz="2000" dirty="0">
                <a:latin typeface="Times New Roman"/>
                <a:cs typeface="Times New Roman"/>
              </a:rPr>
              <a:t>меры предосторожности для </a:t>
            </a:r>
            <a:r>
              <a:rPr sz="2000" spc="-5" dirty="0">
                <a:latin typeface="Times New Roman"/>
                <a:cs typeface="Times New Roman"/>
              </a:rPr>
              <a:t>предупреждения </a:t>
            </a:r>
            <a:r>
              <a:rPr sz="2000" dirty="0">
                <a:latin typeface="Times New Roman"/>
                <a:cs typeface="Times New Roman"/>
              </a:rPr>
              <a:t>задней  </a:t>
            </a:r>
            <a:r>
              <a:rPr sz="2000" spc="-5" dirty="0">
                <a:latin typeface="Times New Roman"/>
                <a:cs typeface="Times New Roman"/>
              </a:rPr>
              <a:t>дислокации сустава</a:t>
            </a:r>
            <a:r>
              <a:rPr sz="2000" spc="-95" dirty="0">
                <a:latin typeface="Times New Roman"/>
                <a:cs typeface="Times New Roman"/>
              </a:rPr>
              <a:t> </a:t>
            </a:r>
            <a:r>
              <a:rPr sz="2000" spc="-10" dirty="0">
                <a:latin typeface="Times New Roman"/>
                <a:cs typeface="Times New Roman"/>
              </a:rPr>
              <a:t>включает:</a:t>
            </a:r>
            <a:endParaRPr sz="2000">
              <a:latin typeface="Times New Roman"/>
              <a:cs typeface="Times New Roman"/>
            </a:endParaRPr>
          </a:p>
          <a:p>
            <a:pPr marL="390525">
              <a:lnSpc>
                <a:spcPts val="2325"/>
              </a:lnSpc>
              <a:tabLst>
                <a:tab pos="733425" algn="l"/>
              </a:tabLst>
            </a:pPr>
            <a:r>
              <a:rPr sz="2000" dirty="0">
                <a:latin typeface="Times New Roman"/>
                <a:cs typeface="Times New Roman"/>
              </a:rPr>
              <a:t>•	Не </a:t>
            </a:r>
            <a:r>
              <a:rPr sz="2000" spc="-10" dirty="0">
                <a:latin typeface="Times New Roman"/>
                <a:cs typeface="Times New Roman"/>
              </a:rPr>
              <a:t>скрещивать</a:t>
            </a:r>
            <a:r>
              <a:rPr sz="2000" spc="-130" dirty="0">
                <a:latin typeface="Times New Roman"/>
                <a:cs typeface="Times New Roman"/>
              </a:rPr>
              <a:t> </a:t>
            </a:r>
            <a:r>
              <a:rPr sz="2000" spc="-5" dirty="0">
                <a:latin typeface="Times New Roman"/>
                <a:cs typeface="Times New Roman"/>
              </a:rPr>
              <a:t>ноги</a:t>
            </a:r>
            <a:endParaRPr sz="2000">
              <a:latin typeface="Times New Roman"/>
              <a:cs typeface="Times New Roman"/>
            </a:endParaRPr>
          </a:p>
          <a:p>
            <a:pPr marL="390525">
              <a:lnSpc>
                <a:spcPct val="100000"/>
              </a:lnSpc>
              <a:tabLst>
                <a:tab pos="733425" algn="l"/>
              </a:tabLst>
            </a:pPr>
            <a:r>
              <a:rPr sz="2000" dirty="0">
                <a:latin typeface="Times New Roman"/>
                <a:cs typeface="Times New Roman"/>
              </a:rPr>
              <a:t>•	</a:t>
            </a:r>
            <a:r>
              <a:rPr sz="2000" spc="-10" dirty="0">
                <a:latin typeface="Times New Roman"/>
                <a:cs typeface="Times New Roman"/>
              </a:rPr>
              <a:t>Размещать </a:t>
            </a:r>
            <a:r>
              <a:rPr sz="2000" spc="-15" dirty="0">
                <a:latin typeface="Times New Roman"/>
                <a:cs typeface="Times New Roman"/>
              </a:rPr>
              <a:t>подушку </a:t>
            </a:r>
            <a:r>
              <a:rPr sz="2000" dirty="0">
                <a:latin typeface="Times New Roman"/>
                <a:cs typeface="Times New Roman"/>
              </a:rPr>
              <a:t>между </a:t>
            </a:r>
            <a:r>
              <a:rPr sz="2000" spc="-5" dirty="0">
                <a:latin typeface="Times New Roman"/>
                <a:cs typeface="Times New Roman"/>
              </a:rPr>
              <a:t>ног при </a:t>
            </a:r>
            <a:r>
              <a:rPr sz="2000" spc="-10" dirty="0">
                <a:latin typeface="Times New Roman"/>
                <a:cs typeface="Times New Roman"/>
              </a:rPr>
              <a:t>расположении </a:t>
            </a:r>
            <a:r>
              <a:rPr sz="2000" spc="-5" dirty="0">
                <a:latin typeface="Times New Roman"/>
                <a:cs typeface="Times New Roman"/>
              </a:rPr>
              <a:t>на</a:t>
            </a:r>
            <a:r>
              <a:rPr sz="2000" spc="-305" dirty="0">
                <a:latin typeface="Times New Roman"/>
                <a:cs typeface="Times New Roman"/>
              </a:rPr>
              <a:t> </a:t>
            </a:r>
            <a:r>
              <a:rPr sz="2000" spc="-5" dirty="0">
                <a:latin typeface="Times New Roman"/>
                <a:cs typeface="Times New Roman"/>
              </a:rPr>
              <a:t>боку</a:t>
            </a:r>
            <a:endParaRPr sz="2000">
              <a:latin typeface="Times New Roman"/>
              <a:cs typeface="Times New Roman"/>
            </a:endParaRPr>
          </a:p>
          <a:p>
            <a:pPr marL="390525">
              <a:lnSpc>
                <a:spcPct val="100000"/>
              </a:lnSpc>
              <a:tabLst>
                <a:tab pos="733425" algn="l"/>
              </a:tabLst>
            </a:pPr>
            <a:r>
              <a:rPr sz="2000" dirty="0">
                <a:latin typeface="Times New Roman"/>
                <a:cs typeface="Times New Roman"/>
              </a:rPr>
              <a:t>•	Не </a:t>
            </a:r>
            <a:r>
              <a:rPr sz="2000" spc="-10" dirty="0">
                <a:latin typeface="Times New Roman"/>
                <a:cs typeface="Times New Roman"/>
              </a:rPr>
              <a:t>сгибать </a:t>
            </a:r>
            <a:r>
              <a:rPr sz="2000" spc="-5" dirty="0">
                <a:latin typeface="Times New Roman"/>
                <a:cs typeface="Times New Roman"/>
              </a:rPr>
              <a:t>оперированную ногу </a:t>
            </a:r>
            <a:r>
              <a:rPr sz="2000" dirty="0">
                <a:latin typeface="Times New Roman"/>
                <a:cs typeface="Times New Roman"/>
              </a:rPr>
              <a:t>в </a:t>
            </a:r>
            <a:r>
              <a:rPr sz="2000" spc="-5" dirty="0">
                <a:latin typeface="Times New Roman"/>
                <a:cs typeface="Times New Roman"/>
              </a:rPr>
              <a:t>тазобедренном суставе более </a:t>
            </a:r>
            <a:r>
              <a:rPr sz="2000" dirty="0">
                <a:latin typeface="Times New Roman"/>
                <a:cs typeface="Times New Roman"/>
              </a:rPr>
              <a:t>90</a:t>
            </a:r>
            <a:r>
              <a:rPr sz="2000" spc="-190" dirty="0">
                <a:latin typeface="Times New Roman"/>
                <a:cs typeface="Times New Roman"/>
              </a:rPr>
              <a:t> </a:t>
            </a:r>
            <a:r>
              <a:rPr sz="2000" spc="-5" dirty="0">
                <a:latin typeface="Times New Roman"/>
                <a:cs typeface="Times New Roman"/>
              </a:rPr>
              <a:t>град.</a:t>
            </a:r>
            <a:endParaRPr sz="2000">
              <a:latin typeface="Times New Roman"/>
              <a:cs typeface="Times New Roman"/>
            </a:endParaRPr>
          </a:p>
          <a:p>
            <a:pPr marL="390525">
              <a:lnSpc>
                <a:spcPct val="100000"/>
              </a:lnSpc>
              <a:tabLst>
                <a:tab pos="692150" algn="l"/>
              </a:tabLst>
            </a:pPr>
            <a:r>
              <a:rPr sz="2000" dirty="0">
                <a:latin typeface="Times New Roman"/>
                <a:cs typeface="Times New Roman"/>
              </a:rPr>
              <a:t>•	Не </a:t>
            </a:r>
            <a:r>
              <a:rPr sz="2000" spc="-5" dirty="0">
                <a:latin typeface="Times New Roman"/>
                <a:cs typeface="Times New Roman"/>
              </a:rPr>
              <a:t>выполнять </a:t>
            </a:r>
            <a:r>
              <a:rPr sz="2000" dirty="0">
                <a:latin typeface="Times New Roman"/>
                <a:cs typeface="Times New Roman"/>
              </a:rPr>
              <a:t>любые </a:t>
            </a:r>
            <a:r>
              <a:rPr sz="2000" spc="-5" dirty="0">
                <a:latin typeface="Times New Roman"/>
                <a:cs typeface="Times New Roman"/>
              </a:rPr>
              <a:t>пассивные или форсированные движения</a:t>
            </a:r>
            <a:r>
              <a:rPr sz="2000" spc="45" dirty="0">
                <a:latin typeface="Times New Roman"/>
                <a:cs typeface="Times New Roman"/>
              </a:rPr>
              <a:t> </a:t>
            </a:r>
            <a:r>
              <a:rPr sz="2000" dirty="0">
                <a:latin typeface="Times New Roman"/>
                <a:cs typeface="Times New Roman"/>
              </a:rPr>
              <a:t>в</a:t>
            </a:r>
            <a:endParaRPr sz="2000">
              <a:latin typeface="Times New Roman"/>
              <a:cs typeface="Times New Roman"/>
            </a:endParaRPr>
          </a:p>
          <a:p>
            <a:pPr marL="733425">
              <a:lnSpc>
                <a:spcPct val="100000"/>
              </a:lnSpc>
            </a:pPr>
            <a:r>
              <a:rPr sz="2000" spc="-10" dirty="0">
                <a:latin typeface="Times New Roman"/>
                <a:cs typeface="Times New Roman"/>
              </a:rPr>
              <a:t>тазобедренном </a:t>
            </a:r>
            <a:r>
              <a:rPr sz="2000" spc="-5" dirty="0">
                <a:latin typeface="Times New Roman"/>
                <a:cs typeface="Times New Roman"/>
              </a:rPr>
              <a:t>суставе, вызывающие болевые</a:t>
            </a:r>
            <a:r>
              <a:rPr sz="2000" spc="-145" dirty="0">
                <a:latin typeface="Times New Roman"/>
                <a:cs typeface="Times New Roman"/>
              </a:rPr>
              <a:t> </a:t>
            </a:r>
            <a:r>
              <a:rPr sz="2000" dirty="0">
                <a:latin typeface="Times New Roman"/>
                <a:cs typeface="Times New Roman"/>
              </a:rPr>
              <a:t>ощущения.</a:t>
            </a:r>
            <a:endParaRPr sz="2000">
              <a:latin typeface="Times New Roman"/>
              <a:cs typeface="Times New Roman"/>
            </a:endParaRPr>
          </a:p>
          <a:p>
            <a:pPr marL="390525">
              <a:lnSpc>
                <a:spcPct val="100000"/>
              </a:lnSpc>
              <a:spcBef>
                <a:spcPts val="5"/>
              </a:spcBef>
              <a:tabLst>
                <a:tab pos="733425" algn="l"/>
              </a:tabLst>
            </a:pPr>
            <a:r>
              <a:rPr sz="2000" dirty="0">
                <a:latin typeface="Times New Roman"/>
                <a:cs typeface="Times New Roman"/>
              </a:rPr>
              <a:t>•	Не </a:t>
            </a:r>
            <a:r>
              <a:rPr sz="2000" spc="-5" dirty="0">
                <a:latin typeface="Times New Roman"/>
                <a:cs typeface="Times New Roman"/>
              </a:rPr>
              <a:t>совершать </a:t>
            </a:r>
            <a:r>
              <a:rPr sz="2000" dirty="0">
                <a:latin typeface="Times New Roman"/>
                <a:cs typeface="Times New Roman"/>
              </a:rPr>
              <a:t>внутреннюю ротацию и</a:t>
            </a:r>
            <a:r>
              <a:rPr sz="2000" spc="-80" dirty="0">
                <a:latin typeface="Times New Roman"/>
                <a:cs typeface="Times New Roman"/>
              </a:rPr>
              <a:t> </a:t>
            </a:r>
            <a:r>
              <a:rPr sz="2000" spc="-5" dirty="0">
                <a:latin typeface="Times New Roman"/>
                <a:cs typeface="Times New Roman"/>
              </a:rPr>
              <a:t>приведение.</a:t>
            </a:r>
            <a:endParaRPr sz="2000">
              <a:latin typeface="Times New Roman"/>
              <a:cs typeface="Times New Roman"/>
            </a:endParaRPr>
          </a:p>
          <a:p>
            <a:pPr marL="390525">
              <a:lnSpc>
                <a:spcPct val="100000"/>
              </a:lnSpc>
              <a:tabLst>
                <a:tab pos="733425" algn="l"/>
              </a:tabLst>
            </a:pPr>
            <a:r>
              <a:rPr sz="2000" dirty="0">
                <a:latin typeface="Times New Roman"/>
                <a:cs typeface="Times New Roman"/>
              </a:rPr>
              <a:t>•	Сидеть</a:t>
            </a:r>
            <a:r>
              <a:rPr sz="2000" spc="-100" dirty="0">
                <a:latin typeface="Times New Roman"/>
                <a:cs typeface="Times New Roman"/>
              </a:rPr>
              <a:t> </a:t>
            </a:r>
            <a:r>
              <a:rPr sz="2000" spc="-25" dirty="0">
                <a:latin typeface="Times New Roman"/>
                <a:cs typeface="Times New Roman"/>
              </a:rPr>
              <a:t>только</a:t>
            </a:r>
            <a:r>
              <a:rPr sz="2000" spc="-110" dirty="0">
                <a:latin typeface="Times New Roman"/>
                <a:cs typeface="Times New Roman"/>
              </a:rPr>
              <a:t> </a:t>
            </a:r>
            <a:r>
              <a:rPr sz="2000" spc="-5" dirty="0">
                <a:latin typeface="Times New Roman"/>
                <a:cs typeface="Times New Roman"/>
              </a:rPr>
              <a:t>на</a:t>
            </a:r>
            <a:r>
              <a:rPr sz="2000" spc="-85" dirty="0">
                <a:latin typeface="Times New Roman"/>
                <a:cs typeface="Times New Roman"/>
              </a:rPr>
              <a:t> </a:t>
            </a:r>
            <a:r>
              <a:rPr sz="2000" spc="-5" dirty="0">
                <a:latin typeface="Times New Roman"/>
                <a:cs typeface="Times New Roman"/>
              </a:rPr>
              <a:t>высоких</a:t>
            </a:r>
            <a:r>
              <a:rPr sz="2000" spc="-90" dirty="0">
                <a:latin typeface="Times New Roman"/>
                <a:cs typeface="Times New Roman"/>
              </a:rPr>
              <a:t> </a:t>
            </a:r>
            <a:r>
              <a:rPr sz="2000" spc="-20" dirty="0">
                <a:latin typeface="Times New Roman"/>
                <a:cs typeface="Times New Roman"/>
              </a:rPr>
              <a:t>стульях</a:t>
            </a:r>
            <a:r>
              <a:rPr sz="2000" spc="-100" dirty="0">
                <a:latin typeface="Times New Roman"/>
                <a:cs typeface="Times New Roman"/>
              </a:rPr>
              <a:t> </a:t>
            </a:r>
            <a:r>
              <a:rPr sz="2000" spc="-5" dirty="0">
                <a:latin typeface="Times New Roman"/>
                <a:cs typeface="Times New Roman"/>
              </a:rPr>
              <a:t>или</a:t>
            </a:r>
            <a:r>
              <a:rPr sz="2000" spc="-85" dirty="0">
                <a:latin typeface="Times New Roman"/>
                <a:cs typeface="Times New Roman"/>
              </a:rPr>
              <a:t> </a:t>
            </a:r>
            <a:r>
              <a:rPr sz="2000" spc="-40" dirty="0">
                <a:latin typeface="Times New Roman"/>
                <a:cs typeface="Times New Roman"/>
              </a:rPr>
              <a:t>стульчаке</a:t>
            </a:r>
            <a:endParaRPr sz="2000">
              <a:latin typeface="Times New Roman"/>
              <a:cs typeface="Times New Roman"/>
            </a:endParaRPr>
          </a:p>
          <a:p>
            <a:pPr marL="733425" marR="253365" indent="-343535">
              <a:lnSpc>
                <a:spcPct val="100000"/>
              </a:lnSpc>
              <a:tabLst>
                <a:tab pos="687705" algn="l"/>
              </a:tabLst>
            </a:pPr>
            <a:r>
              <a:rPr sz="2000" dirty="0">
                <a:latin typeface="Times New Roman"/>
                <a:cs typeface="Times New Roman"/>
              </a:rPr>
              <a:t>•	Не </a:t>
            </a:r>
            <a:r>
              <a:rPr sz="2000" spc="-10" dirty="0">
                <a:latin typeface="Times New Roman"/>
                <a:cs typeface="Times New Roman"/>
              </a:rPr>
              <a:t>нагибаться </a:t>
            </a:r>
            <a:r>
              <a:rPr sz="2000" spc="5" dirty="0">
                <a:latin typeface="Times New Roman"/>
                <a:cs typeface="Times New Roman"/>
              </a:rPr>
              <a:t>через </a:t>
            </a:r>
            <a:r>
              <a:rPr sz="2000" spc="-5" dirty="0">
                <a:latin typeface="Times New Roman"/>
                <a:cs typeface="Times New Roman"/>
              </a:rPr>
              <a:t>тазобедренные суставы, </a:t>
            </a:r>
            <a:r>
              <a:rPr sz="2000" dirty="0">
                <a:latin typeface="Times New Roman"/>
                <a:cs typeface="Times New Roman"/>
              </a:rPr>
              <a:t>пытаясь </a:t>
            </a:r>
            <a:r>
              <a:rPr sz="2000" spc="5" dirty="0">
                <a:latin typeface="Times New Roman"/>
                <a:cs typeface="Times New Roman"/>
              </a:rPr>
              <a:t>достичь </a:t>
            </a:r>
            <a:r>
              <a:rPr sz="2000" spc="-15" dirty="0">
                <a:latin typeface="Times New Roman"/>
                <a:cs typeface="Times New Roman"/>
              </a:rPr>
              <a:t>объекты  </a:t>
            </a:r>
            <a:r>
              <a:rPr sz="2000" spc="-5" dirty="0">
                <a:latin typeface="Times New Roman"/>
                <a:cs typeface="Times New Roman"/>
              </a:rPr>
              <a:t>или </a:t>
            </a:r>
            <a:r>
              <a:rPr sz="2000" spc="-10" dirty="0">
                <a:latin typeface="Times New Roman"/>
                <a:cs typeface="Times New Roman"/>
              </a:rPr>
              <a:t>завязать</a:t>
            </a:r>
            <a:r>
              <a:rPr sz="2000" spc="-145" dirty="0">
                <a:latin typeface="Times New Roman"/>
                <a:cs typeface="Times New Roman"/>
              </a:rPr>
              <a:t> </a:t>
            </a:r>
            <a:r>
              <a:rPr sz="2000" spc="-15" dirty="0">
                <a:latin typeface="Times New Roman"/>
                <a:cs typeface="Times New Roman"/>
              </a:rPr>
              <a:t>обувь</a:t>
            </a:r>
            <a:endParaRPr sz="2000">
              <a:latin typeface="Times New Roman"/>
              <a:cs typeface="Times New Roman"/>
            </a:endParaRPr>
          </a:p>
          <a:p>
            <a:pPr marL="734060" marR="377190" indent="-343535">
              <a:lnSpc>
                <a:spcPct val="100000"/>
              </a:lnSpc>
              <a:spcBef>
                <a:spcPts val="5"/>
              </a:spcBef>
              <a:tabLst>
                <a:tab pos="734060" algn="l"/>
              </a:tabLst>
            </a:pPr>
            <a:r>
              <a:rPr sz="2000" dirty="0">
                <a:latin typeface="Times New Roman"/>
                <a:cs typeface="Times New Roman"/>
              </a:rPr>
              <a:t>•	</a:t>
            </a:r>
            <a:r>
              <a:rPr sz="2000" spc="-10" dirty="0">
                <a:latin typeface="Times New Roman"/>
                <a:cs typeface="Times New Roman"/>
              </a:rPr>
              <a:t>Использовать</a:t>
            </a:r>
            <a:r>
              <a:rPr sz="2000" spc="-95" dirty="0">
                <a:latin typeface="Times New Roman"/>
                <a:cs typeface="Times New Roman"/>
              </a:rPr>
              <a:t> </a:t>
            </a:r>
            <a:r>
              <a:rPr sz="2000" spc="-5" dirty="0">
                <a:latin typeface="Times New Roman"/>
                <a:cs typeface="Times New Roman"/>
              </a:rPr>
              <a:t>вспомогательные</a:t>
            </a:r>
            <a:r>
              <a:rPr sz="2000" spc="-95" dirty="0">
                <a:latin typeface="Times New Roman"/>
                <a:cs typeface="Times New Roman"/>
              </a:rPr>
              <a:t> </a:t>
            </a:r>
            <a:r>
              <a:rPr sz="2000" spc="-5" dirty="0">
                <a:latin typeface="Times New Roman"/>
                <a:cs typeface="Times New Roman"/>
              </a:rPr>
              <a:t>средства</a:t>
            </a:r>
            <a:r>
              <a:rPr sz="2000" spc="-105" dirty="0">
                <a:latin typeface="Times New Roman"/>
                <a:cs typeface="Times New Roman"/>
              </a:rPr>
              <a:t> </a:t>
            </a:r>
            <a:r>
              <a:rPr sz="2000" dirty="0">
                <a:latin typeface="Times New Roman"/>
                <a:cs typeface="Times New Roman"/>
              </a:rPr>
              <a:t>для</a:t>
            </a:r>
            <a:r>
              <a:rPr sz="2000" spc="-75" dirty="0">
                <a:latin typeface="Times New Roman"/>
                <a:cs typeface="Times New Roman"/>
              </a:rPr>
              <a:t> </a:t>
            </a:r>
            <a:r>
              <a:rPr sz="2000" spc="-5" dirty="0">
                <a:latin typeface="Times New Roman"/>
                <a:cs typeface="Times New Roman"/>
              </a:rPr>
              <a:t>безопасного</a:t>
            </a:r>
            <a:r>
              <a:rPr sz="2000" spc="-85" dirty="0">
                <a:latin typeface="Times New Roman"/>
                <a:cs typeface="Times New Roman"/>
              </a:rPr>
              <a:t> </a:t>
            </a:r>
            <a:r>
              <a:rPr sz="2000" spc="-5" dirty="0">
                <a:latin typeface="Times New Roman"/>
                <a:cs typeface="Times New Roman"/>
              </a:rPr>
              <a:t>выполнения  </a:t>
            </a:r>
            <a:r>
              <a:rPr sz="2000" spc="-10" dirty="0">
                <a:latin typeface="Times New Roman"/>
                <a:cs typeface="Times New Roman"/>
              </a:rPr>
              <a:t>каждодневной</a:t>
            </a:r>
            <a:r>
              <a:rPr sz="2000" spc="-5" dirty="0">
                <a:latin typeface="Times New Roman"/>
                <a:cs typeface="Times New Roman"/>
              </a:rPr>
              <a:t> </a:t>
            </a:r>
            <a:r>
              <a:rPr sz="2000" dirty="0">
                <a:latin typeface="Times New Roman"/>
                <a:cs typeface="Times New Roman"/>
              </a:rPr>
              <a:t>активности</a:t>
            </a:r>
            <a:endParaRPr sz="2000">
              <a:latin typeface="Times New Roman"/>
              <a:cs typeface="Times New Roman"/>
            </a:endParaRPr>
          </a:p>
          <a:p>
            <a:pPr marL="355600" marR="491490" indent="-342900">
              <a:lnSpc>
                <a:spcPts val="2020"/>
              </a:lnSpc>
              <a:tabLst>
                <a:tab pos="314325" algn="l"/>
              </a:tabLst>
            </a:pPr>
            <a:r>
              <a:rPr sz="2000" dirty="0">
                <a:latin typeface="Times New Roman"/>
                <a:cs typeface="Times New Roman"/>
              </a:rPr>
              <a:t>•	Замена </a:t>
            </a:r>
            <a:r>
              <a:rPr sz="2000" spc="-5" dirty="0">
                <a:latin typeface="Times New Roman"/>
                <a:cs typeface="Times New Roman"/>
              </a:rPr>
              <a:t>сустава, произведенная </a:t>
            </a:r>
            <a:r>
              <a:rPr sz="2000" spc="5" dirty="0">
                <a:latin typeface="Times New Roman"/>
                <a:cs typeface="Times New Roman"/>
              </a:rPr>
              <a:t>через </a:t>
            </a:r>
            <a:r>
              <a:rPr sz="2000" spc="-5" dirty="0">
                <a:latin typeface="Times New Roman"/>
                <a:cs typeface="Times New Roman"/>
              </a:rPr>
              <a:t>передний </a:t>
            </a:r>
            <a:r>
              <a:rPr sz="2000" dirty="0">
                <a:latin typeface="Times New Roman"/>
                <a:cs typeface="Times New Roman"/>
              </a:rPr>
              <a:t>доступ, </a:t>
            </a:r>
            <a:r>
              <a:rPr sz="2000" spc="-5" dirty="0">
                <a:latin typeface="Times New Roman"/>
                <a:cs typeface="Times New Roman"/>
              </a:rPr>
              <a:t>применяется </a:t>
            </a:r>
            <a:r>
              <a:rPr sz="2000" dirty="0">
                <a:latin typeface="Times New Roman"/>
                <a:cs typeface="Times New Roman"/>
              </a:rPr>
              <a:t>все  чаще. Преимуществом </a:t>
            </a:r>
            <a:r>
              <a:rPr sz="2000" spc="-10" dirty="0">
                <a:latin typeface="Times New Roman"/>
                <a:cs typeface="Times New Roman"/>
              </a:rPr>
              <a:t>данного </a:t>
            </a:r>
            <a:r>
              <a:rPr sz="2000" spc="-15" dirty="0">
                <a:latin typeface="Times New Roman"/>
                <a:cs typeface="Times New Roman"/>
              </a:rPr>
              <a:t>метода </a:t>
            </a:r>
            <a:r>
              <a:rPr sz="2000" b="1" spc="-5" dirty="0">
                <a:latin typeface="Times New Roman"/>
                <a:cs typeface="Times New Roman"/>
              </a:rPr>
              <a:t>является</a:t>
            </a:r>
            <a:r>
              <a:rPr sz="2000" b="1" spc="-105" dirty="0">
                <a:latin typeface="Times New Roman"/>
                <a:cs typeface="Times New Roman"/>
              </a:rPr>
              <a:t> </a:t>
            </a:r>
            <a:r>
              <a:rPr sz="2000" b="1" spc="-5" dirty="0">
                <a:latin typeface="Times New Roman"/>
                <a:cs typeface="Times New Roman"/>
              </a:rPr>
              <a:t>минимальная</a:t>
            </a:r>
            <a:endParaRPr sz="2000">
              <a:latin typeface="Times New Roman"/>
              <a:cs typeface="Times New Roman"/>
            </a:endParaRPr>
          </a:p>
          <a:p>
            <a:pPr marL="355600">
              <a:lnSpc>
                <a:spcPts val="1814"/>
              </a:lnSpc>
            </a:pPr>
            <a:r>
              <a:rPr sz="2000" b="1" spc="-5" dirty="0">
                <a:latin typeface="Times New Roman"/>
                <a:cs typeface="Times New Roman"/>
              </a:rPr>
              <a:t>инвазивность, сохраняющая</a:t>
            </a:r>
            <a:r>
              <a:rPr sz="2000" b="1" spc="-375" dirty="0">
                <a:latin typeface="Times New Roman"/>
                <a:cs typeface="Times New Roman"/>
              </a:rPr>
              <a:t> </a:t>
            </a:r>
            <a:r>
              <a:rPr sz="2000" b="1" spc="-25" dirty="0">
                <a:latin typeface="Times New Roman"/>
                <a:cs typeface="Times New Roman"/>
              </a:rPr>
              <a:t>мускулатуру </a:t>
            </a:r>
            <a:r>
              <a:rPr sz="2000" b="1" spc="-10" dirty="0">
                <a:latin typeface="Times New Roman"/>
                <a:cs typeface="Times New Roman"/>
              </a:rPr>
              <a:t>бедра</a:t>
            </a:r>
            <a:r>
              <a:rPr sz="2000" spc="-10" dirty="0">
                <a:latin typeface="Times New Roman"/>
                <a:cs typeface="Times New Roman"/>
              </a:rPr>
              <a:t>. Напротив, </a:t>
            </a:r>
            <a:r>
              <a:rPr sz="2000" spc="-5" dirty="0">
                <a:latin typeface="Times New Roman"/>
                <a:cs typeface="Times New Roman"/>
              </a:rPr>
              <a:t>задний </a:t>
            </a:r>
            <a:r>
              <a:rPr sz="2000" dirty="0">
                <a:latin typeface="Times New Roman"/>
                <a:cs typeface="Times New Roman"/>
              </a:rPr>
              <a:t>доступ</a:t>
            </a:r>
            <a:endParaRPr sz="2000">
              <a:latin typeface="Times New Roman"/>
              <a:cs typeface="Times New Roman"/>
            </a:endParaRPr>
          </a:p>
          <a:p>
            <a:pPr marL="355600" marR="668655">
              <a:lnSpc>
                <a:spcPts val="2020"/>
              </a:lnSpc>
              <a:spcBef>
                <a:spcPts val="190"/>
              </a:spcBef>
            </a:pPr>
            <a:r>
              <a:rPr sz="2000" spc="-10" dirty="0">
                <a:latin typeface="Times New Roman"/>
                <a:cs typeface="Times New Roman"/>
              </a:rPr>
              <a:t>включает отделение </a:t>
            </a:r>
            <a:r>
              <a:rPr sz="2000" dirty="0">
                <a:latin typeface="Times New Roman"/>
                <a:cs typeface="Times New Roman"/>
              </a:rPr>
              <a:t>задней вращающей </a:t>
            </a:r>
            <a:r>
              <a:rPr sz="2000" spc="-10" dirty="0">
                <a:latin typeface="Times New Roman"/>
                <a:cs typeface="Times New Roman"/>
              </a:rPr>
              <a:t>бедро </a:t>
            </a:r>
            <a:r>
              <a:rPr sz="2000" dirty="0">
                <a:latin typeface="Times New Roman"/>
                <a:cs typeface="Times New Roman"/>
              </a:rPr>
              <a:t>мышцы и</a:t>
            </a:r>
            <a:r>
              <a:rPr sz="2000" spc="-160" dirty="0">
                <a:latin typeface="Times New Roman"/>
                <a:cs typeface="Times New Roman"/>
              </a:rPr>
              <a:t> </a:t>
            </a:r>
            <a:r>
              <a:rPr sz="2000" spc="-5" dirty="0">
                <a:latin typeface="Times New Roman"/>
                <a:cs typeface="Times New Roman"/>
              </a:rPr>
              <a:t>мобилизацию  </a:t>
            </a:r>
            <a:r>
              <a:rPr sz="2000" spc="-15" dirty="0">
                <a:latin typeface="Times New Roman"/>
                <a:cs typeface="Times New Roman"/>
              </a:rPr>
              <a:t>ягодичной</a:t>
            </a:r>
            <a:r>
              <a:rPr sz="2000" spc="-60" dirty="0">
                <a:latin typeface="Times New Roman"/>
                <a:cs typeface="Times New Roman"/>
              </a:rPr>
              <a:t> </a:t>
            </a:r>
            <a:r>
              <a:rPr sz="2000" dirty="0">
                <a:latin typeface="Times New Roman"/>
                <a:cs typeface="Times New Roman"/>
              </a:rPr>
              <a:t>мышцы.</a:t>
            </a:r>
            <a:endParaRPr sz="2000">
              <a:latin typeface="Times New Roman"/>
              <a:cs typeface="Times New Roman"/>
            </a:endParaRPr>
          </a:p>
          <a:p>
            <a:pPr marL="355600" marR="36195" indent="-342900">
              <a:lnSpc>
                <a:spcPts val="2039"/>
              </a:lnSpc>
              <a:tabLst>
                <a:tab pos="303530" algn="l"/>
              </a:tabLst>
            </a:pPr>
            <a:r>
              <a:rPr sz="2000" dirty="0">
                <a:latin typeface="Times New Roman"/>
                <a:cs typeface="Times New Roman"/>
              </a:rPr>
              <a:t>•	</a:t>
            </a:r>
            <a:r>
              <a:rPr sz="2000" b="1" dirty="0">
                <a:latin typeface="Times New Roman"/>
                <a:cs typeface="Times New Roman"/>
              </a:rPr>
              <a:t>При </a:t>
            </a:r>
            <a:r>
              <a:rPr sz="2000" b="1" spc="-10" dirty="0">
                <a:latin typeface="Times New Roman"/>
                <a:cs typeface="Times New Roman"/>
              </a:rPr>
              <a:t>переднем </a:t>
            </a:r>
            <a:r>
              <a:rPr sz="2000" b="1" spc="-5" dirty="0">
                <a:latin typeface="Times New Roman"/>
                <a:cs typeface="Times New Roman"/>
              </a:rPr>
              <a:t>доступе риск дислокации </a:t>
            </a:r>
            <a:r>
              <a:rPr sz="2000" b="1" spc="-10" dirty="0">
                <a:latin typeface="Times New Roman"/>
                <a:cs typeface="Times New Roman"/>
              </a:rPr>
              <a:t>сустава </a:t>
            </a:r>
            <a:r>
              <a:rPr sz="2000" b="1" dirty="0">
                <a:latin typeface="Times New Roman"/>
                <a:cs typeface="Times New Roman"/>
              </a:rPr>
              <a:t>снижается, </a:t>
            </a:r>
            <a:r>
              <a:rPr sz="2000" dirty="0">
                <a:latin typeface="Times New Roman"/>
                <a:cs typeface="Times New Roman"/>
              </a:rPr>
              <a:t>и у </a:t>
            </a:r>
            <a:r>
              <a:rPr sz="2000" spc="-5" dirty="0">
                <a:latin typeface="Times New Roman"/>
                <a:cs typeface="Times New Roman"/>
              </a:rPr>
              <a:t>пациента  </a:t>
            </a:r>
            <a:r>
              <a:rPr sz="2000" dirty="0">
                <a:latin typeface="Times New Roman"/>
                <a:cs typeface="Times New Roman"/>
              </a:rPr>
              <a:t>практически </a:t>
            </a:r>
            <a:r>
              <a:rPr sz="2000" spc="-5" dirty="0">
                <a:latin typeface="Times New Roman"/>
                <a:cs typeface="Times New Roman"/>
              </a:rPr>
              <a:t>нет </a:t>
            </a:r>
            <a:r>
              <a:rPr sz="2000" dirty="0">
                <a:latin typeface="Times New Roman"/>
                <a:cs typeface="Times New Roman"/>
              </a:rPr>
              <a:t>ограничений для </a:t>
            </a:r>
            <a:r>
              <a:rPr sz="2000" spc="-5" dirty="0">
                <a:latin typeface="Times New Roman"/>
                <a:cs typeface="Times New Roman"/>
              </a:rPr>
              <a:t>физической </a:t>
            </a:r>
            <a:r>
              <a:rPr sz="2000" dirty="0">
                <a:latin typeface="Times New Roman"/>
                <a:cs typeface="Times New Roman"/>
              </a:rPr>
              <a:t>активности </a:t>
            </a:r>
            <a:r>
              <a:rPr sz="2000" spc="-10" dirty="0">
                <a:latin typeface="Times New Roman"/>
                <a:cs typeface="Times New Roman"/>
              </a:rPr>
              <a:t>во</a:t>
            </a:r>
            <a:r>
              <a:rPr sz="2000" spc="110" dirty="0">
                <a:latin typeface="Times New Roman"/>
                <a:cs typeface="Times New Roman"/>
              </a:rPr>
              <a:t> </a:t>
            </a:r>
            <a:r>
              <a:rPr sz="2000" dirty="0">
                <a:latin typeface="Times New Roman"/>
                <a:cs typeface="Times New Roman"/>
              </a:rPr>
              <a:t>время</a:t>
            </a:r>
            <a:endParaRPr sz="2000">
              <a:latin typeface="Times New Roman"/>
              <a:cs typeface="Times New Roman"/>
            </a:endParaRPr>
          </a:p>
          <a:p>
            <a:pPr marL="355600">
              <a:lnSpc>
                <a:spcPts val="1855"/>
              </a:lnSpc>
            </a:pPr>
            <a:r>
              <a:rPr sz="2000" dirty="0">
                <a:latin typeface="Times New Roman"/>
                <a:cs typeface="Times New Roman"/>
              </a:rPr>
              <a:t>послеоперационного </a:t>
            </a:r>
            <a:r>
              <a:rPr sz="2000" spc="-10" dirty="0">
                <a:latin typeface="Times New Roman"/>
                <a:cs typeface="Times New Roman"/>
              </a:rPr>
              <a:t>периода. Меньше </a:t>
            </a:r>
            <a:r>
              <a:rPr sz="2000" spc="-5" dirty="0">
                <a:latin typeface="Times New Roman"/>
                <a:cs typeface="Times New Roman"/>
              </a:rPr>
              <a:t>повреждений </a:t>
            </a:r>
            <a:r>
              <a:rPr sz="2000" spc="-10" dirty="0">
                <a:latin typeface="Times New Roman"/>
                <a:cs typeface="Times New Roman"/>
              </a:rPr>
              <a:t>тканей,</a:t>
            </a:r>
            <a:r>
              <a:rPr sz="2000" spc="-5" dirty="0">
                <a:latin typeface="Times New Roman"/>
                <a:cs typeface="Times New Roman"/>
              </a:rPr>
              <a:t> </a:t>
            </a:r>
            <a:r>
              <a:rPr sz="2000" spc="-10" dirty="0">
                <a:latin typeface="Times New Roman"/>
                <a:cs typeface="Times New Roman"/>
              </a:rPr>
              <a:t>и,</a:t>
            </a:r>
            <a:endParaRPr sz="2000">
              <a:latin typeface="Times New Roman"/>
              <a:cs typeface="Times New Roman"/>
            </a:endParaRPr>
          </a:p>
          <a:p>
            <a:pPr marL="355600" marR="30480">
              <a:lnSpc>
                <a:spcPts val="2039"/>
              </a:lnSpc>
              <a:spcBef>
                <a:spcPts val="190"/>
              </a:spcBef>
            </a:pPr>
            <a:r>
              <a:rPr sz="2000" spc="-10" dirty="0">
                <a:latin typeface="Times New Roman"/>
                <a:cs typeface="Times New Roman"/>
              </a:rPr>
              <a:t>следовательно, </a:t>
            </a:r>
            <a:r>
              <a:rPr sz="2000" dirty="0">
                <a:latin typeface="Times New Roman"/>
                <a:cs typeface="Times New Roman"/>
              </a:rPr>
              <a:t>менее </a:t>
            </a:r>
            <a:r>
              <a:rPr sz="2000" spc="-5" dirty="0">
                <a:latin typeface="Times New Roman"/>
                <a:cs typeface="Times New Roman"/>
              </a:rPr>
              <a:t>выражен болевой синдром, </a:t>
            </a:r>
            <a:r>
              <a:rPr sz="2000" dirty="0">
                <a:latin typeface="Times New Roman"/>
                <a:cs typeface="Times New Roman"/>
              </a:rPr>
              <a:t>с </a:t>
            </a:r>
            <a:r>
              <a:rPr sz="2000" spc="-5" dirty="0">
                <a:latin typeface="Times New Roman"/>
                <a:cs typeface="Times New Roman"/>
              </a:rPr>
              <a:t>более </a:t>
            </a:r>
            <a:r>
              <a:rPr sz="2000" dirty="0">
                <a:latin typeface="Times New Roman"/>
                <a:cs typeface="Times New Roman"/>
              </a:rPr>
              <a:t>быстрым</a:t>
            </a:r>
            <a:r>
              <a:rPr sz="2000" spc="-315" dirty="0">
                <a:latin typeface="Times New Roman"/>
                <a:cs typeface="Times New Roman"/>
              </a:rPr>
              <a:t> </a:t>
            </a:r>
            <a:r>
              <a:rPr sz="2000" spc="-15" dirty="0">
                <a:latin typeface="Times New Roman"/>
                <a:cs typeface="Times New Roman"/>
              </a:rPr>
              <a:t>периодом  </a:t>
            </a:r>
            <a:r>
              <a:rPr sz="2000" spc="-10" dirty="0">
                <a:latin typeface="Times New Roman"/>
                <a:cs typeface="Times New Roman"/>
              </a:rPr>
              <a:t>выздоровления.</a:t>
            </a:r>
            <a:endParaRPr sz="2000">
              <a:latin typeface="Times New Roman"/>
              <a:cs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7839" y="1036319"/>
            <a:ext cx="5608320" cy="609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361695" rIns="0" bIns="0" rtlCol="0">
            <a:spAutoFit/>
          </a:bodyPr>
          <a:lstStyle/>
          <a:p>
            <a:pPr marL="415925" algn="ctr">
              <a:lnSpc>
                <a:spcPct val="100000"/>
              </a:lnSpc>
              <a:spcBef>
                <a:spcPts val="95"/>
              </a:spcBef>
            </a:pPr>
            <a:r>
              <a:rPr i="1" spc="-25" dirty="0">
                <a:solidFill>
                  <a:srgbClr val="000000"/>
                </a:solidFill>
                <a:latin typeface="Times New Roman"/>
                <a:cs typeface="Times New Roman"/>
              </a:rPr>
              <a:t>Ранний </a:t>
            </a:r>
            <a:r>
              <a:rPr i="1" spc="-5" dirty="0">
                <a:solidFill>
                  <a:srgbClr val="000000"/>
                </a:solidFill>
                <a:latin typeface="Times New Roman"/>
                <a:cs typeface="Times New Roman"/>
              </a:rPr>
              <a:t>послеоперационный</a:t>
            </a:r>
            <a:r>
              <a:rPr i="1" spc="-150" dirty="0">
                <a:solidFill>
                  <a:srgbClr val="000000"/>
                </a:solidFill>
                <a:latin typeface="Times New Roman"/>
                <a:cs typeface="Times New Roman"/>
              </a:rPr>
              <a:t> </a:t>
            </a:r>
            <a:r>
              <a:rPr i="1" spc="-10" dirty="0">
                <a:solidFill>
                  <a:srgbClr val="000000"/>
                </a:solidFill>
                <a:latin typeface="Times New Roman"/>
                <a:cs typeface="Times New Roman"/>
              </a:rPr>
              <a:t>период</a:t>
            </a:r>
          </a:p>
          <a:p>
            <a:pPr marL="414020" algn="ctr">
              <a:lnSpc>
                <a:spcPct val="100000"/>
              </a:lnSpc>
              <a:spcBef>
                <a:spcPts val="40"/>
              </a:spcBef>
            </a:pPr>
            <a:r>
              <a:rPr b="0" i="1" spc="-5" dirty="0">
                <a:solidFill>
                  <a:srgbClr val="000000"/>
                </a:solidFill>
                <a:latin typeface="Times New Roman"/>
                <a:cs typeface="Times New Roman"/>
              </a:rPr>
              <a:t>(первые одна-две </a:t>
            </a:r>
            <a:r>
              <a:rPr b="0" i="1" spc="-25" dirty="0">
                <a:solidFill>
                  <a:srgbClr val="000000"/>
                </a:solidFill>
                <a:latin typeface="Times New Roman"/>
                <a:cs typeface="Times New Roman"/>
              </a:rPr>
              <a:t>недели </a:t>
            </a:r>
            <a:r>
              <a:rPr b="0" i="1" spc="10" dirty="0">
                <a:solidFill>
                  <a:srgbClr val="000000"/>
                </a:solidFill>
                <a:latin typeface="Times New Roman"/>
                <a:cs typeface="Times New Roman"/>
              </a:rPr>
              <a:t>после</a:t>
            </a:r>
            <a:r>
              <a:rPr b="0" i="1" spc="-160" dirty="0">
                <a:solidFill>
                  <a:srgbClr val="000000"/>
                </a:solidFill>
                <a:latin typeface="Times New Roman"/>
                <a:cs typeface="Times New Roman"/>
              </a:rPr>
              <a:t> </a:t>
            </a:r>
            <a:r>
              <a:rPr b="0" i="1" spc="-5" dirty="0">
                <a:solidFill>
                  <a:srgbClr val="000000"/>
                </a:solidFill>
                <a:latin typeface="Times New Roman"/>
                <a:cs typeface="Times New Roman"/>
              </a:rPr>
              <a:t>операции)</a:t>
            </a:r>
          </a:p>
        </p:txBody>
      </p:sp>
      <p:sp>
        <p:nvSpPr>
          <p:cNvPr id="4" name="object 4"/>
          <p:cNvSpPr txBox="1"/>
          <p:nvPr/>
        </p:nvSpPr>
        <p:spPr>
          <a:xfrm>
            <a:off x="618540" y="2018157"/>
            <a:ext cx="8054975" cy="3132455"/>
          </a:xfrm>
          <a:prstGeom prst="rect">
            <a:avLst/>
          </a:prstGeom>
        </p:spPr>
        <p:txBody>
          <a:bodyPr vert="horz" wrap="square" lIns="0" tIns="15875" rIns="0" bIns="0" rtlCol="0">
            <a:spAutoFit/>
          </a:bodyPr>
          <a:lstStyle/>
          <a:p>
            <a:pPr marL="12700" marR="5080" algn="just">
              <a:lnSpc>
                <a:spcPct val="99100"/>
              </a:lnSpc>
              <a:spcBef>
                <a:spcPts val="125"/>
              </a:spcBef>
            </a:pPr>
            <a:r>
              <a:rPr sz="2400" spc="25" dirty="0">
                <a:latin typeface="Times New Roman"/>
                <a:cs typeface="Times New Roman"/>
              </a:rPr>
              <a:t>После </a:t>
            </a:r>
            <a:r>
              <a:rPr sz="2400" spc="15" dirty="0">
                <a:latin typeface="Times New Roman"/>
                <a:cs typeface="Times New Roman"/>
              </a:rPr>
              <a:t>операции нога </a:t>
            </a:r>
            <a:r>
              <a:rPr sz="2400" spc="10" dirty="0">
                <a:latin typeface="Times New Roman"/>
                <a:cs typeface="Times New Roman"/>
              </a:rPr>
              <a:t>фиксируется </a:t>
            </a:r>
            <a:r>
              <a:rPr sz="2400" dirty="0">
                <a:latin typeface="Times New Roman"/>
                <a:cs typeface="Times New Roman"/>
              </a:rPr>
              <a:t>в положении </a:t>
            </a:r>
            <a:r>
              <a:rPr sz="2400" spc="5" dirty="0">
                <a:latin typeface="Times New Roman"/>
                <a:cs typeface="Times New Roman"/>
              </a:rPr>
              <a:t>отведения </a:t>
            </a:r>
            <a:r>
              <a:rPr sz="2400" dirty="0">
                <a:latin typeface="Times New Roman"/>
                <a:cs typeface="Times New Roman"/>
              </a:rPr>
              <a:t>в  </a:t>
            </a:r>
            <a:r>
              <a:rPr sz="2400" spc="35" dirty="0">
                <a:latin typeface="Times New Roman"/>
                <a:cs typeface="Times New Roman"/>
              </a:rPr>
              <a:t>специальном </a:t>
            </a:r>
            <a:r>
              <a:rPr sz="2400" spc="25" dirty="0">
                <a:latin typeface="Times New Roman"/>
                <a:cs typeface="Times New Roman"/>
              </a:rPr>
              <a:t>"сапожке". </a:t>
            </a:r>
            <a:r>
              <a:rPr sz="2400" spc="15" dirty="0">
                <a:latin typeface="Times New Roman"/>
                <a:cs typeface="Times New Roman"/>
              </a:rPr>
              <a:t>Обе </a:t>
            </a:r>
            <a:r>
              <a:rPr sz="2400" spc="30" dirty="0">
                <a:latin typeface="Times New Roman"/>
                <a:cs typeface="Times New Roman"/>
              </a:rPr>
              <a:t>ноги </a:t>
            </a:r>
            <a:r>
              <a:rPr sz="2400" spc="35" dirty="0">
                <a:latin typeface="Times New Roman"/>
                <a:cs typeface="Times New Roman"/>
              </a:rPr>
              <a:t>бинтуются эластичными  </a:t>
            </a:r>
            <a:r>
              <a:rPr sz="2400" dirty="0">
                <a:latin typeface="Times New Roman"/>
                <a:cs typeface="Times New Roman"/>
              </a:rPr>
              <a:t>бинтами, </a:t>
            </a:r>
            <a:r>
              <a:rPr sz="2400" spc="-15" dirty="0">
                <a:latin typeface="Times New Roman"/>
                <a:cs typeface="Times New Roman"/>
              </a:rPr>
              <a:t>что</a:t>
            </a:r>
            <a:r>
              <a:rPr sz="2400" spc="570" dirty="0">
                <a:latin typeface="Times New Roman"/>
                <a:cs typeface="Times New Roman"/>
              </a:rPr>
              <a:t> </a:t>
            </a:r>
            <a:r>
              <a:rPr sz="2400" dirty="0">
                <a:latin typeface="Times New Roman"/>
                <a:cs typeface="Times New Roman"/>
              </a:rPr>
              <a:t>в </a:t>
            </a:r>
            <a:r>
              <a:rPr sz="2400" spc="-5" dirty="0">
                <a:latin typeface="Times New Roman"/>
                <a:cs typeface="Times New Roman"/>
              </a:rPr>
              <a:t>сочетании </a:t>
            </a:r>
            <a:r>
              <a:rPr sz="2400" dirty="0">
                <a:latin typeface="Times New Roman"/>
                <a:cs typeface="Times New Roman"/>
              </a:rPr>
              <a:t>с </a:t>
            </a:r>
            <a:r>
              <a:rPr sz="2400" spc="5" dirty="0">
                <a:latin typeface="Times New Roman"/>
                <a:cs typeface="Times New Roman"/>
              </a:rPr>
              <a:t>физическими </a:t>
            </a:r>
            <a:r>
              <a:rPr sz="2400" spc="-5" dirty="0">
                <a:latin typeface="Times New Roman"/>
                <a:cs typeface="Times New Roman"/>
              </a:rPr>
              <a:t>упражнениями  </a:t>
            </a:r>
            <a:r>
              <a:rPr sz="2400" spc="-25" dirty="0">
                <a:latin typeface="Times New Roman"/>
                <a:cs typeface="Times New Roman"/>
              </a:rPr>
              <a:t>поможет </a:t>
            </a:r>
            <a:r>
              <a:rPr sz="2400" spc="-15" dirty="0">
                <a:latin typeface="Times New Roman"/>
                <a:cs typeface="Times New Roman"/>
              </a:rPr>
              <a:t>предотвратить сосудистые</a:t>
            </a:r>
            <a:r>
              <a:rPr sz="2400" spc="-305" dirty="0">
                <a:latin typeface="Times New Roman"/>
                <a:cs typeface="Times New Roman"/>
              </a:rPr>
              <a:t> </a:t>
            </a:r>
            <a:r>
              <a:rPr sz="2400" spc="-5" dirty="0">
                <a:latin typeface="Times New Roman"/>
                <a:cs typeface="Times New Roman"/>
              </a:rPr>
              <a:t>нарушения.</a:t>
            </a:r>
            <a:endParaRPr sz="2400">
              <a:latin typeface="Times New Roman"/>
              <a:cs typeface="Times New Roman"/>
            </a:endParaRPr>
          </a:p>
          <a:p>
            <a:pPr marL="12700" marR="17780" algn="just">
              <a:lnSpc>
                <a:spcPct val="100000"/>
              </a:lnSpc>
              <a:spcBef>
                <a:spcPts val="1500"/>
              </a:spcBef>
            </a:pPr>
            <a:r>
              <a:rPr sz="2400" spc="40" dirty="0">
                <a:latin typeface="Times New Roman"/>
                <a:cs typeface="Times New Roman"/>
              </a:rPr>
              <a:t>Через </a:t>
            </a:r>
            <a:r>
              <a:rPr sz="2400" spc="30" dirty="0">
                <a:latin typeface="Times New Roman"/>
                <a:cs typeface="Times New Roman"/>
              </a:rPr>
              <a:t>2-3 дня </a:t>
            </a:r>
            <a:r>
              <a:rPr sz="2400" spc="25" dirty="0">
                <a:latin typeface="Times New Roman"/>
                <a:cs typeface="Times New Roman"/>
              </a:rPr>
              <a:t>"сапожок" </a:t>
            </a:r>
            <a:r>
              <a:rPr sz="2400" spc="45" dirty="0">
                <a:latin typeface="Times New Roman"/>
                <a:cs typeface="Times New Roman"/>
              </a:rPr>
              <a:t>обычно </a:t>
            </a:r>
            <a:r>
              <a:rPr sz="2400" spc="20" dirty="0">
                <a:latin typeface="Times New Roman"/>
                <a:cs typeface="Times New Roman"/>
              </a:rPr>
              <a:t>снимают. </a:t>
            </a:r>
            <a:r>
              <a:rPr sz="2400" spc="10" dirty="0">
                <a:latin typeface="Times New Roman"/>
                <a:cs typeface="Times New Roman"/>
              </a:rPr>
              <a:t>Необходимо  </a:t>
            </a:r>
            <a:r>
              <a:rPr sz="2400" spc="-5" dirty="0">
                <a:latin typeface="Times New Roman"/>
                <a:cs typeface="Times New Roman"/>
              </a:rPr>
              <a:t>следить </a:t>
            </a:r>
            <a:r>
              <a:rPr sz="2400" dirty="0">
                <a:latin typeface="Times New Roman"/>
                <a:cs typeface="Times New Roman"/>
              </a:rPr>
              <a:t>за тем, </a:t>
            </a:r>
            <a:r>
              <a:rPr sz="2400" spc="-10" dirty="0">
                <a:latin typeface="Times New Roman"/>
                <a:cs typeface="Times New Roman"/>
              </a:rPr>
              <a:t>чтобы </a:t>
            </a:r>
            <a:r>
              <a:rPr sz="2400" spc="-5" dirty="0">
                <a:latin typeface="Times New Roman"/>
                <a:cs typeface="Times New Roman"/>
              </a:rPr>
              <a:t>нога по-прежнему большую </a:t>
            </a:r>
            <a:r>
              <a:rPr sz="2400" dirty="0">
                <a:latin typeface="Times New Roman"/>
                <a:cs typeface="Times New Roman"/>
              </a:rPr>
              <a:t>часть  </a:t>
            </a:r>
            <a:r>
              <a:rPr sz="2400" spc="-5" dirty="0">
                <a:latin typeface="Times New Roman"/>
                <a:cs typeface="Times New Roman"/>
              </a:rPr>
              <a:t>времени </a:t>
            </a:r>
            <a:r>
              <a:rPr sz="2400" spc="-20" dirty="0">
                <a:latin typeface="Times New Roman"/>
                <a:cs typeface="Times New Roman"/>
              </a:rPr>
              <a:t>находилась </a:t>
            </a:r>
            <a:r>
              <a:rPr sz="2400" dirty="0">
                <a:latin typeface="Times New Roman"/>
                <a:cs typeface="Times New Roman"/>
              </a:rPr>
              <a:t>в </a:t>
            </a:r>
            <a:r>
              <a:rPr sz="2400" spc="-20" dirty="0">
                <a:latin typeface="Times New Roman"/>
                <a:cs typeface="Times New Roman"/>
              </a:rPr>
              <a:t>положении </a:t>
            </a:r>
            <a:r>
              <a:rPr sz="2400" spc="-30" dirty="0">
                <a:latin typeface="Times New Roman"/>
                <a:cs typeface="Times New Roman"/>
              </a:rPr>
              <a:t>некоторого </a:t>
            </a:r>
            <a:r>
              <a:rPr sz="2400" spc="-10" dirty="0">
                <a:latin typeface="Times New Roman"/>
                <a:cs typeface="Times New Roman"/>
              </a:rPr>
              <a:t>отведения, </a:t>
            </a:r>
            <a:r>
              <a:rPr sz="2400" dirty="0">
                <a:latin typeface="Times New Roman"/>
                <a:cs typeface="Times New Roman"/>
              </a:rPr>
              <a:t>а  пальцы </a:t>
            </a:r>
            <a:r>
              <a:rPr sz="2400" spc="-10" dirty="0">
                <a:latin typeface="Times New Roman"/>
                <a:cs typeface="Times New Roman"/>
              </a:rPr>
              <a:t>стопы </a:t>
            </a:r>
            <a:r>
              <a:rPr sz="2400" dirty="0">
                <a:latin typeface="Times New Roman"/>
                <a:cs typeface="Times New Roman"/>
              </a:rPr>
              <a:t>были </a:t>
            </a:r>
            <a:r>
              <a:rPr sz="2400" spc="-15" dirty="0">
                <a:latin typeface="Times New Roman"/>
                <a:cs typeface="Times New Roman"/>
              </a:rPr>
              <a:t>направлены </a:t>
            </a:r>
            <a:r>
              <a:rPr sz="2400" spc="-10" dirty="0">
                <a:latin typeface="Times New Roman"/>
                <a:cs typeface="Times New Roman"/>
              </a:rPr>
              <a:t>строго</a:t>
            </a:r>
            <a:r>
              <a:rPr sz="2400" spc="-40" dirty="0">
                <a:latin typeface="Times New Roman"/>
                <a:cs typeface="Times New Roman"/>
              </a:rPr>
              <a:t> </a:t>
            </a:r>
            <a:r>
              <a:rPr sz="2400" spc="-5" dirty="0">
                <a:latin typeface="Times New Roman"/>
                <a:cs typeface="Times New Roman"/>
              </a:rPr>
              <a:t>вверх.</a:t>
            </a:r>
            <a:endParaRPr sz="24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7839" y="609599"/>
            <a:ext cx="5608320" cy="6095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57705" y="218693"/>
            <a:ext cx="6210935" cy="873760"/>
          </a:xfrm>
          <a:prstGeom prst="rect">
            <a:avLst/>
          </a:prstGeom>
        </p:spPr>
        <p:txBody>
          <a:bodyPr vert="horz" wrap="square" lIns="0" tIns="12065" rIns="0" bIns="0" rtlCol="0">
            <a:spAutoFit/>
          </a:bodyPr>
          <a:lstStyle/>
          <a:p>
            <a:pPr algn="ctr">
              <a:lnSpc>
                <a:spcPts val="3340"/>
              </a:lnSpc>
              <a:spcBef>
                <a:spcPts val="95"/>
              </a:spcBef>
            </a:pPr>
            <a:r>
              <a:rPr i="1" spc="-25" dirty="0">
                <a:solidFill>
                  <a:srgbClr val="000000"/>
                </a:solidFill>
                <a:latin typeface="Times New Roman"/>
                <a:cs typeface="Times New Roman"/>
              </a:rPr>
              <a:t>Ранний </a:t>
            </a:r>
            <a:r>
              <a:rPr i="1" spc="-5" dirty="0">
                <a:solidFill>
                  <a:srgbClr val="000000"/>
                </a:solidFill>
                <a:latin typeface="Times New Roman"/>
                <a:cs typeface="Times New Roman"/>
              </a:rPr>
              <a:t>послеоперационный</a:t>
            </a:r>
            <a:r>
              <a:rPr i="1" spc="-135" dirty="0">
                <a:solidFill>
                  <a:srgbClr val="000000"/>
                </a:solidFill>
                <a:latin typeface="Times New Roman"/>
                <a:cs typeface="Times New Roman"/>
              </a:rPr>
              <a:t> </a:t>
            </a:r>
            <a:r>
              <a:rPr i="1" spc="-10" dirty="0">
                <a:solidFill>
                  <a:srgbClr val="000000"/>
                </a:solidFill>
                <a:latin typeface="Times New Roman"/>
                <a:cs typeface="Times New Roman"/>
              </a:rPr>
              <a:t>период</a:t>
            </a:r>
          </a:p>
          <a:p>
            <a:pPr algn="ctr">
              <a:lnSpc>
                <a:spcPts val="3340"/>
              </a:lnSpc>
            </a:pPr>
            <a:r>
              <a:rPr b="0" i="1" spc="-5" dirty="0">
                <a:solidFill>
                  <a:srgbClr val="000000"/>
                </a:solidFill>
                <a:latin typeface="Times New Roman"/>
                <a:cs typeface="Times New Roman"/>
              </a:rPr>
              <a:t>(первые одна-две </a:t>
            </a:r>
            <a:r>
              <a:rPr b="0" i="1" spc="-25" dirty="0">
                <a:solidFill>
                  <a:srgbClr val="000000"/>
                </a:solidFill>
                <a:latin typeface="Times New Roman"/>
                <a:cs typeface="Times New Roman"/>
              </a:rPr>
              <a:t>недели </a:t>
            </a:r>
            <a:r>
              <a:rPr b="0" i="1" spc="10" dirty="0">
                <a:solidFill>
                  <a:srgbClr val="000000"/>
                </a:solidFill>
                <a:latin typeface="Times New Roman"/>
                <a:cs typeface="Times New Roman"/>
              </a:rPr>
              <a:t>после</a:t>
            </a:r>
            <a:r>
              <a:rPr b="0" i="1" spc="-180" dirty="0">
                <a:solidFill>
                  <a:srgbClr val="000000"/>
                </a:solidFill>
                <a:latin typeface="Times New Roman"/>
                <a:cs typeface="Times New Roman"/>
              </a:rPr>
              <a:t> </a:t>
            </a:r>
            <a:r>
              <a:rPr b="0" i="1" dirty="0">
                <a:solidFill>
                  <a:srgbClr val="000000"/>
                </a:solidFill>
                <a:latin typeface="Times New Roman"/>
                <a:cs typeface="Times New Roman"/>
              </a:rPr>
              <a:t>операции)</a:t>
            </a:r>
          </a:p>
        </p:txBody>
      </p:sp>
      <p:sp>
        <p:nvSpPr>
          <p:cNvPr id="4" name="object 4"/>
          <p:cNvSpPr txBox="1"/>
          <p:nvPr/>
        </p:nvSpPr>
        <p:spPr>
          <a:xfrm>
            <a:off x="402742" y="1233932"/>
            <a:ext cx="8268970" cy="4414520"/>
          </a:xfrm>
          <a:prstGeom prst="rect">
            <a:avLst/>
          </a:prstGeom>
        </p:spPr>
        <p:txBody>
          <a:bodyPr vert="horz" wrap="square" lIns="0" tIns="12700" rIns="0" bIns="0" rtlCol="0">
            <a:spAutoFit/>
          </a:bodyPr>
          <a:lstStyle/>
          <a:p>
            <a:pPr marL="927100">
              <a:lnSpc>
                <a:spcPts val="2865"/>
              </a:lnSpc>
              <a:spcBef>
                <a:spcPts val="100"/>
              </a:spcBef>
            </a:pPr>
            <a:r>
              <a:rPr sz="2400" spc="-15" dirty="0">
                <a:solidFill>
                  <a:srgbClr val="FD0000"/>
                </a:solidFill>
                <a:latin typeface="Times New Roman"/>
                <a:cs typeface="Times New Roman"/>
              </a:rPr>
              <a:t>Как </a:t>
            </a:r>
            <a:r>
              <a:rPr sz="2400" spc="-40" dirty="0">
                <a:solidFill>
                  <a:srgbClr val="FD0000"/>
                </a:solidFill>
                <a:latin typeface="Times New Roman"/>
                <a:cs typeface="Times New Roman"/>
              </a:rPr>
              <a:t>только </a:t>
            </a:r>
            <a:r>
              <a:rPr sz="2400" spc="-10" dirty="0">
                <a:solidFill>
                  <a:srgbClr val="FD0000"/>
                </a:solidFill>
                <a:latin typeface="Times New Roman"/>
                <a:cs typeface="Times New Roman"/>
              </a:rPr>
              <a:t>больной </a:t>
            </a:r>
            <a:r>
              <a:rPr sz="2400" spc="-30" dirty="0">
                <a:solidFill>
                  <a:srgbClr val="FD0000"/>
                </a:solidFill>
                <a:latin typeface="Times New Roman"/>
                <a:cs typeface="Times New Roman"/>
              </a:rPr>
              <a:t>выходит </a:t>
            </a:r>
            <a:r>
              <a:rPr sz="2400" spc="-5" dirty="0">
                <a:solidFill>
                  <a:srgbClr val="FD0000"/>
                </a:solidFill>
                <a:latin typeface="Times New Roman"/>
                <a:cs typeface="Times New Roman"/>
              </a:rPr>
              <a:t>из </a:t>
            </a:r>
            <a:r>
              <a:rPr sz="2400" spc="-20" dirty="0">
                <a:solidFill>
                  <a:srgbClr val="FD0000"/>
                </a:solidFill>
                <a:latin typeface="Times New Roman"/>
                <a:cs typeface="Times New Roman"/>
              </a:rPr>
              <a:t>наркоза</a:t>
            </a:r>
            <a:r>
              <a:rPr sz="2400" spc="-20" dirty="0">
                <a:latin typeface="Times New Roman"/>
                <a:cs typeface="Times New Roman"/>
              </a:rPr>
              <a:t>,</a:t>
            </a:r>
            <a:r>
              <a:rPr sz="2400" spc="-409" dirty="0">
                <a:latin typeface="Times New Roman"/>
                <a:cs typeface="Times New Roman"/>
              </a:rPr>
              <a:t> </a:t>
            </a:r>
            <a:r>
              <a:rPr sz="2400" spc="-10" dirty="0">
                <a:latin typeface="Times New Roman"/>
                <a:cs typeface="Times New Roman"/>
              </a:rPr>
              <a:t>выполняются</a:t>
            </a:r>
            <a:endParaRPr sz="2400">
              <a:latin typeface="Times New Roman"/>
              <a:cs typeface="Times New Roman"/>
            </a:endParaRPr>
          </a:p>
          <a:p>
            <a:pPr marL="355600" marR="5080" indent="-342900">
              <a:lnSpc>
                <a:spcPts val="2900"/>
              </a:lnSpc>
              <a:spcBef>
                <a:spcPts val="65"/>
              </a:spcBef>
              <a:tabLst>
                <a:tab pos="436245" algn="l"/>
                <a:tab pos="1827530" algn="l"/>
                <a:tab pos="3838575" algn="l"/>
                <a:tab pos="5827395" algn="l"/>
                <a:tab pos="6301740" algn="l"/>
              </a:tabLst>
            </a:pPr>
            <a:r>
              <a:rPr sz="2400" dirty="0">
                <a:latin typeface="Arial"/>
                <a:cs typeface="Arial"/>
              </a:rPr>
              <a:t>•		</a:t>
            </a:r>
            <a:r>
              <a:rPr sz="2400" spc="-5" dirty="0">
                <a:latin typeface="Times New Roman"/>
                <a:cs typeface="Times New Roman"/>
              </a:rPr>
              <a:t>пр</a:t>
            </a:r>
            <a:r>
              <a:rPr sz="2400" spc="55" dirty="0">
                <a:latin typeface="Times New Roman"/>
                <a:cs typeface="Times New Roman"/>
              </a:rPr>
              <a:t>о</a:t>
            </a:r>
            <a:r>
              <a:rPr sz="2400" dirty="0">
                <a:latin typeface="Times New Roman"/>
                <a:cs typeface="Times New Roman"/>
              </a:rPr>
              <a:t>ст</a:t>
            </a:r>
            <a:r>
              <a:rPr sz="2400" spc="-10" dirty="0">
                <a:latin typeface="Times New Roman"/>
                <a:cs typeface="Times New Roman"/>
              </a:rPr>
              <a:t>ы</a:t>
            </a:r>
            <a:r>
              <a:rPr sz="2400" dirty="0">
                <a:latin typeface="Times New Roman"/>
                <a:cs typeface="Times New Roman"/>
              </a:rPr>
              <a:t>е	</a:t>
            </a:r>
            <a:r>
              <a:rPr sz="2400" spc="-10" dirty="0">
                <a:latin typeface="Times New Roman"/>
                <a:cs typeface="Times New Roman"/>
              </a:rPr>
              <a:t>д</a:t>
            </a:r>
            <a:r>
              <a:rPr sz="2400" spc="-15" dirty="0">
                <a:latin typeface="Times New Roman"/>
                <a:cs typeface="Times New Roman"/>
              </a:rPr>
              <a:t>ы</a:t>
            </a:r>
            <a:r>
              <a:rPr sz="2400" spc="-50" dirty="0">
                <a:latin typeface="Times New Roman"/>
                <a:cs typeface="Times New Roman"/>
              </a:rPr>
              <a:t>х</a:t>
            </a:r>
            <a:r>
              <a:rPr sz="2400" spc="-70" dirty="0">
                <a:latin typeface="Times New Roman"/>
                <a:cs typeface="Times New Roman"/>
              </a:rPr>
              <a:t>а</a:t>
            </a:r>
            <a:r>
              <a:rPr sz="2400" spc="-20" dirty="0">
                <a:latin typeface="Times New Roman"/>
                <a:cs typeface="Times New Roman"/>
              </a:rPr>
              <a:t>т</a:t>
            </a:r>
            <a:r>
              <a:rPr sz="2400" spc="-10" dirty="0">
                <a:latin typeface="Times New Roman"/>
                <a:cs typeface="Times New Roman"/>
              </a:rPr>
              <a:t>ел</a:t>
            </a:r>
            <a:r>
              <a:rPr sz="2400" spc="-15" dirty="0">
                <a:latin typeface="Times New Roman"/>
                <a:cs typeface="Times New Roman"/>
              </a:rPr>
              <a:t>ь</a:t>
            </a:r>
            <a:r>
              <a:rPr sz="2400" spc="-10" dirty="0">
                <a:latin typeface="Times New Roman"/>
                <a:cs typeface="Times New Roman"/>
              </a:rPr>
              <a:t>н</a:t>
            </a:r>
            <a:r>
              <a:rPr sz="2400" spc="-15" dirty="0">
                <a:latin typeface="Times New Roman"/>
                <a:cs typeface="Times New Roman"/>
              </a:rPr>
              <a:t>ы</a:t>
            </a:r>
            <a:r>
              <a:rPr sz="2400" dirty="0">
                <a:latin typeface="Times New Roman"/>
                <a:cs typeface="Times New Roman"/>
              </a:rPr>
              <a:t>е	(с</a:t>
            </a:r>
            <a:r>
              <a:rPr sz="2400" spc="20" dirty="0">
                <a:latin typeface="Times New Roman"/>
                <a:cs typeface="Times New Roman"/>
              </a:rPr>
              <a:t>т</a:t>
            </a:r>
            <a:r>
              <a:rPr sz="2400" spc="-60" dirty="0">
                <a:latin typeface="Times New Roman"/>
                <a:cs typeface="Times New Roman"/>
              </a:rPr>
              <a:t>а</a:t>
            </a:r>
            <a:r>
              <a:rPr sz="2400" dirty="0">
                <a:latin typeface="Times New Roman"/>
                <a:cs typeface="Times New Roman"/>
              </a:rPr>
              <a:t>тич</a:t>
            </a:r>
            <a:r>
              <a:rPr sz="2400" spc="60" dirty="0">
                <a:latin typeface="Times New Roman"/>
                <a:cs typeface="Times New Roman"/>
              </a:rPr>
              <a:t>е</a:t>
            </a:r>
            <a:r>
              <a:rPr sz="2400" dirty="0">
                <a:latin typeface="Times New Roman"/>
                <a:cs typeface="Times New Roman"/>
              </a:rPr>
              <a:t>ские	и	дина</a:t>
            </a:r>
            <a:r>
              <a:rPr sz="2400" spc="5" dirty="0">
                <a:latin typeface="Times New Roman"/>
                <a:cs typeface="Times New Roman"/>
              </a:rPr>
              <a:t>м</a:t>
            </a:r>
            <a:r>
              <a:rPr sz="2400" spc="-5" dirty="0">
                <a:latin typeface="Times New Roman"/>
                <a:cs typeface="Times New Roman"/>
              </a:rPr>
              <a:t>ич</a:t>
            </a:r>
            <a:r>
              <a:rPr sz="2400" spc="60" dirty="0">
                <a:latin typeface="Times New Roman"/>
                <a:cs typeface="Times New Roman"/>
              </a:rPr>
              <a:t>е</a:t>
            </a:r>
            <a:r>
              <a:rPr sz="2400" dirty="0">
                <a:latin typeface="Times New Roman"/>
                <a:cs typeface="Times New Roman"/>
              </a:rPr>
              <a:t>ские)  упражнения,</a:t>
            </a:r>
            <a:endParaRPr sz="2400">
              <a:latin typeface="Times New Roman"/>
              <a:cs typeface="Times New Roman"/>
            </a:endParaRPr>
          </a:p>
          <a:p>
            <a:pPr marL="12700">
              <a:lnSpc>
                <a:spcPts val="2780"/>
              </a:lnSpc>
              <a:tabLst>
                <a:tab pos="300355" algn="l"/>
                <a:tab pos="1963420" algn="l"/>
                <a:tab pos="3622040" algn="l"/>
                <a:tab pos="4452620" algn="l"/>
                <a:tab pos="5964555" algn="l"/>
              </a:tabLst>
            </a:pPr>
            <a:r>
              <a:rPr sz="2400" dirty="0">
                <a:latin typeface="Arial"/>
                <a:cs typeface="Arial"/>
              </a:rPr>
              <a:t>•	</a:t>
            </a:r>
            <a:r>
              <a:rPr sz="2400" spc="30" dirty="0">
                <a:latin typeface="Times New Roman"/>
                <a:cs typeface="Times New Roman"/>
              </a:rPr>
              <a:t>активные	</a:t>
            </a:r>
            <a:r>
              <a:rPr sz="2400" spc="-5" dirty="0">
                <a:latin typeface="Times New Roman"/>
                <a:cs typeface="Times New Roman"/>
              </a:rPr>
              <a:t>движения	</a:t>
            </a:r>
            <a:r>
              <a:rPr sz="2400" dirty="0">
                <a:latin typeface="Times New Roman"/>
                <a:cs typeface="Times New Roman"/>
              </a:rPr>
              <a:t>для	</a:t>
            </a:r>
            <a:r>
              <a:rPr sz="2400" spc="-5" dirty="0">
                <a:latin typeface="Times New Roman"/>
                <a:cs typeface="Times New Roman"/>
              </a:rPr>
              <a:t>суставов	</a:t>
            </a:r>
            <a:r>
              <a:rPr sz="2400" spc="-10" dirty="0">
                <a:latin typeface="Times New Roman"/>
                <a:cs typeface="Times New Roman"/>
              </a:rPr>
              <a:t>неоперированной</a:t>
            </a:r>
            <a:endParaRPr sz="2400">
              <a:latin typeface="Times New Roman"/>
              <a:cs typeface="Times New Roman"/>
            </a:endParaRPr>
          </a:p>
          <a:p>
            <a:pPr marL="355600">
              <a:lnSpc>
                <a:spcPct val="100000"/>
              </a:lnSpc>
            </a:pPr>
            <a:r>
              <a:rPr sz="2400" spc="-25" dirty="0">
                <a:latin typeface="Times New Roman"/>
                <a:cs typeface="Times New Roman"/>
              </a:rPr>
              <a:t>конечности</a:t>
            </a:r>
            <a:endParaRPr sz="2400">
              <a:latin typeface="Times New Roman"/>
              <a:cs typeface="Times New Roman"/>
            </a:endParaRPr>
          </a:p>
          <a:p>
            <a:pPr marL="355600" marR="24765" indent="-342900">
              <a:lnSpc>
                <a:spcPct val="100000"/>
              </a:lnSpc>
              <a:tabLst>
                <a:tab pos="324485" algn="l"/>
              </a:tabLst>
            </a:pPr>
            <a:r>
              <a:rPr sz="2400" dirty="0">
                <a:latin typeface="Arial"/>
                <a:cs typeface="Arial"/>
              </a:rPr>
              <a:t>•	</a:t>
            </a:r>
            <a:r>
              <a:rPr sz="2400" spc="-5" dirty="0">
                <a:latin typeface="Times New Roman"/>
                <a:cs typeface="Times New Roman"/>
              </a:rPr>
              <a:t>движения пальцами </a:t>
            </a:r>
            <a:r>
              <a:rPr sz="2400" spc="-10" dirty="0">
                <a:latin typeface="Times New Roman"/>
                <a:cs typeface="Times New Roman"/>
              </a:rPr>
              <a:t>стоп </a:t>
            </a:r>
            <a:r>
              <a:rPr sz="2400" dirty="0">
                <a:latin typeface="Times New Roman"/>
                <a:cs typeface="Times New Roman"/>
              </a:rPr>
              <a:t>и в </a:t>
            </a:r>
            <a:r>
              <a:rPr sz="2400" spc="-10" dirty="0">
                <a:latin typeface="Times New Roman"/>
                <a:cs typeface="Times New Roman"/>
              </a:rPr>
              <a:t>голеностопных </a:t>
            </a:r>
            <a:r>
              <a:rPr sz="2400" spc="-5" dirty="0">
                <a:latin typeface="Times New Roman"/>
                <a:cs typeface="Times New Roman"/>
              </a:rPr>
              <a:t>суставах </a:t>
            </a:r>
            <a:r>
              <a:rPr sz="2400" spc="-10" dirty="0">
                <a:latin typeface="Times New Roman"/>
                <a:cs typeface="Times New Roman"/>
              </a:rPr>
              <a:t>обеих  </a:t>
            </a:r>
            <a:r>
              <a:rPr sz="2400" spc="-135" dirty="0">
                <a:latin typeface="Times New Roman"/>
                <a:cs typeface="Times New Roman"/>
              </a:rPr>
              <a:t>ног.</a:t>
            </a:r>
            <a:endParaRPr sz="2400">
              <a:latin typeface="Times New Roman"/>
              <a:cs typeface="Times New Roman"/>
            </a:endParaRPr>
          </a:p>
          <a:p>
            <a:pPr marL="12700" marR="64135" indent="76200">
              <a:lnSpc>
                <a:spcPct val="100000"/>
              </a:lnSpc>
              <a:tabLst>
                <a:tab pos="1339850" algn="l"/>
                <a:tab pos="2830830" algn="l"/>
                <a:tab pos="3563620" algn="l"/>
                <a:tab pos="5202555" algn="l"/>
                <a:tab pos="6592570" algn="l"/>
              </a:tabLst>
            </a:pPr>
            <a:r>
              <a:rPr sz="2400" dirty="0">
                <a:latin typeface="Times New Roman"/>
                <a:cs typeface="Times New Roman"/>
              </a:rPr>
              <a:t>Сл</a:t>
            </a:r>
            <a:r>
              <a:rPr sz="2400" spc="-40" dirty="0">
                <a:latin typeface="Times New Roman"/>
                <a:cs typeface="Times New Roman"/>
              </a:rPr>
              <a:t>е</a:t>
            </a:r>
            <a:r>
              <a:rPr sz="2400" dirty="0">
                <a:latin typeface="Times New Roman"/>
                <a:cs typeface="Times New Roman"/>
              </a:rPr>
              <a:t>д</a:t>
            </a:r>
            <a:r>
              <a:rPr sz="2400" spc="-10" dirty="0">
                <a:latin typeface="Times New Roman"/>
                <a:cs typeface="Times New Roman"/>
              </a:rPr>
              <a:t>у</a:t>
            </a:r>
            <a:r>
              <a:rPr sz="2400" dirty="0">
                <a:latin typeface="Times New Roman"/>
                <a:cs typeface="Times New Roman"/>
              </a:rPr>
              <a:t>ет	</a:t>
            </a:r>
            <a:r>
              <a:rPr sz="2400" spc="-5" dirty="0">
                <a:latin typeface="Times New Roman"/>
                <a:cs typeface="Times New Roman"/>
              </a:rPr>
              <a:t>по</a:t>
            </a:r>
            <a:r>
              <a:rPr sz="2400" spc="-70" dirty="0">
                <a:latin typeface="Times New Roman"/>
                <a:cs typeface="Times New Roman"/>
              </a:rPr>
              <a:t>в</a:t>
            </a:r>
            <a:r>
              <a:rPr sz="2400" spc="-45" dirty="0">
                <a:latin typeface="Times New Roman"/>
                <a:cs typeface="Times New Roman"/>
              </a:rPr>
              <a:t>т</a:t>
            </a:r>
            <a:r>
              <a:rPr sz="2400" dirty="0">
                <a:latin typeface="Times New Roman"/>
                <a:cs typeface="Times New Roman"/>
              </a:rPr>
              <a:t>орять	</a:t>
            </a:r>
            <a:r>
              <a:rPr sz="2400" spc="-5" dirty="0">
                <a:latin typeface="Times New Roman"/>
                <a:cs typeface="Times New Roman"/>
              </a:rPr>
              <a:t>э</a:t>
            </a:r>
            <a:r>
              <a:rPr sz="2400" spc="-40" dirty="0">
                <a:latin typeface="Times New Roman"/>
                <a:cs typeface="Times New Roman"/>
              </a:rPr>
              <a:t>то</a:t>
            </a:r>
            <a:r>
              <a:rPr sz="2400" dirty="0">
                <a:latin typeface="Times New Roman"/>
                <a:cs typeface="Times New Roman"/>
              </a:rPr>
              <a:t>т	</a:t>
            </a:r>
            <a:r>
              <a:rPr sz="2400" spc="-5" dirty="0">
                <a:latin typeface="Times New Roman"/>
                <a:cs typeface="Times New Roman"/>
              </a:rPr>
              <a:t>не</a:t>
            </a:r>
            <a:r>
              <a:rPr sz="2400" spc="5" dirty="0">
                <a:latin typeface="Times New Roman"/>
                <a:cs typeface="Times New Roman"/>
              </a:rPr>
              <a:t>б</a:t>
            </a:r>
            <a:r>
              <a:rPr sz="2400" spc="-35" dirty="0">
                <a:latin typeface="Times New Roman"/>
                <a:cs typeface="Times New Roman"/>
              </a:rPr>
              <a:t>о</a:t>
            </a:r>
            <a:r>
              <a:rPr sz="2400" spc="-5" dirty="0">
                <a:latin typeface="Times New Roman"/>
                <a:cs typeface="Times New Roman"/>
              </a:rPr>
              <a:t>льш</a:t>
            </a:r>
            <a:r>
              <a:rPr sz="2400" spc="5" dirty="0">
                <a:latin typeface="Times New Roman"/>
                <a:cs typeface="Times New Roman"/>
              </a:rPr>
              <a:t>о</a:t>
            </a:r>
            <a:r>
              <a:rPr sz="2400" dirty="0">
                <a:latin typeface="Times New Roman"/>
                <a:cs typeface="Times New Roman"/>
              </a:rPr>
              <a:t>й	</a:t>
            </a:r>
            <a:r>
              <a:rPr sz="2400" spc="-120" dirty="0">
                <a:latin typeface="Times New Roman"/>
                <a:cs typeface="Times New Roman"/>
              </a:rPr>
              <a:t>к</a:t>
            </a:r>
            <a:r>
              <a:rPr sz="2400" spc="-50" dirty="0">
                <a:latin typeface="Times New Roman"/>
                <a:cs typeface="Times New Roman"/>
              </a:rPr>
              <a:t>о</a:t>
            </a:r>
            <a:r>
              <a:rPr sz="2400" dirty="0">
                <a:latin typeface="Times New Roman"/>
                <a:cs typeface="Times New Roman"/>
              </a:rPr>
              <a:t>м</a:t>
            </a:r>
            <a:r>
              <a:rPr sz="2400" spc="5" dirty="0">
                <a:latin typeface="Times New Roman"/>
                <a:cs typeface="Times New Roman"/>
              </a:rPr>
              <a:t>п</a:t>
            </a:r>
            <a:r>
              <a:rPr sz="2400" spc="-5" dirty="0">
                <a:latin typeface="Times New Roman"/>
                <a:cs typeface="Times New Roman"/>
              </a:rPr>
              <a:t>л</a:t>
            </a:r>
            <a:r>
              <a:rPr sz="2400" spc="5" dirty="0">
                <a:latin typeface="Times New Roman"/>
                <a:cs typeface="Times New Roman"/>
              </a:rPr>
              <a:t>е</a:t>
            </a:r>
            <a:r>
              <a:rPr sz="2400" spc="-60" dirty="0">
                <a:latin typeface="Times New Roman"/>
                <a:cs typeface="Times New Roman"/>
              </a:rPr>
              <a:t>к</a:t>
            </a:r>
            <a:r>
              <a:rPr sz="2400" dirty="0">
                <a:latin typeface="Times New Roman"/>
                <a:cs typeface="Times New Roman"/>
              </a:rPr>
              <a:t>с	</a:t>
            </a:r>
            <a:r>
              <a:rPr sz="2400" spc="20" dirty="0">
                <a:latin typeface="Times New Roman"/>
                <a:cs typeface="Times New Roman"/>
              </a:rPr>
              <a:t>у</a:t>
            </a:r>
            <a:r>
              <a:rPr sz="2400" spc="-5" dirty="0">
                <a:latin typeface="Times New Roman"/>
                <a:cs typeface="Times New Roman"/>
              </a:rPr>
              <a:t>пражнений  </a:t>
            </a:r>
            <a:r>
              <a:rPr sz="2400" spc="-10" dirty="0">
                <a:latin typeface="Times New Roman"/>
                <a:cs typeface="Times New Roman"/>
              </a:rPr>
              <a:t>многократно, </a:t>
            </a:r>
            <a:r>
              <a:rPr sz="2400" dirty="0">
                <a:latin typeface="Times New Roman"/>
                <a:cs typeface="Times New Roman"/>
              </a:rPr>
              <a:t>5-6 раз в день</a:t>
            </a:r>
            <a:r>
              <a:rPr sz="2400" spc="-95" dirty="0">
                <a:latin typeface="Times New Roman"/>
                <a:cs typeface="Times New Roman"/>
              </a:rPr>
              <a:t> </a:t>
            </a:r>
            <a:r>
              <a:rPr sz="2400" spc="-5" dirty="0">
                <a:latin typeface="Times New Roman"/>
                <a:cs typeface="Times New Roman"/>
              </a:rPr>
              <a:t>самостоятельно.</a:t>
            </a:r>
            <a:endParaRPr sz="2400">
              <a:latin typeface="Times New Roman"/>
              <a:cs typeface="Times New Roman"/>
            </a:endParaRPr>
          </a:p>
          <a:p>
            <a:pPr marL="12700" marR="29845" indent="914400" algn="just">
              <a:lnSpc>
                <a:spcPct val="100000"/>
              </a:lnSpc>
            </a:pPr>
            <a:r>
              <a:rPr sz="2400" spc="40" dirty="0">
                <a:latin typeface="Times New Roman"/>
                <a:cs typeface="Times New Roman"/>
              </a:rPr>
              <a:t>Как </a:t>
            </a:r>
            <a:r>
              <a:rPr sz="2400" spc="55" dirty="0">
                <a:latin typeface="Times New Roman"/>
                <a:cs typeface="Times New Roman"/>
              </a:rPr>
              <a:t>правило, </a:t>
            </a:r>
            <a:r>
              <a:rPr sz="2400" spc="35" dirty="0">
                <a:latin typeface="Times New Roman"/>
                <a:cs typeface="Times New Roman"/>
              </a:rPr>
              <a:t>на </a:t>
            </a:r>
            <a:r>
              <a:rPr sz="2400" dirty="0">
                <a:latin typeface="Times New Roman"/>
                <a:cs typeface="Times New Roman"/>
              </a:rPr>
              <a:t>2 </a:t>
            </a:r>
            <a:r>
              <a:rPr sz="2400" spc="50" dirty="0">
                <a:latin typeface="Times New Roman"/>
                <a:cs typeface="Times New Roman"/>
              </a:rPr>
              <a:t>день </a:t>
            </a:r>
            <a:r>
              <a:rPr sz="2400" spc="65" dirty="0">
                <a:latin typeface="Times New Roman"/>
                <a:cs typeface="Times New Roman"/>
              </a:rPr>
              <a:t>после </a:t>
            </a:r>
            <a:r>
              <a:rPr sz="2400" spc="55" dirty="0">
                <a:latin typeface="Times New Roman"/>
                <a:cs typeface="Times New Roman"/>
              </a:rPr>
              <a:t>операции </a:t>
            </a:r>
            <a:r>
              <a:rPr sz="2400" spc="45" dirty="0">
                <a:latin typeface="Times New Roman"/>
                <a:cs typeface="Times New Roman"/>
              </a:rPr>
              <a:t>больного  </a:t>
            </a:r>
            <a:r>
              <a:rPr sz="2400" spc="-15" dirty="0">
                <a:latin typeface="Times New Roman"/>
                <a:cs typeface="Times New Roman"/>
              </a:rPr>
              <a:t>переводят</a:t>
            </a:r>
            <a:r>
              <a:rPr sz="2400" spc="570" dirty="0">
                <a:latin typeface="Times New Roman"/>
                <a:cs typeface="Times New Roman"/>
              </a:rPr>
              <a:t> </a:t>
            </a:r>
            <a:r>
              <a:rPr sz="2400" dirty="0">
                <a:latin typeface="Times New Roman"/>
                <a:cs typeface="Times New Roman"/>
              </a:rPr>
              <a:t>в </a:t>
            </a:r>
            <a:r>
              <a:rPr sz="2400" spc="-45" dirty="0">
                <a:latin typeface="Times New Roman"/>
                <a:cs typeface="Times New Roman"/>
              </a:rPr>
              <a:t>палату. </a:t>
            </a:r>
            <a:r>
              <a:rPr sz="2400" spc="-30" dirty="0">
                <a:latin typeface="Times New Roman"/>
                <a:cs typeface="Times New Roman"/>
              </a:rPr>
              <a:t>Комплекс </a:t>
            </a:r>
            <a:r>
              <a:rPr sz="2400" dirty="0">
                <a:latin typeface="Times New Roman"/>
                <a:cs typeface="Times New Roman"/>
              </a:rPr>
              <a:t>ЛГ расширяется </a:t>
            </a:r>
            <a:r>
              <a:rPr sz="2400" spc="-5" dirty="0">
                <a:latin typeface="Times New Roman"/>
                <a:cs typeface="Times New Roman"/>
              </a:rPr>
              <a:t>за </a:t>
            </a:r>
            <a:r>
              <a:rPr sz="2400" spc="-15" dirty="0">
                <a:latin typeface="Times New Roman"/>
                <a:cs typeface="Times New Roman"/>
              </a:rPr>
              <a:t>счет  </a:t>
            </a:r>
            <a:r>
              <a:rPr sz="2400" spc="-5" dirty="0">
                <a:latin typeface="Times New Roman"/>
                <a:cs typeface="Times New Roman"/>
              </a:rPr>
              <a:t>общетонизирующих </a:t>
            </a:r>
            <a:r>
              <a:rPr sz="2400" dirty="0">
                <a:latin typeface="Times New Roman"/>
                <a:cs typeface="Times New Roman"/>
              </a:rPr>
              <a:t>и специальных</a:t>
            </a:r>
            <a:r>
              <a:rPr sz="2400" spc="5" dirty="0">
                <a:latin typeface="Times New Roman"/>
                <a:cs typeface="Times New Roman"/>
              </a:rPr>
              <a:t> </a:t>
            </a:r>
            <a:r>
              <a:rPr sz="2400" spc="-5" dirty="0">
                <a:latin typeface="Times New Roman"/>
                <a:cs typeface="Times New Roman"/>
              </a:rPr>
              <a:t>упражнений.</a:t>
            </a:r>
            <a:endParaRPr sz="24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0997" y="98552"/>
            <a:ext cx="7440930" cy="757555"/>
          </a:xfrm>
          <a:prstGeom prst="rect">
            <a:avLst/>
          </a:prstGeom>
        </p:spPr>
        <p:txBody>
          <a:bodyPr vert="horz" wrap="square" lIns="0" tIns="12700" rIns="0" bIns="0" rtlCol="0">
            <a:spAutoFit/>
          </a:bodyPr>
          <a:lstStyle/>
          <a:p>
            <a:pPr marL="3081020" marR="5080" indent="-3068955">
              <a:lnSpc>
                <a:spcPct val="100000"/>
              </a:lnSpc>
              <a:spcBef>
                <a:spcPts val="100"/>
              </a:spcBef>
            </a:pPr>
            <a:r>
              <a:rPr sz="2400" spc="-10" dirty="0">
                <a:solidFill>
                  <a:srgbClr val="000000"/>
                </a:solidFill>
                <a:latin typeface="Times New Roman"/>
                <a:cs typeface="Times New Roman"/>
              </a:rPr>
              <a:t>Перечень </a:t>
            </a:r>
            <a:r>
              <a:rPr sz="2400" spc="-5" dirty="0">
                <a:solidFill>
                  <a:srgbClr val="000000"/>
                </a:solidFill>
                <a:latin typeface="Times New Roman"/>
                <a:cs typeface="Times New Roman"/>
              </a:rPr>
              <a:t>упражнений, </a:t>
            </a:r>
            <a:r>
              <a:rPr sz="2400" spc="-20" dirty="0">
                <a:solidFill>
                  <a:srgbClr val="000000"/>
                </a:solidFill>
                <a:latin typeface="Times New Roman"/>
                <a:cs typeface="Times New Roman"/>
              </a:rPr>
              <a:t>возможных </a:t>
            </a:r>
            <a:r>
              <a:rPr sz="2400" dirty="0">
                <a:solidFill>
                  <a:srgbClr val="000000"/>
                </a:solidFill>
                <a:latin typeface="Times New Roman"/>
                <a:cs typeface="Times New Roman"/>
              </a:rPr>
              <a:t>со 2-3 </a:t>
            </a:r>
            <a:r>
              <a:rPr sz="2400" spc="-30" dirty="0">
                <a:solidFill>
                  <a:srgbClr val="000000"/>
                </a:solidFill>
                <a:latin typeface="Times New Roman"/>
                <a:cs typeface="Times New Roman"/>
              </a:rPr>
              <a:t>го </a:t>
            </a:r>
            <a:r>
              <a:rPr sz="2400" spc="-5" dirty="0">
                <a:solidFill>
                  <a:srgbClr val="000000"/>
                </a:solidFill>
                <a:latin typeface="Times New Roman"/>
                <a:cs typeface="Times New Roman"/>
              </a:rPr>
              <a:t>дня</a:t>
            </a:r>
            <a:r>
              <a:rPr sz="2400" spc="-190" dirty="0">
                <a:solidFill>
                  <a:srgbClr val="000000"/>
                </a:solidFill>
                <a:latin typeface="Times New Roman"/>
                <a:cs typeface="Times New Roman"/>
              </a:rPr>
              <a:t> </a:t>
            </a:r>
            <a:r>
              <a:rPr sz="2400" spc="-5" dirty="0">
                <a:solidFill>
                  <a:srgbClr val="000000"/>
                </a:solidFill>
                <a:latin typeface="Times New Roman"/>
                <a:cs typeface="Times New Roman"/>
              </a:rPr>
              <a:t>после  операции</a:t>
            </a:r>
            <a:endParaRPr sz="2400">
              <a:latin typeface="Times New Roman"/>
              <a:cs typeface="Times New Roman"/>
            </a:endParaRPr>
          </a:p>
        </p:txBody>
      </p:sp>
      <p:sp>
        <p:nvSpPr>
          <p:cNvPr id="4" name="object 4"/>
          <p:cNvSpPr txBox="1"/>
          <p:nvPr/>
        </p:nvSpPr>
        <p:spPr>
          <a:xfrm>
            <a:off x="536549" y="869950"/>
            <a:ext cx="8273415" cy="547116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 </a:t>
            </a:r>
            <a:r>
              <a:rPr sz="2000" dirty="0">
                <a:solidFill>
                  <a:srgbClr val="006DBE"/>
                </a:solidFill>
                <a:latin typeface="Times New Roman"/>
                <a:cs typeface="Times New Roman"/>
              </a:rPr>
              <a:t>Дыхательная</a:t>
            </a:r>
            <a:r>
              <a:rPr sz="2000" spc="90" dirty="0">
                <a:solidFill>
                  <a:srgbClr val="006DBE"/>
                </a:solidFill>
                <a:latin typeface="Times New Roman"/>
                <a:cs typeface="Times New Roman"/>
              </a:rPr>
              <a:t> </a:t>
            </a:r>
            <a:r>
              <a:rPr sz="2000" spc="15" dirty="0">
                <a:solidFill>
                  <a:srgbClr val="006DBE"/>
                </a:solidFill>
                <a:latin typeface="Times New Roman"/>
                <a:cs typeface="Times New Roman"/>
              </a:rPr>
              <a:t>гимнастика</a:t>
            </a:r>
            <a:endParaRPr sz="2000">
              <a:latin typeface="Times New Roman"/>
              <a:cs typeface="Times New Roman"/>
            </a:endParaRPr>
          </a:p>
          <a:p>
            <a:pPr marL="12700">
              <a:lnSpc>
                <a:spcPts val="2305"/>
              </a:lnSpc>
            </a:pPr>
            <a:r>
              <a:rPr sz="2000" dirty="0">
                <a:solidFill>
                  <a:srgbClr val="006DBE"/>
                </a:solidFill>
                <a:latin typeface="Times New Roman"/>
                <a:cs typeface="Times New Roman"/>
              </a:rPr>
              <a:t>• </a:t>
            </a:r>
            <a:r>
              <a:rPr sz="2000" spc="-5" dirty="0">
                <a:solidFill>
                  <a:srgbClr val="006DBE"/>
                </a:solidFill>
                <a:latin typeface="Times New Roman"/>
                <a:cs typeface="Times New Roman"/>
              </a:rPr>
              <a:t>Активные движения </a:t>
            </a:r>
            <a:r>
              <a:rPr sz="2000" dirty="0">
                <a:solidFill>
                  <a:srgbClr val="006DBE"/>
                </a:solidFill>
                <a:latin typeface="Times New Roman"/>
                <a:cs typeface="Times New Roman"/>
              </a:rPr>
              <a:t>для </a:t>
            </a:r>
            <a:r>
              <a:rPr sz="2000" spc="-5" dirty="0">
                <a:solidFill>
                  <a:srgbClr val="006DBE"/>
                </a:solidFill>
                <a:latin typeface="Times New Roman"/>
                <a:cs typeface="Times New Roman"/>
              </a:rPr>
              <a:t>суставов "здоровой"</a:t>
            </a:r>
            <a:r>
              <a:rPr sz="2000" spc="40" dirty="0">
                <a:solidFill>
                  <a:srgbClr val="006DBE"/>
                </a:solidFill>
                <a:latin typeface="Times New Roman"/>
                <a:cs typeface="Times New Roman"/>
              </a:rPr>
              <a:t> </a:t>
            </a:r>
            <a:r>
              <a:rPr sz="2000" spc="-5" dirty="0">
                <a:solidFill>
                  <a:srgbClr val="006DBE"/>
                </a:solidFill>
                <a:latin typeface="Times New Roman"/>
                <a:cs typeface="Times New Roman"/>
              </a:rPr>
              <a:t>ноги</a:t>
            </a:r>
            <a:endParaRPr sz="2000">
              <a:latin typeface="Times New Roman"/>
              <a:cs typeface="Times New Roman"/>
            </a:endParaRPr>
          </a:p>
          <a:p>
            <a:pPr marL="12700" marR="492125">
              <a:lnSpc>
                <a:spcPts val="2210"/>
              </a:lnSpc>
              <a:spcBef>
                <a:spcPts val="135"/>
              </a:spcBef>
            </a:pPr>
            <a:r>
              <a:rPr sz="2000" dirty="0">
                <a:solidFill>
                  <a:srgbClr val="006DBE"/>
                </a:solidFill>
                <a:latin typeface="Times New Roman"/>
                <a:cs typeface="Times New Roman"/>
              </a:rPr>
              <a:t>• Активное тыльное и </a:t>
            </a:r>
            <a:r>
              <a:rPr sz="2000" spc="-5" dirty="0">
                <a:solidFill>
                  <a:srgbClr val="006DBE"/>
                </a:solidFill>
                <a:latin typeface="Times New Roman"/>
                <a:cs typeface="Times New Roman"/>
              </a:rPr>
              <a:t>подошвенное сгибание </a:t>
            </a:r>
            <a:r>
              <a:rPr sz="2000" dirty="0">
                <a:solidFill>
                  <a:srgbClr val="006DBE"/>
                </a:solidFill>
                <a:latin typeface="Times New Roman"/>
                <a:cs typeface="Times New Roman"/>
              </a:rPr>
              <a:t>в </a:t>
            </a:r>
            <a:r>
              <a:rPr sz="2000" spc="-10" dirty="0">
                <a:solidFill>
                  <a:srgbClr val="006DBE"/>
                </a:solidFill>
                <a:latin typeface="Times New Roman"/>
                <a:cs typeface="Times New Roman"/>
              </a:rPr>
              <a:t>голеностопном </a:t>
            </a:r>
            <a:r>
              <a:rPr sz="2000" spc="-5" dirty="0">
                <a:solidFill>
                  <a:srgbClr val="006DBE"/>
                </a:solidFill>
                <a:latin typeface="Times New Roman"/>
                <a:cs typeface="Times New Roman"/>
              </a:rPr>
              <a:t>суставе  оперированной</a:t>
            </a:r>
            <a:r>
              <a:rPr sz="2000" spc="-20" dirty="0">
                <a:solidFill>
                  <a:srgbClr val="006DBE"/>
                </a:solidFill>
                <a:latin typeface="Times New Roman"/>
                <a:cs typeface="Times New Roman"/>
              </a:rPr>
              <a:t> </a:t>
            </a:r>
            <a:r>
              <a:rPr sz="2000" spc="-5" dirty="0">
                <a:solidFill>
                  <a:srgbClr val="006DBE"/>
                </a:solidFill>
                <a:latin typeface="Times New Roman"/>
                <a:cs typeface="Times New Roman"/>
              </a:rPr>
              <a:t>ноги</a:t>
            </a:r>
            <a:endParaRPr sz="2000">
              <a:latin typeface="Times New Roman"/>
              <a:cs typeface="Times New Roman"/>
            </a:endParaRPr>
          </a:p>
          <a:p>
            <a:pPr marL="12700">
              <a:lnSpc>
                <a:spcPts val="1995"/>
              </a:lnSpc>
            </a:pPr>
            <a:r>
              <a:rPr sz="2000" dirty="0">
                <a:solidFill>
                  <a:srgbClr val="006DBE"/>
                </a:solidFill>
                <a:latin typeface="Times New Roman"/>
                <a:cs typeface="Times New Roman"/>
              </a:rPr>
              <a:t>• </a:t>
            </a:r>
            <a:r>
              <a:rPr sz="2000" spc="-5" dirty="0">
                <a:latin typeface="Times New Roman"/>
                <a:cs typeface="Times New Roman"/>
              </a:rPr>
              <a:t>Изометрическое </a:t>
            </a:r>
            <a:r>
              <a:rPr sz="2000" spc="-10" dirty="0">
                <a:solidFill>
                  <a:srgbClr val="006DBE"/>
                </a:solidFill>
                <a:latin typeface="Times New Roman"/>
                <a:cs typeface="Times New Roman"/>
              </a:rPr>
              <a:t>н</a:t>
            </a:r>
            <a:r>
              <a:rPr sz="2000" spc="-10" dirty="0">
                <a:latin typeface="Times New Roman"/>
                <a:cs typeface="Times New Roman"/>
              </a:rPr>
              <a:t>апряжение </a:t>
            </a:r>
            <a:r>
              <a:rPr sz="2000" spc="-15" dirty="0">
                <a:latin typeface="Times New Roman"/>
                <a:cs typeface="Times New Roman"/>
              </a:rPr>
              <a:t>ягодичных </a:t>
            </a:r>
            <a:r>
              <a:rPr sz="2000" dirty="0">
                <a:latin typeface="Times New Roman"/>
                <a:cs typeface="Times New Roman"/>
              </a:rPr>
              <a:t>мышц и мышц</a:t>
            </a:r>
            <a:r>
              <a:rPr sz="2000" spc="200" dirty="0">
                <a:latin typeface="Times New Roman"/>
                <a:cs typeface="Times New Roman"/>
              </a:rPr>
              <a:t> </a:t>
            </a:r>
            <a:r>
              <a:rPr sz="2000" spc="-10" dirty="0">
                <a:latin typeface="Times New Roman"/>
                <a:cs typeface="Times New Roman"/>
              </a:rPr>
              <a:t>бедра</a:t>
            </a:r>
            <a:endParaRPr sz="2000">
              <a:latin typeface="Times New Roman"/>
              <a:cs typeface="Times New Roman"/>
            </a:endParaRPr>
          </a:p>
          <a:p>
            <a:pPr marL="12700">
              <a:lnSpc>
                <a:spcPts val="2280"/>
              </a:lnSpc>
            </a:pPr>
            <a:r>
              <a:rPr sz="2000" dirty="0">
                <a:latin typeface="Times New Roman"/>
                <a:cs typeface="Times New Roman"/>
              </a:rPr>
              <a:t>длительностью </a:t>
            </a:r>
            <a:r>
              <a:rPr sz="2000" spc="5" dirty="0">
                <a:latin typeface="Times New Roman"/>
                <a:cs typeface="Times New Roman"/>
              </a:rPr>
              <a:t>1-3</a:t>
            </a:r>
            <a:r>
              <a:rPr sz="2000" spc="30" dirty="0">
                <a:latin typeface="Times New Roman"/>
                <a:cs typeface="Times New Roman"/>
              </a:rPr>
              <a:t> </a:t>
            </a:r>
            <a:r>
              <a:rPr sz="2000" spc="-5" dirty="0">
                <a:latin typeface="Times New Roman"/>
                <a:cs typeface="Times New Roman"/>
              </a:rPr>
              <a:t>секунды</a:t>
            </a:r>
            <a:endParaRPr sz="2000">
              <a:latin typeface="Times New Roman"/>
              <a:cs typeface="Times New Roman"/>
            </a:endParaRPr>
          </a:p>
          <a:p>
            <a:pPr marL="12700">
              <a:lnSpc>
                <a:spcPts val="2245"/>
              </a:lnSpc>
            </a:pPr>
            <a:r>
              <a:rPr sz="2000" dirty="0">
                <a:latin typeface="Times New Roman"/>
                <a:cs typeface="Times New Roman"/>
              </a:rPr>
              <a:t>• </a:t>
            </a:r>
            <a:r>
              <a:rPr sz="2000" spc="-5" dirty="0">
                <a:latin typeface="Times New Roman"/>
                <a:cs typeface="Times New Roman"/>
              </a:rPr>
              <a:t>Приподнимание </a:t>
            </a:r>
            <a:r>
              <a:rPr sz="2000" spc="5" dirty="0">
                <a:latin typeface="Times New Roman"/>
                <a:cs typeface="Times New Roman"/>
              </a:rPr>
              <a:t>таза </a:t>
            </a:r>
            <a:r>
              <a:rPr sz="2000" dirty="0">
                <a:latin typeface="Times New Roman"/>
                <a:cs typeface="Times New Roman"/>
              </a:rPr>
              <a:t>с опорой </a:t>
            </a:r>
            <a:r>
              <a:rPr sz="2000" spc="-5" dirty="0">
                <a:latin typeface="Times New Roman"/>
                <a:cs typeface="Times New Roman"/>
              </a:rPr>
              <a:t>на </a:t>
            </a:r>
            <a:r>
              <a:rPr sz="2000" spc="-10" dirty="0">
                <a:latin typeface="Times New Roman"/>
                <a:cs typeface="Times New Roman"/>
              </a:rPr>
              <a:t>здоровую</a:t>
            </a:r>
            <a:r>
              <a:rPr sz="2000" spc="355" dirty="0">
                <a:latin typeface="Times New Roman"/>
                <a:cs typeface="Times New Roman"/>
              </a:rPr>
              <a:t> </a:t>
            </a:r>
            <a:r>
              <a:rPr sz="2000" spc="-5" dirty="0">
                <a:latin typeface="Times New Roman"/>
                <a:cs typeface="Times New Roman"/>
              </a:rPr>
              <a:t>ногу</a:t>
            </a:r>
            <a:endParaRPr sz="2000">
              <a:latin typeface="Times New Roman"/>
              <a:cs typeface="Times New Roman"/>
            </a:endParaRPr>
          </a:p>
          <a:p>
            <a:pPr marL="12700" marR="5080">
              <a:lnSpc>
                <a:spcPts val="2090"/>
              </a:lnSpc>
              <a:spcBef>
                <a:spcPts val="170"/>
              </a:spcBef>
            </a:pPr>
            <a:r>
              <a:rPr sz="2000" dirty="0">
                <a:latin typeface="Times New Roman"/>
                <a:cs typeface="Times New Roman"/>
              </a:rPr>
              <a:t>• Присаживание в </a:t>
            </a:r>
            <a:r>
              <a:rPr sz="2000" spc="-10" dirty="0">
                <a:latin typeface="Times New Roman"/>
                <a:cs typeface="Times New Roman"/>
              </a:rPr>
              <a:t>кровати. </a:t>
            </a:r>
            <a:r>
              <a:rPr sz="2000" dirty="0">
                <a:latin typeface="Times New Roman"/>
                <a:cs typeface="Times New Roman"/>
              </a:rPr>
              <a:t>Сидеть </a:t>
            </a:r>
            <a:r>
              <a:rPr sz="2000" spc="-10" dirty="0">
                <a:latin typeface="Times New Roman"/>
                <a:cs typeface="Times New Roman"/>
              </a:rPr>
              <a:t>нужно, </a:t>
            </a:r>
            <a:r>
              <a:rPr sz="2000" spc="-5" dirty="0">
                <a:latin typeface="Times New Roman"/>
                <a:cs typeface="Times New Roman"/>
              </a:rPr>
              <a:t>отклонив </a:t>
            </a:r>
            <a:r>
              <a:rPr sz="2000" spc="-15" dirty="0">
                <a:latin typeface="Times New Roman"/>
                <a:cs typeface="Times New Roman"/>
              </a:rPr>
              <a:t>туловище </a:t>
            </a:r>
            <a:r>
              <a:rPr sz="2000" spc="-5" dirty="0">
                <a:latin typeface="Times New Roman"/>
                <a:cs typeface="Times New Roman"/>
              </a:rPr>
              <a:t>назад,  </a:t>
            </a:r>
            <a:r>
              <a:rPr sz="2000" dirty="0">
                <a:latin typeface="Times New Roman"/>
                <a:cs typeface="Times New Roman"/>
              </a:rPr>
              <a:t>опираясь</a:t>
            </a:r>
            <a:r>
              <a:rPr sz="2000" spc="-70" dirty="0">
                <a:latin typeface="Times New Roman"/>
                <a:cs typeface="Times New Roman"/>
              </a:rPr>
              <a:t> </a:t>
            </a:r>
            <a:r>
              <a:rPr sz="2000" spc="-5" dirty="0">
                <a:latin typeface="Times New Roman"/>
                <a:cs typeface="Times New Roman"/>
              </a:rPr>
              <a:t>на</a:t>
            </a:r>
            <a:r>
              <a:rPr sz="2000" spc="-75" dirty="0">
                <a:latin typeface="Times New Roman"/>
                <a:cs typeface="Times New Roman"/>
              </a:rPr>
              <a:t> </a:t>
            </a:r>
            <a:r>
              <a:rPr sz="2000" spc="-15" dirty="0">
                <a:latin typeface="Times New Roman"/>
                <a:cs typeface="Times New Roman"/>
              </a:rPr>
              <a:t>подложенную</a:t>
            </a:r>
            <a:r>
              <a:rPr sz="2000" spc="-70" dirty="0">
                <a:latin typeface="Times New Roman"/>
                <a:cs typeface="Times New Roman"/>
              </a:rPr>
              <a:t> </a:t>
            </a:r>
            <a:r>
              <a:rPr sz="2000" spc="-20" dirty="0">
                <a:latin typeface="Times New Roman"/>
                <a:cs typeface="Times New Roman"/>
              </a:rPr>
              <a:t>под</a:t>
            </a:r>
            <a:r>
              <a:rPr sz="2000" spc="-80" dirty="0">
                <a:latin typeface="Times New Roman"/>
                <a:cs typeface="Times New Roman"/>
              </a:rPr>
              <a:t> </a:t>
            </a:r>
            <a:r>
              <a:rPr sz="2000" spc="-5" dirty="0">
                <a:latin typeface="Times New Roman"/>
                <a:cs typeface="Times New Roman"/>
              </a:rPr>
              <a:t>спину</a:t>
            </a:r>
            <a:r>
              <a:rPr sz="2000" spc="-65" dirty="0">
                <a:latin typeface="Times New Roman"/>
                <a:cs typeface="Times New Roman"/>
              </a:rPr>
              <a:t> </a:t>
            </a:r>
            <a:r>
              <a:rPr sz="2000" spc="-40" dirty="0">
                <a:latin typeface="Times New Roman"/>
                <a:cs typeface="Times New Roman"/>
              </a:rPr>
              <a:t>подушку,</a:t>
            </a:r>
            <a:r>
              <a:rPr sz="2000" spc="-70" dirty="0">
                <a:latin typeface="Times New Roman"/>
                <a:cs typeface="Times New Roman"/>
              </a:rPr>
              <a:t> </a:t>
            </a:r>
            <a:r>
              <a:rPr sz="2000" spc="-10" dirty="0">
                <a:latin typeface="Times New Roman"/>
                <a:cs typeface="Times New Roman"/>
              </a:rPr>
              <a:t>что</a:t>
            </a:r>
            <a:r>
              <a:rPr sz="2000" spc="-100" dirty="0">
                <a:latin typeface="Times New Roman"/>
                <a:cs typeface="Times New Roman"/>
              </a:rPr>
              <a:t> </a:t>
            </a:r>
            <a:r>
              <a:rPr sz="2000" spc="-5" dirty="0">
                <a:latin typeface="Times New Roman"/>
                <a:cs typeface="Times New Roman"/>
              </a:rPr>
              <a:t>обеспечивает</a:t>
            </a:r>
            <a:r>
              <a:rPr sz="2000" spc="-100" dirty="0">
                <a:latin typeface="Times New Roman"/>
                <a:cs typeface="Times New Roman"/>
              </a:rPr>
              <a:t> </a:t>
            </a:r>
            <a:r>
              <a:rPr sz="2000" spc="-5" dirty="0">
                <a:latin typeface="Times New Roman"/>
                <a:cs typeface="Times New Roman"/>
              </a:rPr>
              <a:t>сохранение  </a:t>
            </a:r>
            <a:r>
              <a:rPr sz="2000" spc="-15" dirty="0">
                <a:latin typeface="Times New Roman"/>
                <a:cs typeface="Times New Roman"/>
              </a:rPr>
              <a:t>тупого </a:t>
            </a:r>
            <a:r>
              <a:rPr sz="2000" spc="-30" dirty="0">
                <a:latin typeface="Times New Roman"/>
                <a:cs typeface="Times New Roman"/>
              </a:rPr>
              <a:t>угла </a:t>
            </a:r>
            <a:r>
              <a:rPr sz="2000" dirty="0">
                <a:latin typeface="Times New Roman"/>
                <a:cs typeface="Times New Roman"/>
              </a:rPr>
              <a:t>в </a:t>
            </a:r>
            <a:r>
              <a:rPr sz="2000" spc="-10" dirty="0">
                <a:latin typeface="Times New Roman"/>
                <a:cs typeface="Times New Roman"/>
              </a:rPr>
              <a:t>новом</a:t>
            </a:r>
            <a:r>
              <a:rPr sz="2000" spc="-190" dirty="0">
                <a:latin typeface="Times New Roman"/>
                <a:cs typeface="Times New Roman"/>
              </a:rPr>
              <a:t> </a:t>
            </a:r>
            <a:r>
              <a:rPr sz="2000" spc="-5" dirty="0">
                <a:latin typeface="Times New Roman"/>
                <a:cs typeface="Times New Roman"/>
              </a:rPr>
              <a:t>суставе</a:t>
            </a:r>
            <a:endParaRPr sz="2000">
              <a:latin typeface="Times New Roman"/>
              <a:cs typeface="Times New Roman"/>
            </a:endParaRPr>
          </a:p>
          <a:p>
            <a:pPr marL="12700">
              <a:lnSpc>
                <a:spcPts val="2225"/>
              </a:lnSpc>
            </a:pPr>
            <a:r>
              <a:rPr sz="2000" dirty="0">
                <a:latin typeface="Times New Roman"/>
                <a:cs typeface="Times New Roman"/>
              </a:rPr>
              <a:t>• Пассивные </a:t>
            </a:r>
            <a:r>
              <a:rPr sz="2000" spc="-5" dirty="0">
                <a:latin typeface="Times New Roman"/>
                <a:cs typeface="Times New Roman"/>
              </a:rPr>
              <a:t>движения </a:t>
            </a:r>
            <a:r>
              <a:rPr sz="2000" dirty="0">
                <a:latin typeface="Times New Roman"/>
                <a:cs typeface="Times New Roman"/>
              </a:rPr>
              <a:t>в </a:t>
            </a:r>
            <a:r>
              <a:rPr sz="2000" spc="-5" dirty="0">
                <a:latin typeface="Times New Roman"/>
                <a:cs typeface="Times New Roman"/>
              </a:rPr>
              <a:t>оперированном суставе на функциональной</a:t>
            </a:r>
            <a:r>
              <a:rPr sz="2000" spc="170" dirty="0">
                <a:latin typeface="Times New Roman"/>
                <a:cs typeface="Times New Roman"/>
              </a:rPr>
              <a:t> </a:t>
            </a:r>
            <a:r>
              <a:rPr sz="2000" dirty="0">
                <a:latin typeface="Times New Roman"/>
                <a:cs typeface="Times New Roman"/>
              </a:rPr>
              <a:t>шине</a:t>
            </a:r>
            <a:endParaRPr sz="2000">
              <a:latin typeface="Times New Roman"/>
              <a:cs typeface="Times New Roman"/>
            </a:endParaRPr>
          </a:p>
          <a:p>
            <a:pPr marL="12700" marR="476250">
              <a:lnSpc>
                <a:spcPts val="2180"/>
              </a:lnSpc>
              <a:spcBef>
                <a:spcPts val="150"/>
              </a:spcBef>
            </a:pPr>
            <a:r>
              <a:rPr sz="2000" dirty="0">
                <a:latin typeface="Times New Roman"/>
                <a:cs typeface="Times New Roman"/>
              </a:rPr>
              <a:t>• Пассивно-активное </a:t>
            </a:r>
            <a:r>
              <a:rPr sz="2000" spc="-5" dirty="0">
                <a:latin typeface="Times New Roman"/>
                <a:cs typeface="Times New Roman"/>
              </a:rPr>
              <a:t>сгибание, </a:t>
            </a:r>
            <a:r>
              <a:rPr sz="2000" spc="-10" dirty="0">
                <a:latin typeface="Times New Roman"/>
                <a:cs typeface="Times New Roman"/>
              </a:rPr>
              <a:t>отведение-приведение </a:t>
            </a:r>
            <a:r>
              <a:rPr sz="2000" dirty="0">
                <a:latin typeface="Times New Roman"/>
                <a:cs typeface="Times New Roman"/>
              </a:rPr>
              <a:t>в </a:t>
            </a:r>
            <a:r>
              <a:rPr sz="2000" spc="-5" dirty="0">
                <a:latin typeface="Times New Roman"/>
                <a:cs typeface="Times New Roman"/>
              </a:rPr>
              <a:t>тазобедренном  суставе оперированной ноги по </a:t>
            </a:r>
            <a:r>
              <a:rPr sz="2000" spc="-10" dirty="0">
                <a:latin typeface="Times New Roman"/>
                <a:cs typeface="Times New Roman"/>
              </a:rPr>
              <a:t>скользящей</a:t>
            </a:r>
            <a:r>
              <a:rPr sz="2000" spc="-130" dirty="0">
                <a:latin typeface="Times New Roman"/>
                <a:cs typeface="Times New Roman"/>
              </a:rPr>
              <a:t> </a:t>
            </a:r>
            <a:r>
              <a:rPr sz="2000" dirty="0">
                <a:latin typeface="Times New Roman"/>
                <a:cs typeface="Times New Roman"/>
              </a:rPr>
              <a:t>плоскости</a:t>
            </a:r>
            <a:endParaRPr sz="2000">
              <a:latin typeface="Times New Roman"/>
              <a:cs typeface="Times New Roman"/>
            </a:endParaRPr>
          </a:p>
          <a:p>
            <a:pPr marL="12700">
              <a:lnSpc>
                <a:spcPts val="2345"/>
              </a:lnSpc>
            </a:pPr>
            <a:r>
              <a:rPr sz="2000" dirty="0">
                <a:latin typeface="Times New Roman"/>
                <a:cs typeface="Times New Roman"/>
              </a:rPr>
              <a:t>• </a:t>
            </a:r>
            <a:r>
              <a:rPr sz="2000" spc="-5" dirty="0">
                <a:latin typeface="Times New Roman"/>
                <a:cs typeface="Times New Roman"/>
              </a:rPr>
              <a:t>Тест</a:t>
            </a:r>
            <a:r>
              <a:rPr sz="2000" spc="-200" dirty="0">
                <a:latin typeface="Times New Roman"/>
                <a:cs typeface="Times New Roman"/>
              </a:rPr>
              <a:t> </a:t>
            </a:r>
            <a:r>
              <a:rPr sz="2000" spc="-30" dirty="0">
                <a:latin typeface="Times New Roman"/>
                <a:cs typeface="Times New Roman"/>
              </a:rPr>
              <a:t>Томаса</a:t>
            </a:r>
            <a:endParaRPr sz="2000">
              <a:latin typeface="Times New Roman"/>
              <a:cs typeface="Times New Roman"/>
            </a:endParaRPr>
          </a:p>
          <a:p>
            <a:pPr marL="12700">
              <a:lnSpc>
                <a:spcPct val="100000"/>
              </a:lnSpc>
            </a:pPr>
            <a:r>
              <a:rPr sz="2000" dirty="0">
                <a:latin typeface="Times New Roman"/>
                <a:cs typeface="Times New Roman"/>
              </a:rPr>
              <a:t>•</a:t>
            </a:r>
            <a:r>
              <a:rPr sz="2000" spc="434" dirty="0">
                <a:latin typeface="Times New Roman"/>
                <a:cs typeface="Times New Roman"/>
              </a:rPr>
              <a:t> </a:t>
            </a:r>
            <a:r>
              <a:rPr sz="2000" spc="-75" dirty="0">
                <a:latin typeface="Times New Roman"/>
                <a:cs typeface="Times New Roman"/>
              </a:rPr>
              <a:t>"Хула-хула»</a:t>
            </a:r>
            <a:endParaRPr sz="2000">
              <a:latin typeface="Times New Roman"/>
              <a:cs typeface="Times New Roman"/>
            </a:endParaRPr>
          </a:p>
          <a:p>
            <a:pPr marL="12700">
              <a:lnSpc>
                <a:spcPts val="2270"/>
              </a:lnSpc>
            </a:pPr>
            <a:r>
              <a:rPr sz="2000" dirty="0">
                <a:latin typeface="Times New Roman"/>
                <a:cs typeface="Times New Roman"/>
              </a:rPr>
              <a:t>• </a:t>
            </a:r>
            <a:r>
              <a:rPr sz="2000" spc="-5" dirty="0">
                <a:latin typeface="Times New Roman"/>
                <a:cs typeface="Times New Roman"/>
              </a:rPr>
              <a:t>Разгибание ног </a:t>
            </a:r>
            <a:r>
              <a:rPr sz="2000" dirty="0">
                <a:latin typeface="Times New Roman"/>
                <a:cs typeface="Times New Roman"/>
              </a:rPr>
              <a:t>в </a:t>
            </a:r>
            <a:r>
              <a:rPr sz="2000" spc="-20" dirty="0">
                <a:latin typeface="Times New Roman"/>
                <a:cs typeface="Times New Roman"/>
              </a:rPr>
              <a:t>коленных </a:t>
            </a:r>
            <a:r>
              <a:rPr sz="2000" spc="-5" dirty="0">
                <a:latin typeface="Times New Roman"/>
                <a:cs typeface="Times New Roman"/>
              </a:rPr>
              <a:t>суставах из </a:t>
            </a:r>
            <a:r>
              <a:rPr sz="2000" spc="-15" dirty="0">
                <a:latin typeface="Times New Roman"/>
                <a:cs typeface="Times New Roman"/>
              </a:rPr>
              <a:t>положения</a:t>
            </a:r>
            <a:r>
              <a:rPr sz="2000" spc="445" dirty="0">
                <a:latin typeface="Times New Roman"/>
                <a:cs typeface="Times New Roman"/>
              </a:rPr>
              <a:t> </a:t>
            </a:r>
            <a:r>
              <a:rPr sz="2000" spc="-5" dirty="0">
                <a:latin typeface="Times New Roman"/>
                <a:cs typeface="Times New Roman"/>
              </a:rPr>
              <a:t>"полусидя"</a:t>
            </a:r>
            <a:endParaRPr sz="2000">
              <a:latin typeface="Times New Roman"/>
              <a:cs typeface="Times New Roman"/>
            </a:endParaRPr>
          </a:p>
          <a:p>
            <a:pPr marL="12700">
              <a:lnSpc>
                <a:spcPts val="2185"/>
              </a:lnSpc>
            </a:pPr>
            <a:r>
              <a:rPr sz="2000" dirty="0">
                <a:latin typeface="Times New Roman"/>
                <a:cs typeface="Times New Roman"/>
              </a:rPr>
              <a:t>• Пассивно-активное </a:t>
            </a:r>
            <a:r>
              <a:rPr sz="2000" spc="-5" dirty="0">
                <a:latin typeface="Times New Roman"/>
                <a:cs typeface="Times New Roman"/>
              </a:rPr>
              <a:t>сгибание ноги </a:t>
            </a:r>
            <a:r>
              <a:rPr sz="2000" dirty="0">
                <a:latin typeface="Times New Roman"/>
                <a:cs typeface="Times New Roman"/>
              </a:rPr>
              <a:t>в </a:t>
            </a:r>
            <a:r>
              <a:rPr sz="2000" spc="-10" dirty="0">
                <a:latin typeface="Times New Roman"/>
                <a:cs typeface="Times New Roman"/>
              </a:rPr>
              <a:t>тазобедренном</a:t>
            </a:r>
            <a:r>
              <a:rPr sz="2000" spc="470" dirty="0">
                <a:latin typeface="Times New Roman"/>
                <a:cs typeface="Times New Roman"/>
              </a:rPr>
              <a:t> </a:t>
            </a:r>
            <a:r>
              <a:rPr sz="2000" spc="-5" dirty="0">
                <a:latin typeface="Times New Roman"/>
                <a:cs typeface="Times New Roman"/>
              </a:rPr>
              <a:t>суставе</a:t>
            </a:r>
            <a:endParaRPr sz="2000">
              <a:latin typeface="Times New Roman"/>
              <a:cs typeface="Times New Roman"/>
            </a:endParaRPr>
          </a:p>
          <a:p>
            <a:pPr marL="12700">
              <a:lnSpc>
                <a:spcPts val="2315"/>
              </a:lnSpc>
            </a:pPr>
            <a:r>
              <a:rPr sz="2000" dirty="0">
                <a:latin typeface="Times New Roman"/>
                <a:cs typeface="Times New Roman"/>
              </a:rPr>
              <a:t>оперированной </a:t>
            </a:r>
            <a:r>
              <a:rPr sz="2000" spc="-5" dirty="0">
                <a:latin typeface="Times New Roman"/>
                <a:cs typeface="Times New Roman"/>
              </a:rPr>
              <a:t>ноги, </a:t>
            </a:r>
            <a:r>
              <a:rPr sz="2000" dirty="0">
                <a:latin typeface="Times New Roman"/>
                <a:cs typeface="Times New Roman"/>
              </a:rPr>
              <a:t>разгибание - с </a:t>
            </a:r>
            <a:r>
              <a:rPr sz="2000" spc="-15" dirty="0">
                <a:latin typeface="Times New Roman"/>
                <a:cs typeface="Times New Roman"/>
              </a:rPr>
              <a:t>удержанием </a:t>
            </a:r>
            <a:r>
              <a:rPr sz="2000" spc="10" dirty="0">
                <a:latin typeface="Times New Roman"/>
                <a:cs typeface="Times New Roman"/>
              </a:rPr>
              <a:t>веса</a:t>
            </a:r>
            <a:r>
              <a:rPr sz="2000" spc="-210" dirty="0">
                <a:latin typeface="Times New Roman"/>
                <a:cs typeface="Times New Roman"/>
              </a:rPr>
              <a:t> </a:t>
            </a:r>
            <a:r>
              <a:rPr sz="2000" spc="-10" dirty="0">
                <a:latin typeface="Times New Roman"/>
                <a:cs typeface="Times New Roman"/>
              </a:rPr>
              <a:t>конечности</a:t>
            </a:r>
            <a:endParaRPr sz="2000">
              <a:latin typeface="Times New Roman"/>
              <a:cs typeface="Times New Roman"/>
            </a:endParaRPr>
          </a:p>
          <a:p>
            <a:pPr marL="12700">
              <a:lnSpc>
                <a:spcPct val="100000"/>
              </a:lnSpc>
              <a:spcBef>
                <a:spcPts val="5"/>
              </a:spcBef>
            </a:pPr>
            <a:r>
              <a:rPr sz="2000" dirty="0">
                <a:latin typeface="Times New Roman"/>
                <a:cs typeface="Times New Roman"/>
              </a:rPr>
              <a:t>• Вставание с </a:t>
            </a:r>
            <a:r>
              <a:rPr sz="2000" spc="-10" dirty="0">
                <a:latin typeface="Times New Roman"/>
                <a:cs typeface="Times New Roman"/>
              </a:rPr>
              <a:t>кровати </a:t>
            </a:r>
            <a:r>
              <a:rPr sz="2000" dirty="0">
                <a:latin typeface="Times New Roman"/>
                <a:cs typeface="Times New Roman"/>
              </a:rPr>
              <a:t>в </a:t>
            </a:r>
            <a:r>
              <a:rPr sz="2000" spc="-5" dirty="0">
                <a:latin typeface="Times New Roman"/>
                <a:cs typeface="Times New Roman"/>
              </a:rPr>
              <a:t>первый</a:t>
            </a:r>
            <a:r>
              <a:rPr sz="2000" spc="5" dirty="0">
                <a:latin typeface="Times New Roman"/>
                <a:cs typeface="Times New Roman"/>
              </a:rPr>
              <a:t> </a:t>
            </a:r>
            <a:r>
              <a:rPr sz="2000" dirty="0">
                <a:latin typeface="Times New Roman"/>
                <a:cs typeface="Times New Roman"/>
              </a:rPr>
              <a:t>день</a:t>
            </a:r>
            <a:endParaRPr sz="2000">
              <a:latin typeface="Times New Roman"/>
              <a:cs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7325" y="397891"/>
            <a:ext cx="6206490" cy="878840"/>
          </a:xfrm>
          <a:prstGeom prst="rect">
            <a:avLst/>
          </a:prstGeom>
        </p:spPr>
        <p:txBody>
          <a:bodyPr vert="horz" wrap="square" lIns="0" tIns="12065" rIns="0" bIns="0" rtlCol="0">
            <a:spAutoFit/>
          </a:bodyPr>
          <a:lstStyle/>
          <a:p>
            <a:pPr marL="22225" algn="ctr">
              <a:lnSpc>
                <a:spcPct val="100000"/>
              </a:lnSpc>
              <a:spcBef>
                <a:spcPts val="95"/>
              </a:spcBef>
            </a:pPr>
            <a:r>
              <a:rPr b="0" u="heavy" spc="-695" dirty="0">
                <a:solidFill>
                  <a:srgbClr val="000000"/>
                </a:solidFill>
                <a:uFill>
                  <a:solidFill>
                    <a:srgbClr val="000000"/>
                  </a:solidFill>
                </a:uFill>
                <a:latin typeface="Times New Roman"/>
                <a:cs typeface="Times New Roman"/>
              </a:rPr>
              <a:t> </a:t>
            </a:r>
            <a:r>
              <a:rPr i="1" u="heavy" spc="-25" dirty="0">
                <a:solidFill>
                  <a:srgbClr val="000000"/>
                </a:solidFill>
                <a:uFill>
                  <a:solidFill>
                    <a:srgbClr val="000000"/>
                  </a:solidFill>
                </a:uFill>
                <a:latin typeface="Times New Roman"/>
                <a:cs typeface="Times New Roman"/>
              </a:rPr>
              <a:t>Ранний </a:t>
            </a:r>
            <a:r>
              <a:rPr i="1" u="heavy" spc="-5" dirty="0">
                <a:solidFill>
                  <a:srgbClr val="000000"/>
                </a:solidFill>
                <a:uFill>
                  <a:solidFill>
                    <a:srgbClr val="000000"/>
                  </a:solidFill>
                </a:uFill>
                <a:latin typeface="Times New Roman"/>
                <a:cs typeface="Times New Roman"/>
              </a:rPr>
              <a:t>послеоперационный</a:t>
            </a:r>
            <a:r>
              <a:rPr i="1" u="heavy" spc="-175" dirty="0">
                <a:solidFill>
                  <a:srgbClr val="000000"/>
                </a:solidFill>
                <a:uFill>
                  <a:solidFill>
                    <a:srgbClr val="000000"/>
                  </a:solidFill>
                </a:uFill>
                <a:latin typeface="Times New Roman"/>
                <a:cs typeface="Times New Roman"/>
              </a:rPr>
              <a:t> </a:t>
            </a:r>
            <a:r>
              <a:rPr i="1" u="heavy" spc="20" dirty="0">
                <a:solidFill>
                  <a:srgbClr val="000000"/>
                </a:solidFill>
                <a:uFill>
                  <a:solidFill>
                    <a:srgbClr val="000000"/>
                  </a:solidFill>
                </a:uFill>
                <a:latin typeface="Times New Roman"/>
                <a:cs typeface="Times New Roman"/>
              </a:rPr>
              <a:t>период</a:t>
            </a:r>
          </a:p>
          <a:p>
            <a:pPr algn="ctr">
              <a:lnSpc>
                <a:spcPct val="100000"/>
              </a:lnSpc>
            </a:pPr>
            <a:r>
              <a:rPr b="0" i="1" spc="-5" dirty="0">
                <a:solidFill>
                  <a:srgbClr val="000000"/>
                </a:solidFill>
                <a:latin typeface="Times New Roman"/>
                <a:cs typeface="Times New Roman"/>
              </a:rPr>
              <a:t>(первые одна-две </a:t>
            </a:r>
            <a:r>
              <a:rPr b="0" i="1" spc="-25" dirty="0">
                <a:solidFill>
                  <a:srgbClr val="000000"/>
                </a:solidFill>
                <a:latin typeface="Times New Roman"/>
                <a:cs typeface="Times New Roman"/>
              </a:rPr>
              <a:t>недели </a:t>
            </a:r>
            <a:r>
              <a:rPr b="0" i="1" spc="10" dirty="0">
                <a:solidFill>
                  <a:srgbClr val="000000"/>
                </a:solidFill>
                <a:latin typeface="Times New Roman"/>
                <a:cs typeface="Times New Roman"/>
              </a:rPr>
              <a:t>после</a:t>
            </a:r>
            <a:r>
              <a:rPr b="0" i="1" spc="-210" dirty="0">
                <a:solidFill>
                  <a:srgbClr val="000000"/>
                </a:solidFill>
                <a:latin typeface="Times New Roman"/>
                <a:cs typeface="Times New Roman"/>
              </a:rPr>
              <a:t> </a:t>
            </a:r>
            <a:r>
              <a:rPr b="0" i="1" dirty="0">
                <a:solidFill>
                  <a:srgbClr val="000000"/>
                </a:solidFill>
                <a:latin typeface="Times New Roman"/>
                <a:cs typeface="Times New Roman"/>
              </a:rPr>
              <a:t>операции)</a:t>
            </a:r>
          </a:p>
        </p:txBody>
      </p:sp>
      <p:sp>
        <p:nvSpPr>
          <p:cNvPr id="3" name="object 3"/>
          <p:cNvSpPr txBox="1"/>
          <p:nvPr/>
        </p:nvSpPr>
        <p:spPr>
          <a:xfrm>
            <a:off x="698093" y="2014804"/>
            <a:ext cx="7625080" cy="3006090"/>
          </a:xfrm>
          <a:prstGeom prst="rect">
            <a:avLst/>
          </a:prstGeom>
        </p:spPr>
        <p:txBody>
          <a:bodyPr vert="horz" wrap="square" lIns="0" tIns="12700" rIns="0" bIns="0" rtlCol="0">
            <a:spAutoFit/>
          </a:bodyPr>
          <a:lstStyle/>
          <a:p>
            <a:pPr marL="12700">
              <a:lnSpc>
                <a:spcPct val="100000"/>
              </a:lnSpc>
              <a:spcBef>
                <a:spcPts val="100"/>
              </a:spcBef>
              <a:tabLst>
                <a:tab pos="347980" algn="l"/>
              </a:tabLst>
            </a:pPr>
            <a:r>
              <a:rPr sz="2400" dirty="0">
                <a:latin typeface="Times New Roman"/>
                <a:cs typeface="Times New Roman"/>
              </a:rPr>
              <a:t>•	</a:t>
            </a:r>
            <a:r>
              <a:rPr sz="2400" b="1" dirty="0">
                <a:latin typeface="Times New Roman"/>
                <a:cs typeface="Times New Roman"/>
              </a:rPr>
              <a:t>С </a:t>
            </a:r>
            <a:r>
              <a:rPr sz="2400" b="1" spc="-20" dirty="0">
                <a:latin typeface="Times New Roman"/>
                <a:cs typeface="Times New Roman"/>
              </a:rPr>
              <a:t>5-го </a:t>
            </a:r>
            <a:r>
              <a:rPr sz="2400" b="1" spc="-5" dirty="0">
                <a:latin typeface="Times New Roman"/>
                <a:cs typeface="Times New Roman"/>
              </a:rPr>
              <a:t>дня после операции </a:t>
            </a:r>
            <a:r>
              <a:rPr sz="2400" spc="-5" dirty="0">
                <a:latin typeface="Times New Roman"/>
                <a:cs typeface="Times New Roman"/>
              </a:rPr>
              <a:t>разрешаются </a:t>
            </a:r>
            <a:r>
              <a:rPr sz="2400" spc="-10" dirty="0">
                <a:latin typeface="Times New Roman"/>
                <a:cs typeface="Times New Roman"/>
              </a:rPr>
              <a:t>повороты</a:t>
            </a:r>
            <a:r>
              <a:rPr sz="2400" spc="55" dirty="0">
                <a:latin typeface="Times New Roman"/>
                <a:cs typeface="Times New Roman"/>
              </a:rPr>
              <a:t> </a:t>
            </a:r>
            <a:r>
              <a:rPr sz="2400" dirty="0">
                <a:latin typeface="Times New Roman"/>
                <a:cs typeface="Times New Roman"/>
              </a:rPr>
              <a:t>в</a:t>
            </a:r>
            <a:endParaRPr sz="2400">
              <a:latin typeface="Times New Roman"/>
              <a:cs typeface="Times New Roman"/>
            </a:endParaRPr>
          </a:p>
          <a:p>
            <a:pPr marL="355600" marR="5080">
              <a:lnSpc>
                <a:spcPct val="100000"/>
              </a:lnSpc>
              <a:spcBef>
                <a:spcPts val="5"/>
              </a:spcBef>
            </a:pPr>
            <a:r>
              <a:rPr sz="2400" spc="-15" dirty="0">
                <a:latin typeface="Times New Roman"/>
                <a:cs typeface="Times New Roman"/>
              </a:rPr>
              <a:t>кровати </a:t>
            </a:r>
            <a:r>
              <a:rPr sz="2400" spc="-5" dirty="0">
                <a:latin typeface="Times New Roman"/>
                <a:cs typeface="Times New Roman"/>
              </a:rPr>
              <a:t>на </a:t>
            </a:r>
            <a:r>
              <a:rPr sz="2400" dirty="0">
                <a:latin typeface="Times New Roman"/>
                <a:cs typeface="Times New Roman"/>
              </a:rPr>
              <a:t>бок, а </a:t>
            </a:r>
            <a:r>
              <a:rPr sz="2400" spc="-10" dirty="0">
                <a:latin typeface="Times New Roman"/>
                <a:cs typeface="Times New Roman"/>
              </a:rPr>
              <a:t>позднее </a:t>
            </a:r>
            <a:r>
              <a:rPr sz="2400" dirty="0">
                <a:latin typeface="Times New Roman"/>
                <a:cs typeface="Times New Roman"/>
              </a:rPr>
              <a:t>и </a:t>
            </a:r>
            <a:r>
              <a:rPr sz="2400" spc="-5" dirty="0">
                <a:latin typeface="Times New Roman"/>
                <a:cs typeface="Times New Roman"/>
              </a:rPr>
              <a:t>на </a:t>
            </a:r>
            <a:r>
              <a:rPr sz="2400" spc="-15" dirty="0">
                <a:latin typeface="Times New Roman"/>
                <a:cs typeface="Times New Roman"/>
              </a:rPr>
              <a:t>живот </a:t>
            </a:r>
            <a:r>
              <a:rPr sz="2400" dirty="0">
                <a:latin typeface="Times New Roman"/>
                <a:cs typeface="Times New Roman"/>
              </a:rPr>
              <a:t>(с </a:t>
            </a:r>
            <a:r>
              <a:rPr sz="2400" spc="-15" dirty="0">
                <a:latin typeface="Times New Roman"/>
                <a:cs typeface="Times New Roman"/>
              </a:rPr>
              <a:t>5-8-го </a:t>
            </a:r>
            <a:r>
              <a:rPr sz="2400" dirty="0">
                <a:latin typeface="Times New Roman"/>
                <a:cs typeface="Times New Roman"/>
              </a:rPr>
              <a:t>дня).</a:t>
            </a:r>
            <a:r>
              <a:rPr sz="2400" spc="-220" dirty="0">
                <a:latin typeface="Times New Roman"/>
                <a:cs typeface="Times New Roman"/>
              </a:rPr>
              <a:t> </a:t>
            </a:r>
            <a:r>
              <a:rPr sz="2400" spc="-5" dirty="0">
                <a:latin typeface="Times New Roman"/>
                <a:cs typeface="Times New Roman"/>
              </a:rPr>
              <a:t>При  </a:t>
            </a:r>
            <a:r>
              <a:rPr sz="2400" spc="-25" dirty="0">
                <a:latin typeface="Times New Roman"/>
                <a:cs typeface="Times New Roman"/>
              </a:rPr>
              <a:t>этом </a:t>
            </a:r>
            <a:r>
              <a:rPr sz="2400" spc="-30" dirty="0">
                <a:latin typeface="Times New Roman"/>
                <a:cs typeface="Times New Roman"/>
              </a:rPr>
              <a:t>необходимо </a:t>
            </a:r>
            <a:r>
              <a:rPr sz="2400" spc="-15" dirty="0">
                <a:latin typeface="Times New Roman"/>
                <a:cs typeface="Times New Roman"/>
              </a:rPr>
              <a:t>использовать </a:t>
            </a:r>
            <a:r>
              <a:rPr sz="2400" spc="-10" dirty="0">
                <a:latin typeface="Times New Roman"/>
                <a:cs typeface="Times New Roman"/>
              </a:rPr>
              <a:t>валик </a:t>
            </a:r>
            <a:r>
              <a:rPr sz="2400" dirty="0">
                <a:latin typeface="Times New Roman"/>
                <a:cs typeface="Times New Roman"/>
              </a:rPr>
              <a:t>(или </a:t>
            </a:r>
            <a:r>
              <a:rPr sz="2400" spc="-15" dirty="0">
                <a:latin typeface="Times New Roman"/>
                <a:cs typeface="Times New Roman"/>
              </a:rPr>
              <a:t>подушку),  </a:t>
            </a:r>
            <a:r>
              <a:rPr sz="2400" spc="-10" dirty="0">
                <a:latin typeface="Times New Roman"/>
                <a:cs typeface="Times New Roman"/>
              </a:rPr>
              <a:t>помещая </a:t>
            </a:r>
            <a:r>
              <a:rPr sz="2400" spc="-20" dirty="0">
                <a:latin typeface="Times New Roman"/>
                <a:cs typeface="Times New Roman"/>
              </a:rPr>
              <a:t>его </a:t>
            </a:r>
            <a:r>
              <a:rPr sz="2400" dirty="0">
                <a:latin typeface="Times New Roman"/>
                <a:cs typeface="Times New Roman"/>
              </a:rPr>
              <a:t>между </a:t>
            </a:r>
            <a:r>
              <a:rPr sz="2400" spc="-10" dirty="0">
                <a:latin typeface="Times New Roman"/>
                <a:cs typeface="Times New Roman"/>
              </a:rPr>
              <a:t>бедрами. </a:t>
            </a:r>
            <a:r>
              <a:rPr sz="2400" spc="-20" dirty="0">
                <a:latin typeface="Times New Roman"/>
                <a:cs typeface="Times New Roman"/>
              </a:rPr>
              <a:t>Это</a:t>
            </a:r>
            <a:r>
              <a:rPr sz="2400" spc="-270" dirty="0">
                <a:latin typeface="Times New Roman"/>
                <a:cs typeface="Times New Roman"/>
              </a:rPr>
              <a:t> </a:t>
            </a:r>
            <a:r>
              <a:rPr sz="2400" spc="-15" dirty="0">
                <a:latin typeface="Times New Roman"/>
                <a:cs typeface="Times New Roman"/>
              </a:rPr>
              <a:t>предотвратит</a:t>
            </a:r>
            <a:endParaRPr sz="2400">
              <a:latin typeface="Times New Roman"/>
              <a:cs typeface="Times New Roman"/>
            </a:endParaRPr>
          </a:p>
          <a:p>
            <a:pPr marL="355600">
              <a:lnSpc>
                <a:spcPct val="100000"/>
              </a:lnSpc>
            </a:pPr>
            <a:r>
              <a:rPr sz="2400" spc="-10" dirty="0">
                <a:latin typeface="Times New Roman"/>
                <a:cs typeface="Times New Roman"/>
              </a:rPr>
              <a:t>нежелательное приведение</a:t>
            </a:r>
            <a:r>
              <a:rPr sz="2400" spc="-85" dirty="0">
                <a:latin typeface="Times New Roman"/>
                <a:cs typeface="Times New Roman"/>
              </a:rPr>
              <a:t> </a:t>
            </a:r>
            <a:r>
              <a:rPr sz="2400" spc="-5" dirty="0">
                <a:latin typeface="Times New Roman"/>
                <a:cs typeface="Times New Roman"/>
              </a:rPr>
              <a:t>ноги.</a:t>
            </a:r>
            <a:endParaRPr sz="2400">
              <a:latin typeface="Times New Roman"/>
              <a:cs typeface="Times New Roman"/>
            </a:endParaRPr>
          </a:p>
          <a:p>
            <a:pPr marL="12700">
              <a:lnSpc>
                <a:spcPct val="100000"/>
              </a:lnSpc>
              <a:spcBef>
                <a:spcPts val="375"/>
              </a:spcBef>
              <a:tabLst>
                <a:tab pos="347980" algn="l"/>
              </a:tabLst>
            </a:pPr>
            <a:r>
              <a:rPr sz="2400" dirty="0">
                <a:latin typeface="Times New Roman"/>
                <a:cs typeface="Times New Roman"/>
              </a:rPr>
              <a:t>•	</a:t>
            </a:r>
            <a:r>
              <a:rPr sz="2400" b="1" dirty="0">
                <a:latin typeface="Times New Roman"/>
                <a:cs typeface="Times New Roman"/>
              </a:rPr>
              <a:t>После </a:t>
            </a:r>
            <a:r>
              <a:rPr sz="2400" b="1" spc="-15" dirty="0">
                <a:latin typeface="Times New Roman"/>
                <a:cs typeface="Times New Roman"/>
              </a:rPr>
              <a:t>7-го </a:t>
            </a:r>
            <a:r>
              <a:rPr sz="2400" b="1" spc="-5" dirty="0">
                <a:latin typeface="Times New Roman"/>
                <a:cs typeface="Times New Roman"/>
              </a:rPr>
              <a:t>дня </a:t>
            </a:r>
            <a:r>
              <a:rPr sz="2400" dirty="0">
                <a:latin typeface="Times New Roman"/>
                <a:cs typeface="Times New Roman"/>
              </a:rPr>
              <a:t>обычно </a:t>
            </a:r>
            <a:r>
              <a:rPr sz="2400" spc="-5" dirty="0">
                <a:latin typeface="Times New Roman"/>
                <a:cs typeface="Times New Roman"/>
              </a:rPr>
              <a:t>ногу </a:t>
            </a:r>
            <a:r>
              <a:rPr sz="2400" spc="-10" dirty="0">
                <a:latin typeface="Times New Roman"/>
                <a:cs typeface="Times New Roman"/>
              </a:rPr>
              <a:t>бинтуют</a:t>
            </a:r>
            <a:r>
              <a:rPr sz="2400" spc="-85" dirty="0">
                <a:latin typeface="Times New Roman"/>
                <a:cs typeface="Times New Roman"/>
              </a:rPr>
              <a:t> </a:t>
            </a:r>
            <a:r>
              <a:rPr sz="2400" spc="-10" dirty="0">
                <a:latin typeface="Times New Roman"/>
                <a:cs typeface="Times New Roman"/>
              </a:rPr>
              <a:t>эластичным</a:t>
            </a:r>
            <a:endParaRPr sz="2400">
              <a:latin typeface="Times New Roman"/>
              <a:cs typeface="Times New Roman"/>
            </a:endParaRPr>
          </a:p>
          <a:p>
            <a:pPr marL="355600" marR="109220">
              <a:lnSpc>
                <a:spcPct val="100800"/>
              </a:lnSpc>
            </a:pPr>
            <a:r>
              <a:rPr sz="2400" spc="-15" dirty="0">
                <a:latin typeface="Times New Roman"/>
                <a:cs typeface="Times New Roman"/>
              </a:rPr>
              <a:t>бинтом </a:t>
            </a:r>
            <a:r>
              <a:rPr sz="2400" spc="-40" dirty="0">
                <a:latin typeface="Times New Roman"/>
                <a:cs typeface="Times New Roman"/>
              </a:rPr>
              <a:t>только </a:t>
            </a:r>
            <a:r>
              <a:rPr sz="2400" spc="-5" dirty="0">
                <a:latin typeface="Times New Roman"/>
                <a:cs typeface="Times New Roman"/>
              </a:rPr>
              <a:t>на </a:t>
            </a:r>
            <a:r>
              <a:rPr sz="2400" dirty="0">
                <a:latin typeface="Times New Roman"/>
                <a:cs typeface="Times New Roman"/>
              </a:rPr>
              <a:t>дневное </a:t>
            </a:r>
            <a:r>
              <a:rPr sz="2400" spc="-5" dirty="0">
                <a:latin typeface="Times New Roman"/>
                <a:cs typeface="Times New Roman"/>
              </a:rPr>
              <a:t>время: </a:t>
            </a:r>
            <a:r>
              <a:rPr sz="2400" spc="-15" dirty="0">
                <a:latin typeface="Times New Roman"/>
                <a:cs typeface="Times New Roman"/>
              </a:rPr>
              <a:t>повязку</a:t>
            </a:r>
            <a:r>
              <a:rPr sz="2400" spc="-254" dirty="0">
                <a:latin typeface="Times New Roman"/>
                <a:cs typeface="Times New Roman"/>
              </a:rPr>
              <a:t> </a:t>
            </a:r>
            <a:r>
              <a:rPr sz="2400" spc="-15" dirty="0">
                <a:latin typeface="Times New Roman"/>
                <a:cs typeface="Times New Roman"/>
              </a:rPr>
              <a:t>накладывают  </a:t>
            </a:r>
            <a:r>
              <a:rPr sz="2400" spc="-5" dirty="0">
                <a:latin typeface="Times New Roman"/>
                <a:cs typeface="Times New Roman"/>
              </a:rPr>
              <a:t>утром </a:t>
            </a:r>
            <a:r>
              <a:rPr sz="2400" spc="-10" dirty="0">
                <a:latin typeface="Times New Roman"/>
                <a:cs typeface="Times New Roman"/>
              </a:rPr>
              <a:t>перед </a:t>
            </a:r>
            <a:r>
              <a:rPr sz="2400" spc="-15" dirty="0">
                <a:latin typeface="Times New Roman"/>
                <a:cs typeface="Times New Roman"/>
              </a:rPr>
              <a:t>подъемом, </a:t>
            </a:r>
            <a:r>
              <a:rPr sz="2400" dirty="0">
                <a:latin typeface="Times New Roman"/>
                <a:cs typeface="Times New Roman"/>
              </a:rPr>
              <a:t>а </a:t>
            </a:r>
            <a:r>
              <a:rPr sz="2400" spc="-5" dirty="0">
                <a:latin typeface="Times New Roman"/>
                <a:cs typeface="Times New Roman"/>
              </a:rPr>
              <a:t>на </a:t>
            </a:r>
            <a:r>
              <a:rPr sz="2400" spc="-20" dirty="0">
                <a:latin typeface="Times New Roman"/>
                <a:cs typeface="Times New Roman"/>
              </a:rPr>
              <a:t>ночь</a:t>
            </a:r>
            <a:r>
              <a:rPr sz="2400" spc="-405" dirty="0">
                <a:latin typeface="Times New Roman"/>
                <a:cs typeface="Times New Roman"/>
              </a:rPr>
              <a:t> </a:t>
            </a:r>
            <a:r>
              <a:rPr sz="2400" spc="-30" dirty="0">
                <a:latin typeface="Times New Roman"/>
                <a:cs typeface="Times New Roman"/>
              </a:rPr>
              <a:t>снимают.</a:t>
            </a:r>
            <a:endParaRPr sz="2400">
              <a:latin typeface="Times New Roman"/>
              <a:cs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10057" y="0"/>
            <a:ext cx="8400415" cy="6187440"/>
          </a:xfrm>
          <a:prstGeom prst="rect">
            <a:avLst/>
          </a:prstGeom>
        </p:spPr>
        <p:txBody>
          <a:bodyPr vert="horz" wrap="square" lIns="0" tIns="12700" rIns="0" bIns="0" rtlCol="0">
            <a:spAutoFit/>
          </a:bodyPr>
          <a:lstStyle/>
          <a:p>
            <a:pPr marL="3016885" marR="1090930" indent="-3004820">
              <a:lnSpc>
                <a:spcPct val="100000"/>
              </a:lnSpc>
              <a:spcBef>
                <a:spcPts val="100"/>
              </a:spcBef>
            </a:pPr>
            <a:r>
              <a:rPr sz="2400" b="1" spc="-10" dirty="0">
                <a:latin typeface="Times New Roman"/>
                <a:cs typeface="Times New Roman"/>
              </a:rPr>
              <a:t>Перечень </a:t>
            </a:r>
            <a:r>
              <a:rPr sz="2400" b="1" spc="-5" dirty="0">
                <a:latin typeface="Times New Roman"/>
                <a:cs typeface="Times New Roman"/>
              </a:rPr>
              <a:t>упражнений, </a:t>
            </a:r>
            <a:r>
              <a:rPr sz="2400" b="1" spc="-20" dirty="0">
                <a:latin typeface="Times New Roman"/>
                <a:cs typeface="Times New Roman"/>
              </a:rPr>
              <a:t>возможных </a:t>
            </a:r>
            <a:r>
              <a:rPr sz="2400" b="1" dirty="0">
                <a:latin typeface="Times New Roman"/>
                <a:cs typeface="Times New Roman"/>
              </a:rPr>
              <a:t>с </a:t>
            </a:r>
            <a:r>
              <a:rPr sz="2400" b="1" spc="-10" dirty="0">
                <a:latin typeface="Times New Roman"/>
                <a:cs typeface="Times New Roman"/>
              </a:rPr>
              <a:t>5-7-го </a:t>
            </a:r>
            <a:r>
              <a:rPr sz="2400" b="1" spc="-5" dirty="0">
                <a:latin typeface="Times New Roman"/>
                <a:cs typeface="Times New Roman"/>
              </a:rPr>
              <a:t>дня</a:t>
            </a:r>
            <a:r>
              <a:rPr sz="2400" b="1" spc="-200" dirty="0">
                <a:latin typeface="Times New Roman"/>
                <a:cs typeface="Times New Roman"/>
              </a:rPr>
              <a:t> </a:t>
            </a:r>
            <a:r>
              <a:rPr sz="2400" b="1" spc="-5" dirty="0">
                <a:latin typeface="Times New Roman"/>
                <a:cs typeface="Times New Roman"/>
              </a:rPr>
              <a:t>после  операции</a:t>
            </a:r>
            <a:endParaRPr sz="2400">
              <a:latin typeface="Times New Roman"/>
              <a:cs typeface="Times New Roman"/>
            </a:endParaRPr>
          </a:p>
          <a:p>
            <a:pPr>
              <a:lnSpc>
                <a:spcPct val="100000"/>
              </a:lnSpc>
              <a:spcBef>
                <a:spcPts val="40"/>
              </a:spcBef>
            </a:pPr>
            <a:endParaRPr sz="2050">
              <a:latin typeface="Times New Roman"/>
              <a:cs typeface="Times New Roman"/>
            </a:endParaRPr>
          </a:p>
          <a:p>
            <a:pPr marL="58419">
              <a:lnSpc>
                <a:spcPct val="100000"/>
              </a:lnSpc>
              <a:spcBef>
                <a:spcPts val="5"/>
              </a:spcBef>
              <a:tabLst>
                <a:tab pos="376555" algn="l"/>
              </a:tabLst>
            </a:pPr>
            <a:r>
              <a:rPr sz="2400" dirty="0">
                <a:latin typeface="Times New Roman"/>
                <a:cs typeface="Times New Roman"/>
              </a:rPr>
              <a:t>•	</a:t>
            </a:r>
            <a:r>
              <a:rPr sz="2400" spc="-10" dirty="0">
                <a:latin typeface="Times New Roman"/>
                <a:cs typeface="Times New Roman"/>
              </a:rPr>
              <a:t>Повороты </a:t>
            </a:r>
            <a:r>
              <a:rPr sz="2400" spc="-5" dirty="0">
                <a:latin typeface="Times New Roman"/>
                <a:cs typeface="Times New Roman"/>
              </a:rPr>
              <a:t>на</a:t>
            </a:r>
            <a:r>
              <a:rPr sz="2400" spc="-75" dirty="0">
                <a:latin typeface="Times New Roman"/>
                <a:cs typeface="Times New Roman"/>
              </a:rPr>
              <a:t> </a:t>
            </a:r>
            <a:r>
              <a:rPr sz="2400" spc="-45" dirty="0">
                <a:latin typeface="Times New Roman"/>
                <a:cs typeface="Times New Roman"/>
              </a:rPr>
              <a:t>живот.</a:t>
            </a:r>
            <a:endParaRPr sz="2400">
              <a:latin typeface="Times New Roman"/>
              <a:cs typeface="Times New Roman"/>
            </a:endParaRPr>
          </a:p>
          <a:p>
            <a:pPr marL="58419">
              <a:lnSpc>
                <a:spcPct val="100000"/>
              </a:lnSpc>
              <a:spcBef>
                <a:spcPts val="95"/>
              </a:spcBef>
              <a:tabLst>
                <a:tab pos="393700" algn="l"/>
              </a:tabLst>
            </a:pPr>
            <a:r>
              <a:rPr sz="2400" dirty="0">
                <a:latin typeface="Times New Roman"/>
                <a:cs typeface="Times New Roman"/>
              </a:rPr>
              <a:t>•	</a:t>
            </a:r>
            <a:r>
              <a:rPr sz="2400" spc="-10" dirty="0">
                <a:latin typeface="Times New Roman"/>
                <a:cs typeface="Times New Roman"/>
              </a:rPr>
              <a:t>Изометрическое напряжение </a:t>
            </a:r>
            <a:r>
              <a:rPr sz="2400" spc="-15" dirty="0">
                <a:latin typeface="Times New Roman"/>
                <a:cs typeface="Times New Roman"/>
              </a:rPr>
              <a:t>ягодичных </a:t>
            </a:r>
            <a:r>
              <a:rPr sz="2400" dirty="0">
                <a:latin typeface="Times New Roman"/>
                <a:cs typeface="Times New Roman"/>
              </a:rPr>
              <a:t>мышц и мышц</a:t>
            </a:r>
            <a:r>
              <a:rPr sz="2400" spc="-95" dirty="0">
                <a:latin typeface="Times New Roman"/>
                <a:cs typeface="Times New Roman"/>
              </a:rPr>
              <a:t> </a:t>
            </a:r>
            <a:r>
              <a:rPr sz="2400" spc="-15" dirty="0">
                <a:latin typeface="Times New Roman"/>
                <a:cs typeface="Times New Roman"/>
              </a:rPr>
              <a:t>бедра</a:t>
            </a:r>
            <a:endParaRPr sz="2400">
              <a:latin typeface="Times New Roman"/>
              <a:cs typeface="Times New Roman"/>
            </a:endParaRPr>
          </a:p>
          <a:p>
            <a:pPr marL="401320">
              <a:lnSpc>
                <a:spcPct val="100000"/>
              </a:lnSpc>
            </a:pPr>
            <a:r>
              <a:rPr sz="2400" dirty="0">
                <a:latin typeface="Times New Roman"/>
                <a:cs typeface="Times New Roman"/>
              </a:rPr>
              <a:t>длительностью 5-7</a:t>
            </a:r>
            <a:r>
              <a:rPr sz="2400" spc="100" dirty="0">
                <a:latin typeface="Times New Roman"/>
                <a:cs typeface="Times New Roman"/>
              </a:rPr>
              <a:t> </a:t>
            </a:r>
            <a:r>
              <a:rPr sz="2400" spc="5" dirty="0">
                <a:latin typeface="Times New Roman"/>
                <a:cs typeface="Times New Roman"/>
              </a:rPr>
              <a:t>сек</a:t>
            </a:r>
            <a:endParaRPr sz="2400">
              <a:latin typeface="Times New Roman"/>
              <a:cs typeface="Times New Roman"/>
            </a:endParaRPr>
          </a:p>
          <a:p>
            <a:pPr marL="58419">
              <a:lnSpc>
                <a:spcPct val="100000"/>
              </a:lnSpc>
              <a:spcBef>
                <a:spcPts val="110"/>
              </a:spcBef>
              <a:tabLst>
                <a:tab pos="372110" algn="l"/>
              </a:tabLst>
            </a:pPr>
            <a:r>
              <a:rPr sz="2400" dirty="0">
                <a:latin typeface="Times New Roman"/>
                <a:cs typeface="Times New Roman"/>
              </a:rPr>
              <a:t>•	</a:t>
            </a:r>
            <a:r>
              <a:rPr sz="2400" spc="-15" dirty="0">
                <a:latin typeface="Times New Roman"/>
                <a:cs typeface="Times New Roman"/>
              </a:rPr>
              <a:t>Обучение</a:t>
            </a:r>
            <a:r>
              <a:rPr sz="2400" spc="-80" dirty="0">
                <a:latin typeface="Times New Roman"/>
                <a:cs typeface="Times New Roman"/>
              </a:rPr>
              <a:t> </a:t>
            </a:r>
            <a:r>
              <a:rPr sz="2400" spc="-35" dirty="0">
                <a:latin typeface="Times New Roman"/>
                <a:cs typeface="Times New Roman"/>
              </a:rPr>
              <a:t>ходьбе</a:t>
            </a:r>
            <a:endParaRPr sz="2400">
              <a:latin typeface="Times New Roman"/>
              <a:cs typeface="Times New Roman"/>
            </a:endParaRPr>
          </a:p>
          <a:p>
            <a:pPr marL="58419">
              <a:lnSpc>
                <a:spcPct val="100000"/>
              </a:lnSpc>
              <a:spcBef>
                <a:spcPts val="300"/>
              </a:spcBef>
              <a:tabLst>
                <a:tab pos="393700" algn="l"/>
              </a:tabLst>
            </a:pPr>
            <a:r>
              <a:rPr sz="2400" dirty="0">
                <a:latin typeface="Times New Roman"/>
                <a:cs typeface="Times New Roman"/>
              </a:rPr>
              <a:t>•	</a:t>
            </a:r>
            <a:r>
              <a:rPr sz="2400" spc="-5" dirty="0">
                <a:latin typeface="Times New Roman"/>
                <a:cs typeface="Times New Roman"/>
              </a:rPr>
              <a:t>Балансировка, </a:t>
            </a:r>
            <a:r>
              <a:rPr sz="2400" spc="-25" dirty="0">
                <a:latin typeface="Times New Roman"/>
                <a:cs typeface="Times New Roman"/>
              </a:rPr>
              <a:t>стоя </a:t>
            </a:r>
            <a:r>
              <a:rPr sz="2400" spc="-5" dirty="0">
                <a:latin typeface="Times New Roman"/>
                <a:cs typeface="Times New Roman"/>
              </a:rPr>
              <a:t>на</a:t>
            </a:r>
            <a:r>
              <a:rPr sz="2400" spc="-35" dirty="0">
                <a:latin typeface="Times New Roman"/>
                <a:cs typeface="Times New Roman"/>
              </a:rPr>
              <a:t> </a:t>
            </a:r>
            <a:r>
              <a:rPr sz="2400" dirty="0">
                <a:latin typeface="Times New Roman"/>
                <a:cs typeface="Times New Roman"/>
              </a:rPr>
              <a:t>носках</a:t>
            </a:r>
            <a:endParaRPr sz="2400">
              <a:latin typeface="Times New Roman"/>
              <a:cs typeface="Times New Roman"/>
            </a:endParaRPr>
          </a:p>
          <a:p>
            <a:pPr marL="58419">
              <a:lnSpc>
                <a:spcPct val="100000"/>
              </a:lnSpc>
              <a:spcBef>
                <a:spcPts val="300"/>
              </a:spcBef>
              <a:tabLst>
                <a:tab pos="393700" algn="l"/>
              </a:tabLst>
            </a:pPr>
            <a:r>
              <a:rPr sz="2400" dirty="0">
                <a:latin typeface="Times New Roman"/>
                <a:cs typeface="Times New Roman"/>
              </a:rPr>
              <a:t>•	</a:t>
            </a:r>
            <a:r>
              <a:rPr sz="2400" spc="-10" dirty="0">
                <a:latin typeface="Times New Roman"/>
                <a:cs typeface="Times New Roman"/>
              </a:rPr>
              <a:t>Напряжение </a:t>
            </a:r>
            <a:r>
              <a:rPr sz="2400" spc="-5" dirty="0">
                <a:latin typeface="Times New Roman"/>
                <a:cs typeface="Times New Roman"/>
              </a:rPr>
              <a:t>разгибателей </a:t>
            </a:r>
            <a:r>
              <a:rPr sz="2400" spc="-15" dirty="0">
                <a:latin typeface="Times New Roman"/>
                <a:cs typeface="Times New Roman"/>
              </a:rPr>
              <a:t>бедра </a:t>
            </a:r>
            <a:r>
              <a:rPr sz="2400" spc="-5" dirty="0">
                <a:latin typeface="Times New Roman"/>
                <a:cs typeface="Times New Roman"/>
              </a:rPr>
              <a:t>оперированной</a:t>
            </a:r>
            <a:r>
              <a:rPr sz="2400" spc="-80" dirty="0">
                <a:latin typeface="Times New Roman"/>
                <a:cs typeface="Times New Roman"/>
              </a:rPr>
              <a:t> </a:t>
            </a:r>
            <a:r>
              <a:rPr sz="2400" spc="-5" dirty="0">
                <a:latin typeface="Times New Roman"/>
                <a:cs typeface="Times New Roman"/>
              </a:rPr>
              <a:t>ноги</a:t>
            </a:r>
            <a:endParaRPr sz="2400">
              <a:latin typeface="Times New Roman"/>
              <a:cs typeface="Times New Roman"/>
            </a:endParaRPr>
          </a:p>
          <a:p>
            <a:pPr marL="58419">
              <a:lnSpc>
                <a:spcPct val="100000"/>
              </a:lnSpc>
              <a:spcBef>
                <a:spcPts val="300"/>
              </a:spcBef>
              <a:tabLst>
                <a:tab pos="393700" algn="l"/>
              </a:tabLst>
            </a:pPr>
            <a:r>
              <a:rPr sz="2400" dirty="0">
                <a:latin typeface="Times New Roman"/>
                <a:cs typeface="Times New Roman"/>
              </a:rPr>
              <a:t>•	</a:t>
            </a:r>
            <a:r>
              <a:rPr sz="2400" spc="-10" dirty="0">
                <a:latin typeface="Times New Roman"/>
                <a:cs typeface="Times New Roman"/>
              </a:rPr>
              <a:t>Активные движения </a:t>
            </a:r>
            <a:r>
              <a:rPr sz="2400" dirty="0">
                <a:latin typeface="Times New Roman"/>
                <a:cs typeface="Times New Roman"/>
              </a:rPr>
              <a:t>в </a:t>
            </a:r>
            <a:r>
              <a:rPr sz="2400" spc="-10" dirty="0">
                <a:latin typeface="Times New Roman"/>
                <a:cs typeface="Times New Roman"/>
              </a:rPr>
              <a:t>оперированном </a:t>
            </a:r>
            <a:r>
              <a:rPr sz="2400" spc="-5" dirty="0">
                <a:latin typeface="Times New Roman"/>
                <a:cs typeface="Times New Roman"/>
              </a:rPr>
              <a:t>суставе</a:t>
            </a:r>
            <a:r>
              <a:rPr sz="2400" spc="-85" dirty="0">
                <a:latin typeface="Times New Roman"/>
                <a:cs typeface="Times New Roman"/>
              </a:rPr>
              <a:t> </a:t>
            </a:r>
            <a:r>
              <a:rPr sz="2400" spc="-15" dirty="0">
                <a:latin typeface="Times New Roman"/>
                <a:cs typeface="Times New Roman"/>
              </a:rPr>
              <a:t>(стоя)</a:t>
            </a:r>
            <a:endParaRPr sz="2400">
              <a:latin typeface="Times New Roman"/>
              <a:cs typeface="Times New Roman"/>
            </a:endParaRPr>
          </a:p>
          <a:p>
            <a:pPr marL="58419">
              <a:lnSpc>
                <a:spcPct val="100000"/>
              </a:lnSpc>
              <a:spcBef>
                <a:spcPts val="300"/>
              </a:spcBef>
              <a:tabLst>
                <a:tab pos="384175" algn="l"/>
              </a:tabLst>
            </a:pPr>
            <a:r>
              <a:rPr sz="2400" dirty="0">
                <a:latin typeface="Times New Roman"/>
                <a:cs typeface="Times New Roman"/>
              </a:rPr>
              <a:t>•	</a:t>
            </a:r>
            <a:r>
              <a:rPr sz="2400" spc="-10" dirty="0">
                <a:latin typeface="Times New Roman"/>
                <a:cs typeface="Times New Roman"/>
              </a:rPr>
              <a:t>Оперированная </a:t>
            </a:r>
            <a:r>
              <a:rPr sz="2400" spc="-5" dirty="0">
                <a:latin typeface="Times New Roman"/>
                <a:cs typeface="Times New Roman"/>
              </a:rPr>
              <a:t>нога на </a:t>
            </a:r>
            <a:r>
              <a:rPr sz="2400" spc="-15" dirty="0">
                <a:latin typeface="Times New Roman"/>
                <a:cs typeface="Times New Roman"/>
              </a:rPr>
              <a:t>подставке </a:t>
            </a:r>
            <a:r>
              <a:rPr sz="2400" spc="-10" dirty="0">
                <a:latin typeface="Times New Roman"/>
                <a:cs typeface="Times New Roman"/>
              </a:rPr>
              <a:t>(напряжение</a:t>
            </a:r>
            <a:r>
              <a:rPr sz="2400" spc="-55" dirty="0">
                <a:latin typeface="Times New Roman"/>
                <a:cs typeface="Times New Roman"/>
              </a:rPr>
              <a:t> </a:t>
            </a:r>
            <a:r>
              <a:rPr sz="2400" spc="-15" dirty="0">
                <a:latin typeface="Times New Roman"/>
                <a:cs typeface="Times New Roman"/>
              </a:rPr>
              <a:t>абдукторов)</a:t>
            </a:r>
            <a:endParaRPr sz="2400">
              <a:latin typeface="Times New Roman"/>
              <a:cs typeface="Times New Roman"/>
            </a:endParaRPr>
          </a:p>
          <a:p>
            <a:pPr marL="58419">
              <a:lnSpc>
                <a:spcPct val="100000"/>
              </a:lnSpc>
              <a:spcBef>
                <a:spcPts val="305"/>
              </a:spcBef>
              <a:tabLst>
                <a:tab pos="381635" algn="l"/>
              </a:tabLst>
            </a:pPr>
            <a:r>
              <a:rPr sz="2400" dirty="0">
                <a:latin typeface="Times New Roman"/>
                <a:cs typeface="Times New Roman"/>
              </a:rPr>
              <a:t>•	</a:t>
            </a:r>
            <a:r>
              <a:rPr sz="2400" spc="-15" dirty="0">
                <a:latin typeface="Times New Roman"/>
                <a:cs typeface="Times New Roman"/>
              </a:rPr>
              <a:t>"Здоровая" </a:t>
            </a:r>
            <a:r>
              <a:rPr sz="2400" spc="-5" dirty="0">
                <a:latin typeface="Times New Roman"/>
                <a:cs typeface="Times New Roman"/>
              </a:rPr>
              <a:t>нога на </a:t>
            </a:r>
            <a:r>
              <a:rPr sz="2400" spc="-15" dirty="0">
                <a:latin typeface="Times New Roman"/>
                <a:cs typeface="Times New Roman"/>
              </a:rPr>
              <a:t>подставке </a:t>
            </a:r>
            <a:r>
              <a:rPr sz="2400" spc="-10" dirty="0">
                <a:latin typeface="Times New Roman"/>
                <a:cs typeface="Times New Roman"/>
              </a:rPr>
              <a:t>(напряжение</a:t>
            </a:r>
            <a:r>
              <a:rPr sz="2400" spc="-90" dirty="0">
                <a:latin typeface="Times New Roman"/>
                <a:cs typeface="Times New Roman"/>
              </a:rPr>
              <a:t> </a:t>
            </a:r>
            <a:r>
              <a:rPr sz="2400" spc="-10" dirty="0">
                <a:latin typeface="Times New Roman"/>
                <a:cs typeface="Times New Roman"/>
              </a:rPr>
              <a:t>аддукторов)</a:t>
            </a:r>
            <a:endParaRPr sz="2400">
              <a:latin typeface="Times New Roman"/>
              <a:cs typeface="Times New Roman"/>
            </a:endParaRPr>
          </a:p>
          <a:p>
            <a:pPr marL="58419">
              <a:lnSpc>
                <a:spcPct val="100000"/>
              </a:lnSpc>
              <a:spcBef>
                <a:spcPts val="300"/>
              </a:spcBef>
              <a:tabLst>
                <a:tab pos="393700" algn="l"/>
              </a:tabLst>
            </a:pPr>
            <a:r>
              <a:rPr sz="2400" dirty="0">
                <a:latin typeface="Times New Roman"/>
                <a:cs typeface="Times New Roman"/>
              </a:rPr>
              <a:t>•	Сгибание в </a:t>
            </a:r>
            <a:r>
              <a:rPr sz="2400" spc="-10" dirty="0">
                <a:latin typeface="Times New Roman"/>
                <a:cs typeface="Times New Roman"/>
              </a:rPr>
              <a:t>оперированном </a:t>
            </a:r>
            <a:r>
              <a:rPr sz="2400" spc="-5" dirty="0">
                <a:latin typeface="Times New Roman"/>
                <a:cs typeface="Times New Roman"/>
              </a:rPr>
              <a:t>суставе </a:t>
            </a:r>
            <a:r>
              <a:rPr sz="2400" dirty="0">
                <a:latin typeface="Times New Roman"/>
                <a:cs typeface="Times New Roman"/>
              </a:rPr>
              <a:t>с опорой </a:t>
            </a:r>
            <a:r>
              <a:rPr sz="2400" spc="-5" dirty="0">
                <a:latin typeface="Times New Roman"/>
                <a:cs typeface="Times New Roman"/>
              </a:rPr>
              <a:t>на</a:t>
            </a:r>
            <a:r>
              <a:rPr sz="2400" spc="-75" dirty="0">
                <a:latin typeface="Times New Roman"/>
                <a:cs typeface="Times New Roman"/>
              </a:rPr>
              <a:t> </a:t>
            </a:r>
            <a:r>
              <a:rPr sz="2400" spc="-10" dirty="0">
                <a:latin typeface="Times New Roman"/>
                <a:cs typeface="Times New Roman"/>
              </a:rPr>
              <a:t>ступеньку</a:t>
            </a:r>
            <a:endParaRPr sz="2400">
              <a:latin typeface="Times New Roman"/>
              <a:cs typeface="Times New Roman"/>
            </a:endParaRPr>
          </a:p>
          <a:p>
            <a:pPr marL="58419">
              <a:lnSpc>
                <a:spcPct val="100000"/>
              </a:lnSpc>
              <a:spcBef>
                <a:spcPts val="300"/>
              </a:spcBef>
              <a:tabLst>
                <a:tab pos="386080" algn="l"/>
              </a:tabLst>
            </a:pPr>
            <a:r>
              <a:rPr sz="2400" dirty="0">
                <a:latin typeface="Times New Roman"/>
                <a:cs typeface="Times New Roman"/>
              </a:rPr>
              <a:t>•	</a:t>
            </a:r>
            <a:r>
              <a:rPr sz="2400" spc="-40" dirty="0">
                <a:latin typeface="Times New Roman"/>
                <a:cs typeface="Times New Roman"/>
              </a:rPr>
              <a:t>Ходьба </a:t>
            </a:r>
            <a:r>
              <a:rPr sz="2400" spc="-5" dirty="0">
                <a:latin typeface="Times New Roman"/>
                <a:cs typeface="Times New Roman"/>
              </a:rPr>
              <a:t>по </a:t>
            </a:r>
            <a:r>
              <a:rPr sz="2400" spc="5" dirty="0">
                <a:latin typeface="Times New Roman"/>
                <a:cs typeface="Times New Roman"/>
              </a:rPr>
              <a:t>лестнице (через </a:t>
            </a:r>
            <a:r>
              <a:rPr sz="2400" dirty="0">
                <a:latin typeface="Times New Roman"/>
                <a:cs typeface="Times New Roman"/>
              </a:rPr>
              <a:t>2-4 дня </a:t>
            </a:r>
            <a:r>
              <a:rPr sz="2400" spc="10" dirty="0">
                <a:latin typeface="Times New Roman"/>
                <a:cs typeface="Times New Roman"/>
              </a:rPr>
              <a:t>после </a:t>
            </a:r>
            <a:r>
              <a:rPr sz="2400" spc="-15" dirty="0">
                <a:latin typeface="Times New Roman"/>
                <a:cs typeface="Times New Roman"/>
              </a:rPr>
              <a:t>начала</a:t>
            </a:r>
            <a:r>
              <a:rPr sz="2400" spc="-175" dirty="0">
                <a:latin typeface="Times New Roman"/>
                <a:cs typeface="Times New Roman"/>
              </a:rPr>
              <a:t> </a:t>
            </a:r>
            <a:r>
              <a:rPr sz="2400" spc="-25" dirty="0">
                <a:latin typeface="Times New Roman"/>
                <a:cs typeface="Times New Roman"/>
              </a:rPr>
              <a:t>ходьбы)</a:t>
            </a:r>
            <a:endParaRPr sz="2400">
              <a:latin typeface="Times New Roman"/>
              <a:cs typeface="Times New Roman"/>
            </a:endParaRPr>
          </a:p>
          <a:p>
            <a:pPr marL="58419">
              <a:lnSpc>
                <a:spcPct val="100000"/>
              </a:lnSpc>
              <a:spcBef>
                <a:spcPts val="300"/>
              </a:spcBef>
              <a:tabLst>
                <a:tab pos="393700" algn="l"/>
              </a:tabLst>
            </a:pPr>
            <a:r>
              <a:rPr sz="2400" dirty="0">
                <a:latin typeface="Times New Roman"/>
                <a:cs typeface="Times New Roman"/>
              </a:rPr>
              <a:t>•	</a:t>
            </a:r>
            <a:r>
              <a:rPr sz="2400" spc="-15" dirty="0">
                <a:latin typeface="Times New Roman"/>
                <a:cs typeface="Times New Roman"/>
              </a:rPr>
              <a:t>Подъем </a:t>
            </a:r>
            <a:r>
              <a:rPr sz="2400" spc="-5" dirty="0">
                <a:latin typeface="Times New Roman"/>
                <a:cs typeface="Times New Roman"/>
              </a:rPr>
              <a:t>прямой</a:t>
            </a:r>
            <a:r>
              <a:rPr sz="2400" spc="5" dirty="0">
                <a:latin typeface="Times New Roman"/>
                <a:cs typeface="Times New Roman"/>
              </a:rPr>
              <a:t> </a:t>
            </a:r>
            <a:r>
              <a:rPr sz="2400" spc="-5" dirty="0">
                <a:latin typeface="Times New Roman"/>
                <a:cs typeface="Times New Roman"/>
              </a:rPr>
              <a:t>ноги</a:t>
            </a:r>
            <a:endParaRPr sz="2400">
              <a:latin typeface="Times New Roman"/>
              <a:cs typeface="Times New Roman"/>
            </a:endParaRPr>
          </a:p>
          <a:p>
            <a:pPr marL="58419">
              <a:lnSpc>
                <a:spcPct val="100000"/>
              </a:lnSpc>
              <a:spcBef>
                <a:spcPts val="300"/>
              </a:spcBef>
              <a:tabLst>
                <a:tab pos="393700" algn="l"/>
              </a:tabLst>
            </a:pPr>
            <a:r>
              <a:rPr sz="2400" dirty="0">
                <a:latin typeface="Times New Roman"/>
                <a:cs typeface="Times New Roman"/>
              </a:rPr>
              <a:t>•	</a:t>
            </a:r>
            <a:r>
              <a:rPr sz="2400" spc="-10" dirty="0">
                <a:latin typeface="Times New Roman"/>
                <a:cs typeface="Times New Roman"/>
              </a:rPr>
              <a:t>Активное </a:t>
            </a:r>
            <a:r>
              <a:rPr sz="2400" dirty="0">
                <a:latin typeface="Times New Roman"/>
                <a:cs typeface="Times New Roman"/>
              </a:rPr>
              <a:t>разгибание в </a:t>
            </a:r>
            <a:r>
              <a:rPr sz="2400" spc="-10" dirty="0">
                <a:latin typeface="Times New Roman"/>
                <a:cs typeface="Times New Roman"/>
              </a:rPr>
              <a:t>тазобедренном </a:t>
            </a:r>
            <a:r>
              <a:rPr sz="2400" spc="-5" dirty="0">
                <a:latin typeface="Times New Roman"/>
                <a:cs typeface="Times New Roman"/>
              </a:rPr>
              <a:t>суставе прямой</a:t>
            </a:r>
            <a:r>
              <a:rPr sz="2400" spc="60" dirty="0">
                <a:latin typeface="Times New Roman"/>
                <a:cs typeface="Times New Roman"/>
              </a:rPr>
              <a:t> </a:t>
            </a:r>
            <a:r>
              <a:rPr sz="2400" spc="-5" dirty="0">
                <a:latin typeface="Times New Roman"/>
                <a:cs typeface="Times New Roman"/>
              </a:rPr>
              <a:t>ноги</a:t>
            </a:r>
            <a:endParaRPr sz="2400">
              <a:latin typeface="Times New Roman"/>
              <a:cs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85259" y="2537460"/>
            <a:ext cx="121920" cy="1828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57045" y="651763"/>
            <a:ext cx="5627370" cy="452120"/>
          </a:xfrm>
          <a:prstGeom prst="rect">
            <a:avLst/>
          </a:prstGeom>
        </p:spPr>
        <p:txBody>
          <a:bodyPr vert="horz" wrap="square" lIns="0" tIns="12065" rIns="0" bIns="0" rtlCol="0">
            <a:spAutoFit/>
          </a:bodyPr>
          <a:lstStyle/>
          <a:p>
            <a:pPr marL="12700">
              <a:lnSpc>
                <a:spcPct val="100000"/>
              </a:lnSpc>
              <a:spcBef>
                <a:spcPts val="95"/>
              </a:spcBef>
            </a:pPr>
            <a:r>
              <a:rPr b="0" u="heavy" spc="-700" dirty="0">
                <a:solidFill>
                  <a:srgbClr val="000000"/>
                </a:solidFill>
                <a:uFill>
                  <a:solidFill>
                    <a:srgbClr val="000000"/>
                  </a:solidFill>
                </a:uFill>
                <a:latin typeface="Times New Roman"/>
                <a:cs typeface="Times New Roman"/>
              </a:rPr>
              <a:t> </a:t>
            </a:r>
            <a:r>
              <a:rPr i="1" u="heavy" spc="-25" dirty="0">
                <a:solidFill>
                  <a:srgbClr val="000000"/>
                </a:solidFill>
                <a:uFill>
                  <a:solidFill>
                    <a:srgbClr val="000000"/>
                  </a:solidFill>
                </a:uFill>
                <a:latin typeface="Times New Roman"/>
                <a:cs typeface="Times New Roman"/>
              </a:rPr>
              <a:t>Ранний </a:t>
            </a:r>
            <a:r>
              <a:rPr i="1" u="heavy" spc="-5" dirty="0">
                <a:solidFill>
                  <a:srgbClr val="000000"/>
                </a:solidFill>
                <a:uFill>
                  <a:solidFill>
                    <a:srgbClr val="000000"/>
                  </a:solidFill>
                </a:uFill>
                <a:latin typeface="Times New Roman"/>
                <a:cs typeface="Times New Roman"/>
              </a:rPr>
              <a:t>послеоперационный</a:t>
            </a:r>
            <a:r>
              <a:rPr i="1" u="heavy" spc="-210" dirty="0">
                <a:solidFill>
                  <a:srgbClr val="000000"/>
                </a:solidFill>
                <a:uFill>
                  <a:solidFill>
                    <a:srgbClr val="000000"/>
                  </a:solidFill>
                </a:uFill>
                <a:latin typeface="Times New Roman"/>
                <a:cs typeface="Times New Roman"/>
              </a:rPr>
              <a:t> </a:t>
            </a:r>
            <a:r>
              <a:rPr i="1" u="heavy" spc="20" dirty="0">
                <a:solidFill>
                  <a:srgbClr val="000000"/>
                </a:solidFill>
                <a:uFill>
                  <a:solidFill>
                    <a:srgbClr val="000000"/>
                  </a:solidFill>
                </a:uFill>
                <a:latin typeface="Times New Roman"/>
                <a:cs typeface="Times New Roman"/>
              </a:rPr>
              <a:t>период</a:t>
            </a:r>
          </a:p>
        </p:txBody>
      </p:sp>
      <p:sp>
        <p:nvSpPr>
          <p:cNvPr id="4" name="object 4"/>
          <p:cNvSpPr txBox="1"/>
          <p:nvPr/>
        </p:nvSpPr>
        <p:spPr>
          <a:xfrm>
            <a:off x="978814" y="1663953"/>
            <a:ext cx="7325995" cy="3307715"/>
          </a:xfrm>
          <a:prstGeom prst="rect">
            <a:avLst/>
          </a:prstGeom>
        </p:spPr>
        <p:txBody>
          <a:bodyPr vert="horz" wrap="square" lIns="0" tIns="12700" rIns="0" bIns="0" rtlCol="0">
            <a:spAutoFit/>
          </a:bodyPr>
          <a:lstStyle/>
          <a:p>
            <a:pPr marL="12700">
              <a:lnSpc>
                <a:spcPct val="100000"/>
              </a:lnSpc>
              <a:spcBef>
                <a:spcPts val="100"/>
              </a:spcBef>
            </a:pPr>
            <a:r>
              <a:rPr sz="2400" b="1" i="1" spc="-55" dirty="0">
                <a:latin typeface="Times New Roman"/>
                <a:cs typeface="Times New Roman"/>
              </a:rPr>
              <a:t>Рекомендации</a:t>
            </a:r>
            <a:endParaRPr sz="2400">
              <a:latin typeface="Times New Roman"/>
              <a:cs typeface="Times New Roman"/>
            </a:endParaRPr>
          </a:p>
          <a:p>
            <a:pPr>
              <a:lnSpc>
                <a:spcPct val="100000"/>
              </a:lnSpc>
              <a:spcBef>
                <a:spcPts val="25"/>
              </a:spcBef>
            </a:pPr>
            <a:endParaRPr sz="2500">
              <a:latin typeface="Times New Roman"/>
              <a:cs typeface="Times New Roman"/>
            </a:endParaRPr>
          </a:p>
          <a:p>
            <a:pPr marL="12700">
              <a:lnSpc>
                <a:spcPct val="100000"/>
              </a:lnSpc>
              <a:spcBef>
                <a:spcPts val="5"/>
              </a:spcBef>
            </a:pPr>
            <a:r>
              <a:rPr sz="2400" b="1" i="1" spc="-20" dirty="0">
                <a:latin typeface="Times New Roman"/>
                <a:cs typeface="Times New Roman"/>
              </a:rPr>
              <a:t>Двигательный</a:t>
            </a:r>
            <a:r>
              <a:rPr sz="2400" b="1" i="1" spc="30" dirty="0">
                <a:latin typeface="Times New Roman"/>
                <a:cs typeface="Times New Roman"/>
              </a:rPr>
              <a:t> </a:t>
            </a:r>
            <a:r>
              <a:rPr sz="2400" b="1" i="1" spc="-15" dirty="0">
                <a:latin typeface="Times New Roman"/>
                <a:cs typeface="Times New Roman"/>
              </a:rPr>
              <a:t>режим</a:t>
            </a:r>
            <a:r>
              <a:rPr sz="2400" i="1" spc="-15" dirty="0">
                <a:latin typeface="Times New Roman"/>
                <a:cs typeface="Times New Roman"/>
              </a:rPr>
              <a:t>:</a:t>
            </a:r>
            <a:endParaRPr sz="2400">
              <a:latin typeface="Times New Roman"/>
              <a:cs typeface="Times New Roman"/>
            </a:endParaRPr>
          </a:p>
          <a:p>
            <a:pPr marL="12700">
              <a:lnSpc>
                <a:spcPct val="100000"/>
              </a:lnSpc>
            </a:pPr>
            <a:r>
              <a:rPr sz="2400" dirty="0">
                <a:latin typeface="Times New Roman"/>
                <a:cs typeface="Times New Roman"/>
              </a:rPr>
              <a:t>- </a:t>
            </a:r>
            <a:r>
              <a:rPr sz="2400" spc="-5" dirty="0">
                <a:latin typeface="Times New Roman"/>
                <a:cs typeface="Times New Roman"/>
              </a:rPr>
              <a:t>не </a:t>
            </a:r>
            <a:r>
              <a:rPr sz="2400" spc="-15" dirty="0">
                <a:latin typeface="Times New Roman"/>
                <a:cs typeface="Times New Roman"/>
              </a:rPr>
              <a:t>рекомендуется </a:t>
            </a:r>
            <a:r>
              <a:rPr sz="2400" dirty="0">
                <a:latin typeface="Times New Roman"/>
                <a:cs typeface="Times New Roman"/>
              </a:rPr>
              <a:t>сидеть </a:t>
            </a:r>
            <a:r>
              <a:rPr sz="2400" spc="-10" dirty="0">
                <a:latin typeface="Times New Roman"/>
                <a:cs typeface="Times New Roman"/>
              </a:rPr>
              <a:t>больше </a:t>
            </a:r>
            <a:r>
              <a:rPr sz="2400" spc="-5" dirty="0">
                <a:latin typeface="Times New Roman"/>
                <a:cs typeface="Times New Roman"/>
              </a:rPr>
              <a:t>20 </a:t>
            </a:r>
            <a:r>
              <a:rPr sz="2400" dirty="0">
                <a:latin typeface="Times New Roman"/>
                <a:cs typeface="Times New Roman"/>
              </a:rPr>
              <a:t>мин. в </a:t>
            </a:r>
            <a:r>
              <a:rPr sz="2400" spc="-15" dirty="0">
                <a:latin typeface="Times New Roman"/>
                <a:cs typeface="Times New Roman"/>
              </a:rPr>
              <a:t>одной</a:t>
            </a:r>
            <a:r>
              <a:rPr sz="2400" spc="-225" dirty="0">
                <a:latin typeface="Times New Roman"/>
                <a:cs typeface="Times New Roman"/>
              </a:rPr>
              <a:t> </a:t>
            </a:r>
            <a:r>
              <a:rPr sz="2400" spc="-5" dirty="0">
                <a:latin typeface="Times New Roman"/>
                <a:cs typeface="Times New Roman"/>
              </a:rPr>
              <a:t>позе:</a:t>
            </a:r>
            <a:endParaRPr sz="2400">
              <a:latin typeface="Times New Roman"/>
              <a:cs typeface="Times New Roman"/>
            </a:endParaRPr>
          </a:p>
          <a:p>
            <a:pPr marL="12700">
              <a:lnSpc>
                <a:spcPct val="100000"/>
              </a:lnSpc>
            </a:pPr>
            <a:r>
              <a:rPr sz="2400" dirty="0">
                <a:latin typeface="Times New Roman"/>
                <a:cs typeface="Times New Roman"/>
              </a:rPr>
              <a:t>- </a:t>
            </a:r>
            <a:r>
              <a:rPr sz="2400" spc="-10" dirty="0">
                <a:latin typeface="Times New Roman"/>
                <a:cs typeface="Times New Roman"/>
              </a:rPr>
              <a:t>желательно </a:t>
            </a:r>
            <a:r>
              <a:rPr sz="2400" spc="-15" dirty="0">
                <a:latin typeface="Times New Roman"/>
                <a:cs typeface="Times New Roman"/>
              </a:rPr>
              <a:t>спать </a:t>
            </a:r>
            <a:r>
              <a:rPr sz="2400" spc="-5" dirty="0">
                <a:latin typeface="Times New Roman"/>
                <a:cs typeface="Times New Roman"/>
              </a:rPr>
              <a:t>на</a:t>
            </a:r>
            <a:r>
              <a:rPr sz="2400" spc="-155" dirty="0">
                <a:latin typeface="Times New Roman"/>
                <a:cs typeface="Times New Roman"/>
              </a:rPr>
              <a:t> </a:t>
            </a:r>
            <a:r>
              <a:rPr sz="2400" dirty="0">
                <a:latin typeface="Times New Roman"/>
                <a:cs typeface="Times New Roman"/>
              </a:rPr>
              <a:t>спине;</a:t>
            </a:r>
            <a:endParaRPr sz="2400">
              <a:latin typeface="Times New Roman"/>
              <a:cs typeface="Times New Roman"/>
            </a:endParaRPr>
          </a:p>
          <a:p>
            <a:pPr marL="12700" marR="5080">
              <a:lnSpc>
                <a:spcPct val="100000"/>
              </a:lnSpc>
            </a:pPr>
            <a:r>
              <a:rPr sz="2400" dirty="0">
                <a:latin typeface="Times New Roman"/>
                <a:cs typeface="Times New Roman"/>
              </a:rPr>
              <a:t>- </a:t>
            </a:r>
            <a:r>
              <a:rPr sz="2400" spc="-5" dirty="0">
                <a:latin typeface="Times New Roman"/>
                <a:cs typeface="Times New Roman"/>
              </a:rPr>
              <a:t>запрещается </a:t>
            </a:r>
            <a:r>
              <a:rPr sz="2400" spc="-15" dirty="0">
                <a:latin typeface="Times New Roman"/>
                <a:cs typeface="Times New Roman"/>
              </a:rPr>
              <a:t>приводить </a:t>
            </a:r>
            <a:r>
              <a:rPr sz="2400" spc="-5" dirty="0">
                <a:latin typeface="Times New Roman"/>
                <a:cs typeface="Times New Roman"/>
              </a:rPr>
              <a:t>или </a:t>
            </a:r>
            <a:r>
              <a:rPr sz="2400" spc="-10" dirty="0">
                <a:latin typeface="Times New Roman"/>
                <a:cs typeface="Times New Roman"/>
              </a:rPr>
              <a:t>скрещивать </a:t>
            </a:r>
            <a:r>
              <a:rPr sz="2400" spc="-5" dirty="0">
                <a:latin typeface="Times New Roman"/>
                <a:cs typeface="Times New Roman"/>
              </a:rPr>
              <a:t>ноги </a:t>
            </a:r>
            <a:r>
              <a:rPr sz="2400" dirty="0">
                <a:latin typeface="Times New Roman"/>
                <a:cs typeface="Times New Roman"/>
              </a:rPr>
              <a:t>(в</a:t>
            </a:r>
            <a:r>
              <a:rPr sz="2400" spc="-165" dirty="0">
                <a:latin typeface="Times New Roman"/>
                <a:cs typeface="Times New Roman"/>
              </a:rPr>
              <a:t> </a:t>
            </a:r>
            <a:r>
              <a:rPr sz="2400" spc="-15" dirty="0">
                <a:latin typeface="Times New Roman"/>
                <a:cs typeface="Times New Roman"/>
              </a:rPr>
              <a:t>любом  </a:t>
            </a:r>
            <a:r>
              <a:rPr sz="2400" spc="-20" dirty="0">
                <a:latin typeface="Times New Roman"/>
                <a:cs typeface="Times New Roman"/>
              </a:rPr>
              <a:t>положении </a:t>
            </a:r>
            <a:r>
              <a:rPr sz="2400" dirty="0">
                <a:latin typeface="Times New Roman"/>
                <a:cs typeface="Times New Roman"/>
              </a:rPr>
              <a:t>- </a:t>
            </a:r>
            <a:r>
              <a:rPr sz="2400" spc="-5" dirty="0">
                <a:latin typeface="Times New Roman"/>
                <a:cs typeface="Times New Roman"/>
              </a:rPr>
              <a:t>лежа, </a:t>
            </a:r>
            <a:r>
              <a:rPr sz="2400" dirty="0">
                <a:latin typeface="Times New Roman"/>
                <a:cs typeface="Times New Roman"/>
              </a:rPr>
              <a:t>сидя,</a:t>
            </a:r>
            <a:r>
              <a:rPr sz="2400" spc="-170" dirty="0">
                <a:latin typeface="Times New Roman"/>
                <a:cs typeface="Times New Roman"/>
              </a:rPr>
              <a:t> </a:t>
            </a:r>
            <a:r>
              <a:rPr sz="2400" spc="-15" dirty="0">
                <a:latin typeface="Times New Roman"/>
                <a:cs typeface="Times New Roman"/>
              </a:rPr>
              <a:t>стоя);</a:t>
            </a:r>
            <a:endParaRPr sz="2400">
              <a:latin typeface="Times New Roman"/>
              <a:cs typeface="Times New Roman"/>
            </a:endParaRPr>
          </a:p>
          <a:p>
            <a:pPr marL="12700">
              <a:lnSpc>
                <a:spcPts val="2750"/>
              </a:lnSpc>
            </a:pPr>
            <a:r>
              <a:rPr sz="2400" dirty="0">
                <a:latin typeface="Times New Roman"/>
                <a:cs typeface="Times New Roman"/>
              </a:rPr>
              <a:t>- </a:t>
            </a:r>
            <a:r>
              <a:rPr sz="2400" spc="-5" dirty="0">
                <a:latin typeface="Times New Roman"/>
                <a:cs typeface="Times New Roman"/>
              </a:rPr>
              <a:t>не </a:t>
            </a:r>
            <a:r>
              <a:rPr sz="2400" dirty="0">
                <a:latin typeface="Times New Roman"/>
                <a:cs typeface="Times New Roman"/>
              </a:rPr>
              <a:t>разрешается </a:t>
            </a:r>
            <a:r>
              <a:rPr sz="2400" spc="-15" dirty="0">
                <a:latin typeface="Times New Roman"/>
                <a:cs typeface="Times New Roman"/>
              </a:rPr>
              <a:t>вставать </a:t>
            </a:r>
            <a:r>
              <a:rPr sz="2400" spc="-5" dirty="0">
                <a:latin typeface="Times New Roman"/>
                <a:cs typeface="Times New Roman"/>
              </a:rPr>
              <a:t>на оперированную ногу</a:t>
            </a:r>
            <a:r>
              <a:rPr sz="2400" spc="-120" dirty="0">
                <a:latin typeface="Times New Roman"/>
                <a:cs typeface="Times New Roman"/>
              </a:rPr>
              <a:t> </a:t>
            </a:r>
            <a:r>
              <a:rPr sz="2400" spc="-5" dirty="0">
                <a:latin typeface="Times New Roman"/>
                <a:cs typeface="Times New Roman"/>
              </a:rPr>
              <a:t>без</a:t>
            </a:r>
            <a:endParaRPr sz="2400">
              <a:latin typeface="Times New Roman"/>
              <a:cs typeface="Times New Roman"/>
            </a:endParaRPr>
          </a:p>
          <a:p>
            <a:pPr marL="12700">
              <a:lnSpc>
                <a:spcPct val="100000"/>
              </a:lnSpc>
              <a:spcBef>
                <a:spcPts val="25"/>
              </a:spcBef>
            </a:pPr>
            <a:r>
              <a:rPr sz="2400" spc="-10" dirty="0">
                <a:latin typeface="Times New Roman"/>
                <a:cs typeface="Times New Roman"/>
              </a:rPr>
              <a:t>дополнительной </a:t>
            </a:r>
            <a:r>
              <a:rPr sz="2400" dirty="0">
                <a:latin typeface="Times New Roman"/>
                <a:cs typeface="Times New Roman"/>
              </a:rPr>
              <a:t>опоры </a:t>
            </a:r>
            <a:r>
              <a:rPr sz="2400" spc="-5" dirty="0">
                <a:latin typeface="Times New Roman"/>
                <a:cs typeface="Times New Roman"/>
              </a:rPr>
              <a:t>на</a:t>
            </a:r>
            <a:r>
              <a:rPr sz="2400" spc="-60" dirty="0">
                <a:latin typeface="Times New Roman"/>
                <a:cs typeface="Times New Roman"/>
              </a:rPr>
              <a:t> </a:t>
            </a:r>
            <a:r>
              <a:rPr sz="2400" spc="-15" dirty="0">
                <a:latin typeface="Times New Roman"/>
                <a:cs typeface="Times New Roman"/>
              </a:rPr>
              <a:t>костыли.</a:t>
            </a:r>
            <a:endParaRPr sz="2400">
              <a:latin typeface="Times New Roman"/>
              <a:cs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370202" y="0"/>
            <a:ext cx="6598920" cy="1668145"/>
          </a:xfrm>
          <a:prstGeom prst="rect">
            <a:avLst/>
          </a:prstGeom>
        </p:spPr>
        <p:txBody>
          <a:bodyPr vert="horz" wrap="square" lIns="0" tIns="43815" rIns="0" bIns="0" rtlCol="0">
            <a:spAutoFit/>
          </a:bodyPr>
          <a:lstStyle/>
          <a:p>
            <a:pPr marL="858519" marR="942975" algn="just">
              <a:lnSpc>
                <a:spcPct val="92500"/>
              </a:lnSpc>
              <a:spcBef>
                <a:spcPts val="345"/>
              </a:spcBef>
            </a:pPr>
            <a:r>
              <a:rPr i="1" spc="-15" dirty="0">
                <a:solidFill>
                  <a:srgbClr val="FDFDFD"/>
                </a:solidFill>
                <a:latin typeface="Courier New"/>
                <a:cs typeface="Courier New"/>
              </a:rPr>
              <a:t>Программа реабилитации  </a:t>
            </a:r>
            <a:r>
              <a:rPr i="1" spc="-10" dirty="0">
                <a:solidFill>
                  <a:srgbClr val="FDFDFD"/>
                </a:solidFill>
                <a:latin typeface="Courier New"/>
                <a:cs typeface="Courier New"/>
              </a:rPr>
              <a:t>при </a:t>
            </a:r>
            <a:r>
              <a:rPr i="1" spc="-15" dirty="0">
                <a:solidFill>
                  <a:srgbClr val="FDFDFD"/>
                </a:solidFill>
                <a:latin typeface="Courier New"/>
                <a:cs typeface="Courier New"/>
              </a:rPr>
              <a:t>эндопротезировании  тазобедренного</a:t>
            </a:r>
            <a:r>
              <a:rPr i="1" spc="-50" dirty="0">
                <a:solidFill>
                  <a:srgbClr val="FDFDFD"/>
                </a:solidFill>
                <a:latin typeface="Courier New"/>
                <a:cs typeface="Courier New"/>
              </a:rPr>
              <a:t> </a:t>
            </a:r>
            <a:r>
              <a:rPr i="1" spc="-15" dirty="0">
                <a:solidFill>
                  <a:srgbClr val="FDFDFD"/>
                </a:solidFill>
                <a:latin typeface="Courier New"/>
                <a:cs typeface="Courier New"/>
              </a:rPr>
              <a:t>сустава</a:t>
            </a:r>
          </a:p>
          <a:p>
            <a:pPr marL="12700" algn="just">
              <a:lnSpc>
                <a:spcPct val="100000"/>
              </a:lnSpc>
            </a:pPr>
            <a:r>
              <a:rPr b="0" i="1" spc="-10" dirty="0">
                <a:solidFill>
                  <a:srgbClr val="FDFDFD"/>
                </a:solidFill>
                <a:latin typeface="Courier New"/>
                <a:cs typeface="Courier New"/>
              </a:rPr>
              <a:t>ранний послеоперационный</a:t>
            </a:r>
            <a:r>
              <a:rPr b="0" i="1" spc="-250" dirty="0">
                <a:solidFill>
                  <a:srgbClr val="FDFDFD"/>
                </a:solidFill>
                <a:latin typeface="Courier New"/>
                <a:cs typeface="Courier New"/>
              </a:rPr>
              <a:t> </a:t>
            </a:r>
            <a:r>
              <a:rPr b="0" i="1" spc="-10" dirty="0">
                <a:solidFill>
                  <a:srgbClr val="FDFDFD"/>
                </a:solidFill>
                <a:latin typeface="Courier New"/>
                <a:cs typeface="Courier New"/>
              </a:rPr>
              <a:t>период</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62633" y="0"/>
            <a:ext cx="6598920" cy="1668145"/>
          </a:xfrm>
          <a:prstGeom prst="rect">
            <a:avLst/>
          </a:prstGeom>
        </p:spPr>
        <p:txBody>
          <a:bodyPr vert="horz" wrap="square" lIns="0" tIns="43815" rIns="0" bIns="0" rtlCol="0">
            <a:spAutoFit/>
          </a:bodyPr>
          <a:lstStyle/>
          <a:p>
            <a:pPr marL="964565" marR="836294" algn="just">
              <a:lnSpc>
                <a:spcPct val="92500"/>
              </a:lnSpc>
              <a:spcBef>
                <a:spcPts val="345"/>
              </a:spcBef>
            </a:pPr>
            <a:r>
              <a:rPr i="1" spc="-15" dirty="0">
                <a:solidFill>
                  <a:srgbClr val="FDFDFD"/>
                </a:solidFill>
                <a:latin typeface="Courier New"/>
                <a:cs typeface="Courier New"/>
              </a:rPr>
              <a:t>Программа реабилитации  </a:t>
            </a:r>
            <a:r>
              <a:rPr i="1" spc="-10" dirty="0">
                <a:solidFill>
                  <a:srgbClr val="FDFDFD"/>
                </a:solidFill>
                <a:latin typeface="Courier New"/>
                <a:cs typeface="Courier New"/>
              </a:rPr>
              <a:t>при </a:t>
            </a:r>
            <a:r>
              <a:rPr i="1" spc="-15" dirty="0">
                <a:solidFill>
                  <a:srgbClr val="FDFDFD"/>
                </a:solidFill>
                <a:latin typeface="Courier New"/>
                <a:cs typeface="Courier New"/>
              </a:rPr>
              <a:t>эндопротезировании  </a:t>
            </a:r>
            <a:r>
              <a:rPr i="1" spc="-10" dirty="0">
                <a:solidFill>
                  <a:srgbClr val="FDFDFD"/>
                </a:solidFill>
                <a:latin typeface="Courier New"/>
                <a:cs typeface="Courier New"/>
              </a:rPr>
              <a:t>тазобедренного</a:t>
            </a:r>
            <a:r>
              <a:rPr i="1" spc="-110" dirty="0">
                <a:solidFill>
                  <a:srgbClr val="FDFDFD"/>
                </a:solidFill>
                <a:latin typeface="Courier New"/>
                <a:cs typeface="Courier New"/>
              </a:rPr>
              <a:t> </a:t>
            </a:r>
            <a:r>
              <a:rPr i="1" spc="-15" dirty="0">
                <a:solidFill>
                  <a:srgbClr val="FDFDFD"/>
                </a:solidFill>
                <a:latin typeface="Courier New"/>
                <a:cs typeface="Courier New"/>
              </a:rPr>
              <a:t>сустава</a:t>
            </a:r>
          </a:p>
          <a:p>
            <a:pPr marL="12700" algn="just">
              <a:lnSpc>
                <a:spcPct val="100000"/>
              </a:lnSpc>
            </a:pPr>
            <a:r>
              <a:rPr b="0" i="1" spc="-10" dirty="0">
                <a:solidFill>
                  <a:srgbClr val="FDFDFD"/>
                </a:solidFill>
                <a:latin typeface="Courier New"/>
                <a:cs typeface="Courier New"/>
              </a:rPr>
              <a:t>ранний послеоперационный</a:t>
            </a:r>
            <a:r>
              <a:rPr b="0" i="1" spc="-250" dirty="0">
                <a:solidFill>
                  <a:srgbClr val="FDFDFD"/>
                </a:solidFill>
                <a:latin typeface="Courier New"/>
                <a:cs typeface="Courier New"/>
              </a:rPr>
              <a:t> </a:t>
            </a:r>
            <a:r>
              <a:rPr b="0" i="1" spc="-10" dirty="0">
                <a:solidFill>
                  <a:srgbClr val="FDFDFD"/>
                </a:solidFill>
                <a:latin typeface="Courier New"/>
                <a:cs typeface="Courier New"/>
              </a:rPr>
              <a:t>период</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84960" y="1699259"/>
            <a:ext cx="5981699" cy="452627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67861" y="396367"/>
            <a:ext cx="2177415" cy="452120"/>
          </a:xfrm>
          <a:prstGeom prst="rect">
            <a:avLst/>
          </a:prstGeom>
        </p:spPr>
        <p:txBody>
          <a:bodyPr vert="horz" wrap="square" lIns="0" tIns="12065" rIns="0" bIns="0" rtlCol="0">
            <a:spAutoFit/>
          </a:bodyPr>
          <a:lstStyle/>
          <a:p>
            <a:pPr marL="12700">
              <a:lnSpc>
                <a:spcPct val="100000"/>
              </a:lnSpc>
              <a:spcBef>
                <a:spcPts val="95"/>
              </a:spcBef>
            </a:pPr>
            <a:r>
              <a:rPr b="0" spc="-40" dirty="0">
                <a:solidFill>
                  <a:srgbClr val="000000"/>
                </a:solidFill>
                <a:latin typeface="Times New Roman"/>
                <a:cs typeface="Times New Roman"/>
              </a:rPr>
              <a:t>Тест</a:t>
            </a:r>
            <a:r>
              <a:rPr b="0" spc="-75" dirty="0">
                <a:solidFill>
                  <a:srgbClr val="000000"/>
                </a:solidFill>
                <a:latin typeface="Times New Roman"/>
                <a:cs typeface="Times New Roman"/>
              </a:rPr>
              <a:t> </a:t>
            </a:r>
            <a:r>
              <a:rPr b="0" spc="-60" dirty="0">
                <a:solidFill>
                  <a:srgbClr val="000000"/>
                </a:solidFill>
                <a:latin typeface="Times New Roman"/>
                <a:cs typeface="Times New Roman"/>
              </a:rPr>
              <a:t>«Томаса»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5815" y="651459"/>
            <a:ext cx="8418830" cy="5789295"/>
          </a:xfrm>
          <a:prstGeom prst="rect">
            <a:avLst/>
          </a:prstGeom>
        </p:spPr>
        <p:txBody>
          <a:bodyPr vert="horz" wrap="square" lIns="0" tIns="12700" rIns="0" bIns="0" rtlCol="0">
            <a:spAutoFit/>
          </a:bodyPr>
          <a:lstStyle/>
          <a:p>
            <a:pPr marL="253365">
              <a:lnSpc>
                <a:spcPts val="2870"/>
              </a:lnSpc>
              <a:spcBef>
                <a:spcPts val="100"/>
              </a:spcBef>
              <a:tabLst>
                <a:tab pos="588645" algn="l"/>
              </a:tabLst>
            </a:pPr>
            <a:r>
              <a:rPr sz="2400" dirty="0">
                <a:latin typeface="Times New Roman"/>
                <a:cs typeface="Times New Roman"/>
              </a:rPr>
              <a:t>•	Послеоперационная реабилитация </a:t>
            </a:r>
            <a:r>
              <a:rPr sz="2400" spc="-5" dirty="0">
                <a:latin typeface="Times New Roman"/>
                <a:cs typeface="Times New Roman"/>
              </a:rPr>
              <a:t>является</a:t>
            </a:r>
            <a:r>
              <a:rPr sz="2400" spc="150" dirty="0">
                <a:latin typeface="Times New Roman"/>
                <a:cs typeface="Times New Roman"/>
              </a:rPr>
              <a:t> </a:t>
            </a:r>
            <a:r>
              <a:rPr sz="2400" dirty="0">
                <a:latin typeface="Times New Roman"/>
                <a:cs typeface="Times New Roman"/>
              </a:rPr>
              <a:t>крайне</a:t>
            </a:r>
            <a:endParaRPr sz="2400">
              <a:latin typeface="Times New Roman"/>
              <a:cs typeface="Times New Roman"/>
            </a:endParaRPr>
          </a:p>
          <a:p>
            <a:pPr marL="253365" marR="133985">
              <a:lnSpc>
                <a:spcPts val="2840"/>
              </a:lnSpc>
              <a:spcBef>
                <a:spcPts val="120"/>
              </a:spcBef>
            </a:pPr>
            <a:r>
              <a:rPr sz="2400" spc="-10" dirty="0">
                <a:latin typeface="Times New Roman"/>
                <a:cs typeface="Times New Roman"/>
              </a:rPr>
              <a:t>важной </a:t>
            </a:r>
            <a:r>
              <a:rPr sz="2400" spc="10" dirty="0">
                <a:latin typeface="Times New Roman"/>
                <a:cs typeface="Times New Roman"/>
              </a:rPr>
              <a:t>после </a:t>
            </a:r>
            <a:r>
              <a:rPr sz="2400" dirty="0">
                <a:latin typeface="Times New Roman"/>
                <a:cs typeface="Times New Roman"/>
              </a:rPr>
              <a:t>замены </a:t>
            </a:r>
            <a:r>
              <a:rPr sz="2400" spc="-10" dirty="0">
                <a:latin typeface="Times New Roman"/>
                <a:cs typeface="Times New Roman"/>
              </a:rPr>
              <a:t>сустава </a:t>
            </a:r>
            <a:r>
              <a:rPr sz="2400" dirty="0">
                <a:latin typeface="Times New Roman"/>
                <a:cs typeface="Times New Roman"/>
              </a:rPr>
              <a:t>для </a:t>
            </a:r>
            <a:r>
              <a:rPr sz="2400" spc="-5" dirty="0">
                <a:latin typeface="Times New Roman"/>
                <a:cs typeface="Times New Roman"/>
              </a:rPr>
              <a:t>повышения </a:t>
            </a:r>
            <a:r>
              <a:rPr sz="2400" spc="-15" dirty="0">
                <a:latin typeface="Times New Roman"/>
                <a:cs typeface="Times New Roman"/>
              </a:rPr>
              <a:t>качества</a:t>
            </a:r>
            <a:r>
              <a:rPr sz="2400" spc="-135" dirty="0">
                <a:latin typeface="Times New Roman"/>
                <a:cs typeface="Times New Roman"/>
              </a:rPr>
              <a:t> </a:t>
            </a:r>
            <a:r>
              <a:rPr sz="2400" dirty="0">
                <a:latin typeface="Times New Roman"/>
                <a:cs typeface="Times New Roman"/>
              </a:rPr>
              <a:t>жизни  </a:t>
            </a:r>
            <a:r>
              <a:rPr sz="2400" spc="-5" dirty="0">
                <a:latin typeface="Times New Roman"/>
                <a:cs typeface="Times New Roman"/>
              </a:rPr>
              <a:t>пациента.</a:t>
            </a:r>
            <a:endParaRPr sz="2400">
              <a:latin typeface="Times New Roman"/>
              <a:cs typeface="Times New Roman"/>
            </a:endParaRPr>
          </a:p>
          <a:p>
            <a:pPr marL="253365" marR="425450">
              <a:lnSpc>
                <a:spcPct val="100000"/>
              </a:lnSpc>
              <a:spcBef>
                <a:spcPts val="515"/>
              </a:spcBef>
              <a:tabLst>
                <a:tab pos="588645" algn="l"/>
              </a:tabLst>
            </a:pPr>
            <a:r>
              <a:rPr sz="2400" dirty="0">
                <a:latin typeface="Times New Roman"/>
                <a:cs typeface="Times New Roman"/>
              </a:rPr>
              <a:t>•	</a:t>
            </a:r>
            <a:r>
              <a:rPr sz="2400" spc="-10" dirty="0">
                <a:latin typeface="Times New Roman"/>
                <a:cs typeface="Times New Roman"/>
              </a:rPr>
              <a:t>Полная </a:t>
            </a:r>
            <a:r>
              <a:rPr sz="2400" dirty="0">
                <a:latin typeface="Times New Roman"/>
                <a:cs typeface="Times New Roman"/>
              </a:rPr>
              <a:t>замена </a:t>
            </a:r>
            <a:r>
              <a:rPr sz="2400" spc="-10" dirty="0">
                <a:latin typeface="Times New Roman"/>
                <a:cs typeface="Times New Roman"/>
              </a:rPr>
              <a:t>сустава, </a:t>
            </a:r>
            <a:r>
              <a:rPr sz="2400" spc="-5" dirty="0">
                <a:latin typeface="Times New Roman"/>
                <a:cs typeface="Times New Roman"/>
              </a:rPr>
              <a:t>или артропластика,</a:t>
            </a:r>
            <a:r>
              <a:rPr sz="2400" spc="-140" dirty="0">
                <a:latin typeface="Times New Roman"/>
                <a:cs typeface="Times New Roman"/>
              </a:rPr>
              <a:t> </a:t>
            </a:r>
            <a:r>
              <a:rPr sz="2400" spc="-10" dirty="0">
                <a:latin typeface="Times New Roman"/>
                <a:cs typeface="Times New Roman"/>
              </a:rPr>
              <a:t>представляет  </a:t>
            </a:r>
            <a:r>
              <a:rPr sz="2400" dirty="0">
                <a:latin typeface="Times New Roman"/>
                <a:cs typeface="Times New Roman"/>
              </a:rPr>
              <a:t>собой существенный прогресс в </a:t>
            </a:r>
            <a:r>
              <a:rPr sz="2400" spc="-10" dirty="0">
                <a:latin typeface="Times New Roman"/>
                <a:cs typeface="Times New Roman"/>
              </a:rPr>
              <a:t>лечении </a:t>
            </a:r>
            <a:r>
              <a:rPr sz="2400" spc="-5" dirty="0">
                <a:latin typeface="Times New Roman"/>
                <a:cs typeface="Times New Roman"/>
              </a:rPr>
              <a:t>болезненной </a:t>
            </a:r>
            <a:r>
              <a:rPr sz="2400" dirty="0">
                <a:latin typeface="Times New Roman"/>
                <a:cs typeface="Times New Roman"/>
              </a:rPr>
              <a:t>и  </a:t>
            </a:r>
            <a:r>
              <a:rPr sz="2400" spc="-10" dirty="0">
                <a:latin typeface="Times New Roman"/>
                <a:cs typeface="Times New Roman"/>
              </a:rPr>
              <a:t>инвалидизирующей </a:t>
            </a:r>
            <a:r>
              <a:rPr sz="2400" dirty="0">
                <a:latin typeface="Times New Roman"/>
                <a:cs typeface="Times New Roman"/>
              </a:rPr>
              <a:t>суставной</a:t>
            </a:r>
            <a:r>
              <a:rPr sz="2400" spc="-125" dirty="0">
                <a:latin typeface="Times New Roman"/>
                <a:cs typeface="Times New Roman"/>
              </a:rPr>
              <a:t> </a:t>
            </a:r>
            <a:r>
              <a:rPr sz="2400" spc="-20" dirty="0">
                <a:latin typeface="Times New Roman"/>
                <a:cs typeface="Times New Roman"/>
              </a:rPr>
              <a:t>патологии.</a:t>
            </a:r>
            <a:endParaRPr sz="2400">
              <a:latin typeface="Times New Roman"/>
              <a:cs typeface="Times New Roman"/>
            </a:endParaRPr>
          </a:p>
          <a:p>
            <a:pPr marL="253365">
              <a:lnSpc>
                <a:spcPct val="100000"/>
              </a:lnSpc>
              <a:spcBef>
                <a:spcPts val="600"/>
              </a:spcBef>
              <a:tabLst>
                <a:tab pos="568960" algn="l"/>
              </a:tabLst>
            </a:pPr>
            <a:r>
              <a:rPr sz="2400" dirty="0">
                <a:latin typeface="Times New Roman"/>
                <a:cs typeface="Times New Roman"/>
              </a:rPr>
              <a:t>•	</a:t>
            </a:r>
            <a:r>
              <a:rPr sz="2400" spc="-35" dirty="0">
                <a:latin typeface="Times New Roman"/>
                <a:cs typeface="Times New Roman"/>
              </a:rPr>
              <a:t>Такое </a:t>
            </a:r>
            <a:r>
              <a:rPr sz="2400" spc="-5" dirty="0">
                <a:latin typeface="Times New Roman"/>
                <a:cs typeface="Times New Roman"/>
              </a:rPr>
              <a:t>хирургическое </a:t>
            </a:r>
            <a:r>
              <a:rPr sz="2400" spc="-10" dirty="0">
                <a:latin typeface="Times New Roman"/>
                <a:cs typeface="Times New Roman"/>
              </a:rPr>
              <a:t>вмешательство </a:t>
            </a:r>
            <a:r>
              <a:rPr sz="2400" spc="-20" dirty="0">
                <a:latin typeface="Times New Roman"/>
                <a:cs typeface="Times New Roman"/>
              </a:rPr>
              <a:t>может</a:t>
            </a:r>
            <a:r>
              <a:rPr sz="2400" spc="-185" dirty="0">
                <a:latin typeface="Times New Roman"/>
                <a:cs typeface="Times New Roman"/>
              </a:rPr>
              <a:t> </a:t>
            </a:r>
            <a:r>
              <a:rPr sz="2400" spc="-5" dirty="0">
                <a:latin typeface="Times New Roman"/>
                <a:cs typeface="Times New Roman"/>
              </a:rPr>
              <a:t>быть</a:t>
            </a:r>
            <a:endParaRPr sz="2400">
              <a:latin typeface="Times New Roman"/>
              <a:cs typeface="Times New Roman"/>
            </a:endParaRPr>
          </a:p>
          <a:p>
            <a:pPr marL="253365" marR="512445">
              <a:lnSpc>
                <a:spcPct val="100000"/>
              </a:lnSpc>
              <a:spcBef>
                <a:spcPts val="5"/>
              </a:spcBef>
              <a:tabLst>
                <a:tab pos="4588510" algn="l"/>
              </a:tabLst>
            </a:pPr>
            <a:r>
              <a:rPr sz="2400" spc="-10" dirty="0">
                <a:latin typeface="Times New Roman"/>
                <a:cs typeface="Times New Roman"/>
              </a:rPr>
              <a:t>предпринято </a:t>
            </a:r>
            <a:r>
              <a:rPr sz="2400" b="1" spc="-5" dirty="0">
                <a:latin typeface="Times New Roman"/>
                <a:cs typeface="Times New Roman"/>
              </a:rPr>
              <a:t>на</a:t>
            </a:r>
            <a:r>
              <a:rPr sz="2400" b="1" spc="-80" dirty="0">
                <a:latin typeface="Times New Roman"/>
                <a:cs typeface="Times New Roman"/>
              </a:rPr>
              <a:t> </a:t>
            </a:r>
            <a:r>
              <a:rPr sz="2400" b="1" spc="-20" dirty="0">
                <a:latin typeface="Times New Roman"/>
                <a:cs typeface="Times New Roman"/>
              </a:rPr>
              <a:t>любом</a:t>
            </a:r>
            <a:r>
              <a:rPr sz="2400" b="1" spc="-25" dirty="0">
                <a:latin typeface="Times New Roman"/>
                <a:cs typeface="Times New Roman"/>
              </a:rPr>
              <a:t> </a:t>
            </a:r>
            <a:r>
              <a:rPr sz="2400" b="1" spc="-15" dirty="0">
                <a:latin typeface="Times New Roman"/>
                <a:cs typeface="Times New Roman"/>
              </a:rPr>
              <a:t>суставе,	</a:t>
            </a:r>
            <a:r>
              <a:rPr sz="2400" spc="-20" dirty="0">
                <a:latin typeface="Times New Roman"/>
                <a:cs typeface="Times New Roman"/>
              </a:rPr>
              <a:t>включая</a:t>
            </a:r>
            <a:r>
              <a:rPr sz="2400" spc="-105" dirty="0">
                <a:latin typeface="Times New Roman"/>
                <a:cs typeface="Times New Roman"/>
              </a:rPr>
              <a:t> </a:t>
            </a:r>
            <a:r>
              <a:rPr sz="2400" b="1" spc="-10" dirty="0">
                <a:latin typeface="Times New Roman"/>
                <a:cs typeface="Times New Roman"/>
              </a:rPr>
              <a:t>тазобедренный,  </a:t>
            </a:r>
            <a:r>
              <a:rPr sz="2400" b="1" spc="-15" dirty="0">
                <a:latin typeface="Times New Roman"/>
                <a:cs typeface="Times New Roman"/>
              </a:rPr>
              <a:t>коленный, голеностопный, </a:t>
            </a:r>
            <a:r>
              <a:rPr sz="2400" b="1" spc="-10" dirty="0">
                <a:latin typeface="Times New Roman"/>
                <a:cs typeface="Times New Roman"/>
              </a:rPr>
              <a:t>плечевой, лучезапястный,  </a:t>
            </a:r>
            <a:r>
              <a:rPr sz="2400" b="1" spc="-15" dirty="0">
                <a:latin typeface="Times New Roman"/>
                <a:cs typeface="Times New Roman"/>
              </a:rPr>
              <a:t>суставы </a:t>
            </a:r>
            <a:r>
              <a:rPr sz="2400" b="1" spc="-10" dirty="0">
                <a:latin typeface="Times New Roman"/>
                <a:cs typeface="Times New Roman"/>
              </a:rPr>
              <a:t>стопы, </a:t>
            </a:r>
            <a:r>
              <a:rPr sz="2400" b="1" spc="-5" dirty="0">
                <a:latin typeface="Times New Roman"/>
                <a:cs typeface="Times New Roman"/>
              </a:rPr>
              <a:t>кисти </a:t>
            </a:r>
            <a:r>
              <a:rPr sz="2400" b="1" dirty="0">
                <a:latin typeface="Times New Roman"/>
                <a:cs typeface="Times New Roman"/>
              </a:rPr>
              <a:t>и</a:t>
            </a:r>
            <a:r>
              <a:rPr sz="2400" b="1" spc="-65" dirty="0">
                <a:latin typeface="Times New Roman"/>
                <a:cs typeface="Times New Roman"/>
              </a:rPr>
              <a:t> </a:t>
            </a:r>
            <a:r>
              <a:rPr sz="2400" b="1" spc="-5" dirty="0">
                <a:latin typeface="Times New Roman"/>
                <a:cs typeface="Times New Roman"/>
              </a:rPr>
              <a:t>пальцев.</a:t>
            </a:r>
            <a:endParaRPr sz="2400">
              <a:latin typeface="Times New Roman"/>
              <a:cs typeface="Times New Roman"/>
            </a:endParaRPr>
          </a:p>
          <a:p>
            <a:pPr marL="253365" marR="1326515">
              <a:lnSpc>
                <a:spcPct val="100000"/>
              </a:lnSpc>
              <a:spcBef>
                <a:spcPts val="600"/>
              </a:spcBef>
              <a:tabLst>
                <a:tab pos="588645" algn="l"/>
              </a:tabLst>
            </a:pPr>
            <a:r>
              <a:rPr sz="2400" dirty="0">
                <a:latin typeface="Times New Roman"/>
                <a:cs typeface="Times New Roman"/>
              </a:rPr>
              <a:t>•	</a:t>
            </a:r>
            <a:r>
              <a:rPr sz="2400" spc="-10" dirty="0">
                <a:latin typeface="Times New Roman"/>
                <a:cs typeface="Times New Roman"/>
              </a:rPr>
              <a:t>Наиболее часто производятся </a:t>
            </a:r>
            <a:r>
              <a:rPr sz="2400" dirty="0">
                <a:latin typeface="Times New Roman"/>
                <a:cs typeface="Times New Roman"/>
              </a:rPr>
              <a:t>операции </a:t>
            </a:r>
            <a:r>
              <a:rPr sz="2400" spc="-5" dirty="0">
                <a:latin typeface="Times New Roman"/>
                <a:cs typeface="Times New Roman"/>
              </a:rPr>
              <a:t>по замене  </a:t>
            </a:r>
            <a:r>
              <a:rPr sz="2400" spc="-10" dirty="0">
                <a:latin typeface="Times New Roman"/>
                <a:cs typeface="Times New Roman"/>
              </a:rPr>
              <a:t>тазобедренного </a:t>
            </a:r>
            <a:r>
              <a:rPr sz="2400" dirty="0">
                <a:latin typeface="Times New Roman"/>
                <a:cs typeface="Times New Roman"/>
              </a:rPr>
              <a:t>и </a:t>
            </a:r>
            <a:r>
              <a:rPr sz="2400" spc="-30" dirty="0">
                <a:latin typeface="Times New Roman"/>
                <a:cs typeface="Times New Roman"/>
              </a:rPr>
              <a:t>коленного</a:t>
            </a:r>
            <a:r>
              <a:rPr sz="2400" spc="-300" dirty="0">
                <a:latin typeface="Times New Roman"/>
                <a:cs typeface="Times New Roman"/>
              </a:rPr>
              <a:t> </a:t>
            </a:r>
            <a:r>
              <a:rPr sz="2400" spc="-5" dirty="0">
                <a:latin typeface="Times New Roman"/>
                <a:cs typeface="Times New Roman"/>
              </a:rPr>
              <a:t>суставов.</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20"/>
              </a:spcBef>
            </a:pPr>
            <a:endParaRPr sz="2350">
              <a:latin typeface="Times New Roman"/>
              <a:cs typeface="Times New Roman"/>
            </a:endParaRPr>
          </a:p>
          <a:p>
            <a:pPr marL="12700">
              <a:lnSpc>
                <a:spcPct val="100000"/>
              </a:lnSpc>
            </a:pPr>
            <a:r>
              <a:rPr sz="2800" spc="-10" dirty="0">
                <a:solidFill>
                  <a:srgbClr val="003164"/>
                </a:solidFill>
                <a:latin typeface="Calibri"/>
                <a:cs typeface="Calibri"/>
                <a:hlinkClick r:id="rId3"/>
              </a:rPr>
              <a:t>http://emedicine.medscape.com/article/320061-overview</a:t>
            </a:r>
            <a:endParaRPr sz="28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84960" y="1699259"/>
            <a:ext cx="5981699" cy="452627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460241" y="392683"/>
            <a:ext cx="2134235" cy="513715"/>
          </a:xfrm>
          <a:prstGeom prst="rect">
            <a:avLst/>
          </a:prstGeom>
        </p:spPr>
        <p:txBody>
          <a:bodyPr vert="horz" wrap="square" lIns="0" tIns="13335" rIns="0" bIns="0" rtlCol="0">
            <a:spAutoFit/>
          </a:bodyPr>
          <a:lstStyle/>
          <a:p>
            <a:pPr marL="12700">
              <a:lnSpc>
                <a:spcPct val="100000"/>
              </a:lnSpc>
              <a:spcBef>
                <a:spcPts val="105"/>
              </a:spcBef>
            </a:pPr>
            <a:r>
              <a:rPr sz="3200" b="0" spc="-145" dirty="0">
                <a:solidFill>
                  <a:srgbClr val="000000"/>
                </a:solidFill>
                <a:latin typeface="Times New Roman"/>
                <a:cs typeface="Times New Roman"/>
              </a:rPr>
              <a:t>«Хула-Хула»</a:t>
            </a:r>
            <a:endParaRPr sz="3200">
              <a:latin typeface="Times New Roman"/>
              <a:cs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7217" y="322579"/>
            <a:ext cx="8394700" cy="4055745"/>
          </a:xfrm>
          <a:prstGeom prst="rect">
            <a:avLst/>
          </a:prstGeom>
        </p:spPr>
        <p:txBody>
          <a:bodyPr vert="horz" wrap="square" lIns="0" tIns="12700" rIns="0" bIns="0" rtlCol="0">
            <a:spAutoFit/>
          </a:bodyPr>
          <a:lstStyle/>
          <a:p>
            <a:pPr marL="12700">
              <a:lnSpc>
                <a:spcPct val="100000"/>
              </a:lnSpc>
              <a:spcBef>
                <a:spcPts val="100"/>
              </a:spcBef>
            </a:pPr>
            <a:r>
              <a:rPr sz="2600" dirty="0">
                <a:latin typeface="Arial"/>
                <a:cs typeface="Arial"/>
              </a:rPr>
              <a:t>• </a:t>
            </a:r>
            <a:r>
              <a:rPr sz="2400" spc="-5" dirty="0">
                <a:latin typeface="Times New Roman"/>
                <a:cs typeface="Times New Roman"/>
              </a:rPr>
              <a:t>Rahmann </a:t>
            </a:r>
            <a:r>
              <a:rPr sz="2400" dirty="0">
                <a:latin typeface="Times New Roman"/>
                <a:cs typeface="Times New Roman"/>
              </a:rPr>
              <a:t>с </a:t>
            </a:r>
            <a:r>
              <a:rPr sz="2400" spc="-45" dirty="0">
                <a:latin typeface="Times New Roman"/>
                <a:cs typeface="Times New Roman"/>
              </a:rPr>
              <a:t>соавт. </a:t>
            </a:r>
            <a:r>
              <a:rPr sz="2400" spc="-5" dirty="0">
                <a:latin typeface="Times New Roman"/>
                <a:cs typeface="Times New Roman"/>
              </a:rPr>
              <a:t>обнаружили, </a:t>
            </a:r>
            <a:r>
              <a:rPr sz="2400" spc="-15" dirty="0">
                <a:latin typeface="Times New Roman"/>
                <a:cs typeface="Times New Roman"/>
              </a:rPr>
              <a:t>что </a:t>
            </a:r>
            <a:r>
              <a:rPr sz="2400" dirty="0">
                <a:latin typeface="Times New Roman"/>
                <a:cs typeface="Times New Roman"/>
              </a:rPr>
              <a:t>у </a:t>
            </a:r>
            <a:r>
              <a:rPr sz="2400" spc="-10" dirty="0">
                <a:latin typeface="Times New Roman"/>
                <a:cs typeface="Times New Roman"/>
              </a:rPr>
              <a:t>пациентов</a:t>
            </a:r>
            <a:r>
              <a:rPr sz="2400" spc="-190" dirty="0">
                <a:latin typeface="Times New Roman"/>
                <a:cs typeface="Times New Roman"/>
              </a:rPr>
              <a:t> </a:t>
            </a:r>
            <a:r>
              <a:rPr sz="2400" spc="10" dirty="0">
                <a:latin typeface="Times New Roman"/>
                <a:cs typeface="Times New Roman"/>
              </a:rPr>
              <a:t>после</a:t>
            </a:r>
            <a:endParaRPr sz="2400">
              <a:latin typeface="Times New Roman"/>
              <a:cs typeface="Times New Roman"/>
            </a:endParaRPr>
          </a:p>
          <a:p>
            <a:pPr marL="12700" marR="424180">
              <a:lnSpc>
                <a:spcPct val="100000"/>
              </a:lnSpc>
              <a:spcBef>
                <a:spcPts val="25"/>
              </a:spcBef>
            </a:pPr>
            <a:r>
              <a:rPr sz="2400" spc="-5" dirty="0">
                <a:latin typeface="Times New Roman"/>
                <a:cs typeface="Times New Roman"/>
              </a:rPr>
              <a:t>артропластики </a:t>
            </a:r>
            <a:r>
              <a:rPr sz="2400" dirty="0">
                <a:latin typeface="Times New Roman"/>
                <a:cs typeface="Times New Roman"/>
              </a:rPr>
              <a:t>т/б </a:t>
            </a:r>
            <a:r>
              <a:rPr sz="2400" spc="-5" dirty="0">
                <a:latin typeface="Times New Roman"/>
                <a:cs typeface="Times New Roman"/>
              </a:rPr>
              <a:t>или </a:t>
            </a:r>
            <a:r>
              <a:rPr sz="2400" spc="-30" dirty="0">
                <a:latin typeface="Times New Roman"/>
                <a:cs typeface="Times New Roman"/>
              </a:rPr>
              <a:t>коленного </a:t>
            </a:r>
            <a:r>
              <a:rPr sz="2400" spc="-5" dirty="0">
                <a:latin typeface="Times New Roman"/>
                <a:cs typeface="Times New Roman"/>
              </a:rPr>
              <a:t>суставов </a:t>
            </a:r>
            <a:r>
              <a:rPr sz="2400" spc="-15" dirty="0">
                <a:latin typeface="Times New Roman"/>
                <a:cs typeface="Times New Roman"/>
              </a:rPr>
              <a:t>ЛФК </a:t>
            </a:r>
            <a:r>
              <a:rPr sz="2400" dirty="0">
                <a:latin typeface="Times New Roman"/>
                <a:cs typeface="Times New Roman"/>
              </a:rPr>
              <a:t>в </a:t>
            </a:r>
            <a:r>
              <a:rPr sz="2400" spc="-25" dirty="0">
                <a:latin typeface="Times New Roman"/>
                <a:cs typeface="Times New Roman"/>
              </a:rPr>
              <a:t>воде</a:t>
            </a:r>
            <a:r>
              <a:rPr sz="2400" spc="-390" dirty="0">
                <a:latin typeface="Times New Roman"/>
                <a:cs typeface="Times New Roman"/>
              </a:rPr>
              <a:t> </a:t>
            </a:r>
            <a:r>
              <a:rPr sz="2400" spc="-20" dirty="0">
                <a:latin typeface="Times New Roman"/>
                <a:cs typeface="Times New Roman"/>
              </a:rPr>
              <a:t>может  </a:t>
            </a:r>
            <a:r>
              <a:rPr sz="2400" spc="-5" dirty="0">
                <a:latin typeface="Times New Roman"/>
                <a:cs typeface="Times New Roman"/>
              </a:rPr>
              <a:t>способствовать </a:t>
            </a:r>
            <a:r>
              <a:rPr sz="2400" dirty="0">
                <a:latin typeface="Times New Roman"/>
                <a:cs typeface="Times New Roman"/>
              </a:rPr>
              <a:t>раннему </a:t>
            </a:r>
            <a:r>
              <a:rPr sz="2400" spc="-5" dirty="0">
                <a:latin typeface="Times New Roman"/>
                <a:cs typeface="Times New Roman"/>
              </a:rPr>
              <a:t>восстановлению </a:t>
            </a:r>
            <a:r>
              <a:rPr sz="2400" dirty="0">
                <a:latin typeface="Times New Roman"/>
                <a:cs typeface="Times New Roman"/>
              </a:rPr>
              <a:t>силы мышц</a:t>
            </a:r>
            <a:r>
              <a:rPr sz="2400" spc="-5" dirty="0">
                <a:latin typeface="Times New Roman"/>
                <a:cs typeface="Times New Roman"/>
              </a:rPr>
              <a:t> </a:t>
            </a:r>
            <a:r>
              <a:rPr sz="2400" spc="-15" dirty="0">
                <a:latin typeface="Times New Roman"/>
                <a:cs typeface="Times New Roman"/>
              </a:rPr>
              <a:t>бедра.</a:t>
            </a:r>
            <a:endParaRPr sz="2400">
              <a:latin typeface="Times New Roman"/>
              <a:cs typeface="Times New Roman"/>
            </a:endParaRPr>
          </a:p>
          <a:p>
            <a:pPr>
              <a:lnSpc>
                <a:spcPct val="100000"/>
              </a:lnSpc>
              <a:spcBef>
                <a:spcPts val="30"/>
              </a:spcBef>
            </a:pPr>
            <a:endParaRPr sz="2500">
              <a:latin typeface="Times New Roman"/>
              <a:cs typeface="Times New Roman"/>
            </a:endParaRPr>
          </a:p>
          <a:p>
            <a:pPr marL="12700" marR="702945">
              <a:lnSpc>
                <a:spcPct val="100000"/>
              </a:lnSpc>
            </a:pPr>
            <a:r>
              <a:rPr sz="2400" spc="-10" dirty="0">
                <a:latin typeface="Times New Roman"/>
                <a:cs typeface="Times New Roman"/>
              </a:rPr>
              <a:t>•Рандомизированное, </a:t>
            </a:r>
            <a:r>
              <a:rPr sz="2400" spc="-15" dirty="0">
                <a:latin typeface="Times New Roman"/>
                <a:cs typeface="Times New Roman"/>
              </a:rPr>
              <a:t>контролируемое </a:t>
            </a:r>
            <a:r>
              <a:rPr sz="2400" spc="-10" dirty="0">
                <a:latin typeface="Times New Roman"/>
                <a:cs typeface="Times New Roman"/>
              </a:rPr>
              <a:t>исследование </a:t>
            </a:r>
            <a:r>
              <a:rPr sz="2400" dirty="0">
                <a:latin typeface="Times New Roman"/>
                <a:cs typeface="Times New Roman"/>
              </a:rPr>
              <a:t>у 65  </a:t>
            </a:r>
            <a:r>
              <a:rPr sz="2400" spc="-10" dirty="0">
                <a:latin typeface="Times New Roman"/>
                <a:cs typeface="Times New Roman"/>
              </a:rPr>
              <a:t>пациентов, </a:t>
            </a:r>
            <a:r>
              <a:rPr sz="2400" dirty="0">
                <a:latin typeface="Times New Roman"/>
                <a:cs typeface="Times New Roman"/>
              </a:rPr>
              <a:t>сравнившее </a:t>
            </a:r>
            <a:r>
              <a:rPr sz="2400" spc="-30" dirty="0">
                <a:latin typeface="Times New Roman"/>
                <a:cs typeface="Times New Roman"/>
              </a:rPr>
              <a:t>результаты </a:t>
            </a:r>
            <a:r>
              <a:rPr sz="2400" spc="-10" dirty="0">
                <a:latin typeface="Times New Roman"/>
                <a:cs typeface="Times New Roman"/>
              </a:rPr>
              <a:t>дополнительной </a:t>
            </a:r>
            <a:r>
              <a:rPr sz="2400" spc="-15" dirty="0">
                <a:latin typeface="Times New Roman"/>
                <a:cs typeface="Times New Roman"/>
              </a:rPr>
              <a:t>ЛФК</a:t>
            </a:r>
            <a:r>
              <a:rPr sz="2400" spc="-170" dirty="0">
                <a:latin typeface="Times New Roman"/>
                <a:cs typeface="Times New Roman"/>
              </a:rPr>
              <a:t> </a:t>
            </a:r>
            <a:r>
              <a:rPr sz="2400" dirty="0">
                <a:latin typeface="Times New Roman"/>
                <a:cs typeface="Times New Roman"/>
              </a:rPr>
              <a:t>в  условиях стационара </a:t>
            </a:r>
            <a:r>
              <a:rPr sz="2400" spc="-10" dirty="0">
                <a:latin typeface="Times New Roman"/>
                <a:cs typeface="Times New Roman"/>
              </a:rPr>
              <a:t>(ЛФК </a:t>
            </a:r>
            <a:r>
              <a:rPr sz="2400" dirty="0">
                <a:latin typeface="Times New Roman"/>
                <a:cs typeface="Times New Roman"/>
              </a:rPr>
              <a:t>в </a:t>
            </a:r>
            <a:r>
              <a:rPr sz="2400" spc="-20" dirty="0">
                <a:latin typeface="Times New Roman"/>
                <a:cs typeface="Times New Roman"/>
              </a:rPr>
              <a:t>воде,</a:t>
            </a:r>
            <a:r>
              <a:rPr sz="2400" spc="75" dirty="0">
                <a:latin typeface="Times New Roman"/>
                <a:cs typeface="Times New Roman"/>
              </a:rPr>
              <a:t> </a:t>
            </a:r>
            <a:r>
              <a:rPr sz="2400" spc="5" dirty="0">
                <a:latin typeface="Times New Roman"/>
                <a:cs typeface="Times New Roman"/>
              </a:rPr>
              <a:t>неспецифические</a:t>
            </a:r>
            <a:endParaRPr sz="2400">
              <a:latin typeface="Times New Roman"/>
              <a:cs typeface="Times New Roman"/>
            </a:endParaRPr>
          </a:p>
          <a:p>
            <a:pPr marL="12700" marR="5080" algn="just">
              <a:lnSpc>
                <a:spcPct val="100000"/>
              </a:lnSpc>
            </a:pPr>
            <a:r>
              <a:rPr sz="2400" spc="-5" dirty="0">
                <a:latin typeface="Times New Roman"/>
                <a:cs typeface="Times New Roman"/>
              </a:rPr>
              <a:t>упражнения </a:t>
            </a:r>
            <a:r>
              <a:rPr sz="2400" dirty="0">
                <a:latin typeface="Times New Roman"/>
                <a:cs typeface="Times New Roman"/>
              </a:rPr>
              <a:t>в </a:t>
            </a:r>
            <a:r>
              <a:rPr sz="2400" spc="-20" dirty="0">
                <a:latin typeface="Times New Roman"/>
                <a:cs typeface="Times New Roman"/>
              </a:rPr>
              <a:t>воде, </a:t>
            </a:r>
            <a:r>
              <a:rPr sz="2400" dirty="0">
                <a:latin typeface="Times New Roman"/>
                <a:cs typeface="Times New Roman"/>
              </a:rPr>
              <a:t>и </a:t>
            </a:r>
            <a:r>
              <a:rPr sz="2400" spc="-10" dirty="0">
                <a:latin typeface="Times New Roman"/>
                <a:cs typeface="Times New Roman"/>
              </a:rPr>
              <a:t>дополнительная </a:t>
            </a:r>
            <a:r>
              <a:rPr sz="2400" spc="-15" dirty="0">
                <a:latin typeface="Times New Roman"/>
                <a:cs typeface="Times New Roman"/>
              </a:rPr>
              <a:t>ЛФК </a:t>
            </a:r>
            <a:r>
              <a:rPr sz="2400" dirty="0">
                <a:latin typeface="Times New Roman"/>
                <a:cs typeface="Times New Roman"/>
              </a:rPr>
              <a:t>в </a:t>
            </a:r>
            <a:r>
              <a:rPr sz="2400" spc="-10" dirty="0">
                <a:latin typeface="Times New Roman"/>
                <a:cs typeface="Times New Roman"/>
              </a:rPr>
              <a:t>палате), </a:t>
            </a:r>
            <a:r>
              <a:rPr sz="2400" spc="-5" dirty="0">
                <a:latin typeface="Times New Roman"/>
                <a:cs typeface="Times New Roman"/>
              </a:rPr>
              <a:t>показало,  </a:t>
            </a:r>
            <a:r>
              <a:rPr sz="2400" spc="-15" dirty="0">
                <a:latin typeface="Times New Roman"/>
                <a:cs typeface="Times New Roman"/>
              </a:rPr>
              <a:t>что </a:t>
            </a:r>
            <a:r>
              <a:rPr sz="2400" dirty="0">
                <a:latin typeface="Times New Roman"/>
                <a:cs typeface="Times New Roman"/>
              </a:rPr>
              <a:t>специальная </a:t>
            </a:r>
            <a:r>
              <a:rPr sz="2400" spc="-5" dirty="0">
                <a:latin typeface="Times New Roman"/>
                <a:cs typeface="Times New Roman"/>
              </a:rPr>
              <a:t>программа </a:t>
            </a:r>
            <a:r>
              <a:rPr sz="2400" dirty="0">
                <a:latin typeface="Times New Roman"/>
                <a:cs typeface="Times New Roman"/>
              </a:rPr>
              <a:t>в стационаре с </a:t>
            </a:r>
            <a:r>
              <a:rPr sz="2400" spc="-15" dirty="0">
                <a:latin typeface="Times New Roman"/>
                <a:cs typeface="Times New Roman"/>
              </a:rPr>
              <a:t>ЛФК </a:t>
            </a:r>
            <a:r>
              <a:rPr sz="2400" dirty="0">
                <a:latin typeface="Times New Roman"/>
                <a:cs typeface="Times New Roman"/>
              </a:rPr>
              <a:t>в </a:t>
            </a:r>
            <a:r>
              <a:rPr sz="2400" spc="-20" dirty="0">
                <a:latin typeface="Times New Roman"/>
                <a:cs typeface="Times New Roman"/>
              </a:rPr>
              <a:t>воде, начатая  </a:t>
            </a:r>
            <a:r>
              <a:rPr sz="2400" spc="-5" dirty="0">
                <a:latin typeface="Times New Roman"/>
                <a:cs typeface="Times New Roman"/>
              </a:rPr>
              <a:t>на 4-ый </a:t>
            </a:r>
            <a:r>
              <a:rPr sz="2400" dirty="0">
                <a:latin typeface="Times New Roman"/>
                <a:cs typeface="Times New Roman"/>
              </a:rPr>
              <a:t>день </a:t>
            </a:r>
            <a:r>
              <a:rPr sz="2400" spc="10" dirty="0">
                <a:latin typeface="Times New Roman"/>
                <a:cs typeface="Times New Roman"/>
              </a:rPr>
              <a:t>после </a:t>
            </a:r>
            <a:r>
              <a:rPr sz="2400" dirty="0">
                <a:latin typeface="Times New Roman"/>
                <a:cs typeface="Times New Roman"/>
              </a:rPr>
              <a:t>операции, способствовала </a:t>
            </a:r>
            <a:r>
              <a:rPr sz="2400" spc="-10" dirty="0">
                <a:latin typeface="Times New Roman"/>
                <a:cs typeface="Times New Roman"/>
              </a:rPr>
              <a:t>большей</a:t>
            </a:r>
            <a:r>
              <a:rPr sz="2400" spc="100" dirty="0">
                <a:latin typeface="Times New Roman"/>
                <a:cs typeface="Times New Roman"/>
              </a:rPr>
              <a:t> </a:t>
            </a:r>
            <a:r>
              <a:rPr sz="2400" dirty="0">
                <a:latin typeface="Times New Roman"/>
                <a:cs typeface="Times New Roman"/>
              </a:rPr>
              <a:t>силе</a:t>
            </a:r>
            <a:endParaRPr sz="2400">
              <a:latin typeface="Times New Roman"/>
              <a:cs typeface="Times New Roman"/>
            </a:endParaRPr>
          </a:p>
          <a:p>
            <a:pPr marL="12700" algn="just">
              <a:lnSpc>
                <a:spcPct val="100000"/>
              </a:lnSpc>
              <a:spcBef>
                <a:spcPts val="5"/>
              </a:spcBef>
            </a:pPr>
            <a:r>
              <a:rPr sz="2400" spc="-15" dirty="0">
                <a:latin typeface="Times New Roman"/>
                <a:cs typeface="Times New Roman"/>
              </a:rPr>
              <a:t>абдуктора бедра </a:t>
            </a:r>
            <a:r>
              <a:rPr sz="2400" dirty="0">
                <a:latin typeface="Times New Roman"/>
                <a:cs typeface="Times New Roman"/>
              </a:rPr>
              <a:t>к 14-му</a:t>
            </a:r>
            <a:r>
              <a:rPr sz="2400" spc="-185" dirty="0">
                <a:latin typeface="Times New Roman"/>
                <a:cs typeface="Times New Roman"/>
              </a:rPr>
              <a:t> </a:t>
            </a:r>
            <a:r>
              <a:rPr sz="2400" dirty="0">
                <a:latin typeface="Times New Roman"/>
                <a:cs typeface="Times New Roman"/>
              </a:rPr>
              <a:t>дню</a:t>
            </a:r>
            <a:endParaRPr sz="24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47217" y="796290"/>
            <a:ext cx="8463280" cy="4784725"/>
          </a:xfrm>
          <a:prstGeom prst="rect">
            <a:avLst/>
          </a:prstGeom>
        </p:spPr>
        <p:txBody>
          <a:bodyPr vert="horz" wrap="square" lIns="0" tIns="12700" rIns="0" bIns="0" rtlCol="0">
            <a:spAutoFit/>
          </a:bodyPr>
          <a:lstStyle/>
          <a:p>
            <a:pPr marL="12700">
              <a:lnSpc>
                <a:spcPts val="2850"/>
              </a:lnSpc>
              <a:spcBef>
                <a:spcPts val="100"/>
              </a:spcBef>
            </a:pPr>
            <a:r>
              <a:rPr sz="2400" b="1" spc="-10" dirty="0">
                <a:latin typeface="Times New Roman"/>
                <a:cs typeface="Times New Roman"/>
              </a:rPr>
              <a:t>Измерение </a:t>
            </a:r>
            <a:r>
              <a:rPr sz="2400" b="1" spc="-5" dirty="0">
                <a:latin typeface="Times New Roman"/>
                <a:cs typeface="Times New Roman"/>
              </a:rPr>
              <a:t>длины</a:t>
            </a:r>
            <a:r>
              <a:rPr sz="2400" b="1" spc="-10" dirty="0">
                <a:latin typeface="Times New Roman"/>
                <a:cs typeface="Times New Roman"/>
              </a:rPr>
              <a:t> </a:t>
            </a:r>
            <a:r>
              <a:rPr sz="2400" b="1" spc="-5" dirty="0">
                <a:latin typeface="Times New Roman"/>
                <a:cs typeface="Times New Roman"/>
              </a:rPr>
              <a:t>ног</a:t>
            </a:r>
            <a:endParaRPr sz="2400">
              <a:latin typeface="Times New Roman"/>
              <a:cs typeface="Times New Roman"/>
            </a:endParaRPr>
          </a:p>
          <a:p>
            <a:pPr marL="12700">
              <a:lnSpc>
                <a:spcPts val="2850"/>
              </a:lnSpc>
            </a:pPr>
            <a:r>
              <a:rPr sz="2400" spc="-10" dirty="0">
                <a:latin typeface="Times New Roman"/>
                <a:cs typeface="Times New Roman"/>
              </a:rPr>
              <a:t>•Длина </a:t>
            </a:r>
            <a:r>
              <a:rPr sz="2400" spc="-5" dirty="0">
                <a:latin typeface="Times New Roman"/>
                <a:cs typeface="Times New Roman"/>
              </a:rPr>
              <a:t>ноги </a:t>
            </a:r>
            <a:r>
              <a:rPr sz="2400" spc="-10" dirty="0">
                <a:latin typeface="Times New Roman"/>
                <a:cs typeface="Times New Roman"/>
              </a:rPr>
              <a:t>тщательно </a:t>
            </a:r>
            <a:r>
              <a:rPr sz="2400" spc="-5" dirty="0">
                <a:latin typeface="Times New Roman"/>
                <a:cs typeface="Times New Roman"/>
              </a:rPr>
              <a:t>измеряется </a:t>
            </a:r>
            <a:r>
              <a:rPr sz="2400" spc="-10" dirty="0">
                <a:latin typeface="Times New Roman"/>
                <a:cs typeface="Times New Roman"/>
              </a:rPr>
              <a:t>во </a:t>
            </a:r>
            <a:r>
              <a:rPr sz="2400" spc="-5" dirty="0">
                <a:latin typeface="Times New Roman"/>
                <a:cs typeface="Times New Roman"/>
              </a:rPr>
              <a:t>время</a:t>
            </a:r>
            <a:r>
              <a:rPr sz="2400" spc="-40" dirty="0">
                <a:latin typeface="Times New Roman"/>
                <a:cs typeface="Times New Roman"/>
              </a:rPr>
              <a:t> </a:t>
            </a:r>
            <a:r>
              <a:rPr sz="2400" spc="-10" dirty="0">
                <a:latin typeface="Times New Roman"/>
                <a:cs typeface="Times New Roman"/>
              </a:rPr>
              <a:t>дооперативной</a:t>
            </a:r>
            <a:endParaRPr sz="2400">
              <a:latin typeface="Times New Roman"/>
              <a:cs typeface="Times New Roman"/>
            </a:endParaRPr>
          </a:p>
          <a:p>
            <a:pPr marL="12700" marR="390525">
              <a:lnSpc>
                <a:spcPct val="100000"/>
              </a:lnSpc>
              <a:spcBef>
                <a:spcPts val="60"/>
              </a:spcBef>
            </a:pPr>
            <a:r>
              <a:rPr sz="2400" dirty="0">
                <a:latin typeface="Times New Roman"/>
                <a:cs typeface="Times New Roman"/>
              </a:rPr>
              <a:t>фазе реабилитации для </a:t>
            </a:r>
            <a:r>
              <a:rPr sz="2400" spc="-5" dirty="0">
                <a:latin typeface="Times New Roman"/>
                <a:cs typeface="Times New Roman"/>
              </a:rPr>
              <a:t>предупреждения послеоперационного  </a:t>
            </a:r>
            <a:r>
              <a:rPr sz="2400" spc="-20" dirty="0">
                <a:latin typeface="Times New Roman"/>
                <a:cs typeface="Times New Roman"/>
              </a:rPr>
              <a:t>расхождения </a:t>
            </a:r>
            <a:r>
              <a:rPr sz="2400" spc="-5" dirty="0">
                <a:latin typeface="Times New Roman"/>
                <a:cs typeface="Times New Roman"/>
              </a:rPr>
              <a:t>длины ноги. Измерение</a:t>
            </a:r>
            <a:r>
              <a:rPr sz="2400" spc="-195" dirty="0">
                <a:latin typeface="Times New Roman"/>
                <a:cs typeface="Times New Roman"/>
              </a:rPr>
              <a:t> </a:t>
            </a:r>
            <a:r>
              <a:rPr sz="2400" spc="-10" dirty="0">
                <a:latin typeface="Times New Roman"/>
                <a:cs typeface="Times New Roman"/>
              </a:rPr>
              <a:t>проводится</a:t>
            </a:r>
            <a:endParaRPr sz="2400">
              <a:latin typeface="Times New Roman"/>
              <a:cs typeface="Times New Roman"/>
            </a:endParaRPr>
          </a:p>
          <a:p>
            <a:pPr marL="12700">
              <a:lnSpc>
                <a:spcPct val="100000"/>
              </a:lnSpc>
            </a:pPr>
            <a:r>
              <a:rPr sz="2400" spc="-5" dirty="0">
                <a:latin typeface="Times New Roman"/>
                <a:cs typeface="Times New Roman"/>
              </a:rPr>
              <a:t>рентгенологически </a:t>
            </a:r>
            <a:r>
              <a:rPr sz="2400" dirty="0">
                <a:latin typeface="Times New Roman"/>
                <a:cs typeface="Times New Roman"/>
              </a:rPr>
              <a:t>и </a:t>
            </a:r>
            <a:r>
              <a:rPr sz="2400" spc="5" dirty="0">
                <a:latin typeface="Times New Roman"/>
                <a:cs typeface="Times New Roman"/>
              </a:rPr>
              <a:t>клинически </a:t>
            </a:r>
            <a:r>
              <a:rPr sz="2400" dirty="0">
                <a:latin typeface="Times New Roman"/>
                <a:cs typeface="Times New Roman"/>
              </a:rPr>
              <a:t>для </a:t>
            </a:r>
            <a:r>
              <a:rPr sz="2400" spc="-5" dirty="0">
                <a:latin typeface="Times New Roman"/>
                <a:cs typeface="Times New Roman"/>
              </a:rPr>
              <a:t>определения</a:t>
            </a:r>
            <a:r>
              <a:rPr sz="2400" spc="95" dirty="0">
                <a:latin typeface="Times New Roman"/>
                <a:cs typeface="Times New Roman"/>
              </a:rPr>
              <a:t> </a:t>
            </a:r>
            <a:r>
              <a:rPr sz="2400" spc="5" dirty="0">
                <a:latin typeface="Times New Roman"/>
                <a:cs typeface="Times New Roman"/>
              </a:rPr>
              <a:t>реальной</a:t>
            </a:r>
            <a:endParaRPr sz="2400">
              <a:latin typeface="Times New Roman"/>
              <a:cs typeface="Times New Roman"/>
            </a:endParaRPr>
          </a:p>
          <a:p>
            <a:pPr marL="12700">
              <a:lnSpc>
                <a:spcPct val="100000"/>
              </a:lnSpc>
              <a:tabLst>
                <a:tab pos="5868670" algn="l"/>
              </a:tabLst>
            </a:pPr>
            <a:r>
              <a:rPr sz="2400" dirty="0">
                <a:latin typeface="Times New Roman"/>
                <a:cs typeface="Times New Roman"/>
              </a:rPr>
              <a:t>длины </a:t>
            </a:r>
            <a:r>
              <a:rPr sz="2400" spc="-5" dirty="0">
                <a:latin typeface="Times New Roman"/>
                <a:cs typeface="Times New Roman"/>
              </a:rPr>
              <a:t>ноги. Во время </a:t>
            </a:r>
            <a:r>
              <a:rPr sz="2400" dirty="0">
                <a:latin typeface="Times New Roman"/>
                <a:cs typeface="Times New Roman"/>
              </a:rPr>
              <a:t>операции</a:t>
            </a:r>
            <a:r>
              <a:rPr sz="2400" spc="55" dirty="0">
                <a:latin typeface="Times New Roman"/>
                <a:cs typeface="Times New Roman"/>
              </a:rPr>
              <a:t> </a:t>
            </a:r>
            <a:r>
              <a:rPr sz="2400" dirty="0">
                <a:latin typeface="Times New Roman"/>
                <a:cs typeface="Times New Roman"/>
              </a:rPr>
              <a:t>длина</a:t>
            </a:r>
            <a:r>
              <a:rPr sz="2400" spc="5" dirty="0">
                <a:latin typeface="Times New Roman"/>
                <a:cs typeface="Times New Roman"/>
              </a:rPr>
              <a:t> </a:t>
            </a:r>
            <a:r>
              <a:rPr sz="2400" dirty="0">
                <a:latin typeface="Times New Roman"/>
                <a:cs typeface="Times New Roman"/>
              </a:rPr>
              <a:t>ноги	</a:t>
            </a:r>
            <a:r>
              <a:rPr sz="2400" spc="-20" dirty="0">
                <a:latin typeface="Times New Roman"/>
                <a:cs typeface="Times New Roman"/>
              </a:rPr>
              <a:t>может </a:t>
            </a:r>
            <a:r>
              <a:rPr sz="2400" spc="-5" dirty="0">
                <a:latin typeface="Times New Roman"/>
                <a:cs typeface="Times New Roman"/>
              </a:rPr>
              <a:t>измениться</a:t>
            </a:r>
            <a:r>
              <a:rPr sz="2400" spc="-160" dirty="0">
                <a:latin typeface="Times New Roman"/>
                <a:cs typeface="Times New Roman"/>
              </a:rPr>
              <a:t> </a:t>
            </a:r>
            <a:r>
              <a:rPr sz="2400" dirty="0">
                <a:latin typeface="Times New Roman"/>
                <a:cs typeface="Times New Roman"/>
              </a:rPr>
              <a:t>в</a:t>
            </a:r>
            <a:endParaRPr sz="2400">
              <a:latin typeface="Times New Roman"/>
              <a:cs typeface="Times New Roman"/>
            </a:endParaRPr>
          </a:p>
          <a:p>
            <a:pPr marL="12700" marR="544195">
              <a:lnSpc>
                <a:spcPct val="100000"/>
              </a:lnSpc>
              <a:spcBef>
                <a:spcPts val="5"/>
              </a:spcBef>
            </a:pPr>
            <a:r>
              <a:rPr sz="2400" spc="5" dirty="0">
                <a:latin typeface="Times New Roman"/>
                <a:cs typeface="Times New Roman"/>
              </a:rPr>
              <a:t>зависимости </a:t>
            </a:r>
            <a:r>
              <a:rPr sz="2400" spc="-20" dirty="0">
                <a:latin typeface="Times New Roman"/>
                <a:cs typeface="Times New Roman"/>
              </a:rPr>
              <a:t>от метода </a:t>
            </a:r>
            <a:r>
              <a:rPr sz="2400" spc="-5" dirty="0">
                <a:latin typeface="Times New Roman"/>
                <a:cs typeface="Times New Roman"/>
              </a:rPr>
              <a:t>(фиксация или </a:t>
            </a:r>
            <a:r>
              <a:rPr sz="2400" dirty="0">
                <a:latin typeface="Times New Roman"/>
                <a:cs typeface="Times New Roman"/>
              </a:rPr>
              <a:t>стабилизация </a:t>
            </a:r>
            <a:r>
              <a:rPr sz="2400" spc="-5" dirty="0">
                <a:latin typeface="Times New Roman"/>
                <a:cs typeface="Times New Roman"/>
              </a:rPr>
              <a:t>сустава,  </a:t>
            </a:r>
            <a:r>
              <a:rPr sz="2400" spc="-45" dirty="0">
                <a:latin typeface="Times New Roman"/>
                <a:cs typeface="Times New Roman"/>
              </a:rPr>
              <a:t>сколько </a:t>
            </a:r>
            <a:r>
              <a:rPr sz="2400" spc="-10" dirty="0">
                <a:latin typeface="Times New Roman"/>
                <a:cs typeface="Times New Roman"/>
              </a:rPr>
              <a:t>костной ткани </a:t>
            </a:r>
            <a:r>
              <a:rPr sz="2400" spc="-20" dirty="0">
                <a:latin typeface="Times New Roman"/>
                <a:cs typeface="Times New Roman"/>
              </a:rPr>
              <a:t>удалено, </a:t>
            </a:r>
            <a:r>
              <a:rPr sz="2400" dirty="0">
                <a:latin typeface="Times New Roman"/>
                <a:cs typeface="Times New Roman"/>
              </a:rPr>
              <a:t>и</a:t>
            </a:r>
            <a:r>
              <a:rPr sz="2400" spc="-430" dirty="0">
                <a:latin typeface="Times New Roman"/>
                <a:cs typeface="Times New Roman"/>
              </a:rPr>
              <a:t> </a:t>
            </a:r>
            <a:r>
              <a:rPr sz="2400" dirty="0">
                <a:latin typeface="Times New Roman"/>
                <a:cs typeface="Times New Roman"/>
              </a:rPr>
              <a:t>др.).</a:t>
            </a:r>
            <a:endParaRPr sz="2400">
              <a:latin typeface="Times New Roman"/>
              <a:cs typeface="Times New Roman"/>
            </a:endParaRPr>
          </a:p>
          <a:p>
            <a:pPr>
              <a:lnSpc>
                <a:spcPct val="100000"/>
              </a:lnSpc>
              <a:spcBef>
                <a:spcPts val="30"/>
              </a:spcBef>
            </a:pPr>
            <a:endParaRPr sz="2500">
              <a:latin typeface="Times New Roman"/>
              <a:cs typeface="Times New Roman"/>
            </a:endParaRPr>
          </a:p>
          <a:p>
            <a:pPr marL="12700" marR="889635">
              <a:lnSpc>
                <a:spcPct val="100000"/>
              </a:lnSpc>
            </a:pPr>
            <a:r>
              <a:rPr sz="2400" spc="-15" dirty="0">
                <a:latin typeface="Times New Roman"/>
                <a:cs typeface="Times New Roman"/>
              </a:rPr>
              <a:t>•</a:t>
            </a:r>
            <a:r>
              <a:rPr sz="2400" b="1" spc="-15" dirty="0">
                <a:latin typeface="Times New Roman"/>
                <a:cs typeface="Times New Roman"/>
              </a:rPr>
              <a:t>Поэтому </a:t>
            </a:r>
            <a:r>
              <a:rPr sz="2400" b="1" spc="-5" dirty="0">
                <a:latin typeface="Times New Roman"/>
                <a:cs typeface="Times New Roman"/>
              </a:rPr>
              <a:t>важно </a:t>
            </a:r>
            <a:r>
              <a:rPr sz="2400" b="1" dirty="0">
                <a:latin typeface="Times New Roman"/>
                <a:cs typeface="Times New Roman"/>
              </a:rPr>
              <a:t>в </a:t>
            </a:r>
            <a:r>
              <a:rPr sz="2400" b="1" spc="-10" dirty="0">
                <a:latin typeface="Times New Roman"/>
                <a:cs typeface="Times New Roman"/>
              </a:rPr>
              <a:t>послеоперационном </a:t>
            </a:r>
            <a:r>
              <a:rPr sz="2400" b="1" spc="-15" dirty="0">
                <a:latin typeface="Times New Roman"/>
                <a:cs typeface="Times New Roman"/>
              </a:rPr>
              <a:t>периоде  </a:t>
            </a:r>
            <a:r>
              <a:rPr sz="2400" b="1" spc="-20" dirty="0">
                <a:latin typeface="Times New Roman"/>
                <a:cs typeface="Times New Roman"/>
              </a:rPr>
              <a:t>откорректировать </a:t>
            </a:r>
            <a:r>
              <a:rPr sz="2400" b="1" spc="10" dirty="0">
                <a:latin typeface="Times New Roman"/>
                <a:cs typeface="Times New Roman"/>
              </a:rPr>
              <a:t>все </a:t>
            </a:r>
            <a:r>
              <a:rPr sz="2400" b="1" spc="-5" dirty="0">
                <a:latin typeface="Times New Roman"/>
                <a:cs typeface="Times New Roman"/>
              </a:rPr>
              <a:t>различия </a:t>
            </a:r>
            <a:r>
              <a:rPr sz="2400" b="1" dirty="0">
                <a:latin typeface="Times New Roman"/>
                <a:cs typeface="Times New Roman"/>
              </a:rPr>
              <a:t>в </a:t>
            </a:r>
            <a:r>
              <a:rPr sz="2400" b="1" spc="-5" dirty="0">
                <a:latin typeface="Times New Roman"/>
                <a:cs typeface="Times New Roman"/>
              </a:rPr>
              <a:t>длине </a:t>
            </a:r>
            <a:r>
              <a:rPr sz="2400" b="1" spc="-75" dirty="0">
                <a:latin typeface="Times New Roman"/>
                <a:cs typeface="Times New Roman"/>
              </a:rPr>
              <a:t>ног,</a:t>
            </a:r>
            <a:r>
              <a:rPr sz="2400" b="1" spc="-390" dirty="0">
                <a:latin typeface="Times New Roman"/>
                <a:cs typeface="Times New Roman"/>
              </a:rPr>
              <a:t> </a:t>
            </a:r>
            <a:r>
              <a:rPr sz="2400" b="1" spc="-20" dirty="0">
                <a:latin typeface="Times New Roman"/>
                <a:cs typeface="Times New Roman"/>
              </a:rPr>
              <a:t>используя</a:t>
            </a:r>
            <a:endParaRPr sz="2400">
              <a:latin typeface="Times New Roman"/>
              <a:cs typeface="Times New Roman"/>
            </a:endParaRPr>
          </a:p>
          <a:p>
            <a:pPr marL="12700" marR="221615">
              <a:lnSpc>
                <a:spcPct val="100000"/>
              </a:lnSpc>
            </a:pPr>
            <a:r>
              <a:rPr sz="2400" b="1" spc="-10" dirty="0">
                <a:latin typeface="Times New Roman"/>
                <a:cs typeface="Times New Roman"/>
              </a:rPr>
              <a:t>соответствующие ортезы </a:t>
            </a:r>
            <a:r>
              <a:rPr sz="2400" b="1" spc="-5" dirty="0">
                <a:latin typeface="Times New Roman"/>
                <a:cs typeface="Times New Roman"/>
              </a:rPr>
              <a:t>или </a:t>
            </a:r>
            <a:r>
              <a:rPr sz="2400" b="1" spc="-15" dirty="0">
                <a:latin typeface="Times New Roman"/>
                <a:cs typeface="Times New Roman"/>
              </a:rPr>
              <a:t>подъем </a:t>
            </a:r>
            <a:r>
              <a:rPr sz="2400" b="1" spc="-5" dirty="0">
                <a:latin typeface="Times New Roman"/>
                <a:cs typeface="Times New Roman"/>
              </a:rPr>
              <a:t>пятки. </a:t>
            </a:r>
            <a:r>
              <a:rPr sz="2400" spc="-15" dirty="0">
                <a:latin typeface="Times New Roman"/>
                <a:cs typeface="Times New Roman"/>
              </a:rPr>
              <a:t>Коррекция</a:t>
            </a:r>
            <a:r>
              <a:rPr sz="2400" spc="-280" dirty="0">
                <a:latin typeface="Times New Roman"/>
                <a:cs typeface="Times New Roman"/>
              </a:rPr>
              <a:t> </a:t>
            </a:r>
            <a:r>
              <a:rPr sz="2400" spc="-5" dirty="0">
                <a:latin typeface="Times New Roman"/>
                <a:cs typeface="Times New Roman"/>
              </a:rPr>
              <a:t>этих  </a:t>
            </a:r>
            <a:r>
              <a:rPr sz="2400" dirty="0">
                <a:latin typeface="Times New Roman"/>
                <a:cs typeface="Times New Roman"/>
              </a:rPr>
              <a:t>различий </a:t>
            </a:r>
            <a:r>
              <a:rPr sz="2400" spc="-5" dirty="0">
                <a:latin typeface="Times New Roman"/>
                <a:cs typeface="Times New Roman"/>
              </a:rPr>
              <a:t>прямо </a:t>
            </a:r>
            <a:r>
              <a:rPr sz="2400" spc="-10" dirty="0">
                <a:latin typeface="Times New Roman"/>
                <a:cs typeface="Times New Roman"/>
              </a:rPr>
              <a:t>влияет </a:t>
            </a:r>
            <a:r>
              <a:rPr sz="2400" spc="-5" dirty="0">
                <a:latin typeface="Times New Roman"/>
                <a:cs typeface="Times New Roman"/>
              </a:rPr>
              <a:t>на </a:t>
            </a:r>
            <a:r>
              <a:rPr sz="2400" b="1" spc="-40" dirty="0">
                <a:latin typeface="Times New Roman"/>
                <a:cs typeface="Times New Roman"/>
              </a:rPr>
              <a:t>походку </a:t>
            </a:r>
            <a:r>
              <a:rPr sz="2400" b="1" spc="-5" dirty="0">
                <a:latin typeface="Times New Roman"/>
                <a:cs typeface="Times New Roman"/>
              </a:rPr>
              <a:t>пациента </a:t>
            </a:r>
            <a:r>
              <a:rPr sz="2400" b="1" dirty="0">
                <a:latin typeface="Times New Roman"/>
                <a:cs typeface="Times New Roman"/>
              </a:rPr>
              <a:t>и </a:t>
            </a:r>
            <a:r>
              <a:rPr sz="2400" b="1" spc="-20" dirty="0">
                <a:latin typeface="Times New Roman"/>
                <a:cs typeface="Times New Roman"/>
              </a:rPr>
              <a:t>боль </a:t>
            </a:r>
            <a:r>
              <a:rPr sz="2400" b="1" dirty="0">
                <a:latin typeface="Times New Roman"/>
                <a:cs typeface="Times New Roman"/>
              </a:rPr>
              <a:t>в</a:t>
            </a:r>
            <a:r>
              <a:rPr sz="2400" b="1" spc="-135" dirty="0">
                <a:latin typeface="Times New Roman"/>
                <a:cs typeface="Times New Roman"/>
              </a:rPr>
              <a:t> </a:t>
            </a:r>
            <a:r>
              <a:rPr sz="2400" b="1" spc="-5" dirty="0">
                <a:latin typeface="Times New Roman"/>
                <a:cs typeface="Times New Roman"/>
              </a:rPr>
              <a:t>спине.</a:t>
            </a:r>
            <a:endParaRPr sz="24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92782" y="30860"/>
            <a:ext cx="457771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000000"/>
                </a:solidFill>
                <a:latin typeface="Times New Roman"/>
                <a:cs typeface="Times New Roman"/>
              </a:rPr>
              <a:t>Восстановление </a:t>
            </a:r>
            <a:r>
              <a:rPr sz="2400" spc="-15" dirty="0">
                <a:solidFill>
                  <a:srgbClr val="000000"/>
                </a:solidFill>
                <a:latin typeface="Times New Roman"/>
                <a:cs typeface="Times New Roman"/>
              </a:rPr>
              <a:t>функции</a:t>
            </a:r>
            <a:r>
              <a:rPr sz="2400" spc="-225" dirty="0">
                <a:solidFill>
                  <a:srgbClr val="000000"/>
                </a:solidFill>
                <a:latin typeface="Times New Roman"/>
                <a:cs typeface="Times New Roman"/>
              </a:rPr>
              <a:t> </a:t>
            </a:r>
            <a:r>
              <a:rPr sz="2400" spc="-30" dirty="0">
                <a:solidFill>
                  <a:srgbClr val="000000"/>
                </a:solidFill>
                <a:latin typeface="Times New Roman"/>
                <a:cs typeface="Times New Roman"/>
              </a:rPr>
              <a:t>ходьбы</a:t>
            </a:r>
            <a:endParaRPr sz="2400">
              <a:latin typeface="Times New Roman"/>
              <a:cs typeface="Times New Roman"/>
            </a:endParaRPr>
          </a:p>
        </p:txBody>
      </p:sp>
      <p:sp>
        <p:nvSpPr>
          <p:cNvPr id="4" name="object 4"/>
          <p:cNvSpPr txBox="1"/>
          <p:nvPr/>
        </p:nvSpPr>
        <p:spPr>
          <a:xfrm>
            <a:off x="330200" y="626744"/>
            <a:ext cx="8142605" cy="5271770"/>
          </a:xfrm>
          <a:prstGeom prst="rect">
            <a:avLst/>
          </a:prstGeom>
        </p:spPr>
        <p:txBody>
          <a:bodyPr vert="horz" wrap="square" lIns="0" tIns="12065" rIns="0" bIns="0" rtlCol="0">
            <a:spAutoFit/>
          </a:bodyPr>
          <a:lstStyle/>
          <a:p>
            <a:pPr marL="355600" marR="157480" indent="-342900">
              <a:lnSpc>
                <a:spcPct val="100000"/>
              </a:lnSpc>
              <a:spcBef>
                <a:spcPts val="95"/>
              </a:spcBef>
              <a:tabLst>
                <a:tab pos="320040" algn="l"/>
              </a:tabLst>
            </a:pPr>
            <a:r>
              <a:rPr sz="2200" spc="-5" dirty="0">
                <a:latin typeface="Times New Roman"/>
                <a:cs typeface="Times New Roman"/>
              </a:rPr>
              <a:t>•	</a:t>
            </a:r>
            <a:r>
              <a:rPr sz="2200" spc="-15" dirty="0">
                <a:latin typeface="Times New Roman"/>
                <a:cs typeface="Times New Roman"/>
              </a:rPr>
              <a:t>Обучение </a:t>
            </a:r>
            <a:r>
              <a:rPr sz="2200" spc="-35" dirty="0">
                <a:latin typeface="Times New Roman"/>
                <a:cs typeface="Times New Roman"/>
              </a:rPr>
              <a:t>ходьбе </a:t>
            </a:r>
            <a:r>
              <a:rPr sz="2200" spc="-10" dirty="0">
                <a:latin typeface="Times New Roman"/>
                <a:cs typeface="Times New Roman"/>
              </a:rPr>
              <a:t>начинается </a:t>
            </a:r>
            <a:r>
              <a:rPr sz="2200" spc="-5" dirty="0">
                <a:latin typeface="Times New Roman"/>
                <a:cs typeface="Times New Roman"/>
              </a:rPr>
              <a:t>(со </a:t>
            </a:r>
            <a:r>
              <a:rPr sz="2200" spc="-25" dirty="0">
                <a:latin typeface="Times New Roman"/>
                <a:cs typeface="Times New Roman"/>
              </a:rPr>
              <a:t>второго </a:t>
            </a:r>
            <a:r>
              <a:rPr sz="2200" spc="-5" dirty="0">
                <a:latin typeface="Times New Roman"/>
                <a:cs typeface="Times New Roman"/>
              </a:rPr>
              <a:t>дня </a:t>
            </a:r>
            <a:r>
              <a:rPr sz="2200" spc="5" dirty="0">
                <a:latin typeface="Times New Roman"/>
                <a:cs typeface="Times New Roman"/>
              </a:rPr>
              <a:t>после </a:t>
            </a:r>
            <a:r>
              <a:rPr sz="2200" spc="-5" dirty="0">
                <a:latin typeface="Times New Roman"/>
                <a:cs typeface="Times New Roman"/>
              </a:rPr>
              <a:t>операции) в  раннем и </a:t>
            </a:r>
            <a:r>
              <a:rPr sz="2200" spc="-10" dirty="0">
                <a:latin typeface="Times New Roman"/>
                <a:cs typeface="Times New Roman"/>
              </a:rPr>
              <a:t>продолжается </a:t>
            </a:r>
            <a:r>
              <a:rPr sz="2200" spc="-5" dirty="0">
                <a:latin typeface="Times New Roman"/>
                <a:cs typeface="Times New Roman"/>
              </a:rPr>
              <a:t>в </a:t>
            </a:r>
            <a:r>
              <a:rPr sz="2200" spc="-10" dirty="0">
                <a:latin typeface="Times New Roman"/>
                <a:cs typeface="Times New Roman"/>
              </a:rPr>
              <a:t>позднем </a:t>
            </a:r>
            <a:r>
              <a:rPr sz="2200" spc="-5" dirty="0">
                <a:latin typeface="Times New Roman"/>
                <a:cs typeface="Times New Roman"/>
              </a:rPr>
              <a:t>послеоперационном</a:t>
            </a:r>
            <a:r>
              <a:rPr sz="2200" spc="-135" dirty="0">
                <a:latin typeface="Times New Roman"/>
                <a:cs typeface="Times New Roman"/>
              </a:rPr>
              <a:t> </a:t>
            </a:r>
            <a:r>
              <a:rPr sz="2200" spc="-10" dirty="0">
                <a:latin typeface="Times New Roman"/>
                <a:cs typeface="Times New Roman"/>
              </a:rPr>
              <a:t>периоде.</a:t>
            </a:r>
            <a:endParaRPr sz="2200">
              <a:latin typeface="Times New Roman"/>
              <a:cs typeface="Times New Roman"/>
            </a:endParaRPr>
          </a:p>
          <a:p>
            <a:pPr marL="355600" marR="219710" indent="-342900">
              <a:lnSpc>
                <a:spcPct val="100000"/>
              </a:lnSpc>
              <a:spcBef>
                <a:spcPts val="505"/>
              </a:spcBef>
              <a:tabLst>
                <a:tab pos="334010" algn="l"/>
              </a:tabLst>
            </a:pPr>
            <a:r>
              <a:rPr sz="2200" spc="-5" dirty="0">
                <a:latin typeface="Times New Roman"/>
                <a:cs typeface="Times New Roman"/>
              </a:rPr>
              <a:t>•	Оно </a:t>
            </a:r>
            <a:r>
              <a:rPr sz="2200" dirty="0">
                <a:latin typeface="Times New Roman"/>
                <a:cs typeface="Times New Roman"/>
              </a:rPr>
              <a:t>осуществляется </a:t>
            </a:r>
            <a:r>
              <a:rPr sz="2200" spc="-10" dirty="0">
                <a:latin typeface="Times New Roman"/>
                <a:cs typeface="Times New Roman"/>
              </a:rPr>
              <a:t>индивидуально </a:t>
            </a:r>
            <a:r>
              <a:rPr sz="2200" spc="-5" dirty="0">
                <a:latin typeface="Times New Roman"/>
                <a:cs typeface="Times New Roman"/>
              </a:rPr>
              <a:t>в </a:t>
            </a:r>
            <a:r>
              <a:rPr sz="2200" dirty="0">
                <a:latin typeface="Times New Roman"/>
                <a:cs typeface="Times New Roman"/>
              </a:rPr>
              <a:t>зависимости </a:t>
            </a:r>
            <a:r>
              <a:rPr sz="2200" spc="-15" dirty="0">
                <a:latin typeface="Times New Roman"/>
                <a:cs typeface="Times New Roman"/>
              </a:rPr>
              <a:t>от </a:t>
            </a:r>
            <a:r>
              <a:rPr sz="2200" spc="-5" dirty="0">
                <a:latin typeface="Times New Roman"/>
                <a:cs typeface="Times New Roman"/>
              </a:rPr>
              <a:t>возраста  пациента, </a:t>
            </a:r>
            <a:r>
              <a:rPr sz="2200" spc="-25" dirty="0">
                <a:latin typeface="Times New Roman"/>
                <a:cs typeface="Times New Roman"/>
              </a:rPr>
              <a:t>его </a:t>
            </a:r>
            <a:r>
              <a:rPr sz="2200" spc="-15" dirty="0">
                <a:latin typeface="Times New Roman"/>
                <a:cs typeface="Times New Roman"/>
              </a:rPr>
              <a:t>физического </a:t>
            </a:r>
            <a:r>
              <a:rPr sz="2200" spc="-10" dirty="0">
                <a:latin typeface="Times New Roman"/>
                <a:cs typeface="Times New Roman"/>
              </a:rPr>
              <a:t>статуса </a:t>
            </a:r>
            <a:r>
              <a:rPr sz="2200" spc="-5" dirty="0">
                <a:latin typeface="Times New Roman"/>
                <a:cs typeface="Times New Roman"/>
              </a:rPr>
              <a:t>и </a:t>
            </a:r>
            <a:r>
              <a:rPr sz="2200" spc="5" dirty="0">
                <a:latin typeface="Times New Roman"/>
                <a:cs typeface="Times New Roman"/>
              </a:rPr>
              <a:t>особенностей</a:t>
            </a:r>
            <a:r>
              <a:rPr sz="2200" spc="-75" dirty="0">
                <a:latin typeface="Times New Roman"/>
                <a:cs typeface="Times New Roman"/>
              </a:rPr>
              <a:t> </a:t>
            </a:r>
            <a:r>
              <a:rPr sz="2200" spc="-5" dirty="0">
                <a:latin typeface="Times New Roman"/>
                <a:cs typeface="Times New Roman"/>
              </a:rPr>
              <a:t>операции.</a:t>
            </a:r>
            <a:endParaRPr sz="2200">
              <a:latin typeface="Times New Roman"/>
              <a:cs typeface="Times New Roman"/>
            </a:endParaRPr>
          </a:p>
          <a:p>
            <a:pPr marL="12700">
              <a:lnSpc>
                <a:spcPct val="100000"/>
              </a:lnSpc>
              <a:spcBef>
                <a:spcPts val="600"/>
              </a:spcBef>
              <a:tabLst>
                <a:tab pos="312420" algn="l"/>
              </a:tabLst>
            </a:pPr>
            <a:r>
              <a:rPr sz="2200" spc="-5" dirty="0">
                <a:latin typeface="Times New Roman"/>
                <a:cs typeface="Times New Roman"/>
              </a:rPr>
              <a:t>•	</a:t>
            </a:r>
            <a:r>
              <a:rPr sz="2200" spc="-10" dirty="0">
                <a:latin typeface="Times New Roman"/>
                <a:cs typeface="Times New Roman"/>
              </a:rPr>
              <a:t>Большинство больных </a:t>
            </a:r>
            <a:r>
              <a:rPr sz="2200" spc="-15" dirty="0">
                <a:latin typeface="Times New Roman"/>
                <a:cs typeface="Times New Roman"/>
              </a:rPr>
              <a:t>сначала обучают </a:t>
            </a:r>
            <a:r>
              <a:rPr sz="2200" spc="-35" dirty="0">
                <a:latin typeface="Times New Roman"/>
                <a:cs typeface="Times New Roman"/>
              </a:rPr>
              <a:t>ходьбе </a:t>
            </a:r>
            <a:r>
              <a:rPr sz="2200" spc="-5" dirty="0">
                <a:latin typeface="Times New Roman"/>
                <a:cs typeface="Times New Roman"/>
              </a:rPr>
              <a:t>с </a:t>
            </a:r>
            <a:r>
              <a:rPr sz="2200" spc="-10" dirty="0">
                <a:latin typeface="Times New Roman"/>
                <a:cs typeface="Times New Roman"/>
              </a:rPr>
              <a:t>помощью</a:t>
            </a:r>
            <a:endParaRPr sz="2200">
              <a:latin typeface="Times New Roman"/>
              <a:cs typeface="Times New Roman"/>
            </a:endParaRPr>
          </a:p>
          <a:p>
            <a:pPr marL="355600" marR="5080">
              <a:lnSpc>
                <a:spcPct val="100000"/>
              </a:lnSpc>
            </a:pPr>
            <a:r>
              <a:rPr sz="2200" spc="-25" dirty="0">
                <a:latin typeface="Times New Roman"/>
                <a:cs typeface="Times New Roman"/>
              </a:rPr>
              <a:t>«ходунков», </a:t>
            </a:r>
            <a:r>
              <a:rPr sz="2200" spc="-5" dirty="0">
                <a:latin typeface="Times New Roman"/>
                <a:cs typeface="Times New Roman"/>
              </a:rPr>
              <a:t>а </a:t>
            </a:r>
            <a:r>
              <a:rPr sz="2200" spc="-15" dirty="0">
                <a:latin typeface="Times New Roman"/>
                <a:cs typeface="Times New Roman"/>
              </a:rPr>
              <a:t>затем </a:t>
            </a:r>
            <a:r>
              <a:rPr sz="2200" dirty="0">
                <a:latin typeface="Times New Roman"/>
                <a:cs typeface="Times New Roman"/>
              </a:rPr>
              <a:t>(через </a:t>
            </a:r>
            <a:r>
              <a:rPr sz="2200" spc="-5" dirty="0">
                <a:latin typeface="Times New Roman"/>
                <a:cs typeface="Times New Roman"/>
              </a:rPr>
              <a:t>1-2 дня) – с </a:t>
            </a:r>
            <a:r>
              <a:rPr sz="2200" spc="-10" dirty="0">
                <a:latin typeface="Times New Roman"/>
                <a:cs typeface="Times New Roman"/>
              </a:rPr>
              <a:t>помощью </a:t>
            </a:r>
            <a:r>
              <a:rPr sz="2200" spc="-20" dirty="0">
                <a:latin typeface="Times New Roman"/>
                <a:cs typeface="Times New Roman"/>
              </a:rPr>
              <a:t>двух </a:t>
            </a:r>
            <a:r>
              <a:rPr sz="2200" spc="-10" dirty="0">
                <a:latin typeface="Times New Roman"/>
                <a:cs typeface="Times New Roman"/>
              </a:rPr>
              <a:t>костылей.  </a:t>
            </a:r>
            <a:r>
              <a:rPr sz="2200" spc="-20" dirty="0">
                <a:latin typeface="Times New Roman"/>
                <a:cs typeface="Times New Roman"/>
              </a:rPr>
              <a:t>Некоторые </a:t>
            </a:r>
            <a:r>
              <a:rPr sz="2200" spc="-10" dirty="0">
                <a:latin typeface="Times New Roman"/>
                <a:cs typeface="Times New Roman"/>
              </a:rPr>
              <a:t>пациенты обучаются </a:t>
            </a:r>
            <a:r>
              <a:rPr sz="2200" spc="-15" dirty="0">
                <a:latin typeface="Times New Roman"/>
                <a:cs typeface="Times New Roman"/>
              </a:rPr>
              <a:t>сразу </a:t>
            </a:r>
            <a:r>
              <a:rPr sz="2200" spc="-35" dirty="0">
                <a:latin typeface="Times New Roman"/>
                <a:cs typeface="Times New Roman"/>
              </a:rPr>
              <a:t>ходьбе </a:t>
            </a:r>
            <a:r>
              <a:rPr sz="2200" spc="-5" dirty="0">
                <a:latin typeface="Times New Roman"/>
                <a:cs typeface="Times New Roman"/>
              </a:rPr>
              <a:t>на </a:t>
            </a:r>
            <a:r>
              <a:rPr sz="2200" spc="-10" dirty="0">
                <a:latin typeface="Times New Roman"/>
                <a:cs typeface="Times New Roman"/>
              </a:rPr>
              <a:t>костылях. При  обучении передвижению </a:t>
            </a:r>
            <a:r>
              <a:rPr sz="2200" spc="-5" dirty="0">
                <a:latin typeface="Times New Roman"/>
                <a:cs typeface="Times New Roman"/>
              </a:rPr>
              <a:t>при </a:t>
            </a:r>
            <a:r>
              <a:rPr sz="2200" spc="-10" dirty="0">
                <a:latin typeface="Times New Roman"/>
                <a:cs typeface="Times New Roman"/>
              </a:rPr>
              <a:t>помощи костылей следует</a:t>
            </a:r>
            <a:r>
              <a:rPr sz="2200" spc="-395" dirty="0">
                <a:latin typeface="Times New Roman"/>
                <a:cs typeface="Times New Roman"/>
              </a:rPr>
              <a:t> </a:t>
            </a:r>
            <a:r>
              <a:rPr sz="2200" spc="-10" dirty="0">
                <a:latin typeface="Times New Roman"/>
                <a:cs typeface="Times New Roman"/>
              </a:rPr>
              <a:t>помнить,  что </a:t>
            </a:r>
            <a:r>
              <a:rPr sz="2200" spc="-5" dirty="0">
                <a:latin typeface="Times New Roman"/>
                <a:cs typeface="Times New Roman"/>
              </a:rPr>
              <a:t>оба </a:t>
            </a:r>
            <a:r>
              <a:rPr sz="2200" spc="-10" dirty="0">
                <a:latin typeface="Times New Roman"/>
                <a:cs typeface="Times New Roman"/>
              </a:rPr>
              <a:t>костыля нужно </a:t>
            </a:r>
            <a:r>
              <a:rPr sz="2200" dirty="0">
                <a:latin typeface="Times New Roman"/>
                <a:cs typeface="Times New Roman"/>
              </a:rPr>
              <a:t>выносить </a:t>
            </a:r>
            <a:r>
              <a:rPr sz="2200" spc="-15" dirty="0">
                <a:latin typeface="Times New Roman"/>
                <a:cs typeface="Times New Roman"/>
              </a:rPr>
              <a:t>вперед </a:t>
            </a:r>
            <a:r>
              <a:rPr sz="2200" spc="-10" dirty="0">
                <a:latin typeface="Times New Roman"/>
                <a:cs typeface="Times New Roman"/>
              </a:rPr>
              <a:t>одновременно, </a:t>
            </a:r>
            <a:r>
              <a:rPr sz="2200" spc="-20" dirty="0">
                <a:latin typeface="Times New Roman"/>
                <a:cs typeface="Times New Roman"/>
              </a:rPr>
              <a:t>стоя </a:t>
            </a:r>
            <a:r>
              <a:rPr sz="2200" spc="-5" dirty="0">
                <a:latin typeface="Times New Roman"/>
                <a:cs typeface="Times New Roman"/>
              </a:rPr>
              <a:t>на  </a:t>
            </a:r>
            <a:r>
              <a:rPr sz="2200" spc="-10" dirty="0">
                <a:latin typeface="Times New Roman"/>
                <a:cs typeface="Times New Roman"/>
              </a:rPr>
              <a:t>здоровой ноге. </a:t>
            </a:r>
            <a:r>
              <a:rPr sz="2200" spc="-15" dirty="0">
                <a:latin typeface="Times New Roman"/>
                <a:cs typeface="Times New Roman"/>
              </a:rPr>
              <a:t>Затем </a:t>
            </a:r>
            <a:r>
              <a:rPr sz="2200" spc="-5" dirty="0">
                <a:latin typeface="Times New Roman"/>
                <a:cs typeface="Times New Roman"/>
              </a:rPr>
              <a:t>ставят </a:t>
            </a:r>
            <a:r>
              <a:rPr sz="2200" spc="-10" dirty="0">
                <a:latin typeface="Times New Roman"/>
                <a:cs typeface="Times New Roman"/>
              </a:rPr>
              <a:t>вперед </a:t>
            </a:r>
            <a:r>
              <a:rPr sz="2200" spc="-5" dirty="0">
                <a:latin typeface="Times New Roman"/>
                <a:cs typeface="Times New Roman"/>
              </a:rPr>
              <a:t>оперированную ногу </a:t>
            </a:r>
            <a:r>
              <a:rPr sz="2200" spc="-10" dirty="0">
                <a:latin typeface="Times New Roman"/>
                <a:cs typeface="Times New Roman"/>
              </a:rPr>
              <a:t>и,  </a:t>
            </a:r>
            <a:r>
              <a:rPr sz="2200" spc="-5" dirty="0">
                <a:latin typeface="Times New Roman"/>
                <a:cs typeface="Times New Roman"/>
              </a:rPr>
              <a:t>опираясь на </a:t>
            </a:r>
            <a:r>
              <a:rPr sz="2200" spc="-10" dirty="0">
                <a:latin typeface="Times New Roman"/>
                <a:cs typeface="Times New Roman"/>
              </a:rPr>
              <a:t>костыли </a:t>
            </a:r>
            <a:r>
              <a:rPr sz="2200" spc="-5" dirty="0">
                <a:latin typeface="Times New Roman"/>
                <a:cs typeface="Times New Roman"/>
              </a:rPr>
              <a:t>и частично на оперированную </a:t>
            </a:r>
            <a:r>
              <a:rPr sz="2200" spc="-45" dirty="0">
                <a:latin typeface="Times New Roman"/>
                <a:cs typeface="Times New Roman"/>
              </a:rPr>
              <a:t>ногу, </a:t>
            </a:r>
            <a:r>
              <a:rPr sz="2200" spc="-10" dirty="0">
                <a:latin typeface="Times New Roman"/>
                <a:cs typeface="Times New Roman"/>
              </a:rPr>
              <a:t>делают  </a:t>
            </a:r>
            <a:r>
              <a:rPr sz="2200" spc="-5" dirty="0">
                <a:latin typeface="Times New Roman"/>
                <a:cs typeface="Times New Roman"/>
              </a:rPr>
              <a:t>шаг не оперированной </a:t>
            </a:r>
            <a:r>
              <a:rPr sz="2200" spc="-15" dirty="0">
                <a:latin typeface="Times New Roman"/>
                <a:cs typeface="Times New Roman"/>
              </a:rPr>
              <a:t>ногой. </a:t>
            </a:r>
            <a:r>
              <a:rPr sz="2200" spc="-25" dirty="0">
                <a:latin typeface="Times New Roman"/>
                <a:cs typeface="Times New Roman"/>
              </a:rPr>
              <a:t>Стоя </a:t>
            </a:r>
            <a:r>
              <a:rPr sz="2200" spc="-5" dirty="0">
                <a:latin typeface="Times New Roman"/>
                <a:cs typeface="Times New Roman"/>
              </a:rPr>
              <a:t>на </a:t>
            </a:r>
            <a:r>
              <a:rPr sz="2200" spc="-10" dirty="0">
                <a:latin typeface="Times New Roman"/>
                <a:cs typeface="Times New Roman"/>
              </a:rPr>
              <a:t>ней, </a:t>
            </a:r>
            <a:r>
              <a:rPr sz="2200" spc="-5" dirty="0">
                <a:latin typeface="Times New Roman"/>
                <a:cs typeface="Times New Roman"/>
              </a:rPr>
              <a:t>опять </a:t>
            </a:r>
            <a:r>
              <a:rPr sz="2200" dirty="0">
                <a:latin typeface="Times New Roman"/>
                <a:cs typeface="Times New Roman"/>
              </a:rPr>
              <a:t>выносят  </a:t>
            </a:r>
            <a:r>
              <a:rPr sz="2200" spc="-20" dirty="0">
                <a:latin typeface="Times New Roman"/>
                <a:cs typeface="Times New Roman"/>
              </a:rPr>
              <a:t>костыли</a:t>
            </a:r>
            <a:r>
              <a:rPr sz="2200" spc="-15" dirty="0">
                <a:latin typeface="Times New Roman"/>
                <a:cs typeface="Times New Roman"/>
              </a:rPr>
              <a:t> </a:t>
            </a:r>
            <a:r>
              <a:rPr sz="2200" spc="-10" dirty="0">
                <a:latin typeface="Times New Roman"/>
                <a:cs typeface="Times New Roman"/>
              </a:rPr>
              <a:t>вперед.</a:t>
            </a:r>
            <a:endParaRPr sz="2200">
              <a:latin typeface="Times New Roman"/>
              <a:cs typeface="Times New Roman"/>
            </a:endParaRPr>
          </a:p>
          <a:p>
            <a:pPr marL="355600" marR="391795" indent="-342900">
              <a:lnSpc>
                <a:spcPct val="100000"/>
              </a:lnSpc>
              <a:spcBef>
                <a:spcPts val="605"/>
              </a:spcBef>
              <a:tabLst>
                <a:tab pos="320040" algn="l"/>
              </a:tabLst>
            </a:pPr>
            <a:r>
              <a:rPr sz="2200" spc="-5" dirty="0">
                <a:latin typeface="Times New Roman"/>
                <a:cs typeface="Times New Roman"/>
              </a:rPr>
              <a:t>•	</a:t>
            </a:r>
            <a:r>
              <a:rPr sz="2200" spc="-15" dirty="0">
                <a:latin typeface="Times New Roman"/>
                <a:cs typeface="Times New Roman"/>
              </a:rPr>
              <a:t>Обучение </a:t>
            </a:r>
            <a:r>
              <a:rPr sz="2200" spc="-35" dirty="0">
                <a:latin typeface="Times New Roman"/>
                <a:cs typeface="Times New Roman"/>
              </a:rPr>
              <a:t>ходьбе </a:t>
            </a:r>
            <a:r>
              <a:rPr sz="2200" spc="-5" dirty="0">
                <a:latin typeface="Times New Roman"/>
                <a:cs typeface="Times New Roman"/>
              </a:rPr>
              <a:t>с </a:t>
            </a:r>
            <a:r>
              <a:rPr sz="2200" spc="-10" dirty="0">
                <a:latin typeface="Times New Roman"/>
                <a:cs typeface="Times New Roman"/>
              </a:rPr>
              <a:t>помощью дополнительных средств </a:t>
            </a:r>
            <a:r>
              <a:rPr sz="2200" spc="-5" dirty="0">
                <a:latin typeface="Times New Roman"/>
                <a:cs typeface="Times New Roman"/>
              </a:rPr>
              <a:t>опоры  </a:t>
            </a:r>
            <a:r>
              <a:rPr sz="2200" spc="-10" dirty="0">
                <a:latin typeface="Times New Roman"/>
                <a:cs typeface="Times New Roman"/>
              </a:rPr>
              <a:t>проводится перед большим зеркалом </a:t>
            </a:r>
            <a:r>
              <a:rPr sz="2200" spc="-5" dirty="0">
                <a:latin typeface="Times New Roman"/>
                <a:cs typeface="Times New Roman"/>
              </a:rPr>
              <a:t>в </a:t>
            </a:r>
            <a:r>
              <a:rPr sz="2200" spc="-10" dirty="0">
                <a:latin typeface="Times New Roman"/>
                <a:cs typeface="Times New Roman"/>
              </a:rPr>
              <a:t>полный </a:t>
            </a:r>
            <a:r>
              <a:rPr sz="2200" spc="15" dirty="0">
                <a:latin typeface="Times New Roman"/>
                <a:cs typeface="Times New Roman"/>
              </a:rPr>
              <a:t>рост</a:t>
            </a:r>
            <a:r>
              <a:rPr sz="2200" spc="-215" dirty="0">
                <a:latin typeface="Times New Roman"/>
                <a:cs typeface="Times New Roman"/>
              </a:rPr>
              <a:t> </a:t>
            </a:r>
            <a:r>
              <a:rPr sz="2200" spc="-15" dirty="0">
                <a:latin typeface="Times New Roman"/>
                <a:cs typeface="Times New Roman"/>
              </a:rPr>
              <a:t>больного.</a:t>
            </a:r>
            <a:endParaRPr sz="22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3981" y="30860"/>
            <a:ext cx="7576184" cy="756920"/>
          </a:xfrm>
          <a:prstGeom prst="rect">
            <a:avLst/>
          </a:prstGeom>
        </p:spPr>
        <p:txBody>
          <a:bodyPr vert="horz" wrap="square" lIns="0" tIns="12700" rIns="0" bIns="0" rtlCol="0">
            <a:spAutoFit/>
          </a:bodyPr>
          <a:lstStyle/>
          <a:p>
            <a:pPr marL="2094864" marR="5080" indent="-2082800">
              <a:lnSpc>
                <a:spcPct val="100000"/>
              </a:lnSpc>
              <a:spcBef>
                <a:spcPts val="100"/>
              </a:spcBef>
            </a:pPr>
            <a:r>
              <a:rPr sz="2400" b="1" spc="-15" dirty="0">
                <a:latin typeface="Times New Roman"/>
                <a:cs typeface="Times New Roman"/>
              </a:rPr>
              <a:t>Типичные </a:t>
            </a:r>
            <a:r>
              <a:rPr sz="2400" b="1" dirty="0">
                <a:latin typeface="Times New Roman"/>
                <a:cs typeface="Times New Roman"/>
              </a:rPr>
              <a:t>ошибки, </a:t>
            </a:r>
            <a:r>
              <a:rPr sz="2400" b="1" spc="-10" dirty="0">
                <a:latin typeface="Times New Roman"/>
                <a:cs typeface="Times New Roman"/>
              </a:rPr>
              <a:t>возникающие </a:t>
            </a:r>
            <a:r>
              <a:rPr sz="2400" b="1" spc="-5" dirty="0">
                <a:latin typeface="Times New Roman"/>
                <a:cs typeface="Times New Roman"/>
              </a:rPr>
              <a:t>при </a:t>
            </a:r>
            <a:r>
              <a:rPr sz="2400" b="1" spc="-15" dirty="0">
                <a:latin typeface="Times New Roman"/>
                <a:cs typeface="Times New Roman"/>
              </a:rPr>
              <a:t>обучении</a:t>
            </a:r>
            <a:r>
              <a:rPr sz="2400" b="1" spc="-245" dirty="0">
                <a:latin typeface="Times New Roman"/>
                <a:cs typeface="Times New Roman"/>
              </a:rPr>
              <a:t> </a:t>
            </a:r>
            <a:r>
              <a:rPr sz="2400" b="1" spc="-35" dirty="0">
                <a:latin typeface="Times New Roman"/>
                <a:cs typeface="Times New Roman"/>
              </a:rPr>
              <a:t>ходьбе  </a:t>
            </a:r>
            <a:r>
              <a:rPr sz="2400" b="1" spc="-15" dirty="0">
                <a:latin typeface="Times New Roman"/>
                <a:cs typeface="Times New Roman"/>
              </a:rPr>
              <a:t>больных </a:t>
            </a:r>
            <a:r>
              <a:rPr sz="2400" b="1" spc="-5" dirty="0">
                <a:latin typeface="Times New Roman"/>
                <a:cs typeface="Times New Roman"/>
              </a:rPr>
              <a:t>после</a:t>
            </a:r>
            <a:r>
              <a:rPr sz="2400" b="1" spc="-35" dirty="0">
                <a:latin typeface="Times New Roman"/>
                <a:cs typeface="Times New Roman"/>
              </a:rPr>
              <a:t> </a:t>
            </a:r>
            <a:r>
              <a:rPr sz="2400" b="1" dirty="0">
                <a:latin typeface="Times New Roman"/>
                <a:cs typeface="Times New Roman"/>
              </a:rPr>
              <a:t>операции</a:t>
            </a:r>
            <a:endParaRPr sz="2400">
              <a:latin typeface="Times New Roman"/>
              <a:cs typeface="Times New Roman"/>
            </a:endParaRPr>
          </a:p>
        </p:txBody>
      </p:sp>
      <p:sp>
        <p:nvSpPr>
          <p:cNvPr id="4" name="object 4"/>
          <p:cNvSpPr txBox="1"/>
          <p:nvPr/>
        </p:nvSpPr>
        <p:spPr>
          <a:xfrm>
            <a:off x="78739" y="1084834"/>
            <a:ext cx="29337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Times New Roman"/>
                <a:cs typeface="Times New Roman"/>
              </a:rPr>
              <a:t>1.</a:t>
            </a:r>
            <a:endParaRPr sz="2800">
              <a:latin typeface="Times New Roman"/>
              <a:cs typeface="Times New Roman"/>
            </a:endParaRPr>
          </a:p>
        </p:txBody>
      </p:sp>
      <p:sp>
        <p:nvSpPr>
          <p:cNvPr id="5" name="object 5"/>
          <p:cNvSpPr txBox="1">
            <a:spLocks noGrp="1"/>
          </p:cNvSpPr>
          <p:nvPr>
            <p:ph type="title"/>
          </p:nvPr>
        </p:nvSpPr>
        <p:spPr>
          <a:xfrm>
            <a:off x="688340" y="1009015"/>
            <a:ext cx="6677025" cy="857250"/>
          </a:xfrm>
          <a:prstGeom prst="rect">
            <a:avLst/>
          </a:prstGeom>
        </p:spPr>
        <p:txBody>
          <a:bodyPr vert="horz" wrap="square" lIns="0" tIns="12065" rIns="0" bIns="0" rtlCol="0">
            <a:spAutoFit/>
          </a:bodyPr>
          <a:lstStyle/>
          <a:p>
            <a:pPr marL="12700">
              <a:lnSpc>
                <a:spcPts val="3275"/>
              </a:lnSpc>
              <a:spcBef>
                <a:spcPts val="95"/>
              </a:spcBef>
            </a:pPr>
            <a:r>
              <a:rPr b="0" spc="-5" dirty="0">
                <a:solidFill>
                  <a:srgbClr val="000000"/>
                </a:solidFill>
                <a:latin typeface="Times New Roman"/>
                <a:cs typeface="Times New Roman"/>
              </a:rPr>
              <a:t>Неравномерность </a:t>
            </a:r>
            <a:r>
              <a:rPr b="0" spc="-10" dirty="0">
                <a:solidFill>
                  <a:srgbClr val="000000"/>
                </a:solidFill>
                <a:latin typeface="Times New Roman"/>
                <a:cs typeface="Times New Roman"/>
              </a:rPr>
              <a:t>шага: больной</a:t>
            </a:r>
            <a:r>
              <a:rPr b="0" spc="20" dirty="0">
                <a:solidFill>
                  <a:srgbClr val="000000"/>
                </a:solidFill>
                <a:latin typeface="Times New Roman"/>
                <a:cs typeface="Times New Roman"/>
              </a:rPr>
              <a:t> </a:t>
            </a:r>
            <a:r>
              <a:rPr b="0" spc="-5" dirty="0">
                <a:solidFill>
                  <a:srgbClr val="000000"/>
                </a:solidFill>
                <a:latin typeface="Times New Roman"/>
                <a:cs typeface="Times New Roman"/>
              </a:rPr>
              <a:t>делает</a:t>
            </a:r>
          </a:p>
          <a:p>
            <a:pPr marL="12700">
              <a:lnSpc>
                <a:spcPts val="3275"/>
              </a:lnSpc>
            </a:pPr>
            <a:r>
              <a:rPr b="0" spc="-5" dirty="0">
                <a:solidFill>
                  <a:srgbClr val="000000"/>
                </a:solidFill>
                <a:latin typeface="Times New Roman"/>
                <a:cs typeface="Times New Roman"/>
              </a:rPr>
              <a:t>оперированной </a:t>
            </a:r>
            <a:r>
              <a:rPr b="0" spc="-15" dirty="0">
                <a:solidFill>
                  <a:srgbClr val="000000"/>
                </a:solidFill>
                <a:latin typeface="Times New Roman"/>
                <a:cs typeface="Times New Roman"/>
              </a:rPr>
              <a:t>ногой </a:t>
            </a:r>
            <a:r>
              <a:rPr b="0" spc="-10" dirty="0">
                <a:solidFill>
                  <a:srgbClr val="000000"/>
                </a:solidFill>
                <a:latin typeface="Times New Roman"/>
                <a:cs typeface="Times New Roman"/>
              </a:rPr>
              <a:t>шаг </a:t>
            </a:r>
            <a:r>
              <a:rPr b="0" spc="-15" dirty="0">
                <a:solidFill>
                  <a:srgbClr val="000000"/>
                </a:solidFill>
                <a:latin typeface="Times New Roman"/>
                <a:cs typeface="Times New Roman"/>
              </a:rPr>
              <a:t>более </a:t>
            </a:r>
            <a:r>
              <a:rPr b="0" dirty="0">
                <a:solidFill>
                  <a:srgbClr val="000000"/>
                </a:solidFill>
                <a:latin typeface="Times New Roman"/>
                <a:cs typeface="Times New Roman"/>
              </a:rPr>
              <a:t>длинный,</a:t>
            </a:r>
            <a:r>
              <a:rPr b="0" spc="-145" dirty="0">
                <a:solidFill>
                  <a:srgbClr val="000000"/>
                </a:solidFill>
                <a:latin typeface="Times New Roman"/>
                <a:cs typeface="Times New Roman"/>
              </a:rPr>
              <a:t> </a:t>
            </a:r>
            <a:r>
              <a:rPr b="0" spc="-5" dirty="0">
                <a:solidFill>
                  <a:srgbClr val="000000"/>
                </a:solidFill>
                <a:latin typeface="Times New Roman"/>
                <a:cs typeface="Times New Roman"/>
              </a:rPr>
              <a:t>а</a:t>
            </a:r>
          </a:p>
        </p:txBody>
      </p:sp>
      <p:sp>
        <p:nvSpPr>
          <p:cNvPr id="6" name="object 6"/>
          <p:cNvSpPr txBox="1"/>
          <p:nvPr/>
        </p:nvSpPr>
        <p:spPr>
          <a:xfrm>
            <a:off x="78739" y="1820036"/>
            <a:ext cx="8844915" cy="4706620"/>
          </a:xfrm>
          <a:prstGeom prst="rect">
            <a:avLst/>
          </a:prstGeom>
        </p:spPr>
        <p:txBody>
          <a:bodyPr vert="horz" wrap="square" lIns="0" tIns="12065" rIns="0" bIns="0" rtlCol="0">
            <a:spAutoFit/>
          </a:bodyPr>
          <a:lstStyle/>
          <a:p>
            <a:pPr marL="622300">
              <a:lnSpc>
                <a:spcPct val="100000"/>
              </a:lnSpc>
              <a:spcBef>
                <a:spcPts val="95"/>
              </a:spcBef>
            </a:pPr>
            <a:r>
              <a:rPr sz="2800" spc="-10" dirty="0">
                <a:latin typeface="Times New Roman"/>
                <a:cs typeface="Times New Roman"/>
              </a:rPr>
              <a:t>«здоровой» </a:t>
            </a:r>
            <a:r>
              <a:rPr sz="2800" spc="-20" dirty="0">
                <a:latin typeface="Times New Roman"/>
                <a:cs typeface="Times New Roman"/>
              </a:rPr>
              <a:t>ногой </a:t>
            </a:r>
            <a:r>
              <a:rPr sz="2800" spc="-5" dirty="0">
                <a:latin typeface="Times New Roman"/>
                <a:cs typeface="Times New Roman"/>
              </a:rPr>
              <a:t>– </a:t>
            </a:r>
            <a:r>
              <a:rPr sz="2800" spc="-10" dirty="0">
                <a:latin typeface="Times New Roman"/>
                <a:cs typeface="Times New Roman"/>
              </a:rPr>
              <a:t>более</a:t>
            </a:r>
            <a:r>
              <a:rPr sz="2800" spc="-355" dirty="0">
                <a:latin typeface="Times New Roman"/>
                <a:cs typeface="Times New Roman"/>
              </a:rPr>
              <a:t> </a:t>
            </a:r>
            <a:r>
              <a:rPr sz="2800" spc="-25" dirty="0">
                <a:latin typeface="Times New Roman"/>
                <a:cs typeface="Times New Roman"/>
              </a:rPr>
              <a:t>короткий.</a:t>
            </a:r>
            <a:endParaRPr sz="2800">
              <a:latin typeface="Times New Roman"/>
              <a:cs typeface="Times New Roman"/>
            </a:endParaRPr>
          </a:p>
          <a:p>
            <a:pPr marL="622300" marR="212090" indent="-609600">
              <a:lnSpc>
                <a:spcPts val="3190"/>
              </a:lnSpc>
              <a:spcBef>
                <a:spcPts val="2605"/>
              </a:spcBef>
              <a:tabLst>
                <a:tab pos="1931035" algn="l"/>
              </a:tabLst>
            </a:pPr>
            <a:r>
              <a:rPr sz="2800" dirty="0">
                <a:latin typeface="Times New Roman"/>
                <a:cs typeface="Times New Roman"/>
              </a:rPr>
              <a:t>2. </a:t>
            </a:r>
            <a:r>
              <a:rPr sz="2800" spc="-5" dirty="0">
                <a:latin typeface="Times New Roman"/>
                <a:cs typeface="Times New Roman"/>
              </a:rPr>
              <a:t>Сгибание оперированной ноги в </a:t>
            </a:r>
            <a:r>
              <a:rPr sz="2800" spc="-35" dirty="0">
                <a:latin typeface="Times New Roman"/>
                <a:cs typeface="Times New Roman"/>
              </a:rPr>
              <a:t>коленном </a:t>
            </a:r>
            <a:r>
              <a:rPr sz="2800" spc="-10" dirty="0">
                <a:latin typeface="Times New Roman"/>
                <a:cs typeface="Times New Roman"/>
              </a:rPr>
              <a:t>суставе</a:t>
            </a:r>
            <a:r>
              <a:rPr sz="2800" spc="-305" dirty="0">
                <a:latin typeface="Times New Roman"/>
                <a:cs typeface="Times New Roman"/>
              </a:rPr>
              <a:t> </a:t>
            </a:r>
            <a:r>
              <a:rPr sz="2800" spc="-5" dirty="0">
                <a:latin typeface="Times New Roman"/>
                <a:cs typeface="Times New Roman"/>
              </a:rPr>
              <a:t>при  завершении фазы опоры, </a:t>
            </a:r>
            <a:r>
              <a:rPr sz="2800" spc="-20" dirty="0">
                <a:latin typeface="Times New Roman"/>
                <a:cs typeface="Times New Roman"/>
              </a:rPr>
              <a:t>что </a:t>
            </a:r>
            <a:r>
              <a:rPr sz="2800" spc="-10" dirty="0">
                <a:latin typeface="Times New Roman"/>
                <a:cs typeface="Times New Roman"/>
              </a:rPr>
              <a:t>сопровождается более  </a:t>
            </a:r>
            <a:r>
              <a:rPr sz="2800" dirty="0">
                <a:latin typeface="Times New Roman"/>
                <a:cs typeface="Times New Roman"/>
              </a:rPr>
              <a:t>ранним	</a:t>
            </a:r>
            <a:r>
              <a:rPr sz="2800" spc="-5" dirty="0">
                <a:latin typeface="Times New Roman"/>
                <a:cs typeface="Times New Roman"/>
              </a:rPr>
              <a:t>отрыванием</a:t>
            </a:r>
            <a:r>
              <a:rPr sz="2800" spc="-20" dirty="0">
                <a:latin typeface="Times New Roman"/>
                <a:cs typeface="Times New Roman"/>
              </a:rPr>
              <a:t> </a:t>
            </a:r>
            <a:r>
              <a:rPr sz="2800" spc="-5" dirty="0">
                <a:latin typeface="Times New Roman"/>
                <a:cs typeface="Times New Roman"/>
              </a:rPr>
              <a:t>пятки.</a:t>
            </a:r>
            <a:endParaRPr sz="2800">
              <a:latin typeface="Times New Roman"/>
              <a:cs typeface="Times New Roman"/>
            </a:endParaRPr>
          </a:p>
          <a:p>
            <a:pPr marL="622300" marR="5080" indent="-609600">
              <a:lnSpc>
                <a:spcPct val="100000"/>
              </a:lnSpc>
              <a:spcBef>
                <a:spcPts val="2530"/>
              </a:spcBef>
            </a:pPr>
            <a:r>
              <a:rPr sz="2800" dirty="0">
                <a:latin typeface="Times New Roman"/>
                <a:cs typeface="Times New Roman"/>
              </a:rPr>
              <a:t>3. </a:t>
            </a:r>
            <a:r>
              <a:rPr sz="2800" spc="-10" dirty="0">
                <a:latin typeface="Times New Roman"/>
                <a:cs typeface="Times New Roman"/>
              </a:rPr>
              <a:t>Наклон </a:t>
            </a:r>
            <a:r>
              <a:rPr sz="2800" spc="-25" dirty="0">
                <a:latin typeface="Times New Roman"/>
                <a:cs typeface="Times New Roman"/>
              </a:rPr>
              <a:t>туловища </a:t>
            </a:r>
            <a:r>
              <a:rPr sz="2800" spc="-15" dirty="0">
                <a:latin typeface="Times New Roman"/>
                <a:cs typeface="Times New Roman"/>
              </a:rPr>
              <a:t>вперед </a:t>
            </a:r>
            <a:r>
              <a:rPr sz="2800" spc="-5" dirty="0">
                <a:latin typeface="Times New Roman"/>
                <a:cs typeface="Times New Roman"/>
              </a:rPr>
              <a:t>в </a:t>
            </a:r>
            <a:r>
              <a:rPr sz="2800" spc="-10" dirty="0">
                <a:latin typeface="Times New Roman"/>
                <a:cs typeface="Times New Roman"/>
              </a:rPr>
              <a:t>среднюю </a:t>
            </a:r>
            <a:r>
              <a:rPr sz="2800" spc="-5" dirty="0">
                <a:latin typeface="Times New Roman"/>
                <a:cs typeface="Times New Roman"/>
              </a:rPr>
              <a:t>и </a:t>
            </a:r>
            <a:r>
              <a:rPr sz="2800" spc="-10" dirty="0">
                <a:latin typeface="Times New Roman"/>
                <a:cs typeface="Times New Roman"/>
              </a:rPr>
              <a:t>позднюю</a:t>
            </a:r>
            <a:r>
              <a:rPr sz="2800" spc="-260" dirty="0">
                <a:latin typeface="Times New Roman"/>
                <a:cs typeface="Times New Roman"/>
              </a:rPr>
              <a:t> </a:t>
            </a:r>
            <a:r>
              <a:rPr sz="2800" dirty="0">
                <a:latin typeface="Times New Roman"/>
                <a:cs typeface="Times New Roman"/>
              </a:rPr>
              <a:t>стадию  </a:t>
            </a:r>
            <a:r>
              <a:rPr sz="2800" spc="-5" dirty="0">
                <a:latin typeface="Times New Roman"/>
                <a:cs typeface="Times New Roman"/>
              </a:rPr>
              <a:t>фазы</a:t>
            </a:r>
            <a:r>
              <a:rPr sz="2800" spc="-15" dirty="0">
                <a:latin typeface="Times New Roman"/>
                <a:cs typeface="Times New Roman"/>
              </a:rPr>
              <a:t> </a:t>
            </a:r>
            <a:r>
              <a:rPr sz="2800" dirty="0">
                <a:latin typeface="Times New Roman"/>
                <a:cs typeface="Times New Roman"/>
              </a:rPr>
              <a:t>опоры.</a:t>
            </a:r>
            <a:endParaRPr sz="2800">
              <a:latin typeface="Times New Roman"/>
              <a:cs typeface="Times New Roman"/>
            </a:endParaRPr>
          </a:p>
          <a:p>
            <a:pPr marL="622300" marR="81280" indent="-609600">
              <a:lnSpc>
                <a:spcPct val="95000"/>
              </a:lnSpc>
              <a:spcBef>
                <a:spcPts val="2500"/>
              </a:spcBef>
              <a:tabLst>
                <a:tab pos="4894580" algn="l"/>
              </a:tabLst>
            </a:pPr>
            <a:r>
              <a:rPr sz="2800" dirty="0">
                <a:latin typeface="Times New Roman"/>
                <a:cs typeface="Times New Roman"/>
              </a:rPr>
              <a:t>4. </a:t>
            </a:r>
            <a:r>
              <a:rPr sz="2800" spc="-40" dirty="0">
                <a:latin typeface="Times New Roman"/>
                <a:cs typeface="Times New Roman"/>
              </a:rPr>
              <a:t>Туловище </a:t>
            </a:r>
            <a:r>
              <a:rPr sz="2800" spc="-20" dirty="0">
                <a:latin typeface="Times New Roman"/>
                <a:cs typeface="Times New Roman"/>
              </a:rPr>
              <a:t>больного </a:t>
            </a:r>
            <a:r>
              <a:rPr sz="2800" spc="-15" dirty="0">
                <a:latin typeface="Times New Roman"/>
                <a:cs typeface="Times New Roman"/>
              </a:rPr>
              <a:t>во </a:t>
            </a:r>
            <a:r>
              <a:rPr sz="2800" spc="-5" dirty="0">
                <a:latin typeface="Times New Roman"/>
                <a:cs typeface="Times New Roman"/>
              </a:rPr>
              <a:t>время </a:t>
            </a:r>
            <a:r>
              <a:rPr sz="2800" spc="-10" dirty="0">
                <a:latin typeface="Times New Roman"/>
                <a:cs typeface="Times New Roman"/>
              </a:rPr>
              <a:t>шага </a:t>
            </a:r>
            <a:r>
              <a:rPr sz="2800" spc="-5" dirty="0">
                <a:latin typeface="Times New Roman"/>
                <a:cs typeface="Times New Roman"/>
              </a:rPr>
              <a:t>- </a:t>
            </a:r>
            <a:r>
              <a:rPr sz="2800" spc="-15" dirty="0">
                <a:latin typeface="Times New Roman"/>
                <a:cs typeface="Times New Roman"/>
              </a:rPr>
              <a:t>впереди костылей  (костыли </a:t>
            </a:r>
            <a:r>
              <a:rPr sz="2800" spc="10" dirty="0">
                <a:latin typeface="Times New Roman"/>
                <a:cs typeface="Times New Roman"/>
              </a:rPr>
              <a:t>остаются </a:t>
            </a:r>
            <a:r>
              <a:rPr sz="2800" spc="-35" dirty="0">
                <a:latin typeface="Times New Roman"/>
                <a:cs typeface="Times New Roman"/>
              </a:rPr>
              <a:t>несколько </a:t>
            </a:r>
            <a:r>
              <a:rPr sz="2800" spc="5" dirty="0">
                <a:latin typeface="Times New Roman"/>
                <a:cs typeface="Times New Roman"/>
              </a:rPr>
              <a:t>сзади </a:t>
            </a:r>
            <a:r>
              <a:rPr sz="2800" spc="-5" dirty="0">
                <a:latin typeface="Times New Roman"/>
                <a:cs typeface="Times New Roman"/>
              </a:rPr>
              <a:t>и </a:t>
            </a:r>
            <a:r>
              <a:rPr sz="2800" spc="5" dirty="0">
                <a:latin typeface="Times New Roman"/>
                <a:cs typeface="Times New Roman"/>
              </a:rPr>
              <a:t>осевая</a:t>
            </a:r>
            <a:r>
              <a:rPr sz="2800" spc="-130" dirty="0">
                <a:latin typeface="Times New Roman"/>
                <a:cs typeface="Times New Roman"/>
              </a:rPr>
              <a:t> </a:t>
            </a:r>
            <a:r>
              <a:rPr sz="2800" spc="-15" dirty="0">
                <a:latin typeface="Times New Roman"/>
                <a:cs typeface="Times New Roman"/>
              </a:rPr>
              <a:t>нагрузка  </a:t>
            </a:r>
            <a:r>
              <a:rPr sz="2800" dirty="0">
                <a:latin typeface="Times New Roman"/>
                <a:cs typeface="Times New Roman"/>
              </a:rPr>
              <a:t>на</a:t>
            </a:r>
            <a:r>
              <a:rPr sz="2800" spc="10" dirty="0">
                <a:latin typeface="Times New Roman"/>
                <a:cs typeface="Times New Roman"/>
              </a:rPr>
              <a:t> </a:t>
            </a:r>
            <a:r>
              <a:rPr sz="2800" spc="-5" dirty="0">
                <a:latin typeface="Times New Roman"/>
                <a:cs typeface="Times New Roman"/>
              </a:rPr>
              <a:t>них</a:t>
            </a:r>
            <a:r>
              <a:rPr sz="2800" spc="20" dirty="0">
                <a:latin typeface="Times New Roman"/>
                <a:cs typeface="Times New Roman"/>
              </a:rPr>
              <a:t> </a:t>
            </a:r>
            <a:r>
              <a:rPr sz="2800" spc="-10" dirty="0">
                <a:latin typeface="Times New Roman"/>
                <a:cs typeface="Times New Roman"/>
              </a:rPr>
              <a:t>перераспределяется	</a:t>
            </a:r>
            <a:r>
              <a:rPr sz="2800" spc="-5" dirty="0">
                <a:latin typeface="Times New Roman"/>
                <a:cs typeface="Times New Roman"/>
              </a:rPr>
              <a:t>неправильно).</a:t>
            </a:r>
            <a:endParaRPr sz="2800">
              <a:latin typeface="Times New Roman"/>
              <a:cs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8267" y="393773"/>
            <a:ext cx="8403590" cy="3218180"/>
          </a:xfrm>
          <a:prstGeom prst="rect">
            <a:avLst/>
          </a:prstGeom>
        </p:spPr>
        <p:txBody>
          <a:bodyPr vert="horz" wrap="square" lIns="0" tIns="115570" rIns="0" bIns="0" rtlCol="0">
            <a:spAutoFit/>
          </a:bodyPr>
          <a:lstStyle/>
          <a:p>
            <a:pPr marL="12700">
              <a:lnSpc>
                <a:spcPct val="100000"/>
              </a:lnSpc>
              <a:spcBef>
                <a:spcPts val="910"/>
              </a:spcBef>
            </a:pPr>
            <a:r>
              <a:rPr sz="2800" b="1" i="1" spc="-15" dirty="0">
                <a:latin typeface="Times New Roman"/>
                <a:cs typeface="Times New Roman"/>
              </a:rPr>
              <a:t>Обучение </a:t>
            </a:r>
            <a:r>
              <a:rPr sz="2800" b="1" i="1" spc="-25" dirty="0">
                <a:latin typeface="Times New Roman"/>
                <a:cs typeface="Times New Roman"/>
              </a:rPr>
              <a:t>ходьбе </a:t>
            </a:r>
            <a:r>
              <a:rPr sz="2800" b="1" i="1" spc="-5" dirty="0">
                <a:latin typeface="Times New Roman"/>
                <a:cs typeface="Times New Roman"/>
              </a:rPr>
              <a:t>по</a:t>
            </a:r>
            <a:r>
              <a:rPr sz="2800" b="1" i="1" spc="-160" dirty="0">
                <a:latin typeface="Times New Roman"/>
                <a:cs typeface="Times New Roman"/>
              </a:rPr>
              <a:t> </a:t>
            </a:r>
            <a:r>
              <a:rPr sz="2800" b="1" i="1" spc="-10" dirty="0">
                <a:latin typeface="Times New Roman"/>
                <a:cs typeface="Times New Roman"/>
              </a:rPr>
              <a:t>лестнице</a:t>
            </a:r>
            <a:r>
              <a:rPr sz="2800" b="1" spc="-10" dirty="0">
                <a:latin typeface="Times New Roman"/>
                <a:cs typeface="Times New Roman"/>
              </a:rPr>
              <a:t>.</a:t>
            </a:r>
            <a:endParaRPr sz="2800">
              <a:latin typeface="Times New Roman"/>
              <a:cs typeface="Times New Roman"/>
            </a:endParaRPr>
          </a:p>
          <a:p>
            <a:pPr marL="355600" marR="5080" indent="-342900">
              <a:lnSpc>
                <a:spcPct val="100000"/>
              </a:lnSpc>
              <a:spcBef>
                <a:spcPts val="805"/>
              </a:spcBef>
              <a:tabLst>
                <a:tab pos="314325" algn="l"/>
                <a:tab pos="4925060" algn="l"/>
              </a:tabLst>
            </a:pPr>
            <a:r>
              <a:rPr sz="2800" spc="-5" dirty="0">
                <a:latin typeface="Times New Roman"/>
                <a:cs typeface="Times New Roman"/>
              </a:rPr>
              <a:t>•	</a:t>
            </a:r>
            <a:r>
              <a:rPr sz="2800" spc="-10" dirty="0">
                <a:latin typeface="Times New Roman"/>
                <a:cs typeface="Times New Roman"/>
              </a:rPr>
              <a:t>При </a:t>
            </a:r>
            <a:r>
              <a:rPr sz="2800" spc="-20" dirty="0">
                <a:latin typeface="Times New Roman"/>
                <a:cs typeface="Times New Roman"/>
              </a:rPr>
              <a:t>подъеме </a:t>
            </a:r>
            <a:r>
              <a:rPr sz="2800" spc="-5" dirty="0">
                <a:latin typeface="Times New Roman"/>
                <a:cs typeface="Times New Roman"/>
              </a:rPr>
              <a:t>по </a:t>
            </a:r>
            <a:r>
              <a:rPr sz="2800" spc="-15" dirty="0">
                <a:latin typeface="Times New Roman"/>
                <a:cs typeface="Times New Roman"/>
              </a:rPr>
              <a:t>ступенькам </a:t>
            </a:r>
            <a:r>
              <a:rPr sz="2800" spc="-10" dirty="0">
                <a:latin typeface="Times New Roman"/>
                <a:cs typeface="Times New Roman"/>
              </a:rPr>
              <a:t>вверх, больной </a:t>
            </a:r>
            <a:r>
              <a:rPr sz="2800" spc="-20" dirty="0">
                <a:latin typeface="Times New Roman"/>
                <a:cs typeface="Times New Roman"/>
              </a:rPr>
              <a:t>сначала  </a:t>
            </a:r>
            <a:r>
              <a:rPr sz="2800" spc="-5" dirty="0">
                <a:latin typeface="Times New Roman"/>
                <a:cs typeface="Times New Roman"/>
              </a:rPr>
              <a:t>делает</a:t>
            </a:r>
            <a:r>
              <a:rPr sz="2800" spc="-20" dirty="0">
                <a:latin typeface="Times New Roman"/>
                <a:cs typeface="Times New Roman"/>
              </a:rPr>
              <a:t> </a:t>
            </a:r>
            <a:r>
              <a:rPr sz="2800" spc="-10" dirty="0">
                <a:latin typeface="Times New Roman"/>
                <a:cs typeface="Times New Roman"/>
              </a:rPr>
              <a:t>шаг</a:t>
            </a:r>
            <a:r>
              <a:rPr sz="2800" spc="-20" dirty="0">
                <a:latin typeface="Times New Roman"/>
                <a:cs typeface="Times New Roman"/>
              </a:rPr>
              <a:t> </a:t>
            </a:r>
            <a:r>
              <a:rPr sz="2800" spc="-5" dirty="0">
                <a:latin typeface="Times New Roman"/>
                <a:cs typeface="Times New Roman"/>
              </a:rPr>
              <a:t>неоперированной	</a:t>
            </a:r>
            <a:r>
              <a:rPr sz="2800" spc="-15" dirty="0">
                <a:latin typeface="Times New Roman"/>
                <a:cs typeface="Times New Roman"/>
              </a:rPr>
              <a:t>ногой, </a:t>
            </a:r>
            <a:r>
              <a:rPr sz="2800" spc="-5" dirty="0">
                <a:latin typeface="Times New Roman"/>
                <a:cs typeface="Times New Roman"/>
              </a:rPr>
              <a:t>а </a:t>
            </a:r>
            <a:r>
              <a:rPr sz="2800" spc="-20" dirty="0">
                <a:latin typeface="Times New Roman"/>
                <a:cs typeface="Times New Roman"/>
              </a:rPr>
              <a:t>затем </a:t>
            </a:r>
            <a:r>
              <a:rPr sz="2800" spc="-5" dirty="0">
                <a:latin typeface="Times New Roman"/>
                <a:cs typeface="Times New Roman"/>
              </a:rPr>
              <a:t>вместе</a:t>
            </a:r>
            <a:r>
              <a:rPr sz="2800" spc="-145" dirty="0">
                <a:latin typeface="Times New Roman"/>
                <a:cs typeface="Times New Roman"/>
              </a:rPr>
              <a:t> </a:t>
            </a:r>
            <a:r>
              <a:rPr sz="2800" spc="-5" dirty="0">
                <a:latin typeface="Times New Roman"/>
                <a:cs typeface="Times New Roman"/>
              </a:rPr>
              <a:t>с  </a:t>
            </a:r>
            <a:r>
              <a:rPr sz="2800" spc="-10" dirty="0">
                <a:latin typeface="Times New Roman"/>
                <a:cs typeface="Times New Roman"/>
              </a:rPr>
              <a:t>костылями </a:t>
            </a:r>
            <a:r>
              <a:rPr sz="2800" spc="-5" dirty="0">
                <a:latin typeface="Times New Roman"/>
                <a:cs typeface="Times New Roman"/>
              </a:rPr>
              <a:t>приставляет оперированную </a:t>
            </a:r>
            <a:r>
              <a:rPr sz="2800" spc="-60" dirty="0">
                <a:latin typeface="Times New Roman"/>
                <a:cs typeface="Times New Roman"/>
              </a:rPr>
              <a:t>ногу.</a:t>
            </a:r>
            <a:r>
              <a:rPr sz="2800" spc="-409" dirty="0">
                <a:latin typeface="Times New Roman"/>
                <a:cs typeface="Times New Roman"/>
              </a:rPr>
              <a:t> </a:t>
            </a:r>
            <a:r>
              <a:rPr sz="2800" spc="-10" dirty="0">
                <a:latin typeface="Times New Roman"/>
                <a:cs typeface="Times New Roman"/>
              </a:rPr>
              <a:t>При</a:t>
            </a:r>
            <a:endParaRPr sz="2800">
              <a:latin typeface="Times New Roman"/>
              <a:cs typeface="Times New Roman"/>
            </a:endParaRPr>
          </a:p>
          <a:p>
            <a:pPr marL="355600" marR="351790" algn="just">
              <a:lnSpc>
                <a:spcPct val="100000"/>
              </a:lnSpc>
              <a:spcBef>
                <a:spcPts val="5"/>
              </a:spcBef>
            </a:pPr>
            <a:r>
              <a:rPr sz="2800" spc="-15" dirty="0">
                <a:latin typeface="Times New Roman"/>
                <a:cs typeface="Times New Roman"/>
              </a:rPr>
              <a:t>спуске </a:t>
            </a:r>
            <a:r>
              <a:rPr sz="2800" spc="-5" dirty="0">
                <a:latin typeface="Times New Roman"/>
                <a:cs typeface="Times New Roman"/>
              </a:rPr>
              <a:t>по </a:t>
            </a:r>
            <a:r>
              <a:rPr sz="2800" spc="5" dirty="0">
                <a:latin typeface="Times New Roman"/>
                <a:cs typeface="Times New Roman"/>
              </a:rPr>
              <a:t>лестнице </a:t>
            </a:r>
            <a:r>
              <a:rPr sz="2800" spc="-5" dirty="0">
                <a:latin typeface="Times New Roman"/>
                <a:cs typeface="Times New Roman"/>
              </a:rPr>
              <a:t>вниз </a:t>
            </a:r>
            <a:r>
              <a:rPr sz="2800" spc="-10" dirty="0">
                <a:latin typeface="Times New Roman"/>
                <a:cs typeface="Times New Roman"/>
              </a:rPr>
              <a:t>больной </a:t>
            </a:r>
            <a:r>
              <a:rPr sz="2800" spc="-20" dirty="0">
                <a:latin typeface="Times New Roman"/>
                <a:cs typeface="Times New Roman"/>
              </a:rPr>
              <a:t>сначала</a:t>
            </a:r>
            <a:r>
              <a:rPr sz="2800" spc="-225" dirty="0">
                <a:latin typeface="Times New Roman"/>
                <a:cs typeface="Times New Roman"/>
              </a:rPr>
              <a:t> </a:t>
            </a:r>
            <a:r>
              <a:rPr sz="2800" spc="-10" dirty="0">
                <a:latin typeface="Times New Roman"/>
                <a:cs typeface="Times New Roman"/>
              </a:rPr>
              <a:t>спускает  </a:t>
            </a:r>
            <a:r>
              <a:rPr sz="2800" spc="-15" dirty="0">
                <a:latin typeface="Times New Roman"/>
                <a:cs typeface="Times New Roman"/>
              </a:rPr>
              <a:t>костыли, </a:t>
            </a:r>
            <a:r>
              <a:rPr sz="2800" spc="-20" dirty="0">
                <a:latin typeface="Times New Roman"/>
                <a:cs typeface="Times New Roman"/>
              </a:rPr>
              <a:t>затем </a:t>
            </a:r>
            <a:r>
              <a:rPr sz="2800" spc="-5" dirty="0">
                <a:latin typeface="Times New Roman"/>
                <a:cs typeface="Times New Roman"/>
              </a:rPr>
              <a:t>делает </a:t>
            </a:r>
            <a:r>
              <a:rPr sz="2800" spc="-10" dirty="0">
                <a:latin typeface="Times New Roman"/>
                <a:cs typeface="Times New Roman"/>
              </a:rPr>
              <a:t>шаг </a:t>
            </a:r>
            <a:r>
              <a:rPr sz="2800" spc="-5" dirty="0">
                <a:latin typeface="Times New Roman"/>
                <a:cs typeface="Times New Roman"/>
              </a:rPr>
              <a:t>оперированной </a:t>
            </a:r>
            <a:r>
              <a:rPr sz="2800" spc="-15" dirty="0">
                <a:latin typeface="Times New Roman"/>
                <a:cs typeface="Times New Roman"/>
              </a:rPr>
              <a:t>ногой,</a:t>
            </a:r>
            <a:r>
              <a:rPr sz="2800" spc="-220" dirty="0">
                <a:latin typeface="Times New Roman"/>
                <a:cs typeface="Times New Roman"/>
              </a:rPr>
              <a:t> </a:t>
            </a:r>
            <a:r>
              <a:rPr sz="2800" spc="-5" dirty="0">
                <a:latin typeface="Times New Roman"/>
                <a:cs typeface="Times New Roman"/>
              </a:rPr>
              <a:t>а  </a:t>
            </a:r>
            <a:r>
              <a:rPr sz="2800" spc="10" dirty="0">
                <a:latin typeface="Times New Roman"/>
                <a:cs typeface="Times New Roman"/>
              </a:rPr>
              <a:t>после </a:t>
            </a:r>
            <a:r>
              <a:rPr sz="2800" spc="-25" dirty="0">
                <a:latin typeface="Times New Roman"/>
                <a:cs typeface="Times New Roman"/>
              </a:rPr>
              <a:t>этого </a:t>
            </a:r>
            <a:r>
              <a:rPr sz="2800" spc="-5" dirty="0">
                <a:latin typeface="Times New Roman"/>
                <a:cs typeface="Times New Roman"/>
              </a:rPr>
              <a:t>присоединяет </a:t>
            </a:r>
            <a:r>
              <a:rPr sz="2800" spc="-20" dirty="0">
                <a:latin typeface="Times New Roman"/>
                <a:cs typeface="Times New Roman"/>
              </a:rPr>
              <a:t>здоровую</a:t>
            </a:r>
            <a:r>
              <a:rPr sz="2800" spc="-520" dirty="0">
                <a:latin typeface="Times New Roman"/>
                <a:cs typeface="Times New Roman"/>
              </a:rPr>
              <a:t> </a:t>
            </a:r>
            <a:r>
              <a:rPr sz="2800" spc="-60" dirty="0">
                <a:latin typeface="Times New Roman"/>
                <a:cs typeface="Times New Roman"/>
              </a:rPr>
              <a:t>ногу.</a:t>
            </a:r>
            <a:endParaRPr sz="28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87680" y="731519"/>
            <a:ext cx="5913120" cy="463295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65759" y="358216"/>
            <a:ext cx="6207125" cy="1313815"/>
          </a:xfrm>
          <a:prstGeom prst="rect">
            <a:avLst/>
          </a:prstGeom>
        </p:spPr>
        <p:txBody>
          <a:bodyPr vert="horz" wrap="square" lIns="0" tIns="8255" rIns="0" bIns="0" rtlCol="0">
            <a:spAutoFit/>
          </a:bodyPr>
          <a:lstStyle/>
          <a:p>
            <a:pPr marL="12700" marR="5080">
              <a:lnSpc>
                <a:spcPct val="100899"/>
              </a:lnSpc>
              <a:spcBef>
                <a:spcPts val="65"/>
              </a:spcBef>
            </a:pPr>
            <a:r>
              <a:rPr i="1" spc="-25" dirty="0">
                <a:solidFill>
                  <a:srgbClr val="000000"/>
                </a:solidFill>
                <a:latin typeface="Times New Roman"/>
                <a:cs typeface="Times New Roman"/>
              </a:rPr>
              <a:t>Ранний </a:t>
            </a:r>
            <a:r>
              <a:rPr i="1" spc="-5" dirty="0">
                <a:solidFill>
                  <a:srgbClr val="000000"/>
                </a:solidFill>
                <a:latin typeface="Times New Roman"/>
                <a:cs typeface="Times New Roman"/>
              </a:rPr>
              <a:t>послеоперационный </a:t>
            </a:r>
            <a:r>
              <a:rPr i="1" spc="-10" dirty="0">
                <a:solidFill>
                  <a:srgbClr val="000000"/>
                </a:solidFill>
                <a:latin typeface="Times New Roman"/>
                <a:cs typeface="Times New Roman"/>
              </a:rPr>
              <a:t>период  </a:t>
            </a:r>
            <a:r>
              <a:rPr b="0" i="1" spc="-5" dirty="0">
                <a:solidFill>
                  <a:srgbClr val="000000"/>
                </a:solidFill>
                <a:latin typeface="Times New Roman"/>
                <a:cs typeface="Times New Roman"/>
              </a:rPr>
              <a:t>(первые одна-две </a:t>
            </a:r>
            <a:r>
              <a:rPr b="0" i="1" spc="-25" dirty="0">
                <a:solidFill>
                  <a:srgbClr val="000000"/>
                </a:solidFill>
                <a:latin typeface="Times New Roman"/>
                <a:cs typeface="Times New Roman"/>
              </a:rPr>
              <a:t>недели </a:t>
            </a:r>
            <a:r>
              <a:rPr b="0" i="1" spc="10" dirty="0">
                <a:solidFill>
                  <a:srgbClr val="000000"/>
                </a:solidFill>
                <a:latin typeface="Times New Roman"/>
                <a:cs typeface="Times New Roman"/>
              </a:rPr>
              <a:t>после</a:t>
            </a:r>
            <a:r>
              <a:rPr b="0" i="1" spc="-170" dirty="0">
                <a:solidFill>
                  <a:srgbClr val="000000"/>
                </a:solidFill>
                <a:latin typeface="Times New Roman"/>
                <a:cs typeface="Times New Roman"/>
              </a:rPr>
              <a:t> </a:t>
            </a:r>
            <a:r>
              <a:rPr b="0" i="1" spc="-5" dirty="0">
                <a:solidFill>
                  <a:srgbClr val="000000"/>
                </a:solidFill>
                <a:latin typeface="Times New Roman"/>
                <a:cs typeface="Times New Roman"/>
              </a:rPr>
              <a:t>операции)  физиотерапия:</a:t>
            </a:r>
          </a:p>
        </p:txBody>
      </p:sp>
      <p:sp>
        <p:nvSpPr>
          <p:cNvPr id="4" name="object 4"/>
          <p:cNvSpPr txBox="1"/>
          <p:nvPr/>
        </p:nvSpPr>
        <p:spPr>
          <a:xfrm>
            <a:off x="186334" y="1814017"/>
            <a:ext cx="8815705" cy="4479290"/>
          </a:xfrm>
          <a:prstGeom prst="rect">
            <a:avLst/>
          </a:prstGeom>
        </p:spPr>
        <p:txBody>
          <a:bodyPr vert="horz" wrap="square" lIns="0" tIns="13335" rIns="0" bIns="0" rtlCol="0">
            <a:spAutoFit/>
          </a:bodyPr>
          <a:lstStyle/>
          <a:p>
            <a:pPr marL="354965" marR="379095" indent="-342900">
              <a:lnSpc>
                <a:spcPct val="100000"/>
              </a:lnSpc>
              <a:spcBef>
                <a:spcPts val="105"/>
              </a:spcBef>
              <a:tabLst>
                <a:tab pos="354965" algn="l"/>
                <a:tab pos="2319020" algn="l"/>
                <a:tab pos="3653790" algn="l"/>
              </a:tabLst>
            </a:pPr>
            <a:r>
              <a:rPr sz="2000" dirty="0">
                <a:latin typeface="Times New Roman"/>
                <a:cs typeface="Times New Roman"/>
              </a:rPr>
              <a:t>•	</a:t>
            </a:r>
            <a:r>
              <a:rPr sz="2000" spc="-70" dirty="0">
                <a:latin typeface="Times New Roman"/>
                <a:cs typeface="Times New Roman"/>
              </a:rPr>
              <a:t>Уже </a:t>
            </a:r>
            <a:r>
              <a:rPr sz="2000" spc="5" dirty="0">
                <a:latin typeface="Times New Roman"/>
                <a:cs typeface="Times New Roman"/>
              </a:rPr>
              <a:t>через </a:t>
            </a:r>
            <a:r>
              <a:rPr sz="2000" spc="-5" dirty="0">
                <a:latin typeface="Times New Roman"/>
                <a:cs typeface="Times New Roman"/>
              </a:rPr>
              <a:t>сутки </a:t>
            </a:r>
            <a:r>
              <a:rPr sz="2000" spc="10" dirty="0">
                <a:latin typeface="Times New Roman"/>
                <a:cs typeface="Times New Roman"/>
              </a:rPr>
              <a:t>после </a:t>
            </a:r>
            <a:r>
              <a:rPr sz="2000" dirty="0">
                <a:latin typeface="Times New Roman"/>
                <a:cs typeface="Times New Roman"/>
              </a:rPr>
              <a:t>операции </a:t>
            </a:r>
            <a:r>
              <a:rPr sz="2000" spc="-15" dirty="0">
                <a:latin typeface="Times New Roman"/>
                <a:cs typeface="Times New Roman"/>
              </a:rPr>
              <a:t>назначают </a:t>
            </a:r>
            <a:r>
              <a:rPr sz="2000" spc="-15" dirty="0">
                <a:solidFill>
                  <a:srgbClr val="FD0000"/>
                </a:solidFill>
                <a:latin typeface="Times New Roman"/>
                <a:cs typeface="Times New Roman"/>
              </a:rPr>
              <a:t>низкочастотную импульсную  </a:t>
            </a:r>
            <a:r>
              <a:rPr sz="2000" spc="-10" dirty="0">
                <a:solidFill>
                  <a:srgbClr val="FD0000"/>
                </a:solidFill>
                <a:latin typeface="Times New Roman"/>
                <a:cs typeface="Times New Roman"/>
              </a:rPr>
              <a:t>магнитотерапию</a:t>
            </a:r>
            <a:r>
              <a:rPr sz="2000" spc="114" dirty="0">
                <a:solidFill>
                  <a:srgbClr val="FD0000"/>
                </a:solidFill>
                <a:latin typeface="Times New Roman"/>
                <a:cs typeface="Times New Roman"/>
              </a:rPr>
              <a:t> </a:t>
            </a:r>
            <a:r>
              <a:rPr sz="2000" spc="-10" dirty="0">
                <a:solidFill>
                  <a:srgbClr val="FD0000"/>
                </a:solidFill>
                <a:latin typeface="Times New Roman"/>
                <a:cs typeface="Times New Roman"/>
              </a:rPr>
              <a:t>сразу</a:t>
            </a:r>
            <a:r>
              <a:rPr sz="2000" spc="105" dirty="0">
                <a:solidFill>
                  <a:srgbClr val="FD0000"/>
                </a:solidFill>
                <a:latin typeface="Times New Roman"/>
                <a:cs typeface="Times New Roman"/>
              </a:rPr>
              <a:t> </a:t>
            </a:r>
            <a:r>
              <a:rPr sz="2000" spc="5" dirty="0">
                <a:solidFill>
                  <a:srgbClr val="FD0000"/>
                </a:solidFill>
                <a:latin typeface="Times New Roman"/>
                <a:cs typeface="Times New Roman"/>
              </a:rPr>
              <a:t>после	</a:t>
            </a:r>
            <a:r>
              <a:rPr sz="2000" spc="-10" dirty="0">
                <a:solidFill>
                  <a:srgbClr val="FD0000"/>
                </a:solidFill>
                <a:latin typeface="Times New Roman"/>
                <a:cs typeface="Times New Roman"/>
              </a:rPr>
              <a:t>выполненного </a:t>
            </a:r>
            <a:r>
              <a:rPr sz="2000" spc="-45" dirty="0">
                <a:solidFill>
                  <a:srgbClr val="FD0000"/>
                </a:solidFill>
                <a:latin typeface="Times New Roman"/>
                <a:cs typeface="Times New Roman"/>
              </a:rPr>
              <a:t>УФО </a:t>
            </a:r>
            <a:r>
              <a:rPr sz="2000" spc="-5" dirty="0">
                <a:solidFill>
                  <a:srgbClr val="FD0000"/>
                </a:solidFill>
                <a:latin typeface="Times New Roman"/>
                <a:cs typeface="Times New Roman"/>
              </a:rPr>
              <a:t>или </a:t>
            </a:r>
            <a:r>
              <a:rPr sz="2000" spc="-15" dirty="0">
                <a:solidFill>
                  <a:srgbClr val="FD0000"/>
                </a:solidFill>
                <a:latin typeface="Times New Roman"/>
                <a:cs typeface="Times New Roman"/>
              </a:rPr>
              <a:t>фотохромотерапии  </a:t>
            </a:r>
            <a:r>
              <a:rPr sz="2000" spc="-5" dirty="0">
                <a:solidFill>
                  <a:srgbClr val="FD0000"/>
                </a:solidFill>
                <a:latin typeface="Times New Roman"/>
                <a:cs typeface="Times New Roman"/>
              </a:rPr>
              <a:t>синим</a:t>
            </a:r>
            <a:r>
              <a:rPr sz="2000" spc="60" dirty="0">
                <a:solidFill>
                  <a:srgbClr val="FD0000"/>
                </a:solidFill>
                <a:latin typeface="Times New Roman"/>
                <a:cs typeface="Times New Roman"/>
              </a:rPr>
              <a:t> </a:t>
            </a:r>
            <a:r>
              <a:rPr sz="2000" spc="-5" dirty="0">
                <a:solidFill>
                  <a:srgbClr val="FD0000"/>
                </a:solidFill>
                <a:latin typeface="Times New Roman"/>
                <a:cs typeface="Times New Roman"/>
              </a:rPr>
              <a:t>спектром	</a:t>
            </a:r>
            <a:r>
              <a:rPr sz="2000" dirty="0">
                <a:latin typeface="Times New Roman"/>
                <a:cs typeface="Times New Roman"/>
              </a:rPr>
              <a:t>( </a:t>
            </a:r>
            <a:r>
              <a:rPr sz="2000" spc="-5" dirty="0">
                <a:latin typeface="Times New Roman"/>
                <a:cs typeface="Times New Roman"/>
              </a:rPr>
              <a:t>на </a:t>
            </a:r>
            <a:r>
              <a:rPr sz="2000" spc="-10" dirty="0">
                <a:latin typeface="Times New Roman"/>
                <a:cs typeface="Times New Roman"/>
              </a:rPr>
              <a:t>область </a:t>
            </a:r>
            <a:r>
              <a:rPr sz="2000" spc="-5" dirty="0">
                <a:latin typeface="Times New Roman"/>
                <a:cs typeface="Times New Roman"/>
              </a:rPr>
              <a:t>швов </a:t>
            </a:r>
            <a:r>
              <a:rPr sz="2000" dirty="0">
                <a:latin typeface="Times New Roman"/>
                <a:cs typeface="Times New Roman"/>
              </a:rPr>
              <a:t>в</a:t>
            </a:r>
            <a:r>
              <a:rPr sz="2000" spc="185" dirty="0">
                <a:latin typeface="Times New Roman"/>
                <a:cs typeface="Times New Roman"/>
              </a:rPr>
              <a:t> </a:t>
            </a:r>
            <a:r>
              <a:rPr sz="2000" spc="-10" dirty="0">
                <a:latin typeface="Times New Roman"/>
                <a:cs typeface="Times New Roman"/>
              </a:rPr>
              <a:t>перевязочной).</a:t>
            </a:r>
            <a:endParaRPr sz="2000">
              <a:latin typeface="Times New Roman"/>
              <a:cs typeface="Times New Roman"/>
            </a:endParaRPr>
          </a:p>
          <a:p>
            <a:pPr marL="354965" marR="652145" indent="-342900" algn="just">
              <a:lnSpc>
                <a:spcPct val="98300"/>
              </a:lnSpc>
              <a:spcBef>
                <a:spcPts val="545"/>
              </a:spcBef>
            </a:pPr>
            <a:r>
              <a:rPr sz="2000" dirty="0">
                <a:latin typeface="Times New Roman"/>
                <a:cs typeface="Times New Roman"/>
              </a:rPr>
              <a:t>• </a:t>
            </a:r>
            <a:r>
              <a:rPr sz="2000" spc="-5" dirty="0">
                <a:latin typeface="Times New Roman"/>
                <a:cs typeface="Times New Roman"/>
              </a:rPr>
              <a:t>Для профилактики </a:t>
            </a:r>
            <a:r>
              <a:rPr sz="2000" spc="-10" dirty="0">
                <a:latin typeface="Times New Roman"/>
                <a:cs typeface="Times New Roman"/>
              </a:rPr>
              <a:t>пневмонии </a:t>
            </a:r>
            <a:r>
              <a:rPr sz="2000" dirty="0">
                <a:latin typeface="Times New Roman"/>
                <a:cs typeface="Times New Roman"/>
              </a:rPr>
              <a:t>и </a:t>
            </a:r>
            <a:r>
              <a:rPr sz="2000" spc="-5" dirty="0">
                <a:latin typeface="Times New Roman"/>
                <a:cs typeface="Times New Roman"/>
              </a:rPr>
              <a:t>застойных явлений </a:t>
            </a:r>
            <a:r>
              <a:rPr sz="2000" dirty="0">
                <a:latin typeface="Times New Roman"/>
                <a:cs typeface="Times New Roman"/>
              </a:rPr>
              <a:t>в </a:t>
            </a:r>
            <a:r>
              <a:rPr sz="2000" spc="-5" dirty="0">
                <a:latin typeface="Times New Roman"/>
                <a:cs typeface="Times New Roman"/>
              </a:rPr>
              <a:t>легких </a:t>
            </a:r>
            <a:r>
              <a:rPr sz="2000" spc="-15" dirty="0">
                <a:latin typeface="Times New Roman"/>
                <a:cs typeface="Times New Roman"/>
              </a:rPr>
              <a:t>назначают  </a:t>
            </a:r>
            <a:r>
              <a:rPr sz="2000" dirty="0">
                <a:solidFill>
                  <a:srgbClr val="FD0000"/>
                </a:solidFill>
                <a:latin typeface="Times New Roman"/>
                <a:cs typeface="Times New Roman"/>
              </a:rPr>
              <a:t>массаж </a:t>
            </a:r>
            <a:r>
              <a:rPr sz="2000" spc="-5" dirty="0">
                <a:solidFill>
                  <a:srgbClr val="FD0000"/>
                </a:solidFill>
                <a:latin typeface="Times New Roman"/>
                <a:cs typeface="Times New Roman"/>
              </a:rPr>
              <a:t>или вибромассаж </a:t>
            </a:r>
            <a:r>
              <a:rPr sz="2000" spc="-25" dirty="0">
                <a:solidFill>
                  <a:srgbClr val="FD0000"/>
                </a:solidFill>
                <a:latin typeface="Times New Roman"/>
                <a:cs typeface="Times New Roman"/>
              </a:rPr>
              <a:t>грудной </a:t>
            </a:r>
            <a:r>
              <a:rPr sz="2000" spc="-5" dirty="0">
                <a:solidFill>
                  <a:srgbClr val="FD0000"/>
                </a:solidFill>
                <a:latin typeface="Times New Roman"/>
                <a:cs typeface="Times New Roman"/>
              </a:rPr>
              <a:t>клетки</a:t>
            </a:r>
            <a:r>
              <a:rPr sz="2000" spc="-5" dirty="0">
                <a:latin typeface="Times New Roman"/>
                <a:cs typeface="Times New Roman"/>
              </a:rPr>
              <a:t>. </a:t>
            </a:r>
            <a:r>
              <a:rPr sz="2000" dirty="0">
                <a:latin typeface="Times New Roman"/>
                <a:cs typeface="Times New Roman"/>
              </a:rPr>
              <a:t>С </a:t>
            </a:r>
            <a:r>
              <a:rPr sz="2000" spc="-10" dirty="0">
                <a:latin typeface="Times New Roman"/>
                <a:cs typeface="Times New Roman"/>
              </a:rPr>
              <a:t>3-5-го </a:t>
            </a:r>
            <a:r>
              <a:rPr sz="2000" spc="-5" dirty="0">
                <a:latin typeface="Times New Roman"/>
                <a:cs typeface="Times New Roman"/>
              </a:rPr>
              <a:t>дня </a:t>
            </a:r>
            <a:r>
              <a:rPr sz="2000" spc="5" dirty="0">
                <a:latin typeface="Times New Roman"/>
                <a:cs typeface="Times New Roman"/>
              </a:rPr>
              <a:t>после </a:t>
            </a:r>
            <a:r>
              <a:rPr sz="2000" spc="-5" dirty="0">
                <a:latin typeface="Times New Roman"/>
                <a:cs typeface="Times New Roman"/>
              </a:rPr>
              <a:t>операции  </a:t>
            </a:r>
            <a:r>
              <a:rPr sz="2000" spc="-10" dirty="0">
                <a:latin typeface="Times New Roman"/>
                <a:cs typeface="Times New Roman"/>
              </a:rPr>
              <a:t>назначается </a:t>
            </a:r>
            <a:r>
              <a:rPr sz="2000" dirty="0">
                <a:latin typeface="Times New Roman"/>
                <a:cs typeface="Times New Roman"/>
              </a:rPr>
              <a:t>массаж </a:t>
            </a:r>
            <a:r>
              <a:rPr sz="2000" spc="-10" dirty="0">
                <a:latin typeface="Times New Roman"/>
                <a:cs typeface="Times New Roman"/>
              </a:rPr>
              <a:t>контралатеральной</a:t>
            </a:r>
            <a:r>
              <a:rPr sz="2000" spc="-185" dirty="0">
                <a:latin typeface="Times New Roman"/>
                <a:cs typeface="Times New Roman"/>
              </a:rPr>
              <a:t> </a:t>
            </a:r>
            <a:r>
              <a:rPr sz="2000" spc="-10" dirty="0">
                <a:latin typeface="Times New Roman"/>
                <a:cs typeface="Times New Roman"/>
              </a:rPr>
              <a:t>конечности.</a:t>
            </a:r>
            <a:endParaRPr sz="2000">
              <a:latin typeface="Times New Roman"/>
              <a:cs typeface="Times New Roman"/>
            </a:endParaRPr>
          </a:p>
          <a:p>
            <a:pPr marL="354965" marR="268605" indent="-342900" algn="just">
              <a:lnSpc>
                <a:spcPct val="100000"/>
              </a:lnSpc>
              <a:spcBef>
                <a:spcPts val="530"/>
              </a:spcBef>
            </a:pPr>
            <a:r>
              <a:rPr sz="2000" dirty="0">
                <a:latin typeface="Times New Roman"/>
                <a:cs typeface="Times New Roman"/>
              </a:rPr>
              <a:t>• У </a:t>
            </a:r>
            <a:r>
              <a:rPr sz="2000" spc="-10" dirty="0">
                <a:latin typeface="Times New Roman"/>
                <a:cs typeface="Times New Roman"/>
              </a:rPr>
              <a:t>пожилых </a:t>
            </a:r>
            <a:r>
              <a:rPr sz="2000" dirty="0">
                <a:latin typeface="Times New Roman"/>
                <a:cs typeface="Times New Roman"/>
              </a:rPr>
              <a:t>и </a:t>
            </a:r>
            <a:r>
              <a:rPr sz="2000" spc="-5" dirty="0">
                <a:latin typeface="Times New Roman"/>
                <a:cs typeface="Times New Roman"/>
              </a:rPr>
              <a:t>ослабленных </a:t>
            </a:r>
            <a:r>
              <a:rPr sz="2000" spc="-20" dirty="0">
                <a:latin typeface="Times New Roman"/>
                <a:cs typeface="Times New Roman"/>
              </a:rPr>
              <a:t>людей </a:t>
            </a:r>
            <a:r>
              <a:rPr sz="2000" dirty="0">
                <a:latin typeface="Times New Roman"/>
                <a:cs typeface="Times New Roman"/>
              </a:rPr>
              <a:t>для </a:t>
            </a:r>
            <a:r>
              <a:rPr sz="2000" spc="-5" dirty="0">
                <a:latin typeface="Times New Roman"/>
                <a:cs typeface="Times New Roman"/>
              </a:rPr>
              <a:t>повышения </a:t>
            </a:r>
            <a:r>
              <a:rPr sz="2000" dirty="0">
                <a:latin typeface="Times New Roman"/>
                <a:cs typeface="Times New Roman"/>
              </a:rPr>
              <a:t>защитных сил </a:t>
            </a:r>
            <a:r>
              <a:rPr sz="2000" spc="-5" dirty="0">
                <a:latin typeface="Times New Roman"/>
                <a:cs typeface="Times New Roman"/>
              </a:rPr>
              <a:t>организма  применяют</a:t>
            </a:r>
            <a:r>
              <a:rPr sz="2000" spc="-80" dirty="0">
                <a:latin typeface="Times New Roman"/>
                <a:cs typeface="Times New Roman"/>
              </a:rPr>
              <a:t> </a:t>
            </a:r>
            <a:r>
              <a:rPr sz="2000" spc="-15" dirty="0">
                <a:solidFill>
                  <a:srgbClr val="FD0000"/>
                </a:solidFill>
                <a:latin typeface="Times New Roman"/>
                <a:cs typeface="Times New Roman"/>
              </a:rPr>
              <a:t>иммуномодулирующие</a:t>
            </a:r>
            <a:r>
              <a:rPr sz="2000" spc="-120" dirty="0">
                <a:solidFill>
                  <a:srgbClr val="FD0000"/>
                </a:solidFill>
                <a:latin typeface="Times New Roman"/>
                <a:cs typeface="Times New Roman"/>
              </a:rPr>
              <a:t> </a:t>
            </a:r>
            <a:r>
              <a:rPr sz="2000" spc="-10" dirty="0">
                <a:solidFill>
                  <a:srgbClr val="FD0000"/>
                </a:solidFill>
                <a:latin typeface="Times New Roman"/>
                <a:cs typeface="Times New Roman"/>
              </a:rPr>
              <a:t>методики</a:t>
            </a:r>
            <a:r>
              <a:rPr sz="2000" spc="-10" dirty="0">
                <a:latin typeface="Times New Roman"/>
                <a:cs typeface="Times New Roman"/>
              </a:rPr>
              <a:t>:</a:t>
            </a:r>
            <a:r>
              <a:rPr sz="2000" spc="-100" dirty="0">
                <a:latin typeface="Times New Roman"/>
                <a:cs typeface="Times New Roman"/>
              </a:rPr>
              <a:t> </a:t>
            </a:r>
            <a:r>
              <a:rPr sz="2000" dirty="0">
                <a:latin typeface="Times New Roman"/>
                <a:cs typeface="Times New Roman"/>
              </a:rPr>
              <a:t>общее</a:t>
            </a:r>
            <a:r>
              <a:rPr sz="2000" spc="-110" dirty="0">
                <a:latin typeface="Times New Roman"/>
                <a:cs typeface="Times New Roman"/>
              </a:rPr>
              <a:t> </a:t>
            </a:r>
            <a:r>
              <a:rPr sz="2000" spc="-35" dirty="0">
                <a:latin typeface="Times New Roman"/>
                <a:cs typeface="Times New Roman"/>
              </a:rPr>
              <a:t>УФО,</a:t>
            </a:r>
            <a:r>
              <a:rPr sz="2000" spc="-100" dirty="0">
                <a:latin typeface="Times New Roman"/>
                <a:cs typeface="Times New Roman"/>
              </a:rPr>
              <a:t> </a:t>
            </a:r>
            <a:r>
              <a:rPr sz="2000" spc="-15" dirty="0">
                <a:latin typeface="Times New Roman"/>
                <a:cs typeface="Times New Roman"/>
              </a:rPr>
              <a:t>КВЧ-терапию</a:t>
            </a:r>
            <a:r>
              <a:rPr sz="2000" spc="-100" dirty="0">
                <a:latin typeface="Times New Roman"/>
                <a:cs typeface="Times New Roman"/>
              </a:rPr>
              <a:t> </a:t>
            </a:r>
            <a:r>
              <a:rPr sz="2000" spc="-5" dirty="0">
                <a:latin typeface="Times New Roman"/>
                <a:cs typeface="Times New Roman"/>
              </a:rPr>
              <a:t>на  область </a:t>
            </a:r>
            <a:r>
              <a:rPr sz="2000" spc="-10" dirty="0">
                <a:latin typeface="Times New Roman"/>
                <a:cs typeface="Times New Roman"/>
              </a:rPr>
              <a:t>иммунокомпетентных структур </a:t>
            </a:r>
            <a:r>
              <a:rPr sz="2000" dirty="0">
                <a:latin typeface="Times New Roman"/>
                <a:cs typeface="Times New Roman"/>
              </a:rPr>
              <a:t>(середину </a:t>
            </a:r>
            <a:r>
              <a:rPr sz="2000" spc="-25" dirty="0">
                <a:latin typeface="Times New Roman"/>
                <a:cs typeface="Times New Roman"/>
              </a:rPr>
              <a:t>грудины, </a:t>
            </a:r>
            <a:r>
              <a:rPr sz="2000" spc="-5" dirty="0">
                <a:latin typeface="Times New Roman"/>
                <a:cs typeface="Times New Roman"/>
              </a:rPr>
              <a:t>область </a:t>
            </a:r>
            <a:r>
              <a:rPr sz="2000" spc="-10" dirty="0">
                <a:latin typeface="Times New Roman"/>
                <a:cs typeface="Times New Roman"/>
              </a:rPr>
              <a:t>пупка,  </a:t>
            </a:r>
            <a:r>
              <a:rPr sz="2000" dirty="0">
                <a:latin typeface="Times New Roman"/>
                <a:cs typeface="Times New Roman"/>
              </a:rPr>
              <a:t>проекцию </a:t>
            </a:r>
            <a:r>
              <a:rPr sz="2000" spc="-20" dirty="0">
                <a:latin typeface="Times New Roman"/>
                <a:cs typeface="Times New Roman"/>
              </a:rPr>
              <a:t>надпочечников </a:t>
            </a:r>
            <a:r>
              <a:rPr sz="2000" dirty="0">
                <a:latin typeface="Times New Roman"/>
                <a:cs typeface="Times New Roman"/>
              </a:rPr>
              <a:t>и</a:t>
            </a:r>
            <a:r>
              <a:rPr sz="2000" spc="-285" dirty="0">
                <a:latin typeface="Times New Roman"/>
                <a:cs typeface="Times New Roman"/>
              </a:rPr>
              <a:t> </a:t>
            </a:r>
            <a:r>
              <a:rPr sz="2000" spc="-25" dirty="0">
                <a:latin typeface="Times New Roman"/>
                <a:cs typeface="Times New Roman"/>
              </a:rPr>
              <a:t>т.д.).</a:t>
            </a:r>
            <a:endParaRPr sz="2000">
              <a:latin typeface="Times New Roman"/>
              <a:cs typeface="Times New Roman"/>
            </a:endParaRPr>
          </a:p>
          <a:p>
            <a:pPr marL="354965" marR="5080" indent="-342900">
              <a:lnSpc>
                <a:spcPct val="100000"/>
              </a:lnSpc>
              <a:spcBef>
                <a:spcPts val="505"/>
              </a:spcBef>
              <a:tabLst>
                <a:tab pos="354965" algn="l"/>
              </a:tabLst>
            </a:pPr>
            <a:r>
              <a:rPr sz="2000" dirty="0">
                <a:latin typeface="Times New Roman"/>
                <a:cs typeface="Times New Roman"/>
              </a:rPr>
              <a:t>•	При </a:t>
            </a:r>
            <a:r>
              <a:rPr sz="2000" spc="-5" dirty="0">
                <a:latin typeface="Times New Roman"/>
                <a:cs typeface="Times New Roman"/>
              </a:rPr>
              <a:t>осложненном </a:t>
            </a:r>
            <a:r>
              <a:rPr sz="2000" spc="-10" dirty="0">
                <a:latin typeface="Times New Roman"/>
                <a:cs typeface="Times New Roman"/>
              </a:rPr>
              <a:t>течении </a:t>
            </a:r>
            <a:r>
              <a:rPr sz="2000" dirty="0">
                <a:latin typeface="Times New Roman"/>
                <a:cs typeface="Times New Roman"/>
              </a:rPr>
              <a:t>послеоперационного </a:t>
            </a:r>
            <a:r>
              <a:rPr sz="2000" spc="-10" dirty="0">
                <a:latin typeface="Times New Roman"/>
                <a:cs typeface="Times New Roman"/>
              </a:rPr>
              <a:t>периода </a:t>
            </a:r>
            <a:r>
              <a:rPr sz="2000" spc="-5" dirty="0">
                <a:latin typeface="Times New Roman"/>
                <a:cs typeface="Times New Roman"/>
              </a:rPr>
              <a:t>(выраженном </a:t>
            </a:r>
            <a:r>
              <a:rPr sz="2000" spc="-15" dirty="0">
                <a:latin typeface="Times New Roman"/>
                <a:cs typeface="Times New Roman"/>
              </a:rPr>
              <a:t>отеке,  </a:t>
            </a:r>
            <a:r>
              <a:rPr sz="2000" spc="-5" dirty="0">
                <a:latin typeface="Times New Roman"/>
                <a:cs typeface="Times New Roman"/>
              </a:rPr>
              <a:t>инфильтрации </a:t>
            </a:r>
            <a:r>
              <a:rPr sz="2000" spc="-10" dirty="0">
                <a:latin typeface="Times New Roman"/>
                <a:cs typeface="Times New Roman"/>
              </a:rPr>
              <a:t>тканей, </a:t>
            </a:r>
            <a:r>
              <a:rPr sz="2000" spc="-5" dirty="0">
                <a:latin typeface="Times New Roman"/>
                <a:cs typeface="Times New Roman"/>
              </a:rPr>
              <a:t>наличии </a:t>
            </a:r>
            <a:r>
              <a:rPr sz="2000" dirty="0">
                <a:latin typeface="Times New Roman"/>
                <a:cs typeface="Times New Roman"/>
              </a:rPr>
              <a:t>неврологических и </a:t>
            </a:r>
            <a:r>
              <a:rPr sz="2000" spc="-10" dirty="0">
                <a:latin typeface="Times New Roman"/>
                <a:cs typeface="Times New Roman"/>
              </a:rPr>
              <a:t>сосудистых </a:t>
            </a:r>
            <a:r>
              <a:rPr sz="2000" spc="-5" dirty="0">
                <a:latin typeface="Times New Roman"/>
                <a:cs typeface="Times New Roman"/>
              </a:rPr>
              <a:t>нарушений) </a:t>
            </a:r>
            <a:r>
              <a:rPr sz="2000" dirty="0">
                <a:latin typeface="Times New Roman"/>
                <a:cs typeface="Times New Roman"/>
              </a:rPr>
              <a:t>в  </a:t>
            </a:r>
            <a:r>
              <a:rPr sz="2000" spc="-5" dirty="0">
                <a:latin typeface="Times New Roman"/>
                <a:cs typeface="Times New Roman"/>
              </a:rPr>
              <a:t>программу </a:t>
            </a:r>
            <a:r>
              <a:rPr sz="2000" dirty="0">
                <a:latin typeface="Times New Roman"/>
                <a:cs typeface="Times New Roman"/>
              </a:rPr>
              <a:t>реабилитационных мероприятий </a:t>
            </a:r>
            <a:r>
              <a:rPr sz="2000" spc="-5" dirty="0">
                <a:latin typeface="Times New Roman"/>
                <a:cs typeface="Times New Roman"/>
              </a:rPr>
              <a:t>дополнительно </a:t>
            </a:r>
            <a:r>
              <a:rPr sz="2000" spc="-10" dirty="0">
                <a:latin typeface="Times New Roman"/>
                <a:cs typeface="Times New Roman"/>
              </a:rPr>
              <a:t>включаются  </a:t>
            </a:r>
            <a:r>
              <a:rPr sz="2000" dirty="0">
                <a:latin typeface="Times New Roman"/>
                <a:cs typeface="Times New Roman"/>
              </a:rPr>
              <a:t>различные </a:t>
            </a:r>
            <a:r>
              <a:rPr sz="2000" spc="-10" dirty="0">
                <a:latin typeface="Times New Roman"/>
                <a:cs typeface="Times New Roman"/>
              </a:rPr>
              <a:t>методики физиолечения </a:t>
            </a:r>
            <a:r>
              <a:rPr sz="2000" dirty="0">
                <a:latin typeface="Times New Roman"/>
                <a:cs typeface="Times New Roman"/>
              </a:rPr>
              <a:t>и</a:t>
            </a:r>
            <a:r>
              <a:rPr sz="2000" spc="-175" dirty="0">
                <a:latin typeface="Times New Roman"/>
                <a:cs typeface="Times New Roman"/>
              </a:rPr>
              <a:t> </a:t>
            </a:r>
            <a:r>
              <a:rPr sz="2000" spc="-10" dirty="0">
                <a:latin typeface="Times New Roman"/>
                <a:cs typeface="Times New Roman"/>
              </a:rPr>
              <a:t>рефлексотерапии.</a:t>
            </a:r>
            <a:endParaRPr sz="20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670559"/>
            <a:ext cx="5120640" cy="4876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4797" y="363728"/>
            <a:ext cx="8641715" cy="1093470"/>
          </a:xfrm>
          <a:prstGeom prst="rect">
            <a:avLst/>
          </a:prstGeom>
        </p:spPr>
        <p:txBody>
          <a:bodyPr vert="horz" wrap="square" lIns="0" tIns="12700" rIns="0" bIns="0" rtlCol="0">
            <a:spAutoFit/>
          </a:bodyPr>
          <a:lstStyle/>
          <a:p>
            <a:pPr marL="1814195" marR="1791970" indent="11430" algn="ctr">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200"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a:p>
            <a:pPr algn="ctr">
              <a:lnSpc>
                <a:spcPct val="100000"/>
              </a:lnSpc>
              <a:spcBef>
                <a:spcPts val="10"/>
              </a:spcBef>
            </a:pPr>
            <a:r>
              <a:rPr sz="2200" b="0" spc="-5" dirty="0">
                <a:solidFill>
                  <a:srgbClr val="000000"/>
                </a:solidFill>
                <a:latin typeface="Times New Roman"/>
                <a:cs typeface="Times New Roman"/>
              </a:rPr>
              <a:t>(со </a:t>
            </a:r>
            <a:r>
              <a:rPr sz="2200" b="0" spc="-10" dirty="0">
                <a:solidFill>
                  <a:srgbClr val="000000"/>
                </a:solidFill>
                <a:latin typeface="Times New Roman"/>
                <a:cs typeface="Times New Roman"/>
              </a:rPr>
              <a:t>второй-третьей недели </a:t>
            </a:r>
            <a:r>
              <a:rPr sz="2200" b="0" spc="-5" dirty="0">
                <a:solidFill>
                  <a:srgbClr val="000000"/>
                </a:solidFill>
                <a:latin typeface="Times New Roman"/>
                <a:cs typeface="Times New Roman"/>
              </a:rPr>
              <a:t>до </a:t>
            </a:r>
            <a:r>
              <a:rPr sz="2200" b="0" spc="-25" dirty="0">
                <a:solidFill>
                  <a:srgbClr val="000000"/>
                </a:solidFill>
                <a:latin typeface="Times New Roman"/>
                <a:cs typeface="Times New Roman"/>
              </a:rPr>
              <a:t>конца </a:t>
            </a:r>
            <a:r>
              <a:rPr sz="2200" b="0" dirty="0">
                <a:solidFill>
                  <a:srgbClr val="000000"/>
                </a:solidFill>
                <a:latin typeface="Times New Roman"/>
                <a:cs typeface="Times New Roman"/>
              </a:rPr>
              <a:t>шестой </a:t>
            </a:r>
            <a:r>
              <a:rPr sz="2200" b="0" spc="-10" dirty="0">
                <a:solidFill>
                  <a:srgbClr val="000000"/>
                </a:solidFill>
                <a:latin typeface="Times New Roman"/>
                <a:cs typeface="Times New Roman"/>
              </a:rPr>
              <a:t>недели </a:t>
            </a:r>
            <a:r>
              <a:rPr sz="2200" b="0" spc="-5" dirty="0">
                <a:solidFill>
                  <a:srgbClr val="000000"/>
                </a:solidFill>
                <a:latin typeface="Times New Roman"/>
                <a:cs typeface="Times New Roman"/>
              </a:rPr>
              <a:t>с момента</a:t>
            </a:r>
            <a:r>
              <a:rPr sz="2200" b="0" spc="-120" dirty="0">
                <a:solidFill>
                  <a:srgbClr val="000000"/>
                </a:solidFill>
                <a:latin typeface="Times New Roman"/>
                <a:cs typeface="Times New Roman"/>
              </a:rPr>
              <a:t> </a:t>
            </a:r>
            <a:r>
              <a:rPr sz="2200" b="0" spc="-5" dirty="0">
                <a:solidFill>
                  <a:srgbClr val="000000"/>
                </a:solidFill>
                <a:latin typeface="Times New Roman"/>
                <a:cs typeface="Times New Roman"/>
              </a:rPr>
              <a:t>операции)</a:t>
            </a:r>
            <a:endParaRPr sz="2200">
              <a:latin typeface="Times New Roman"/>
              <a:cs typeface="Times New Roman"/>
            </a:endParaRPr>
          </a:p>
        </p:txBody>
      </p:sp>
      <p:sp>
        <p:nvSpPr>
          <p:cNvPr id="4" name="object 4"/>
          <p:cNvSpPr txBox="1"/>
          <p:nvPr/>
        </p:nvSpPr>
        <p:spPr>
          <a:xfrm>
            <a:off x="402437" y="1568662"/>
            <a:ext cx="8061959" cy="4946015"/>
          </a:xfrm>
          <a:prstGeom prst="rect">
            <a:avLst/>
          </a:prstGeom>
        </p:spPr>
        <p:txBody>
          <a:bodyPr vert="horz" wrap="square" lIns="0" tIns="191770" rIns="0" bIns="0" rtlCol="0">
            <a:spAutoFit/>
          </a:bodyPr>
          <a:lstStyle/>
          <a:p>
            <a:pPr marL="12700">
              <a:lnSpc>
                <a:spcPct val="100000"/>
              </a:lnSpc>
              <a:spcBef>
                <a:spcPts val="1510"/>
              </a:spcBef>
            </a:pPr>
            <a:r>
              <a:rPr sz="2400" i="1" spc="-15" dirty="0">
                <a:latin typeface="Times New Roman"/>
                <a:cs typeface="Times New Roman"/>
              </a:rPr>
              <a:t>Задачи:</a:t>
            </a:r>
            <a:endParaRPr sz="2400">
              <a:latin typeface="Times New Roman"/>
              <a:cs typeface="Times New Roman"/>
            </a:endParaRPr>
          </a:p>
          <a:p>
            <a:pPr marL="469900">
              <a:lnSpc>
                <a:spcPct val="100000"/>
              </a:lnSpc>
              <a:spcBef>
                <a:spcPts val="1405"/>
              </a:spcBef>
            </a:pPr>
            <a:r>
              <a:rPr sz="2400" spc="-5" dirty="0">
                <a:latin typeface="Wingdings"/>
                <a:cs typeface="Wingdings"/>
              </a:rPr>
              <a:t></a:t>
            </a:r>
            <a:r>
              <a:rPr sz="2400" spc="-5" dirty="0">
                <a:latin typeface="Times New Roman"/>
                <a:cs typeface="Times New Roman"/>
              </a:rPr>
              <a:t>дальнейшее </a:t>
            </a:r>
            <a:r>
              <a:rPr sz="2400" spc="-10" dirty="0">
                <a:latin typeface="Times New Roman"/>
                <a:cs typeface="Times New Roman"/>
              </a:rPr>
              <a:t>улучшение </a:t>
            </a:r>
            <a:r>
              <a:rPr sz="2400" spc="-5" dirty="0">
                <a:latin typeface="Times New Roman"/>
                <a:cs typeface="Times New Roman"/>
              </a:rPr>
              <a:t>подвижности </a:t>
            </a:r>
            <a:r>
              <a:rPr sz="2400" dirty="0">
                <a:latin typeface="Times New Roman"/>
                <a:cs typeface="Times New Roman"/>
              </a:rPr>
              <a:t>в</a:t>
            </a:r>
            <a:r>
              <a:rPr sz="2400" spc="-55" dirty="0">
                <a:latin typeface="Times New Roman"/>
                <a:cs typeface="Times New Roman"/>
              </a:rPr>
              <a:t> </a:t>
            </a:r>
            <a:r>
              <a:rPr sz="2400" spc="-5" dirty="0">
                <a:latin typeface="Times New Roman"/>
                <a:cs typeface="Times New Roman"/>
              </a:rPr>
              <a:t>суставе;</a:t>
            </a:r>
            <a:endParaRPr sz="2400">
              <a:latin typeface="Times New Roman"/>
              <a:cs typeface="Times New Roman"/>
            </a:endParaRPr>
          </a:p>
          <a:p>
            <a:pPr marL="469900" marR="843280">
              <a:lnSpc>
                <a:spcPct val="100000"/>
              </a:lnSpc>
              <a:spcBef>
                <a:spcPts val="1405"/>
              </a:spcBef>
            </a:pPr>
            <a:r>
              <a:rPr sz="2400" spc="-5" dirty="0">
                <a:latin typeface="Wingdings"/>
                <a:cs typeface="Wingdings"/>
              </a:rPr>
              <a:t></a:t>
            </a:r>
            <a:r>
              <a:rPr sz="2400" spc="-5" dirty="0">
                <a:latin typeface="Times New Roman"/>
                <a:cs typeface="Times New Roman"/>
              </a:rPr>
              <a:t>восстановление </a:t>
            </a:r>
            <a:r>
              <a:rPr sz="2400" spc="-10" dirty="0">
                <a:latin typeface="Times New Roman"/>
                <a:cs typeface="Times New Roman"/>
              </a:rPr>
              <a:t>правильного </a:t>
            </a:r>
            <a:r>
              <a:rPr sz="2400" spc="-5" dirty="0">
                <a:latin typeface="Times New Roman"/>
                <a:cs typeface="Times New Roman"/>
              </a:rPr>
              <a:t>стереотипа </a:t>
            </a:r>
            <a:r>
              <a:rPr sz="2400" spc="-30" dirty="0">
                <a:latin typeface="Times New Roman"/>
                <a:cs typeface="Times New Roman"/>
              </a:rPr>
              <a:t>ходьбы</a:t>
            </a:r>
            <a:r>
              <a:rPr sz="2400" spc="-155" dirty="0">
                <a:latin typeface="Times New Roman"/>
                <a:cs typeface="Times New Roman"/>
              </a:rPr>
              <a:t> </a:t>
            </a:r>
            <a:r>
              <a:rPr sz="2400" dirty="0">
                <a:latin typeface="Times New Roman"/>
                <a:cs typeface="Times New Roman"/>
              </a:rPr>
              <a:t>и  </a:t>
            </a:r>
            <a:r>
              <a:rPr sz="2400" spc="-5" dirty="0">
                <a:latin typeface="Times New Roman"/>
                <a:cs typeface="Times New Roman"/>
              </a:rPr>
              <a:t>дозированная тренировка </a:t>
            </a:r>
            <a:r>
              <a:rPr sz="2400" dirty="0">
                <a:latin typeface="Times New Roman"/>
                <a:cs typeface="Times New Roman"/>
              </a:rPr>
              <a:t>в</a:t>
            </a:r>
            <a:r>
              <a:rPr sz="2400" spc="-215" dirty="0">
                <a:latin typeface="Times New Roman"/>
                <a:cs typeface="Times New Roman"/>
              </a:rPr>
              <a:t> </a:t>
            </a:r>
            <a:r>
              <a:rPr sz="2400" spc="-30" dirty="0">
                <a:latin typeface="Times New Roman"/>
                <a:cs typeface="Times New Roman"/>
              </a:rPr>
              <a:t>ходьбе;</a:t>
            </a:r>
            <a:endParaRPr sz="2400">
              <a:latin typeface="Times New Roman"/>
              <a:cs typeface="Times New Roman"/>
            </a:endParaRPr>
          </a:p>
          <a:p>
            <a:pPr marL="469900">
              <a:lnSpc>
                <a:spcPct val="100000"/>
              </a:lnSpc>
              <a:spcBef>
                <a:spcPts val="1405"/>
              </a:spcBef>
            </a:pPr>
            <a:r>
              <a:rPr sz="2400" spc="5" dirty="0">
                <a:latin typeface="Wingdings"/>
                <a:cs typeface="Wingdings"/>
              </a:rPr>
              <a:t></a:t>
            </a:r>
            <a:r>
              <a:rPr sz="2400" spc="5" dirty="0">
                <a:latin typeface="Times New Roman"/>
                <a:cs typeface="Times New Roman"/>
              </a:rPr>
              <a:t>освоение </a:t>
            </a:r>
            <a:r>
              <a:rPr sz="2400" spc="-5" dirty="0">
                <a:latin typeface="Times New Roman"/>
                <a:cs typeface="Times New Roman"/>
              </a:rPr>
              <a:t>спуска </a:t>
            </a:r>
            <a:r>
              <a:rPr sz="2400" dirty="0">
                <a:latin typeface="Times New Roman"/>
                <a:cs typeface="Times New Roman"/>
              </a:rPr>
              <a:t>и </a:t>
            </a:r>
            <a:r>
              <a:rPr sz="2400" spc="-15" dirty="0">
                <a:latin typeface="Times New Roman"/>
                <a:cs typeface="Times New Roman"/>
              </a:rPr>
              <a:t>подъема </a:t>
            </a:r>
            <a:r>
              <a:rPr sz="2400" spc="-5" dirty="0">
                <a:latin typeface="Times New Roman"/>
                <a:cs typeface="Times New Roman"/>
              </a:rPr>
              <a:t>по</a:t>
            </a:r>
            <a:r>
              <a:rPr sz="2400" spc="-55" dirty="0">
                <a:latin typeface="Times New Roman"/>
                <a:cs typeface="Times New Roman"/>
              </a:rPr>
              <a:t> </a:t>
            </a:r>
            <a:r>
              <a:rPr sz="2400" spc="5" dirty="0">
                <a:latin typeface="Times New Roman"/>
                <a:cs typeface="Times New Roman"/>
              </a:rPr>
              <a:t>лестнице;</a:t>
            </a:r>
            <a:endParaRPr sz="2400">
              <a:latin typeface="Times New Roman"/>
              <a:cs typeface="Times New Roman"/>
            </a:endParaRPr>
          </a:p>
          <a:p>
            <a:pPr marL="469900">
              <a:lnSpc>
                <a:spcPct val="100000"/>
              </a:lnSpc>
              <a:spcBef>
                <a:spcPts val="1395"/>
              </a:spcBef>
            </a:pPr>
            <a:r>
              <a:rPr sz="2400" spc="-10" dirty="0">
                <a:latin typeface="Wingdings"/>
                <a:cs typeface="Wingdings"/>
              </a:rPr>
              <a:t></a:t>
            </a:r>
            <a:r>
              <a:rPr sz="2400" spc="-10" dirty="0">
                <a:latin typeface="Times New Roman"/>
                <a:cs typeface="Times New Roman"/>
              </a:rPr>
              <a:t>обучение </a:t>
            </a:r>
            <a:r>
              <a:rPr sz="2400" spc="-5" dirty="0">
                <a:latin typeface="Times New Roman"/>
                <a:cs typeface="Times New Roman"/>
              </a:rPr>
              <a:t>правильным </a:t>
            </a:r>
            <a:r>
              <a:rPr sz="2400" spc="-10" dirty="0">
                <a:latin typeface="Times New Roman"/>
                <a:cs typeface="Times New Roman"/>
              </a:rPr>
              <a:t>навыкам </a:t>
            </a:r>
            <a:r>
              <a:rPr sz="2400" spc="-5" dirty="0">
                <a:latin typeface="Times New Roman"/>
                <a:cs typeface="Times New Roman"/>
              </a:rPr>
              <a:t>по самообслуживанию</a:t>
            </a:r>
            <a:r>
              <a:rPr sz="2400" spc="-145" dirty="0">
                <a:latin typeface="Times New Roman"/>
                <a:cs typeface="Times New Roman"/>
              </a:rPr>
              <a:t> </a:t>
            </a:r>
            <a:r>
              <a:rPr sz="2400" dirty="0">
                <a:latin typeface="Times New Roman"/>
                <a:cs typeface="Times New Roman"/>
              </a:rPr>
              <a:t>и</a:t>
            </a:r>
            <a:endParaRPr sz="2400">
              <a:latin typeface="Times New Roman"/>
              <a:cs typeface="Times New Roman"/>
            </a:endParaRPr>
          </a:p>
          <a:p>
            <a:pPr marL="469900">
              <a:lnSpc>
                <a:spcPct val="100000"/>
              </a:lnSpc>
            </a:pPr>
            <a:r>
              <a:rPr sz="2400" spc="-10" dirty="0">
                <a:latin typeface="Times New Roman"/>
                <a:cs typeface="Times New Roman"/>
              </a:rPr>
              <a:t>поведению </a:t>
            </a:r>
            <a:r>
              <a:rPr sz="2400" dirty="0">
                <a:latin typeface="Times New Roman"/>
                <a:cs typeface="Times New Roman"/>
              </a:rPr>
              <a:t>в </a:t>
            </a:r>
            <a:r>
              <a:rPr sz="2400" spc="-5" dirty="0">
                <a:latin typeface="Times New Roman"/>
                <a:cs typeface="Times New Roman"/>
              </a:rPr>
              <a:t>повседневной</a:t>
            </a:r>
            <a:r>
              <a:rPr sz="2400" spc="-15" dirty="0">
                <a:latin typeface="Times New Roman"/>
                <a:cs typeface="Times New Roman"/>
              </a:rPr>
              <a:t> </a:t>
            </a:r>
            <a:r>
              <a:rPr sz="2400" dirty="0">
                <a:latin typeface="Times New Roman"/>
                <a:cs typeface="Times New Roman"/>
              </a:rPr>
              <a:t>жизни.</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45"/>
              </a:spcBef>
            </a:pPr>
            <a:endParaRPr sz="2400">
              <a:latin typeface="Times New Roman"/>
              <a:cs typeface="Times New Roman"/>
            </a:endParaRPr>
          </a:p>
          <a:p>
            <a:pPr marL="927100">
              <a:lnSpc>
                <a:spcPct val="100000"/>
              </a:lnSpc>
            </a:pPr>
            <a:r>
              <a:rPr sz="2400" spc="10" dirty="0">
                <a:latin typeface="Times New Roman"/>
                <a:cs typeface="Times New Roman"/>
              </a:rPr>
              <a:t>После </a:t>
            </a:r>
            <a:r>
              <a:rPr sz="2400" spc="-5" dirty="0">
                <a:latin typeface="Times New Roman"/>
                <a:cs typeface="Times New Roman"/>
              </a:rPr>
              <a:t>выписки из </a:t>
            </a:r>
            <a:r>
              <a:rPr sz="2400" dirty="0">
                <a:latin typeface="Times New Roman"/>
                <a:cs typeface="Times New Roman"/>
              </a:rPr>
              <a:t>стационара до 3 </a:t>
            </a:r>
            <a:r>
              <a:rPr sz="2400" spc="5" dirty="0">
                <a:latin typeface="Times New Roman"/>
                <a:cs typeface="Times New Roman"/>
              </a:rPr>
              <a:t>месяцев</a:t>
            </a:r>
            <a:r>
              <a:rPr sz="2400" spc="185" dirty="0">
                <a:latin typeface="Times New Roman"/>
                <a:cs typeface="Times New Roman"/>
              </a:rPr>
              <a:t> </a:t>
            </a:r>
            <a:r>
              <a:rPr sz="2400" spc="10" dirty="0">
                <a:latin typeface="Times New Roman"/>
                <a:cs typeface="Times New Roman"/>
              </a:rPr>
              <a:t>после</a:t>
            </a:r>
            <a:endParaRPr sz="2400">
              <a:latin typeface="Times New Roman"/>
              <a:cs typeface="Times New Roman"/>
            </a:endParaRPr>
          </a:p>
          <a:p>
            <a:pPr marL="12700">
              <a:lnSpc>
                <a:spcPct val="100000"/>
              </a:lnSpc>
              <a:spcBef>
                <a:spcPts val="5"/>
              </a:spcBef>
            </a:pPr>
            <a:r>
              <a:rPr sz="2400" dirty="0">
                <a:latin typeface="Times New Roman"/>
                <a:cs typeface="Times New Roman"/>
              </a:rPr>
              <a:t>операции</a:t>
            </a:r>
            <a:r>
              <a:rPr sz="2400" spc="-95" dirty="0">
                <a:latin typeface="Times New Roman"/>
                <a:cs typeface="Times New Roman"/>
              </a:rPr>
              <a:t> </a:t>
            </a:r>
            <a:r>
              <a:rPr sz="2400" spc="-25" dirty="0">
                <a:latin typeface="Times New Roman"/>
                <a:cs typeface="Times New Roman"/>
              </a:rPr>
              <a:t>происходит</a:t>
            </a:r>
            <a:r>
              <a:rPr sz="2400" spc="-90" dirty="0">
                <a:latin typeface="Times New Roman"/>
                <a:cs typeface="Times New Roman"/>
              </a:rPr>
              <a:t> </a:t>
            </a:r>
            <a:r>
              <a:rPr sz="2400" spc="-5" dirty="0">
                <a:latin typeface="Times New Roman"/>
                <a:cs typeface="Times New Roman"/>
              </a:rPr>
              <a:t>адаптация</a:t>
            </a:r>
            <a:r>
              <a:rPr sz="2400" spc="-80" dirty="0">
                <a:latin typeface="Times New Roman"/>
                <a:cs typeface="Times New Roman"/>
              </a:rPr>
              <a:t> </a:t>
            </a:r>
            <a:r>
              <a:rPr sz="2400" spc="-15" dirty="0">
                <a:latin typeface="Times New Roman"/>
                <a:cs typeface="Times New Roman"/>
              </a:rPr>
              <a:t>больного</a:t>
            </a:r>
            <a:r>
              <a:rPr sz="2400" spc="-90" dirty="0">
                <a:latin typeface="Times New Roman"/>
                <a:cs typeface="Times New Roman"/>
              </a:rPr>
              <a:t> </a:t>
            </a:r>
            <a:r>
              <a:rPr sz="2400" dirty="0">
                <a:latin typeface="Times New Roman"/>
                <a:cs typeface="Times New Roman"/>
              </a:rPr>
              <a:t>к</a:t>
            </a:r>
            <a:r>
              <a:rPr sz="2400" spc="-114" dirty="0">
                <a:latin typeface="Times New Roman"/>
                <a:cs typeface="Times New Roman"/>
              </a:rPr>
              <a:t> </a:t>
            </a:r>
            <a:r>
              <a:rPr sz="2400" spc="-15" dirty="0">
                <a:latin typeface="Times New Roman"/>
                <a:cs typeface="Times New Roman"/>
              </a:rPr>
              <a:t>новому</a:t>
            </a:r>
            <a:r>
              <a:rPr sz="2400" spc="-95" dirty="0">
                <a:latin typeface="Times New Roman"/>
                <a:cs typeface="Times New Roman"/>
              </a:rPr>
              <a:t> </a:t>
            </a:r>
            <a:r>
              <a:rPr sz="2400" spc="-40" dirty="0">
                <a:latin typeface="Times New Roman"/>
                <a:cs typeface="Times New Roman"/>
              </a:rPr>
              <a:t>суставу.</a:t>
            </a:r>
            <a:endParaRPr sz="24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548639"/>
            <a:ext cx="5120640" cy="4267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6445" y="219583"/>
            <a:ext cx="5052695" cy="756920"/>
          </a:xfrm>
          <a:prstGeom prst="rect">
            <a:avLst/>
          </a:prstGeom>
        </p:spPr>
        <p:txBody>
          <a:bodyPr vert="horz" wrap="square" lIns="0" tIns="12700" rIns="0" bIns="0" rtlCol="0">
            <a:spAutoFit/>
          </a:bodyPr>
          <a:lstStyle/>
          <a:p>
            <a:pPr marL="12700" marR="5080" indent="545465">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195"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p:txBody>
      </p:sp>
      <p:sp>
        <p:nvSpPr>
          <p:cNvPr id="4" name="object 4"/>
          <p:cNvSpPr txBox="1"/>
          <p:nvPr/>
        </p:nvSpPr>
        <p:spPr>
          <a:xfrm>
            <a:off x="234797" y="952322"/>
            <a:ext cx="8642350" cy="5420995"/>
          </a:xfrm>
          <a:prstGeom prst="rect">
            <a:avLst/>
          </a:prstGeom>
        </p:spPr>
        <p:txBody>
          <a:bodyPr vert="horz" wrap="square" lIns="0" tIns="12065" rIns="0" bIns="0" rtlCol="0">
            <a:spAutoFit/>
          </a:bodyPr>
          <a:lstStyle/>
          <a:p>
            <a:pPr marL="12700">
              <a:lnSpc>
                <a:spcPct val="100000"/>
              </a:lnSpc>
              <a:spcBef>
                <a:spcPts val="95"/>
              </a:spcBef>
            </a:pPr>
            <a:r>
              <a:rPr sz="2200" spc="-5" dirty="0">
                <a:latin typeface="Times New Roman"/>
                <a:cs typeface="Times New Roman"/>
              </a:rPr>
              <a:t>(со </a:t>
            </a:r>
            <a:r>
              <a:rPr sz="2200" spc="-10" dirty="0">
                <a:latin typeface="Times New Roman"/>
                <a:cs typeface="Times New Roman"/>
              </a:rPr>
              <a:t>второй-третьей недели </a:t>
            </a:r>
            <a:r>
              <a:rPr sz="2200" spc="-5" dirty="0">
                <a:latin typeface="Times New Roman"/>
                <a:cs typeface="Times New Roman"/>
              </a:rPr>
              <a:t>до </a:t>
            </a:r>
            <a:r>
              <a:rPr sz="2200" spc="-25" dirty="0">
                <a:latin typeface="Times New Roman"/>
                <a:cs typeface="Times New Roman"/>
              </a:rPr>
              <a:t>конца </a:t>
            </a:r>
            <a:r>
              <a:rPr sz="2200" dirty="0">
                <a:latin typeface="Times New Roman"/>
                <a:cs typeface="Times New Roman"/>
              </a:rPr>
              <a:t>шестой </a:t>
            </a:r>
            <a:r>
              <a:rPr sz="2200" spc="-10" dirty="0">
                <a:latin typeface="Times New Roman"/>
                <a:cs typeface="Times New Roman"/>
              </a:rPr>
              <a:t>недели </a:t>
            </a:r>
            <a:r>
              <a:rPr sz="2200" spc="-5" dirty="0">
                <a:latin typeface="Times New Roman"/>
                <a:cs typeface="Times New Roman"/>
              </a:rPr>
              <a:t>с момента</a:t>
            </a:r>
            <a:r>
              <a:rPr sz="2200" spc="-130" dirty="0">
                <a:latin typeface="Times New Roman"/>
                <a:cs typeface="Times New Roman"/>
              </a:rPr>
              <a:t> </a:t>
            </a:r>
            <a:r>
              <a:rPr sz="2200" spc="-5" dirty="0">
                <a:latin typeface="Times New Roman"/>
                <a:cs typeface="Times New Roman"/>
              </a:rPr>
              <a:t>операции)</a:t>
            </a:r>
            <a:endParaRPr sz="2200">
              <a:latin typeface="Times New Roman"/>
              <a:cs typeface="Times New Roman"/>
            </a:endParaRPr>
          </a:p>
          <a:p>
            <a:pPr>
              <a:lnSpc>
                <a:spcPct val="100000"/>
              </a:lnSpc>
              <a:spcBef>
                <a:spcPts val="40"/>
              </a:spcBef>
            </a:pPr>
            <a:endParaRPr sz="2050">
              <a:latin typeface="Times New Roman"/>
              <a:cs typeface="Times New Roman"/>
            </a:endParaRPr>
          </a:p>
          <a:p>
            <a:pPr marL="108585">
              <a:lnSpc>
                <a:spcPct val="100000"/>
              </a:lnSpc>
            </a:pPr>
            <a:r>
              <a:rPr sz="2400" i="1" spc="-10" dirty="0">
                <a:latin typeface="Times New Roman"/>
                <a:cs typeface="Times New Roman"/>
              </a:rPr>
              <a:t>Отдых</a:t>
            </a:r>
            <a:endParaRPr sz="2400">
              <a:latin typeface="Times New Roman"/>
              <a:cs typeface="Times New Roman"/>
            </a:endParaRPr>
          </a:p>
          <a:p>
            <a:pPr marL="108585">
              <a:lnSpc>
                <a:spcPct val="100000"/>
              </a:lnSpc>
              <a:tabLst>
                <a:tab pos="399415" algn="l"/>
              </a:tabLst>
            </a:pPr>
            <a:r>
              <a:rPr sz="2400" dirty="0">
                <a:latin typeface="Arial"/>
                <a:cs typeface="Arial"/>
              </a:rPr>
              <a:t>•	</a:t>
            </a:r>
            <a:r>
              <a:rPr sz="2400" spc="-15" dirty="0">
                <a:latin typeface="Times New Roman"/>
                <a:cs typeface="Times New Roman"/>
              </a:rPr>
              <a:t>Спать рекомендуется </a:t>
            </a:r>
            <a:r>
              <a:rPr sz="2400" spc="-5" dirty="0">
                <a:latin typeface="Times New Roman"/>
                <a:cs typeface="Times New Roman"/>
              </a:rPr>
              <a:t>на</a:t>
            </a:r>
            <a:r>
              <a:rPr sz="2400" spc="170" dirty="0">
                <a:latin typeface="Times New Roman"/>
                <a:cs typeface="Times New Roman"/>
              </a:rPr>
              <a:t> </a:t>
            </a:r>
            <a:r>
              <a:rPr sz="2400" dirty="0">
                <a:latin typeface="Times New Roman"/>
                <a:cs typeface="Times New Roman"/>
              </a:rPr>
              <a:t>спине</a:t>
            </a:r>
            <a:endParaRPr sz="2400">
              <a:latin typeface="Times New Roman"/>
              <a:cs typeface="Times New Roman"/>
            </a:endParaRPr>
          </a:p>
          <a:p>
            <a:pPr marL="451484" marR="299085" indent="-342900">
              <a:lnSpc>
                <a:spcPct val="100000"/>
              </a:lnSpc>
              <a:tabLst>
                <a:tab pos="391795" algn="l"/>
              </a:tabLst>
            </a:pPr>
            <a:r>
              <a:rPr sz="2400" dirty="0">
                <a:latin typeface="Arial"/>
                <a:cs typeface="Arial"/>
              </a:rPr>
              <a:t>•	</a:t>
            </a:r>
            <a:r>
              <a:rPr sz="2400" dirty="0">
                <a:latin typeface="Times New Roman"/>
                <a:cs typeface="Times New Roman"/>
              </a:rPr>
              <a:t>В </a:t>
            </a:r>
            <a:r>
              <a:rPr sz="2400" spc="-20" dirty="0">
                <a:latin typeface="Times New Roman"/>
                <a:cs typeface="Times New Roman"/>
              </a:rPr>
              <a:t>положении </a:t>
            </a:r>
            <a:r>
              <a:rPr sz="2400" spc="-5" dirty="0">
                <a:latin typeface="Times New Roman"/>
                <a:cs typeface="Times New Roman"/>
              </a:rPr>
              <a:t>лежа </a:t>
            </a:r>
            <a:r>
              <a:rPr sz="2400" dirty="0">
                <a:latin typeface="Times New Roman"/>
                <a:cs typeface="Times New Roman"/>
              </a:rPr>
              <a:t>и сидя</a:t>
            </a:r>
            <a:r>
              <a:rPr sz="2400" u="heavy" dirty="0">
                <a:solidFill>
                  <a:srgbClr val="FD0000"/>
                </a:solidFill>
                <a:uFill>
                  <a:solidFill>
                    <a:srgbClr val="FD0000"/>
                  </a:solidFill>
                </a:uFill>
                <a:latin typeface="Times New Roman"/>
                <a:cs typeface="Times New Roman"/>
              </a:rPr>
              <a:t> </a:t>
            </a:r>
            <a:r>
              <a:rPr sz="2400" b="1" u="heavy" spc="-5" dirty="0">
                <a:solidFill>
                  <a:srgbClr val="FD0000"/>
                </a:solidFill>
                <a:uFill>
                  <a:solidFill>
                    <a:srgbClr val="FD0000"/>
                  </a:solidFill>
                </a:uFill>
                <a:latin typeface="Times New Roman"/>
                <a:cs typeface="Times New Roman"/>
              </a:rPr>
              <a:t>нельзя</a:t>
            </a:r>
            <a:r>
              <a:rPr sz="2400" b="1" spc="-5" dirty="0">
                <a:solidFill>
                  <a:srgbClr val="FD0000"/>
                </a:solidFill>
                <a:latin typeface="Times New Roman"/>
                <a:cs typeface="Times New Roman"/>
              </a:rPr>
              <a:t> </a:t>
            </a:r>
            <a:r>
              <a:rPr sz="2400" spc="-10" dirty="0">
                <a:latin typeface="Times New Roman"/>
                <a:cs typeface="Times New Roman"/>
              </a:rPr>
              <a:t>скрещивать </a:t>
            </a:r>
            <a:r>
              <a:rPr sz="2400" spc="-5" dirty="0">
                <a:latin typeface="Times New Roman"/>
                <a:cs typeface="Times New Roman"/>
              </a:rPr>
              <a:t>ноги </a:t>
            </a:r>
            <a:r>
              <a:rPr sz="2400" dirty="0">
                <a:latin typeface="Times New Roman"/>
                <a:cs typeface="Times New Roman"/>
              </a:rPr>
              <a:t>и </a:t>
            </a:r>
            <a:r>
              <a:rPr sz="2400" spc="-10" dirty="0">
                <a:latin typeface="Times New Roman"/>
                <a:cs typeface="Times New Roman"/>
              </a:rPr>
              <a:t>сгибать  </a:t>
            </a:r>
            <a:r>
              <a:rPr sz="2400" dirty="0">
                <a:latin typeface="Times New Roman"/>
                <a:cs typeface="Times New Roman"/>
              </a:rPr>
              <a:t>ногу в </a:t>
            </a:r>
            <a:r>
              <a:rPr sz="2400" spc="-10" dirty="0">
                <a:latin typeface="Times New Roman"/>
                <a:cs typeface="Times New Roman"/>
              </a:rPr>
              <a:t>тазобедренном </a:t>
            </a:r>
            <a:r>
              <a:rPr sz="2400" spc="-5" dirty="0">
                <a:latin typeface="Times New Roman"/>
                <a:cs typeface="Times New Roman"/>
              </a:rPr>
              <a:t>суставе </a:t>
            </a:r>
            <a:r>
              <a:rPr sz="2400" spc="-10" dirty="0">
                <a:latin typeface="Times New Roman"/>
                <a:cs typeface="Times New Roman"/>
              </a:rPr>
              <a:t>более </a:t>
            </a:r>
            <a:r>
              <a:rPr sz="2400" dirty="0">
                <a:latin typeface="Times New Roman"/>
                <a:cs typeface="Times New Roman"/>
              </a:rPr>
              <a:t>90 </a:t>
            </a:r>
            <a:r>
              <a:rPr sz="2400" spc="-5" dirty="0">
                <a:latin typeface="Times New Roman"/>
                <a:cs typeface="Times New Roman"/>
              </a:rPr>
              <a:t>град.</a:t>
            </a:r>
            <a:r>
              <a:rPr sz="2400" spc="-190" dirty="0">
                <a:latin typeface="Times New Roman"/>
                <a:cs typeface="Times New Roman"/>
              </a:rPr>
              <a:t> </a:t>
            </a:r>
            <a:r>
              <a:rPr sz="2400" spc="-15" dirty="0">
                <a:latin typeface="Times New Roman"/>
                <a:cs typeface="Times New Roman"/>
              </a:rPr>
              <a:t>Избегать</a:t>
            </a:r>
            <a:endParaRPr sz="2400">
              <a:latin typeface="Times New Roman"/>
              <a:cs typeface="Times New Roman"/>
            </a:endParaRPr>
          </a:p>
          <a:p>
            <a:pPr marL="451484">
              <a:lnSpc>
                <a:spcPts val="2820"/>
              </a:lnSpc>
            </a:pPr>
            <a:r>
              <a:rPr sz="2400" spc="-10" dirty="0">
                <a:latin typeface="Times New Roman"/>
                <a:cs typeface="Times New Roman"/>
              </a:rPr>
              <a:t>одновременного </a:t>
            </a:r>
            <a:r>
              <a:rPr sz="2400" dirty="0">
                <a:latin typeface="Times New Roman"/>
                <a:cs typeface="Times New Roman"/>
              </a:rPr>
              <a:t>сгибания, </a:t>
            </a:r>
            <a:r>
              <a:rPr sz="2400" spc="-10" dirty="0">
                <a:latin typeface="Times New Roman"/>
                <a:cs typeface="Times New Roman"/>
              </a:rPr>
              <a:t>приведения </a:t>
            </a:r>
            <a:r>
              <a:rPr sz="2400" dirty="0">
                <a:latin typeface="Times New Roman"/>
                <a:cs typeface="Times New Roman"/>
              </a:rPr>
              <a:t>и внутренней</a:t>
            </a:r>
            <a:r>
              <a:rPr sz="2400" spc="-150" dirty="0">
                <a:latin typeface="Times New Roman"/>
                <a:cs typeface="Times New Roman"/>
              </a:rPr>
              <a:t> </a:t>
            </a:r>
            <a:r>
              <a:rPr sz="2400" spc="-5" dirty="0">
                <a:latin typeface="Times New Roman"/>
                <a:cs typeface="Times New Roman"/>
              </a:rPr>
              <a:t>ротации</a:t>
            </a:r>
            <a:endParaRPr sz="2400">
              <a:latin typeface="Times New Roman"/>
              <a:cs typeface="Times New Roman"/>
            </a:endParaRPr>
          </a:p>
          <a:p>
            <a:pPr marL="451484">
              <a:lnSpc>
                <a:spcPct val="100000"/>
              </a:lnSpc>
              <a:spcBef>
                <a:spcPts val="60"/>
              </a:spcBef>
            </a:pPr>
            <a:r>
              <a:rPr sz="2400" dirty="0">
                <a:latin typeface="Times New Roman"/>
                <a:cs typeface="Times New Roman"/>
              </a:rPr>
              <a:t>в </a:t>
            </a:r>
            <a:r>
              <a:rPr sz="2400" spc="-10" dirty="0">
                <a:latin typeface="Times New Roman"/>
                <a:cs typeface="Times New Roman"/>
              </a:rPr>
              <a:t>оперированном тазобедренном</a:t>
            </a:r>
            <a:r>
              <a:rPr sz="2400" spc="-120" dirty="0">
                <a:latin typeface="Times New Roman"/>
                <a:cs typeface="Times New Roman"/>
              </a:rPr>
              <a:t> </a:t>
            </a:r>
            <a:r>
              <a:rPr sz="2400" spc="-5" dirty="0">
                <a:latin typeface="Times New Roman"/>
                <a:cs typeface="Times New Roman"/>
              </a:rPr>
              <a:t>суставе</a:t>
            </a:r>
            <a:endParaRPr sz="2400">
              <a:latin typeface="Times New Roman"/>
              <a:cs typeface="Times New Roman"/>
            </a:endParaRPr>
          </a:p>
          <a:p>
            <a:pPr marL="108585" algn="just">
              <a:lnSpc>
                <a:spcPct val="100000"/>
              </a:lnSpc>
              <a:spcBef>
                <a:spcPts val="5"/>
              </a:spcBef>
            </a:pPr>
            <a:r>
              <a:rPr sz="2400" dirty="0">
                <a:latin typeface="Arial"/>
                <a:cs typeface="Arial"/>
              </a:rPr>
              <a:t>• </a:t>
            </a:r>
            <a:r>
              <a:rPr sz="2400" spc="-10" dirty="0">
                <a:latin typeface="Times New Roman"/>
                <a:cs typeface="Times New Roman"/>
              </a:rPr>
              <a:t>Лучше </a:t>
            </a:r>
            <a:r>
              <a:rPr sz="2400" spc="-25" dirty="0">
                <a:latin typeface="Times New Roman"/>
                <a:cs typeface="Times New Roman"/>
              </a:rPr>
              <a:t>отдыхать </a:t>
            </a:r>
            <a:r>
              <a:rPr sz="2400" spc="-5" dirty="0">
                <a:latin typeface="Times New Roman"/>
                <a:cs typeface="Times New Roman"/>
              </a:rPr>
              <a:t>лежа на </a:t>
            </a:r>
            <a:r>
              <a:rPr sz="2400" dirty="0">
                <a:latin typeface="Times New Roman"/>
                <a:cs typeface="Times New Roman"/>
              </a:rPr>
              <a:t>спине 3-4 раза в</a:t>
            </a:r>
            <a:r>
              <a:rPr sz="2400" spc="310" dirty="0">
                <a:latin typeface="Times New Roman"/>
                <a:cs typeface="Times New Roman"/>
              </a:rPr>
              <a:t> </a:t>
            </a:r>
            <a:r>
              <a:rPr sz="2400" dirty="0">
                <a:latin typeface="Times New Roman"/>
                <a:cs typeface="Times New Roman"/>
              </a:rPr>
              <a:t>день.</a:t>
            </a:r>
            <a:endParaRPr sz="2400">
              <a:latin typeface="Times New Roman"/>
              <a:cs typeface="Times New Roman"/>
            </a:endParaRPr>
          </a:p>
          <a:p>
            <a:pPr marL="451484" marR="45085" indent="-342900" algn="just">
              <a:lnSpc>
                <a:spcPct val="100000"/>
              </a:lnSpc>
            </a:pPr>
            <a:r>
              <a:rPr sz="2400" dirty="0">
                <a:latin typeface="Arial"/>
                <a:cs typeface="Arial"/>
              </a:rPr>
              <a:t>• </a:t>
            </a:r>
            <a:r>
              <a:rPr sz="2400" spc="-25" dirty="0">
                <a:latin typeface="Times New Roman"/>
                <a:cs typeface="Times New Roman"/>
              </a:rPr>
              <a:t>Можно </a:t>
            </a:r>
            <a:r>
              <a:rPr sz="2400" spc="-15" dirty="0">
                <a:latin typeface="Times New Roman"/>
                <a:cs typeface="Times New Roman"/>
              </a:rPr>
              <a:t>лежать </a:t>
            </a:r>
            <a:r>
              <a:rPr sz="2400" spc="-5" dirty="0">
                <a:latin typeface="Times New Roman"/>
                <a:cs typeface="Times New Roman"/>
              </a:rPr>
              <a:t>на </a:t>
            </a:r>
            <a:r>
              <a:rPr sz="2400" spc="-55" dirty="0">
                <a:latin typeface="Times New Roman"/>
                <a:cs typeface="Times New Roman"/>
              </a:rPr>
              <a:t>боку, </a:t>
            </a:r>
            <a:r>
              <a:rPr sz="2400" spc="-5" dirty="0">
                <a:latin typeface="Times New Roman"/>
                <a:cs typeface="Times New Roman"/>
              </a:rPr>
              <a:t>но при </a:t>
            </a:r>
            <a:r>
              <a:rPr sz="2400" spc="-25" dirty="0">
                <a:latin typeface="Times New Roman"/>
                <a:cs typeface="Times New Roman"/>
              </a:rPr>
              <a:t>этом </a:t>
            </a:r>
            <a:r>
              <a:rPr sz="2400" spc="-20" dirty="0">
                <a:latin typeface="Times New Roman"/>
                <a:cs typeface="Times New Roman"/>
              </a:rPr>
              <a:t>продолжать пользоваться  </a:t>
            </a:r>
            <a:r>
              <a:rPr sz="2400" spc="-30" dirty="0">
                <a:latin typeface="Times New Roman"/>
                <a:cs typeface="Times New Roman"/>
              </a:rPr>
              <a:t>валиком </a:t>
            </a:r>
            <a:r>
              <a:rPr sz="2400" spc="-5" dirty="0">
                <a:latin typeface="Times New Roman"/>
                <a:cs typeface="Times New Roman"/>
              </a:rPr>
              <a:t>или </a:t>
            </a:r>
            <a:r>
              <a:rPr sz="2400" spc="-25" dirty="0">
                <a:latin typeface="Times New Roman"/>
                <a:cs typeface="Times New Roman"/>
              </a:rPr>
              <a:t>подушкой </a:t>
            </a:r>
            <a:r>
              <a:rPr sz="2400" dirty="0">
                <a:latin typeface="Times New Roman"/>
                <a:cs typeface="Times New Roman"/>
              </a:rPr>
              <a:t>между </a:t>
            </a:r>
            <a:r>
              <a:rPr sz="2400" spc="-10" dirty="0">
                <a:latin typeface="Times New Roman"/>
                <a:cs typeface="Times New Roman"/>
              </a:rPr>
              <a:t>бедрами, </a:t>
            </a:r>
            <a:r>
              <a:rPr sz="2400" spc="-15" dirty="0">
                <a:latin typeface="Times New Roman"/>
                <a:cs typeface="Times New Roman"/>
              </a:rPr>
              <a:t>как это </a:t>
            </a:r>
            <a:r>
              <a:rPr sz="2400" spc="10" dirty="0">
                <a:latin typeface="Times New Roman"/>
                <a:cs typeface="Times New Roman"/>
              </a:rPr>
              <a:t>делалось</a:t>
            </a:r>
            <a:r>
              <a:rPr sz="2400" spc="-345" dirty="0">
                <a:latin typeface="Times New Roman"/>
                <a:cs typeface="Times New Roman"/>
              </a:rPr>
              <a:t> </a:t>
            </a:r>
            <a:r>
              <a:rPr sz="2400" dirty="0">
                <a:latin typeface="Times New Roman"/>
                <a:cs typeface="Times New Roman"/>
              </a:rPr>
              <a:t>ранее  в стационаре.</a:t>
            </a:r>
            <a:endParaRPr sz="2400">
              <a:latin typeface="Times New Roman"/>
              <a:cs typeface="Times New Roman"/>
            </a:endParaRPr>
          </a:p>
          <a:p>
            <a:pPr marL="451484" marR="38100" indent="-342900" algn="just">
              <a:lnSpc>
                <a:spcPct val="100000"/>
              </a:lnSpc>
            </a:pPr>
            <a:r>
              <a:rPr sz="2400" dirty="0">
                <a:latin typeface="Arial"/>
                <a:cs typeface="Arial"/>
              </a:rPr>
              <a:t>• </a:t>
            </a:r>
            <a:r>
              <a:rPr sz="2400" spc="-5" dirty="0">
                <a:latin typeface="Times New Roman"/>
                <a:cs typeface="Times New Roman"/>
              </a:rPr>
              <a:t>Не </a:t>
            </a:r>
            <a:r>
              <a:rPr sz="2400" spc="-10" dirty="0">
                <a:latin typeface="Times New Roman"/>
                <a:cs typeface="Times New Roman"/>
              </a:rPr>
              <a:t>следует </a:t>
            </a:r>
            <a:r>
              <a:rPr sz="2400" spc="-15" dirty="0">
                <a:latin typeface="Times New Roman"/>
                <a:cs typeface="Times New Roman"/>
              </a:rPr>
              <a:t>спать </a:t>
            </a:r>
            <a:r>
              <a:rPr sz="2400" spc="-5" dirty="0">
                <a:latin typeface="Times New Roman"/>
                <a:cs typeface="Times New Roman"/>
              </a:rPr>
              <a:t>на </a:t>
            </a:r>
            <a:r>
              <a:rPr sz="2400" spc="-25" dirty="0">
                <a:latin typeface="Times New Roman"/>
                <a:cs typeface="Times New Roman"/>
              </a:rPr>
              <a:t>слишком </a:t>
            </a:r>
            <a:r>
              <a:rPr sz="2400" spc="-20" dirty="0">
                <a:latin typeface="Times New Roman"/>
                <a:cs typeface="Times New Roman"/>
              </a:rPr>
              <a:t>мягкой </a:t>
            </a:r>
            <a:r>
              <a:rPr sz="2400" spc="-5" dirty="0">
                <a:latin typeface="Times New Roman"/>
                <a:cs typeface="Times New Roman"/>
              </a:rPr>
              <a:t>или </a:t>
            </a:r>
            <a:r>
              <a:rPr sz="2400" spc="-25" dirty="0">
                <a:latin typeface="Times New Roman"/>
                <a:cs typeface="Times New Roman"/>
              </a:rPr>
              <a:t>низкой </a:t>
            </a:r>
            <a:r>
              <a:rPr sz="2400" spc="-15" dirty="0">
                <a:latin typeface="Times New Roman"/>
                <a:cs typeface="Times New Roman"/>
              </a:rPr>
              <a:t>кровати,  </a:t>
            </a:r>
            <a:r>
              <a:rPr sz="2400" spc="20" dirty="0">
                <a:latin typeface="Times New Roman"/>
                <a:cs typeface="Times New Roman"/>
              </a:rPr>
              <a:t>желательно чтобы она была выше </a:t>
            </a:r>
            <a:r>
              <a:rPr sz="2400" spc="25" dirty="0">
                <a:latin typeface="Times New Roman"/>
                <a:cs typeface="Times New Roman"/>
              </a:rPr>
              <a:t>уровня </a:t>
            </a:r>
            <a:r>
              <a:rPr sz="2400" spc="5" dirty="0">
                <a:latin typeface="Times New Roman"/>
                <a:cs typeface="Times New Roman"/>
              </a:rPr>
              <a:t>коленных </a:t>
            </a:r>
            <a:r>
              <a:rPr sz="2400" spc="20" dirty="0">
                <a:latin typeface="Times New Roman"/>
                <a:cs typeface="Times New Roman"/>
              </a:rPr>
              <a:t>суставов  </a:t>
            </a:r>
            <a:r>
              <a:rPr sz="2400" spc="-40" dirty="0">
                <a:latin typeface="Times New Roman"/>
                <a:cs typeface="Times New Roman"/>
              </a:rPr>
              <a:t>(когда </a:t>
            </a:r>
            <a:r>
              <a:rPr sz="2400" spc="-10" dirty="0">
                <a:latin typeface="Times New Roman"/>
                <a:cs typeface="Times New Roman"/>
              </a:rPr>
              <a:t>больной</a:t>
            </a:r>
            <a:r>
              <a:rPr sz="2400" spc="-265" dirty="0">
                <a:latin typeface="Times New Roman"/>
                <a:cs typeface="Times New Roman"/>
              </a:rPr>
              <a:t> </a:t>
            </a:r>
            <a:r>
              <a:rPr sz="2400" spc="-10" dirty="0">
                <a:latin typeface="Times New Roman"/>
                <a:cs typeface="Times New Roman"/>
              </a:rPr>
              <a:t>стоит).</a:t>
            </a:r>
            <a:endParaRPr sz="2400">
              <a:latin typeface="Times New Roman"/>
              <a:cs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731519"/>
            <a:ext cx="5120640" cy="4876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4797" y="430529"/>
            <a:ext cx="8641715" cy="1092200"/>
          </a:xfrm>
          <a:prstGeom prst="rect">
            <a:avLst/>
          </a:prstGeom>
        </p:spPr>
        <p:txBody>
          <a:bodyPr vert="horz" wrap="square" lIns="0" tIns="12700" rIns="0" bIns="0" rtlCol="0">
            <a:spAutoFit/>
          </a:bodyPr>
          <a:lstStyle/>
          <a:p>
            <a:pPr marL="1814195" marR="1799589" indent="52705" algn="ctr">
              <a:lnSpc>
                <a:spcPct val="100000"/>
              </a:lnSpc>
              <a:spcBef>
                <a:spcPts val="100"/>
              </a:spcBef>
            </a:pPr>
            <a:r>
              <a:rPr sz="2400" i="1" spc="5" dirty="0">
                <a:solidFill>
                  <a:srgbClr val="000000"/>
                </a:solidFill>
                <a:latin typeface="Times New Roman"/>
                <a:cs typeface="Times New Roman"/>
              </a:rPr>
              <a:t>Поздний </a:t>
            </a:r>
            <a:r>
              <a:rPr sz="2400" i="1" spc="15"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250"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a:p>
            <a:pPr algn="ctr">
              <a:lnSpc>
                <a:spcPts val="2640"/>
              </a:lnSpc>
            </a:pPr>
            <a:r>
              <a:rPr sz="2200" b="0" spc="-5" dirty="0">
                <a:solidFill>
                  <a:srgbClr val="000000"/>
                </a:solidFill>
                <a:latin typeface="Times New Roman"/>
                <a:cs typeface="Times New Roman"/>
              </a:rPr>
              <a:t>(со </a:t>
            </a:r>
            <a:r>
              <a:rPr sz="2200" b="0" spc="-10" dirty="0">
                <a:solidFill>
                  <a:srgbClr val="000000"/>
                </a:solidFill>
                <a:latin typeface="Times New Roman"/>
                <a:cs typeface="Times New Roman"/>
              </a:rPr>
              <a:t>второй-третьей недели </a:t>
            </a:r>
            <a:r>
              <a:rPr sz="2200" b="0" spc="-5" dirty="0">
                <a:solidFill>
                  <a:srgbClr val="000000"/>
                </a:solidFill>
                <a:latin typeface="Times New Roman"/>
                <a:cs typeface="Times New Roman"/>
              </a:rPr>
              <a:t>до </a:t>
            </a:r>
            <a:r>
              <a:rPr sz="2200" b="0" spc="-25" dirty="0">
                <a:solidFill>
                  <a:srgbClr val="000000"/>
                </a:solidFill>
                <a:latin typeface="Times New Roman"/>
                <a:cs typeface="Times New Roman"/>
              </a:rPr>
              <a:t>конца </a:t>
            </a:r>
            <a:r>
              <a:rPr sz="2200" b="0" dirty="0">
                <a:solidFill>
                  <a:srgbClr val="000000"/>
                </a:solidFill>
                <a:latin typeface="Times New Roman"/>
                <a:cs typeface="Times New Roman"/>
              </a:rPr>
              <a:t>шестой </a:t>
            </a:r>
            <a:r>
              <a:rPr sz="2200" b="0" spc="-10" dirty="0">
                <a:solidFill>
                  <a:srgbClr val="000000"/>
                </a:solidFill>
                <a:latin typeface="Times New Roman"/>
                <a:cs typeface="Times New Roman"/>
              </a:rPr>
              <a:t>недели </a:t>
            </a:r>
            <a:r>
              <a:rPr sz="2200" b="0" spc="-5" dirty="0">
                <a:solidFill>
                  <a:srgbClr val="000000"/>
                </a:solidFill>
                <a:latin typeface="Times New Roman"/>
                <a:cs typeface="Times New Roman"/>
              </a:rPr>
              <a:t>с момента</a:t>
            </a:r>
            <a:r>
              <a:rPr sz="2200" b="0" spc="-120" dirty="0">
                <a:solidFill>
                  <a:srgbClr val="000000"/>
                </a:solidFill>
                <a:latin typeface="Times New Roman"/>
                <a:cs typeface="Times New Roman"/>
              </a:rPr>
              <a:t> </a:t>
            </a:r>
            <a:r>
              <a:rPr sz="2200" b="0" spc="-5" dirty="0">
                <a:solidFill>
                  <a:srgbClr val="000000"/>
                </a:solidFill>
                <a:latin typeface="Times New Roman"/>
                <a:cs typeface="Times New Roman"/>
              </a:rPr>
              <a:t>операции)</a:t>
            </a:r>
            <a:endParaRPr sz="2200">
              <a:latin typeface="Times New Roman"/>
              <a:cs typeface="Times New Roman"/>
            </a:endParaRPr>
          </a:p>
        </p:txBody>
      </p:sp>
      <p:sp>
        <p:nvSpPr>
          <p:cNvPr id="4" name="object 4"/>
          <p:cNvSpPr txBox="1"/>
          <p:nvPr/>
        </p:nvSpPr>
        <p:spPr>
          <a:xfrm>
            <a:off x="690473" y="2107438"/>
            <a:ext cx="7794625" cy="2060575"/>
          </a:xfrm>
          <a:prstGeom prst="rect">
            <a:avLst/>
          </a:prstGeom>
        </p:spPr>
        <p:txBody>
          <a:bodyPr vert="horz" wrap="square" lIns="0" tIns="203200" rIns="0" bIns="0" rtlCol="0">
            <a:spAutoFit/>
          </a:bodyPr>
          <a:lstStyle/>
          <a:p>
            <a:pPr marL="12700">
              <a:lnSpc>
                <a:spcPct val="100000"/>
              </a:lnSpc>
              <a:spcBef>
                <a:spcPts val="1600"/>
              </a:spcBef>
            </a:pPr>
            <a:r>
              <a:rPr sz="2400" b="1" i="1" spc="-5" dirty="0">
                <a:latin typeface="Times New Roman"/>
                <a:cs typeface="Times New Roman"/>
              </a:rPr>
              <a:t>Одевание</a:t>
            </a:r>
            <a:r>
              <a:rPr sz="2400" b="1" i="1" spc="-5" dirty="0">
                <a:latin typeface="Arial"/>
                <a:cs typeface="Arial"/>
              </a:rPr>
              <a:t>.</a:t>
            </a:r>
            <a:endParaRPr sz="2400">
              <a:latin typeface="Arial"/>
              <a:cs typeface="Arial"/>
            </a:endParaRPr>
          </a:p>
          <a:p>
            <a:pPr marL="927100">
              <a:lnSpc>
                <a:spcPct val="100000"/>
              </a:lnSpc>
              <a:spcBef>
                <a:spcPts val="1500"/>
              </a:spcBef>
            </a:pPr>
            <a:r>
              <a:rPr sz="2400" spc="-20" dirty="0">
                <a:latin typeface="Times New Roman"/>
                <a:cs typeface="Times New Roman"/>
              </a:rPr>
              <a:t>Одеваться </a:t>
            </a:r>
            <a:r>
              <a:rPr sz="2400" spc="-10" dirty="0">
                <a:latin typeface="Times New Roman"/>
                <a:cs typeface="Times New Roman"/>
              </a:rPr>
              <a:t>следует </a:t>
            </a:r>
            <a:r>
              <a:rPr sz="2400" dirty="0">
                <a:latin typeface="Times New Roman"/>
                <a:cs typeface="Times New Roman"/>
              </a:rPr>
              <a:t>сидя </a:t>
            </a:r>
            <a:r>
              <a:rPr sz="2400" spc="-5" dirty="0">
                <a:latin typeface="Times New Roman"/>
                <a:cs typeface="Times New Roman"/>
              </a:rPr>
              <a:t>на</a:t>
            </a:r>
            <a:r>
              <a:rPr sz="2400" spc="-290" dirty="0">
                <a:latin typeface="Times New Roman"/>
                <a:cs typeface="Times New Roman"/>
              </a:rPr>
              <a:t> </a:t>
            </a:r>
            <a:r>
              <a:rPr sz="2400" spc="-25" dirty="0">
                <a:latin typeface="Times New Roman"/>
                <a:cs typeface="Times New Roman"/>
              </a:rPr>
              <a:t>стуле.</a:t>
            </a:r>
            <a:endParaRPr sz="2400">
              <a:latin typeface="Times New Roman"/>
              <a:cs typeface="Times New Roman"/>
            </a:endParaRPr>
          </a:p>
          <a:p>
            <a:pPr marR="8890" algn="r">
              <a:lnSpc>
                <a:spcPct val="100000"/>
              </a:lnSpc>
              <a:spcBef>
                <a:spcPts val="1500"/>
              </a:spcBef>
              <a:tabLst>
                <a:tab pos="1786255" algn="l"/>
                <a:tab pos="3660775" algn="l"/>
                <a:tab pos="5515610" algn="l"/>
              </a:tabLst>
            </a:pPr>
            <a:r>
              <a:rPr sz="2400" spc="-5" dirty="0">
                <a:latin typeface="Times New Roman"/>
                <a:cs typeface="Times New Roman"/>
              </a:rPr>
              <a:t>Нео</a:t>
            </a:r>
            <a:r>
              <a:rPr sz="2400" spc="-105" dirty="0">
                <a:latin typeface="Times New Roman"/>
                <a:cs typeface="Times New Roman"/>
              </a:rPr>
              <a:t>б</a:t>
            </a:r>
            <a:r>
              <a:rPr sz="2400" spc="-100" dirty="0">
                <a:latin typeface="Times New Roman"/>
                <a:cs typeface="Times New Roman"/>
              </a:rPr>
              <a:t>х</a:t>
            </a:r>
            <a:r>
              <a:rPr sz="2400" spc="-75" dirty="0">
                <a:latin typeface="Times New Roman"/>
                <a:cs typeface="Times New Roman"/>
              </a:rPr>
              <a:t>о</a:t>
            </a:r>
            <a:r>
              <a:rPr sz="2400" dirty="0">
                <a:latin typeface="Times New Roman"/>
                <a:cs typeface="Times New Roman"/>
              </a:rPr>
              <a:t>димо	</a:t>
            </a:r>
            <a:r>
              <a:rPr sz="2400" spc="-5" dirty="0">
                <a:latin typeface="Times New Roman"/>
                <a:cs typeface="Times New Roman"/>
              </a:rPr>
              <a:t>п</a:t>
            </a:r>
            <a:r>
              <a:rPr sz="2400" spc="-40" dirty="0">
                <a:latin typeface="Times New Roman"/>
                <a:cs typeface="Times New Roman"/>
              </a:rPr>
              <a:t>о</a:t>
            </a:r>
            <a:r>
              <a:rPr sz="2400" spc="-5" dirty="0">
                <a:latin typeface="Times New Roman"/>
                <a:cs typeface="Times New Roman"/>
              </a:rPr>
              <a:t>ль</a:t>
            </a:r>
            <a:r>
              <a:rPr sz="2400" spc="-15" dirty="0">
                <a:latin typeface="Times New Roman"/>
                <a:cs typeface="Times New Roman"/>
              </a:rPr>
              <a:t>з</a:t>
            </a:r>
            <a:r>
              <a:rPr sz="2400" dirty="0">
                <a:latin typeface="Times New Roman"/>
                <a:cs typeface="Times New Roman"/>
              </a:rPr>
              <a:t>о</a:t>
            </a:r>
            <a:r>
              <a:rPr sz="2400" spc="-45" dirty="0">
                <a:latin typeface="Times New Roman"/>
                <a:cs typeface="Times New Roman"/>
              </a:rPr>
              <a:t>в</a:t>
            </a:r>
            <a:r>
              <a:rPr sz="2400" spc="-60" dirty="0">
                <a:latin typeface="Times New Roman"/>
                <a:cs typeface="Times New Roman"/>
              </a:rPr>
              <a:t>а</a:t>
            </a:r>
            <a:r>
              <a:rPr sz="2400" dirty="0">
                <a:latin typeface="Times New Roman"/>
                <a:cs typeface="Times New Roman"/>
              </a:rPr>
              <a:t>т</a:t>
            </a:r>
            <a:r>
              <a:rPr sz="2400" spc="-10" dirty="0">
                <a:latin typeface="Times New Roman"/>
                <a:cs typeface="Times New Roman"/>
              </a:rPr>
              <a:t>ь</a:t>
            </a:r>
            <a:r>
              <a:rPr sz="2400" dirty="0">
                <a:latin typeface="Times New Roman"/>
                <a:cs typeface="Times New Roman"/>
              </a:rPr>
              <a:t>ся	</a:t>
            </a:r>
            <a:r>
              <a:rPr sz="2400" spc="-5" dirty="0">
                <a:latin typeface="Times New Roman"/>
                <a:cs typeface="Times New Roman"/>
              </a:rPr>
              <a:t>п</a:t>
            </a:r>
            <a:r>
              <a:rPr sz="2400" spc="50" dirty="0">
                <a:latin typeface="Times New Roman"/>
                <a:cs typeface="Times New Roman"/>
              </a:rPr>
              <a:t>о</a:t>
            </a:r>
            <a:r>
              <a:rPr sz="2400" dirty="0">
                <a:latin typeface="Times New Roman"/>
                <a:cs typeface="Times New Roman"/>
              </a:rPr>
              <a:t>с</a:t>
            </a:r>
            <a:r>
              <a:rPr sz="2400" spc="-45" dirty="0">
                <a:latin typeface="Times New Roman"/>
                <a:cs typeface="Times New Roman"/>
              </a:rPr>
              <a:t>т</a:t>
            </a:r>
            <a:r>
              <a:rPr sz="2400" dirty="0">
                <a:latin typeface="Times New Roman"/>
                <a:cs typeface="Times New Roman"/>
              </a:rPr>
              <a:t>оронней	</a:t>
            </a:r>
            <a:r>
              <a:rPr sz="2400" spc="-5" dirty="0">
                <a:latin typeface="Times New Roman"/>
                <a:cs typeface="Times New Roman"/>
              </a:rPr>
              <a:t>п</a:t>
            </a:r>
            <a:r>
              <a:rPr sz="2400" spc="-50" dirty="0">
                <a:latin typeface="Times New Roman"/>
                <a:cs typeface="Times New Roman"/>
              </a:rPr>
              <a:t>о</a:t>
            </a:r>
            <a:r>
              <a:rPr sz="2400" dirty="0">
                <a:latin typeface="Times New Roman"/>
                <a:cs typeface="Times New Roman"/>
              </a:rPr>
              <a:t>мощью,</a:t>
            </a:r>
            <a:endParaRPr sz="2400">
              <a:latin typeface="Times New Roman"/>
              <a:cs typeface="Times New Roman"/>
            </a:endParaRPr>
          </a:p>
          <a:p>
            <a:pPr marR="5080" algn="r">
              <a:lnSpc>
                <a:spcPct val="100000"/>
              </a:lnSpc>
              <a:tabLst>
                <a:tab pos="1208405" algn="l"/>
                <a:tab pos="2252980" algn="l"/>
                <a:tab pos="3284220" algn="l"/>
                <a:tab pos="4290695" algn="l"/>
                <a:tab pos="5285740" algn="l"/>
                <a:tab pos="6684009" algn="l"/>
              </a:tabLst>
            </a:pPr>
            <a:r>
              <a:rPr sz="2400" spc="45" dirty="0">
                <a:latin typeface="Times New Roman"/>
                <a:cs typeface="Times New Roman"/>
              </a:rPr>
              <a:t>н</a:t>
            </a:r>
            <a:r>
              <a:rPr sz="2400" spc="50" dirty="0">
                <a:latin typeface="Times New Roman"/>
                <a:cs typeface="Times New Roman"/>
              </a:rPr>
              <a:t>аде</a:t>
            </a:r>
            <a:r>
              <a:rPr sz="2400" spc="5" dirty="0">
                <a:latin typeface="Times New Roman"/>
                <a:cs typeface="Times New Roman"/>
              </a:rPr>
              <a:t>в</a:t>
            </a:r>
            <a:r>
              <a:rPr sz="2400" spc="50" dirty="0">
                <a:latin typeface="Times New Roman"/>
                <a:cs typeface="Times New Roman"/>
              </a:rPr>
              <a:t>а</a:t>
            </a:r>
            <a:r>
              <a:rPr sz="2400" dirty="0">
                <a:latin typeface="Times New Roman"/>
                <a:cs typeface="Times New Roman"/>
              </a:rPr>
              <a:t>я	</a:t>
            </a:r>
            <a:r>
              <a:rPr sz="2400" spc="45" dirty="0">
                <a:latin typeface="Times New Roman"/>
                <a:cs typeface="Times New Roman"/>
              </a:rPr>
              <a:t>н</a:t>
            </a:r>
            <a:r>
              <a:rPr sz="2400" spc="105" dirty="0">
                <a:latin typeface="Times New Roman"/>
                <a:cs typeface="Times New Roman"/>
              </a:rPr>
              <a:t>о</a:t>
            </a:r>
            <a:r>
              <a:rPr sz="2400" spc="45" dirty="0">
                <a:latin typeface="Times New Roman"/>
                <a:cs typeface="Times New Roman"/>
              </a:rPr>
              <a:t>с</a:t>
            </a:r>
            <a:r>
              <a:rPr sz="2400" spc="40" dirty="0">
                <a:latin typeface="Times New Roman"/>
                <a:cs typeface="Times New Roman"/>
              </a:rPr>
              <a:t>к</a:t>
            </a:r>
            <a:r>
              <a:rPr sz="2400" spc="45" dirty="0">
                <a:latin typeface="Times New Roman"/>
                <a:cs typeface="Times New Roman"/>
              </a:rPr>
              <a:t>и</a:t>
            </a:r>
            <a:r>
              <a:rPr sz="2400" dirty="0">
                <a:latin typeface="Times New Roman"/>
                <a:cs typeface="Times New Roman"/>
              </a:rPr>
              <a:t>,	</a:t>
            </a:r>
            <a:r>
              <a:rPr sz="2400" spc="50" dirty="0">
                <a:latin typeface="Times New Roman"/>
                <a:cs typeface="Times New Roman"/>
              </a:rPr>
              <a:t>ч</a:t>
            </a:r>
            <a:r>
              <a:rPr sz="2400" spc="-40" dirty="0">
                <a:latin typeface="Times New Roman"/>
                <a:cs typeface="Times New Roman"/>
              </a:rPr>
              <a:t>у</a:t>
            </a:r>
            <a:r>
              <a:rPr sz="2400" spc="45" dirty="0">
                <a:latin typeface="Times New Roman"/>
                <a:cs typeface="Times New Roman"/>
              </a:rPr>
              <a:t>л</a:t>
            </a:r>
            <a:r>
              <a:rPr sz="2400" spc="40" dirty="0">
                <a:latin typeface="Times New Roman"/>
                <a:cs typeface="Times New Roman"/>
              </a:rPr>
              <a:t>к</a:t>
            </a:r>
            <a:r>
              <a:rPr sz="2400" spc="45" dirty="0">
                <a:latin typeface="Times New Roman"/>
                <a:cs typeface="Times New Roman"/>
              </a:rPr>
              <a:t>и</a:t>
            </a:r>
            <a:r>
              <a:rPr sz="2400" dirty="0">
                <a:latin typeface="Times New Roman"/>
                <a:cs typeface="Times New Roman"/>
              </a:rPr>
              <a:t>,	</a:t>
            </a:r>
            <a:r>
              <a:rPr sz="2400" spc="45" dirty="0">
                <a:latin typeface="Times New Roman"/>
                <a:cs typeface="Times New Roman"/>
              </a:rPr>
              <a:t>о</a:t>
            </a:r>
            <a:r>
              <a:rPr sz="2400" spc="-45" dirty="0">
                <a:latin typeface="Times New Roman"/>
                <a:cs typeface="Times New Roman"/>
              </a:rPr>
              <a:t>б</a:t>
            </a:r>
            <a:r>
              <a:rPr sz="2400" spc="70" dirty="0">
                <a:latin typeface="Times New Roman"/>
                <a:cs typeface="Times New Roman"/>
              </a:rPr>
              <a:t>у</a:t>
            </a:r>
            <a:r>
              <a:rPr sz="2400" spc="40" dirty="0">
                <a:latin typeface="Times New Roman"/>
                <a:cs typeface="Times New Roman"/>
              </a:rPr>
              <a:t>в</a:t>
            </a:r>
            <a:r>
              <a:rPr sz="2400" spc="45" dirty="0">
                <a:latin typeface="Times New Roman"/>
                <a:cs typeface="Times New Roman"/>
              </a:rPr>
              <a:t>ь</a:t>
            </a:r>
            <a:r>
              <a:rPr sz="2400" dirty="0">
                <a:latin typeface="Times New Roman"/>
                <a:cs typeface="Times New Roman"/>
              </a:rPr>
              <a:t>,	</a:t>
            </a:r>
            <a:r>
              <a:rPr sz="2400" spc="60" dirty="0">
                <a:latin typeface="Times New Roman"/>
                <a:cs typeface="Times New Roman"/>
              </a:rPr>
              <a:t>ч</a:t>
            </a:r>
            <a:r>
              <a:rPr sz="2400" spc="15" dirty="0">
                <a:latin typeface="Times New Roman"/>
                <a:cs typeface="Times New Roman"/>
              </a:rPr>
              <a:t>т</a:t>
            </a:r>
            <a:r>
              <a:rPr sz="2400" spc="55" dirty="0">
                <a:latin typeface="Times New Roman"/>
                <a:cs typeface="Times New Roman"/>
              </a:rPr>
              <a:t>о</a:t>
            </a:r>
            <a:r>
              <a:rPr sz="2400" spc="60" dirty="0">
                <a:latin typeface="Times New Roman"/>
                <a:cs typeface="Times New Roman"/>
              </a:rPr>
              <a:t>б</a:t>
            </a:r>
            <a:r>
              <a:rPr sz="2400" dirty="0">
                <a:latin typeface="Times New Roman"/>
                <a:cs typeface="Times New Roman"/>
              </a:rPr>
              <a:t>ы	</a:t>
            </a:r>
            <a:r>
              <a:rPr sz="2400" spc="55" dirty="0">
                <a:latin typeface="Times New Roman"/>
                <a:cs typeface="Times New Roman"/>
              </a:rPr>
              <a:t>из</a:t>
            </a:r>
            <a:r>
              <a:rPr sz="2400" spc="20" dirty="0">
                <a:latin typeface="Times New Roman"/>
                <a:cs typeface="Times New Roman"/>
              </a:rPr>
              <a:t>б</a:t>
            </a:r>
            <a:r>
              <a:rPr sz="2400" spc="60" dirty="0">
                <a:latin typeface="Times New Roman"/>
                <a:cs typeface="Times New Roman"/>
              </a:rPr>
              <a:t>е</a:t>
            </a:r>
            <a:r>
              <a:rPr sz="2400" spc="55" dirty="0">
                <a:latin typeface="Times New Roman"/>
                <a:cs typeface="Times New Roman"/>
              </a:rPr>
              <a:t>ж</a:t>
            </a:r>
            <a:r>
              <a:rPr sz="2400" dirty="0">
                <a:latin typeface="Times New Roman"/>
                <a:cs typeface="Times New Roman"/>
              </a:rPr>
              <a:t>а</a:t>
            </a:r>
            <a:r>
              <a:rPr sz="2400" spc="55" dirty="0">
                <a:latin typeface="Times New Roman"/>
                <a:cs typeface="Times New Roman"/>
              </a:rPr>
              <a:t>т</a:t>
            </a:r>
            <a:r>
              <a:rPr sz="2400" dirty="0">
                <a:latin typeface="Times New Roman"/>
                <a:cs typeface="Times New Roman"/>
              </a:rPr>
              <a:t>ь	</a:t>
            </a:r>
            <a:r>
              <a:rPr sz="2400" spc="45" dirty="0">
                <a:latin typeface="Times New Roman"/>
                <a:cs typeface="Times New Roman"/>
              </a:rPr>
              <a:t>на</a:t>
            </a:r>
            <a:r>
              <a:rPr sz="2400" spc="40" dirty="0">
                <a:latin typeface="Times New Roman"/>
                <a:cs typeface="Times New Roman"/>
              </a:rPr>
              <a:t>к</a:t>
            </a:r>
            <a:r>
              <a:rPr sz="2400" spc="45" dirty="0">
                <a:latin typeface="Times New Roman"/>
                <a:cs typeface="Times New Roman"/>
              </a:rPr>
              <a:t>лон</a:t>
            </a:r>
            <a:r>
              <a:rPr sz="2400" dirty="0">
                <a:latin typeface="Times New Roman"/>
                <a:cs typeface="Times New Roman"/>
              </a:rPr>
              <a:t>а</a:t>
            </a:r>
            <a:endParaRPr sz="2400">
              <a:latin typeface="Times New Roman"/>
              <a:cs typeface="Times New Roman"/>
            </a:endParaRPr>
          </a:p>
        </p:txBody>
      </p:sp>
      <p:sp>
        <p:nvSpPr>
          <p:cNvPr id="5" name="object 5"/>
          <p:cNvSpPr txBox="1"/>
          <p:nvPr/>
        </p:nvSpPr>
        <p:spPr>
          <a:xfrm>
            <a:off x="690168" y="4138041"/>
            <a:ext cx="2347595" cy="391160"/>
          </a:xfrm>
          <a:prstGeom prst="rect">
            <a:avLst/>
          </a:prstGeom>
        </p:spPr>
        <p:txBody>
          <a:bodyPr vert="horz" wrap="square" lIns="0" tIns="12700" rIns="0" bIns="0" rtlCol="0">
            <a:spAutoFit/>
          </a:bodyPr>
          <a:lstStyle/>
          <a:p>
            <a:pPr marL="12700">
              <a:lnSpc>
                <a:spcPct val="100000"/>
              </a:lnSpc>
              <a:spcBef>
                <a:spcPts val="100"/>
              </a:spcBef>
              <a:tabLst>
                <a:tab pos="1667510" algn="l"/>
              </a:tabLst>
            </a:pPr>
            <a:r>
              <a:rPr sz="2400" spc="-65" dirty="0">
                <a:latin typeface="Times New Roman"/>
                <a:cs typeface="Times New Roman"/>
              </a:rPr>
              <a:t>т</a:t>
            </a:r>
            <a:r>
              <a:rPr sz="2400" spc="-110" dirty="0">
                <a:latin typeface="Times New Roman"/>
                <a:cs typeface="Times New Roman"/>
              </a:rPr>
              <a:t>у</a:t>
            </a:r>
            <a:r>
              <a:rPr sz="2400" spc="-20" dirty="0">
                <a:latin typeface="Times New Roman"/>
                <a:cs typeface="Times New Roman"/>
              </a:rPr>
              <a:t>л</a:t>
            </a:r>
            <a:r>
              <a:rPr sz="2400" spc="-25" dirty="0">
                <a:latin typeface="Times New Roman"/>
                <a:cs typeface="Times New Roman"/>
              </a:rPr>
              <a:t>о</a:t>
            </a:r>
            <a:r>
              <a:rPr sz="2400" spc="-30" dirty="0">
                <a:latin typeface="Times New Roman"/>
                <a:cs typeface="Times New Roman"/>
              </a:rPr>
              <a:t>в</a:t>
            </a:r>
            <a:r>
              <a:rPr sz="2400" spc="-25" dirty="0">
                <a:latin typeface="Times New Roman"/>
                <a:cs typeface="Times New Roman"/>
              </a:rPr>
              <a:t>ищ</a:t>
            </a:r>
            <a:r>
              <a:rPr sz="2400" dirty="0">
                <a:latin typeface="Times New Roman"/>
                <a:cs typeface="Times New Roman"/>
              </a:rPr>
              <a:t>а	</a:t>
            </a:r>
            <a:r>
              <a:rPr sz="2400" spc="-5" dirty="0">
                <a:latin typeface="Times New Roman"/>
                <a:cs typeface="Times New Roman"/>
              </a:rPr>
              <a:t>вниз,</a:t>
            </a:r>
            <a:endParaRPr sz="2400">
              <a:latin typeface="Times New Roman"/>
              <a:cs typeface="Times New Roman"/>
            </a:endParaRPr>
          </a:p>
        </p:txBody>
      </p:sp>
      <p:sp>
        <p:nvSpPr>
          <p:cNvPr id="6" name="object 6"/>
          <p:cNvSpPr txBox="1"/>
          <p:nvPr/>
        </p:nvSpPr>
        <p:spPr>
          <a:xfrm>
            <a:off x="3417189" y="4138041"/>
            <a:ext cx="5087620" cy="391160"/>
          </a:xfrm>
          <a:prstGeom prst="rect">
            <a:avLst/>
          </a:prstGeom>
        </p:spPr>
        <p:txBody>
          <a:bodyPr vert="horz" wrap="square" lIns="0" tIns="12700" rIns="0" bIns="0" rtlCol="0">
            <a:spAutoFit/>
          </a:bodyPr>
          <a:lstStyle/>
          <a:p>
            <a:pPr marL="12700">
              <a:lnSpc>
                <a:spcPct val="100000"/>
              </a:lnSpc>
              <a:spcBef>
                <a:spcPts val="100"/>
              </a:spcBef>
              <a:tabLst>
                <a:tab pos="829310" algn="l"/>
                <a:tab pos="2410460" algn="l"/>
                <a:tab pos="2960370" algn="l"/>
              </a:tabLst>
            </a:pPr>
            <a:r>
              <a:rPr sz="2400" spc="-25" dirty="0">
                <a:latin typeface="Times New Roman"/>
                <a:cs typeface="Times New Roman"/>
              </a:rPr>
              <a:t>это	</a:t>
            </a:r>
            <a:r>
              <a:rPr sz="2400" spc="-10" dirty="0">
                <a:latin typeface="Times New Roman"/>
                <a:cs typeface="Times New Roman"/>
              </a:rPr>
              <a:t>приведет	</a:t>
            </a:r>
            <a:r>
              <a:rPr sz="2400" dirty="0">
                <a:latin typeface="Times New Roman"/>
                <a:cs typeface="Times New Roman"/>
              </a:rPr>
              <a:t>к	</a:t>
            </a:r>
            <a:r>
              <a:rPr sz="2400" spc="-25" dirty="0">
                <a:latin typeface="Times New Roman"/>
                <a:cs typeface="Times New Roman"/>
              </a:rPr>
              <a:t>нежелательному</a:t>
            </a:r>
            <a:endParaRPr sz="2400">
              <a:latin typeface="Times New Roman"/>
              <a:cs typeface="Times New Roman"/>
            </a:endParaRPr>
          </a:p>
        </p:txBody>
      </p:sp>
      <p:sp>
        <p:nvSpPr>
          <p:cNvPr id="7" name="object 7"/>
          <p:cNvSpPr txBox="1"/>
          <p:nvPr/>
        </p:nvSpPr>
        <p:spPr>
          <a:xfrm>
            <a:off x="690168" y="4324689"/>
            <a:ext cx="7778750" cy="1480820"/>
          </a:xfrm>
          <a:prstGeom prst="rect">
            <a:avLst/>
          </a:prstGeom>
        </p:spPr>
        <p:txBody>
          <a:bodyPr vert="horz" wrap="square" lIns="0" tIns="191770" rIns="0" bIns="0" rtlCol="0">
            <a:spAutoFit/>
          </a:bodyPr>
          <a:lstStyle/>
          <a:p>
            <a:pPr marL="12700">
              <a:lnSpc>
                <a:spcPct val="100000"/>
              </a:lnSpc>
              <a:spcBef>
                <a:spcPts val="1510"/>
              </a:spcBef>
            </a:pPr>
            <a:r>
              <a:rPr sz="2400" spc="-5" dirty="0">
                <a:latin typeface="Times New Roman"/>
                <a:cs typeface="Times New Roman"/>
              </a:rPr>
              <a:t>чрезмерному </a:t>
            </a:r>
            <a:r>
              <a:rPr sz="2400" dirty="0">
                <a:latin typeface="Times New Roman"/>
                <a:cs typeface="Times New Roman"/>
              </a:rPr>
              <a:t>сгибанию в </a:t>
            </a:r>
            <a:r>
              <a:rPr sz="2400" spc="-15" dirty="0">
                <a:latin typeface="Times New Roman"/>
                <a:cs typeface="Times New Roman"/>
              </a:rPr>
              <a:t>новом </a:t>
            </a:r>
            <a:r>
              <a:rPr sz="2400" spc="-10" dirty="0">
                <a:latin typeface="Times New Roman"/>
                <a:cs typeface="Times New Roman"/>
              </a:rPr>
              <a:t>тазобедренном</a:t>
            </a:r>
            <a:r>
              <a:rPr sz="2400" spc="-140" dirty="0">
                <a:latin typeface="Times New Roman"/>
                <a:cs typeface="Times New Roman"/>
              </a:rPr>
              <a:t> </a:t>
            </a:r>
            <a:r>
              <a:rPr sz="2400" spc="-5" dirty="0">
                <a:latin typeface="Times New Roman"/>
                <a:cs typeface="Times New Roman"/>
              </a:rPr>
              <a:t>суставе.</a:t>
            </a:r>
            <a:endParaRPr sz="2400">
              <a:latin typeface="Times New Roman"/>
              <a:cs typeface="Times New Roman"/>
            </a:endParaRPr>
          </a:p>
          <a:p>
            <a:pPr marL="12700" marR="5080" indent="914400">
              <a:lnSpc>
                <a:spcPct val="100000"/>
              </a:lnSpc>
              <a:spcBef>
                <a:spcPts val="1405"/>
              </a:spcBef>
              <a:tabLst>
                <a:tab pos="1434465" algn="l"/>
                <a:tab pos="2578100" algn="l"/>
                <a:tab pos="3555365" algn="l"/>
                <a:tab pos="4006215" algn="l"/>
                <a:tab pos="4937125" algn="l"/>
                <a:tab pos="5661660" algn="l"/>
              </a:tabLst>
            </a:pPr>
            <a:r>
              <a:rPr sz="2400" spc="-5" dirty="0">
                <a:latin typeface="Times New Roman"/>
                <a:cs typeface="Times New Roman"/>
              </a:rPr>
              <a:t>Не	</a:t>
            </a:r>
            <a:r>
              <a:rPr sz="2400" spc="-10" dirty="0">
                <a:latin typeface="Times New Roman"/>
                <a:cs typeface="Times New Roman"/>
              </a:rPr>
              <a:t>следует	</a:t>
            </a:r>
            <a:r>
              <a:rPr sz="2400" spc="-15" dirty="0">
                <a:latin typeface="Times New Roman"/>
                <a:cs typeface="Times New Roman"/>
              </a:rPr>
              <a:t>стоять	</a:t>
            </a:r>
            <a:r>
              <a:rPr sz="2400" spc="-5" dirty="0">
                <a:latin typeface="Times New Roman"/>
                <a:cs typeface="Times New Roman"/>
              </a:rPr>
              <a:t>на	</a:t>
            </a:r>
            <a:r>
              <a:rPr sz="2400" spc="-15" dirty="0">
                <a:latin typeface="Times New Roman"/>
                <a:cs typeface="Times New Roman"/>
              </a:rPr>
              <a:t>одной	</a:t>
            </a:r>
            <a:r>
              <a:rPr sz="2400" spc="-10" dirty="0">
                <a:latin typeface="Times New Roman"/>
                <a:cs typeface="Times New Roman"/>
              </a:rPr>
              <a:t>ноге	</a:t>
            </a:r>
            <a:r>
              <a:rPr sz="2400" dirty="0">
                <a:latin typeface="Times New Roman"/>
                <a:cs typeface="Times New Roman"/>
              </a:rPr>
              <a:t>и </a:t>
            </a:r>
            <a:r>
              <a:rPr sz="2400" spc="-20" dirty="0">
                <a:latin typeface="Times New Roman"/>
                <a:cs typeface="Times New Roman"/>
              </a:rPr>
              <a:t>разворачивать  </a:t>
            </a:r>
            <a:r>
              <a:rPr sz="2400" spc="-65" dirty="0">
                <a:latin typeface="Times New Roman"/>
                <a:cs typeface="Times New Roman"/>
              </a:rPr>
              <a:t>ногу, </a:t>
            </a:r>
            <a:r>
              <a:rPr sz="2400" spc="-70" dirty="0">
                <a:latin typeface="Times New Roman"/>
                <a:cs typeface="Times New Roman"/>
              </a:rPr>
              <a:t>когда </a:t>
            </a:r>
            <a:r>
              <a:rPr sz="2400" spc="-35" dirty="0">
                <a:latin typeface="Times New Roman"/>
                <a:cs typeface="Times New Roman"/>
              </a:rPr>
              <a:t>одевается</a:t>
            </a:r>
            <a:r>
              <a:rPr sz="2400" dirty="0">
                <a:latin typeface="Times New Roman"/>
                <a:cs typeface="Times New Roman"/>
              </a:rPr>
              <a:t> </a:t>
            </a:r>
            <a:r>
              <a:rPr sz="2400" spc="-35" dirty="0">
                <a:latin typeface="Times New Roman"/>
                <a:cs typeface="Times New Roman"/>
              </a:rPr>
              <a:t>обувь.</a:t>
            </a:r>
            <a:endParaRPr sz="24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181604" y="14173"/>
            <a:ext cx="2486025" cy="452120"/>
          </a:xfrm>
          <a:prstGeom prst="rect">
            <a:avLst/>
          </a:prstGeom>
        </p:spPr>
        <p:txBody>
          <a:bodyPr vert="horz" wrap="square" lIns="0" tIns="12065" rIns="0" bIns="0" rtlCol="0">
            <a:spAutoFit/>
          </a:bodyPr>
          <a:lstStyle/>
          <a:p>
            <a:pPr marL="12700">
              <a:lnSpc>
                <a:spcPct val="100000"/>
              </a:lnSpc>
              <a:spcBef>
                <a:spcPts val="95"/>
              </a:spcBef>
            </a:pPr>
            <a:r>
              <a:rPr spc="-15" dirty="0"/>
              <a:t>Актуальность</a:t>
            </a:r>
          </a:p>
        </p:txBody>
      </p:sp>
      <p:sp>
        <p:nvSpPr>
          <p:cNvPr id="4" name="object 4"/>
          <p:cNvSpPr txBox="1"/>
          <p:nvPr/>
        </p:nvSpPr>
        <p:spPr>
          <a:xfrm>
            <a:off x="402742" y="944371"/>
            <a:ext cx="8405495" cy="4209415"/>
          </a:xfrm>
          <a:prstGeom prst="rect">
            <a:avLst/>
          </a:prstGeom>
        </p:spPr>
        <p:txBody>
          <a:bodyPr vert="horz" wrap="square" lIns="0" tIns="26670" rIns="0" bIns="0" rtlCol="0">
            <a:spAutoFit/>
          </a:bodyPr>
          <a:lstStyle/>
          <a:p>
            <a:pPr marL="12700" marR="370205">
              <a:lnSpc>
                <a:spcPts val="2860"/>
              </a:lnSpc>
              <a:spcBef>
                <a:spcPts val="210"/>
              </a:spcBef>
            </a:pPr>
            <a:r>
              <a:rPr sz="2400" dirty="0">
                <a:latin typeface="Times New Roman"/>
                <a:cs typeface="Times New Roman"/>
              </a:rPr>
              <a:t>Реабилитационные мероприятия </a:t>
            </a:r>
            <a:r>
              <a:rPr sz="2400" spc="-15" dirty="0">
                <a:latin typeface="Times New Roman"/>
                <a:cs typeface="Times New Roman"/>
              </a:rPr>
              <a:t>имеют </a:t>
            </a:r>
            <a:r>
              <a:rPr sz="2400" spc="-5" dirty="0">
                <a:latin typeface="Times New Roman"/>
                <a:cs typeface="Times New Roman"/>
              </a:rPr>
              <a:t>особую</a:t>
            </a:r>
            <a:r>
              <a:rPr sz="2400" spc="-90" dirty="0">
                <a:latin typeface="Times New Roman"/>
                <a:cs typeface="Times New Roman"/>
              </a:rPr>
              <a:t> </a:t>
            </a:r>
            <a:r>
              <a:rPr sz="2400" spc="-5" dirty="0">
                <a:latin typeface="Times New Roman"/>
                <a:cs typeface="Times New Roman"/>
              </a:rPr>
              <a:t>актуальность  </a:t>
            </a:r>
            <a:r>
              <a:rPr sz="2400" spc="10" dirty="0">
                <a:latin typeface="Times New Roman"/>
                <a:cs typeface="Times New Roman"/>
              </a:rPr>
              <a:t>после </a:t>
            </a:r>
            <a:r>
              <a:rPr sz="2400" dirty="0">
                <a:latin typeface="Times New Roman"/>
                <a:cs typeface="Times New Roman"/>
              </a:rPr>
              <a:t>ТЭП для</a:t>
            </a:r>
            <a:r>
              <a:rPr sz="2400" spc="-5" dirty="0">
                <a:latin typeface="Times New Roman"/>
                <a:cs typeface="Times New Roman"/>
              </a:rPr>
              <a:t> </a:t>
            </a:r>
            <a:r>
              <a:rPr sz="2400" spc="-10" dirty="0">
                <a:latin typeface="Times New Roman"/>
                <a:cs typeface="Times New Roman"/>
              </a:rPr>
              <a:t>больных:</a:t>
            </a:r>
            <a:endParaRPr sz="2400">
              <a:latin typeface="Times New Roman"/>
              <a:cs typeface="Times New Roman"/>
            </a:endParaRPr>
          </a:p>
          <a:p>
            <a:pPr marL="12700">
              <a:lnSpc>
                <a:spcPct val="100000"/>
              </a:lnSpc>
              <a:spcBef>
                <a:spcPts val="505"/>
              </a:spcBef>
              <a:tabLst>
                <a:tab pos="347345" algn="l"/>
              </a:tabLst>
            </a:pPr>
            <a:r>
              <a:rPr sz="2400" dirty="0">
                <a:latin typeface="Times New Roman"/>
                <a:cs typeface="Times New Roman"/>
              </a:rPr>
              <a:t>•	с </a:t>
            </a:r>
            <a:r>
              <a:rPr sz="2400" spc="-5" dirty="0">
                <a:latin typeface="Times New Roman"/>
                <a:cs typeface="Times New Roman"/>
              </a:rPr>
              <a:t>множественным </a:t>
            </a:r>
            <a:r>
              <a:rPr sz="2400" spc="-10" dirty="0">
                <a:latin typeface="Times New Roman"/>
                <a:cs typeface="Times New Roman"/>
              </a:rPr>
              <a:t>поражением</a:t>
            </a:r>
            <a:r>
              <a:rPr sz="2400" spc="15" dirty="0">
                <a:latin typeface="Times New Roman"/>
                <a:cs typeface="Times New Roman"/>
              </a:rPr>
              <a:t> </a:t>
            </a:r>
            <a:r>
              <a:rPr sz="2400" spc="-5" dirty="0">
                <a:latin typeface="Times New Roman"/>
                <a:cs typeface="Times New Roman"/>
              </a:rPr>
              <a:t>суставов</a:t>
            </a:r>
            <a:endParaRPr sz="2400">
              <a:latin typeface="Times New Roman"/>
              <a:cs typeface="Times New Roman"/>
            </a:endParaRPr>
          </a:p>
          <a:p>
            <a:pPr marL="12700">
              <a:lnSpc>
                <a:spcPct val="100000"/>
              </a:lnSpc>
              <a:spcBef>
                <a:spcPts val="600"/>
              </a:spcBef>
              <a:tabLst>
                <a:tab pos="332105" algn="l"/>
              </a:tabLst>
            </a:pPr>
            <a:r>
              <a:rPr sz="2400" dirty="0">
                <a:latin typeface="Times New Roman"/>
                <a:cs typeface="Times New Roman"/>
              </a:rPr>
              <a:t>•	</a:t>
            </a:r>
            <a:r>
              <a:rPr sz="2400" spc="-10" dirty="0">
                <a:latin typeface="Times New Roman"/>
                <a:cs typeface="Times New Roman"/>
              </a:rPr>
              <a:t>заболеванием </a:t>
            </a:r>
            <a:r>
              <a:rPr sz="2400" spc="-15" dirty="0">
                <a:latin typeface="Times New Roman"/>
                <a:cs typeface="Times New Roman"/>
              </a:rPr>
              <a:t>контралатерального</a:t>
            </a:r>
            <a:r>
              <a:rPr sz="2400" spc="-65" dirty="0">
                <a:latin typeface="Times New Roman"/>
                <a:cs typeface="Times New Roman"/>
              </a:rPr>
              <a:t> </a:t>
            </a:r>
            <a:r>
              <a:rPr sz="2400" spc="-10" dirty="0">
                <a:latin typeface="Times New Roman"/>
                <a:cs typeface="Times New Roman"/>
              </a:rPr>
              <a:t>сустава</a:t>
            </a:r>
            <a:endParaRPr sz="2400">
              <a:latin typeface="Times New Roman"/>
              <a:cs typeface="Times New Roman"/>
            </a:endParaRPr>
          </a:p>
          <a:p>
            <a:pPr marL="12700">
              <a:lnSpc>
                <a:spcPct val="100000"/>
              </a:lnSpc>
              <a:spcBef>
                <a:spcPts val="600"/>
              </a:spcBef>
              <a:tabLst>
                <a:tab pos="326390" algn="l"/>
              </a:tabLst>
            </a:pPr>
            <a:r>
              <a:rPr sz="2400" dirty="0">
                <a:latin typeface="Times New Roman"/>
                <a:cs typeface="Times New Roman"/>
              </a:rPr>
              <a:t>•	</a:t>
            </a:r>
            <a:r>
              <a:rPr sz="2400" spc="-5" dirty="0">
                <a:latin typeface="Times New Roman"/>
                <a:cs typeface="Times New Roman"/>
              </a:rPr>
              <a:t>сопутствующей </a:t>
            </a:r>
            <a:r>
              <a:rPr sz="2400" spc="-15" dirty="0">
                <a:latin typeface="Times New Roman"/>
                <a:cs typeface="Times New Roman"/>
              </a:rPr>
              <a:t>соматической </a:t>
            </a:r>
            <a:r>
              <a:rPr sz="2400" dirty="0">
                <a:latin typeface="Times New Roman"/>
                <a:cs typeface="Times New Roman"/>
              </a:rPr>
              <a:t>и </a:t>
            </a:r>
            <a:r>
              <a:rPr sz="2400" spc="-10" dirty="0">
                <a:latin typeface="Times New Roman"/>
                <a:cs typeface="Times New Roman"/>
              </a:rPr>
              <a:t>неврологической</a:t>
            </a:r>
            <a:r>
              <a:rPr sz="2400" spc="-280" dirty="0">
                <a:latin typeface="Times New Roman"/>
                <a:cs typeface="Times New Roman"/>
              </a:rPr>
              <a:t> </a:t>
            </a:r>
            <a:r>
              <a:rPr sz="2400" spc="-20" dirty="0">
                <a:latin typeface="Times New Roman"/>
                <a:cs typeface="Times New Roman"/>
              </a:rPr>
              <a:t>патологией</a:t>
            </a:r>
            <a:endParaRPr sz="2400">
              <a:latin typeface="Times New Roman"/>
              <a:cs typeface="Times New Roman"/>
            </a:endParaRPr>
          </a:p>
          <a:p>
            <a:pPr marL="355600" marR="1612900" indent="-342900">
              <a:lnSpc>
                <a:spcPct val="100000"/>
              </a:lnSpc>
              <a:spcBef>
                <a:spcPts val="605"/>
              </a:spcBef>
              <a:tabLst>
                <a:tab pos="347345" algn="l"/>
              </a:tabLst>
            </a:pPr>
            <a:r>
              <a:rPr sz="2400" dirty="0">
                <a:latin typeface="Times New Roman"/>
                <a:cs typeface="Times New Roman"/>
              </a:rPr>
              <a:t>•	</a:t>
            </a:r>
            <a:r>
              <a:rPr sz="2400" spc="-15" dirty="0">
                <a:latin typeface="Times New Roman"/>
                <a:cs typeface="Times New Roman"/>
              </a:rPr>
              <a:t>двухсторонним, </a:t>
            </a:r>
            <a:r>
              <a:rPr sz="2400" dirty="0">
                <a:latin typeface="Times New Roman"/>
                <a:cs typeface="Times New Roman"/>
              </a:rPr>
              <a:t>бесцементным </a:t>
            </a:r>
            <a:r>
              <a:rPr sz="2400" spc="-5" dirty="0">
                <a:latin typeface="Times New Roman"/>
                <a:cs typeface="Times New Roman"/>
              </a:rPr>
              <a:t>или ревизионным  эндопротезированием</a:t>
            </a:r>
            <a:endParaRPr sz="2400">
              <a:latin typeface="Times New Roman"/>
              <a:cs typeface="Times New Roman"/>
            </a:endParaRPr>
          </a:p>
          <a:p>
            <a:pPr marL="12700">
              <a:lnSpc>
                <a:spcPct val="100000"/>
              </a:lnSpc>
              <a:spcBef>
                <a:spcPts val="600"/>
              </a:spcBef>
              <a:tabLst>
                <a:tab pos="347345" algn="l"/>
                <a:tab pos="6764655" algn="l"/>
              </a:tabLst>
            </a:pPr>
            <a:r>
              <a:rPr sz="2400" dirty="0">
                <a:latin typeface="Times New Roman"/>
                <a:cs typeface="Times New Roman"/>
              </a:rPr>
              <a:t>•	</a:t>
            </a:r>
            <a:r>
              <a:rPr sz="2400" spc="-5" dirty="0">
                <a:latin typeface="Times New Roman"/>
                <a:cs typeface="Times New Roman"/>
              </a:rPr>
              <a:t>стойким </a:t>
            </a:r>
            <a:r>
              <a:rPr sz="2400" spc="-10" dirty="0">
                <a:latin typeface="Times New Roman"/>
                <a:cs typeface="Times New Roman"/>
              </a:rPr>
              <a:t>болевым </a:t>
            </a:r>
            <a:r>
              <a:rPr sz="2400" spc="-15" dirty="0">
                <a:latin typeface="Times New Roman"/>
                <a:cs typeface="Times New Roman"/>
              </a:rPr>
              <a:t>синдромом</a:t>
            </a:r>
            <a:r>
              <a:rPr sz="2400" spc="105" dirty="0">
                <a:latin typeface="Times New Roman"/>
                <a:cs typeface="Times New Roman"/>
              </a:rPr>
              <a:t> </a:t>
            </a:r>
            <a:r>
              <a:rPr sz="2400" dirty="0">
                <a:latin typeface="Times New Roman"/>
                <a:cs typeface="Times New Roman"/>
              </a:rPr>
              <a:t>и</a:t>
            </a:r>
            <a:r>
              <a:rPr sz="2400" spc="15" dirty="0">
                <a:latin typeface="Times New Roman"/>
                <a:cs typeface="Times New Roman"/>
              </a:rPr>
              <a:t> </a:t>
            </a:r>
            <a:r>
              <a:rPr sz="2400" spc="-10" dirty="0">
                <a:latin typeface="Times New Roman"/>
                <a:cs typeface="Times New Roman"/>
              </a:rPr>
              <a:t>незначительным	улучшением</a:t>
            </a:r>
            <a:endParaRPr sz="2400">
              <a:latin typeface="Times New Roman"/>
              <a:cs typeface="Times New Roman"/>
            </a:endParaRPr>
          </a:p>
          <a:p>
            <a:pPr marL="355600">
              <a:lnSpc>
                <a:spcPct val="100000"/>
              </a:lnSpc>
            </a:pPr>
            <a:r>
              <a:rPr sz="2400" spc="-10" dirty="0">
                <a:latin typeface="Times New Roman"/>
                <a:cs typeface="Times New Roman"/>
              </a:rPr>
              <a:t>функционального </a:t>
            </a:r>
            <a:r>
              <a:rPr sz="2400" spc="-5" dirty="0">
                <a:latin typeface="Times New Roman"/>
                <a:cs typeface="Times New Roman"/>
              </a:rPr>
              <a:t>состояния </a:t>
            </a:r>
            <a:r>
              <a:rPr sz="2400" spc="10" dirty="0">
                <a:latin typeface="Times New Roman"/>
                <a:cs typeface="Times New Roman"/>
              </a:rPr>
              <a:t>после</a:t>
            </a:r>
            <a:r>
              <a:rPr sz="2400" spc="-100"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marL="12700">
              <a:lnSpc>
                <a:spcPct val="100000"/>
              </a:lnSpc>
              <a:spcBef>
                <a:spcPts val="680"/>
              </a:spcBef>
              <a:tabLst>
                <a:tab pos="327660" algn="l"/>
              </a:tabLst>
            </a:pPr>
            <a:r>
              <a:rPr sz="2400" dirty="0">
                <a:latin typeface="Times New Roman"/>
                <a:cs typeface="Times New Roman"/>
              </a:rPr>
              <a:t>•	</a:t>
            </a:r>
            <a:r>
              <a:rPr sz="2400" spc="-15" dirty="0">
                <a:latin typeface="Times New Roman"/>
                <a:cs typeface="Times New Roman"/>
              </a:rPr>
              <a:t>контрактурой </a:t>
            </a:r>
            <a:r>
              <a:rPr sz="2400" spc="-20" dirty="0">
                <a:latin typeface="Times New Roman"/>
                <a:cs typeface="Times New Roman"/>
              </a:rPr>
              <a:t>другого </a:t>
            </a:r>
            <a:r>
              <a:rPr sz="2400" spc="-10" dirty="0">
                <a:latin typeface="Times New Roman"/>
                <a:cs typeface="Times New Roman"/>
              </a:rPr>
              <a:t>сустава </a:t>
            </a:r>
            <a:r>
              <a:rPr sz="2400" spc="-15" dirty="0">
                <a:latin typeface="Times New Roman"/>
                <a:cs typeface="Times New Roman"/>
              </a:rPr>
              <a:t>той </a:t>
            </a:r>
            <a:r>
              <a:rPr sz="2400" spc="-20" dirty="0">
                <a:latin typeface="Times New Roman"/>
                <a:cs typeface="Times New Roman"/>
              </a:rPr>
              <a:t>же </a:t>
            </a:r>
            <a:r>
              <a:rPr sz="2400" spc="-15" dirty="0">
                <a:latin typeface="Times New Roman"/>
                <a:cs typeface="Times New Roman"/>
              </a:rPr>
              <a:t>конечности</a:t>
            </a:r>
            <a:r>
              <a:rPr sz="2400" spc="-260" dirty="0">
                <a:latin typeface="Times New Roman"/>
                <a:cs typeface="Times New Roman"/>
              </a:rPr>
              <a:t> </a:t>
            </a:r>
            <a:r>
              <a:rPr sz="2800" spc="-5" dirty="0">
                <a:latin typeface="Times New Roman"/>
                <a:cs typeface="Times New Roman"/>
              </a:rPr>
              <a:t>.</a:t>
            </a:r>
            <a:endParaRPr sz="2800">
              <a:latin typeface="Times New Roman"/>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670559"/>
            <a:ext cx="5120640" cy="4876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59939" y="352425"/>
            <a:ext cx="5052695" cy="756920"/>
          </a:xfrm>
          <a:prstGeom prst="rect">
            <a:avLst/>
          </a:prstGeom>
        </p:spPr>
        <p:txBody>
          <a:bodyPr vert="horz" wrap="square" lIns="0" tIns="12700" rIns="0" bIns="0" rtlCol="0">
            <a:spAutoFit/>
          </a:bodyPr>
          <a:lstStyle/>
          <a:p>
            <a:pPr marL="12700" marR="5080" indent="545465">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195"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p:txBody>
      </p:sp>
      <p:sp>
        <p:nvSpPr>
          <p:cNvPr id="4" name="object 4"/>
          <p:cNvSpPr txBox="1"/>
          <p:nvPr/>
        </p:nvSpPr>
        <p:spPr>
          <a:xfrm>
            <a:off x="258267" y="1085164"/>
            <a:ext cx="8642350" cy="5429250"/>
          </a:xfrm>
          <a:prstGeom prst="rect">
            <a:avLst/>
          </a:prstGeom>
        </p:spPr>
        <p:txBody>
          <a:bodyPr vert="horz" wrap="square" lIns="0" tIns="12065" rIns="0" bIns="0" rtlCol="0">
            <a:spAutoFit/>
          </a:bodyPr>
          <a:lstStyle/>
          <a:p>
            <a:pPr marL="12700">
              <a:lnSpc>
                <a:spcPct val="100000"/>
              </a:lnSpc>
              <a:spcBef>
                <a:spcPts val="95"/>
              </a:spcBef>
            </a:pPr>
            <a:r>
              <a:rPr sz="2200" spc="-5" dirty="0">
                <a:latin typeface="Times New Roman"/>
                <a:cs typeface="Times New Roman"/>
              </a:rPr>
              <a:t>(со </a:t>
            </a:r>
            <a:r>
              <a:rPr sz="2200" spc="-10" dirty="0">
                <a:latin typeface="Times New Roman"/>
                <a:cs typeface="Times New Roman"/>
              </a:rPr>
              <a:t>второй-третьей недели </a:t>
            </a:r>
            <a:r>
              <a:rPr sz="2200" spc="-5" dirty="0">
                <a:latin typeface="Times New Roman"/>
                <a:cs typeface="Times New Roman"/>
              </a:rPr>
              <a:t>до </a:t>
            </a:r>
            <a:r>
              <a:rPr sz="2200" spc="-25" dirty="0">
                <a:latin typeface="Times New Roman"/>
                <a:cs typeface="Times New Roman"/>
              </a:rPr>
              <a:t>конца </a:t>
            </a:r>
            <a:r>
              <a:rPr sz="2200" dirty="0">
                <a:latin typeface="Times New Roman"/>
                <a:cs typeface="Times New Roman"/>
              </a:rPr>
              <a:t>шестой </a:t>
            </a:r>
            <a:r>
              <a:rPr sz="2200" spc="-10" dirty="0">
                <a:latin typeface="Times New Roman"/>
                <a:cs typeface="Times New Roman"/>
              </a:rPr>
              <a:t>недели </a:t>
            </a:r>
            <a:r>
              <a:rPr sz="2200" spc="-5" dirty="0">
                <a:latin typeface="Times New Roman"/>
                <a:cs typeface="Times New Roman"/>
              </a:rPr>
              <a:t>с момента</a:t>
            </a:r>
            <a:r>
              <a:rPr sz="2200" spc="-130" dirty="0">
                <a:latin typeface="Times New Roman"/>
                <a:cs typeface="Times New Roman"/>
              </a:rPr>
              <a:t> </a:t>
            </a:r>
            <a:r>
              <a:rPr sz="2200" spc="-5" dirty="0">
                <a:latin typeface="Times New Roman"/>
                <a:cs typeface="Times New Roman"/>
              </a:rPr>
              <a:t>операции)</a:t>
            </a:r>
            <a:endParaRPr sz="2200">
              <a:latin typeface="Times New Roman"/>
              <a:cs typeface="Times New Roman"/>
            </a:endParaRPr>
          </a:p>
          <a:p>
            <a:pPr>
              <a:lnSpc>
                <a:spcPct val="100000"/>
              </a:lnSpc>
            </a:pPr>
            <a:endParaRPr sz="2000">
              <a:latin typeface="Times New Roman"/>
              <a:cs typeface="Times New Roman"/>
            </a:endParaRPr>
          </a:p>
          <a:p>
            <a:pPr marL="35560">
              <a:lnSpc>
                <a:spcPts val="2860"/>
              </a:lnSpc>
            </a:pPr>
            <a:r>
              <a:rPr sz="2400" b="1" i="1" spc="-5" dirty="0">
                <a:latin typeface="Times New Roman"/>
                <a:cs typeface="Times New Roman"/>
              </a:rPr>
              <a:t>Сидение</a:t>
            </a:r>
            <a:r>
              <a:rPr sz="2400" b="1" i="1" spc="-5" dirty="0">
                <a:latin typeface="Arial"/>
                <a:cs typeface="Arial"/>
              </a:rPr>
              <a:t>.</a:t>
            </a:r>
            <a:endParaRPr sz="2400">
              <a:latin typeface="Arial"/>
              <a:cs typeface="Arial"/>
            </a:endParaRPr>
          </a:p>
          <a:p>
            <a:pPr marL="378460" marR="299085" indent="-342900" algn="just">
              <a:lnSpc>
                <a:spcPts val="2860"/>
              </a:lnSpc>
              <a:spcBef>
                <a:spcPts val="95"/>
              </a:spcBef>
            </a:pPr>
            <a:r>
              <a:rPr sz="2000" dirty="0">
                <a:latin typeface="Arial"/>
                <a:cs typeface="Arial"/>
              </a:rPr>
              <a:t>• </a:t>
            </a:r>
            <a:r>
              <a:rPr sz="2000" dirty="0">
                <a:latin typeface="Times New Roman"/>
                <a:cs typeface="Times New Roman"/>
              </a:rPr>
              <a:t>П</a:t>
            </a:r>
            <a:r>
              <a:rPr sz="2400" dirty="0">
                <a:latin typeface="Times New Roman"/>
                <a:cs typeface="Times New Roman"/>
              </a:rPr>
              <a:t>ри сидении </a:t>
            </a:r>
            <a:r>
              <a:rPr sz="2400" spc="-5" dirty="0">
                <a:latin typeface="Times New Roman"/>
                <a:cs typeface="Times New Roman"/>
              </a:rPr>
              <a:t>тазобедренные </a:t>
            </a:r>
            <a:r>
              <a:rPr sz="2400" dirty="0">
                <a:latin typeface="Times New Roman"/>
                <a:cs typeface="Times New Roman"/>
              </a:rPr>
              <a:t>суставы </a:t>
            </a:r>
            <a:r>
              <a:rPr sz="2400" spc="-10" dirty="0">
                <a:latin typeface="Times New Roman"/>
                <a:cs typeface="Times New Roman"/>
              </a:rPr>
              <a:t>должны </a:t>
            </a:r>
            <a:r>
              <a:rPr sz="2400" spc="-5" dirty="0">
                <a:latin typeface="Times New Roman"/>
                <a:cs typeface="Times New Roman"/>
              </a:rPr>
              <a:t>быть выше  </a:t>
            </a:r>
            <a:r>
              <a:rPr sz="2400" spc="-25" dirty="0">
                <a:latin typeface="Times New Roman"/>
                <a:cs typeface="Times New Roman"/>
              </a:rPr>
              <a:t>коленных. </a:t>
            </a:r>
            <a:r>
              <a:rPr sz="2400" spc="-5" dirty="0">
                <a:latin typeface="Times New Roman"/>
                <a:cs typeface="Times New Roman"/>
              </a:rPr>
              <a:t>Для </a:t>
            </a:r>
            <a:r>
              <a:rPr sz="2400" spc="-25" dirty="0">
                <a:latin typeface="Times New Roman"/>
                <a:cs typeface="Times New Roman"/>
              </a:rPr>
              <a:t>этого </a:t>
            </a:r>
            <a:r>
              <a:rPr sz="2400" spc="-30" dirty="0">
                <a:latin typeface="Times New Roman"/>
                <a:cs typeface="Times New Roman"/>
              </a:rPr>
              <a:t>необходимо </a:t>
            </a:r>
            <a:r>
              <a:rPr sz="2400" dirty="0">
                <a:latin typeface="Times New Roman"/>
                <a:cs typeface="Times New Roman"/>
              </a:rPr>
              <a:t>сидеть </a:t>
            </a:r>
            <a:r>
              <a:rPr sz="2400" spc="-5" dirty="0">
                <a:latin typeface="Times New Roman"/>
                <a:cs typeface="Times New Roman"/>
              </a:rPr>
              <a:t>на </a:t>
            </a:r>
            <a:r>
              <a:rPr sz="2400" spc="-25" dirty="0">
                <a:latin typeface="Times New Roman"/>
                <a:cs typeface="Times New Roman"/>
              </a:rPr>
              <a:t>жестком </a:t>
            </a:r>
            <a:r>
              <a:rPr sz="2400" spc="-30" dirty="0">
                <a:latin typeface="Times New Roman"/>
                <a:cs typeface="Times New Roman"/>
              </a:rPr>
              <a:t>стуле </a:t>
            </a:r>
            <a:r>
              <a:rPr sz="2400" dirty="0">
                <a:latin typeface="Times New Roman"/>
                <a:cs typeface="Times New Roman"/>
              </a:rPr>
              <a:t>с  </a:t>
            </a:r>
            <a:r>
              <a:rPr sz="2400" spc="-25" dirty="0">
                <a:latin typeface="Times New Roman"/>
                <a:cs typeface="Times New Roman"/>
              </a:rPr>
              <a:t>подушкой</a:t>
            </a:r>
            <a:r>
              <a:rPr sz="2400" spc="100" dirty="0">
                <a:latin typeface="Times New Roman"/>
                <a:cs typeface="Times New Roman"/>
              </a:rPr>
              <a:t> </a:t>
            </a:r>
            <a:r>
              <a:rPr sz="2400" spc="-30" dirty="0">
                <a:latin typeface="Times New Roman"/>
                <a:cs typeface="Times New Roman"/>
              </a:rPr>
              <a:t>под</a:t>
            </a:r>
            <a:r>
              <a:rPr sz="2400" spc="135" dirty="0">
                <a:latin typeface="Times New Roman"/>
                <a:cs typeface="Times New Roman"/>
              </a:rPr>
              <a:t> </a:t>
            </a:r>
            <a:r>
              <a:rPr sz="2400" spc="-15" dirty="0">
                <a:latin typeface="Times New Roman"/>
                <a:cs typeface="Times New Roman"/>
              </a:rPr>
              <a:t>ягодицами.</a:t>
            </a:r>
            <a:r>
              <a:rPr sz="2400" spc="140" dirty="0">
                <a:latin typeface="Times New Roman"/>
                <a:cs typeface="Times New Roman"/>
              </a:rPr>
              <a:t> </a:t>
            </a:r>
            <a:r>
              <a:rPr sz="2400" spc="-10" dirty="0">
                <a:latin typeface="Times New Roman"/>
                <a:cs typeface="Times New Roman"/>
              </a:rPr>
              <a:t>Следует</a:t>
            </a:r>
            <a:r>
              <a:rPr sz="2400" spc="114" dirty="0">
                <a:latin typeface="Times New Roman"/>
                <a:cs typeface="Times New Roman"/>
              </a:rPr>
              <a:t> </a:t>
            </a:r>
            <a:r>
              <a:rPr sz="2400" dirty="0">
                <a:latin typeface="Times New Roman"/>
                <a:cs typeface="Times New Roman"/>
              </a:rPr>
              <a:t>сидеть</a:t>
            </a:r>
            <a:r>
              <a:rPr sz="2400" spc="130" dirty="0">
                <a:latin typeface="Times New Roman"/>
                <a:cs typeface="Times New Roman"/>
              </a:rPr>
              <a:t> </a:t>
            </a:r>
            <a:r>
              <a:rPr sz="2400" dirty="0">
                <a:latin typeface="Times New Roman"/>
                <a:cs typeface="Times New Roman"/>
              </a:rPr>
              <a:t>в</a:t>
            </a:r>
            <a:r>
              <a:rPr sz="2400" spc="130" dirty="0">
                <a:latin typeface="Times New Roman"/>
                <a:cs typeface="Times New Roman"/>
              </a:rPr>
              <a:t> </a:t>
            </a:r>
            <a:r>
              <a:rPr sz="2400" spc="5" dirty="0">
                <a:latin typeface="Times New Roman"/>
                <a:cs typeface="Times New Roman"/>
              </a:rPr>
              <a:t>так</a:t>
            </a:r>
            <a:r>
              <a:rPr sz="2400" spc="130" dirty="0">
                <a:latin typeface="Times New Roman"/>
                <a:cs typeface="Times New Roman"/>
              </a:rPr>
              <a:t> </a:t>
            </a:r>
            <a:r>
              <a:rPr sz="2400" spc="-15" dirty="0">
                <a:latin typeface="Times New Roman"/>
                <a:cs typeface="Times New Roman"/>
              </a:rPr>
              <a:t>называемом</a:t>
            </a:r>
            <a:endParaRPr sz="2400">
              <a:latin typeface="Times New Roman"/>
              <a:cs typeface="Times New Roman"/>
            </a:endParaRPr>
          </a:p>
          <a:p>
            <a:pPr marL="355600" marR="341630" algn="just">
              <a:lnSpc>
                <a:spcPct val="100499"/>
              </a:lnSpc>
              <a:spcBef>
                <a:spcPts val="110"/>
              </a:spcBef>
            </a:pPr>
            <a:r>
              <a:rPr sz="2400" spc="-20" dirty="0">
                <a:latin typeface="Times New Roman"/>
                <a:cs typeface="Times New Roman"/>
              </a:rPr>
              <a:t>"скользящем" </a:t>
            </a:r>
            <a:r>
              <a:rPr sz="2400" spc="-15" dirty="0">
                <a:latin typeface="Times New Roman"/>
                <a:cs typeface="Times New Roman"/>
              </a:rPr>
              <a:t>положении. </a:t>
            </a:r>
            <a:r>
              <a:rPr sz="2400" spc="-5" dirty="0">
                <a:latin typeface="Times New Roman"/>
                <a:cs typeface="Times New Roman"/>
              </a:rPr>
              <a:t>При вставании </a:t>
            </a:r>
            <a:r>
              <a:rPr sz="2400" dirty="0">
                <a:latin typeface="Times New Roman"/>
                <a:cs typeface="Times New Roman"/>
              </a:rPr>
              <a:t>со </a:t>
            </a:r>
            <a:r>
              <a:rPr sz="2400" spc="-30" dirty="0">
                <a:latin typeface="Times New Roman"/>
                <a:cs typeface="Times New Roman"/>
              </a:rPr>
              <a:t>стула </a:t>
            </a:r>
            <a:r>
              <a:rPr sz="2400" dirty="0">
                <a:latin typeface="Times New Roman"/>
                <a:cs typeface="Times New Roman"/>
              </a:rPr>
              <a:t>-  выставить </a:t>
            </a:r>
            <a:r>
              <a:rPr sz="2400" spc="-10" dirty="0">
                <a:latin typeface="Times New Roman"/>
                <a:cs typeface="Times New Roman"/>
              </a:rPr>
              <a:t>вперед </a:t>
            </a:r>
            <a:r>
              <a:rPr sz="2400" spc="-5" dirty="0">
                <a:latin typeface="Times New Roman"/>
                <a:cs typeface="Times New Roman"/>
              </a:rPr>
              <a:t>оперированную </a:t>
            </a:r>
            <a:r>
              <a:rPr sz="2400" spc="-50" dirty="0">
                <a:latin typeface="Times New Roman"/>
                <a:cs typeface="Times New Roman"/>
              </a:rPr>
              <a:t>ногу, </a:t>
            </a:r>
            <a:r>
              <a:rPr sz="2400" spc="-5" dirty="0">
                <a:latin typeface="Times New Roman"/>
                <a:cs typeface="Times New Roman"/>
              </a:rPr>
              <a:t>не наклоняя при  </a:t>
            </a:r>
            <a:r>
              <a:rPr sz="2400" spc="-25" dirty="0">
                <a:latin typeface="Times New Roman"/>
                <a:cs typeface="Times New Roman"/>
              </a:rPr>
              <a:t>этом </a:t>
            </a:r>
            <a:r>
              <a:rPr sz="2400" spc="-20" dirty="0">
                <a:latin typeface="Times New Roman"/>
                <a:cs typeface="Times New Roman"/>
              </a:rPr>
              <a:t>туловище</a:t>
            </a:r>
            <a:r>
              <a:rPr sz="2400" spc="-215" dirty="0">
                <a:latin typeface="Times New Roman"/>
                <a:cs typeface="Times New Roman"/>
              </a:rPr>
              <a:t> </a:t>
            </a:r>
            <a:r>
              <a:rPr sz="2400" spc="-10" dirty="0">
                <a:latin typeface="Times New Roman"/>
                <a:cs typeface="Times New Roman"/>
              </a:rPr>
              <a:t>вперед</a:t>
            </a:r>
            <a:endParaRPr sz="2400">
              <a:latin typeface="Times New Roman"/>
              <a:cs typeface="Times New Roman"/>
            </a:endParaRPr>
          </a:p>
          <a:p>
            <a:pPr marL="355600" marR="354965" indent="-342900" algn="just">
              <a:lnSpc>
                <a:spcPct val="100000"/>
              </a:lnSpc>
            </a:pPr>
            <a:r>
              <a:rPr sz="2400" dirty="0">
                <a:latin typeface="Arial"/>
                <a:cs typeface="Arial"/>
              </a:rPr>
              <a:t>• </a:t>
            </a:r>
            <a:r>
              <a:rPr sz="2400" spc="65" dirty="0">
                <a:latin typeface="Times New Roman"/>
                <a:cs typeface="Times New Roman"/>
              </a:rPr>
              <a:t>Нельзя сидеть </a:t>
            </a:r>
            <a:r>
              <a:rPr sz="2400" dirty="0">
                <a:latin typeface="Times New Roman"/>
                <a:cs typeface="Times New Roman"/>
              </a:rPr>
              <a:t>в </a:t>
            </a:r>
            <a:r>
              <a:rPr sz="2400" spc="35" dirty="0">
                <a:latin typeface="Times New Roman"/>
                <a:cs typeface="Times New Roman"/>
              </a:rPr>
              <a:t>низком </a:t>
            </a:r>
            <a:r>
              <a:rPr sz="2400" spc="75" dirty="0">
                <a:latin typeface="Times New Roman"/>
                <a:cs typeface="Times New Roman"/>
              </a:rPr>
              <a:t>кресле </a:t>
            </a:r>
            <a:r>
              <a:rPr sz="2400" dirty="0">
                <a:latin typeface="Times New Roman"/>
                <a:cs typeface="Times New Roman"/>
              </a:rPr>
              <a:t>и </a:t>
            </a:r>
            <a:r>
              <a:rPr sz="2400" spc="60" dirty="0">
                <a:latin typeface="Times New Roman"/>
                <a:cs typeface="Times New Roman"/>
              </a:rPr>
              <a:t>откидываться </a:t>
            </a:r>
            <a:r>
              <a:rPr sz="2400" spc="55" dirty="0">
                <a:latin typeface="Times New Roman"/>
                <a:cs typeface="Times New Roman"/>
              </a:rPr>
              <a:t>назад, </a:t>
            </a:r>
            <a:r>
              <a:rPr sz="2400" spc="5" dirty="0">
                <a:latin typeface="Times New Roman"/>
                <a:cs typeface="Times New Roman"/>
              </a:rPr>
              <a:t>т.к.  </a:t>
            </a:r>
            <a:r>
              <a:rPr sz="2400" dirty="0">
                <a:latin typeface="Times New Roman"/>
                <a:cs typeface="Times New Roman"/>
              </a:rPr>
              <a:t>придется </a:t>
            </a:r>
            <a:r>
              <a:rPr sz="2400" spc="-5" dirty="0">
                <a:latin typeface="Times New Roman"/>
                <a:cs typeface="Times New Roman"/>
              </a:rPr>
              <a:t>нагнуться </a:t>
            </a:r>
            <a:r>
              <a:rPr sz="2400" spc="-10" dirty="0">
                <a:latin typeface="Times New Roman"/>
                <a:cs typeface="Times New Roman"/>
              </a:rPr>
              <a:t>вперед, чтобы встать, </a:t>
            </a:r>
            <a:r>
              <a:rPr sz="2400" dirty="0">
                <a:latin typeface="Times New Roman"/>
                <a:cs typeface="Times New Roman"/>
              </a:rPr>
              <a:t>а </a:t>
            </a:r>
            <a:r>
              <a:rPr sz="2400" spc="-20" dirty="0">
                <a:latin typeface="Times New Roman"/>
                <a:cs typeface="Times New Roman"/>
              </a:rPr>
              <a:t>это</a:t>
            </a:r>
            <a:r>
              <a:rPr sz="2400" spc="-25" dirty="0">
                <a:latin typeface="Times New Roman"/>
                <a:cs typeface="Times New Roman"/>
              </a:rPr>
              <a:t> </a:t>
            </a:r>
            <a:r>
              <a:rPr sz="2400" spc="-5" dirty="0">
                <a:latin typeface="Times New Roman"/>
                <a:cs typeface="Times New Roman"/>
              </a:rPr>
              <a:t>неправильно.</a:t>
            </a:r>
            <a:endParaRPr sz="2400">
              <a:latin typeface="Times New Roman"/>
              <a:cs typeface="Times New Roman"/>
            </a:endParaRPr>
          </a:p>
          <a:p>
            <a:pPr marL="355600" marR="306705" indent="-342900" algn="just">
              <a:lnSpc>
                <a:spcPct val="100000"/>
              </a:lnSpc>
            </a:pPr>
            <a:r>
              <a:rPr sz="2400" dirty="0">
                <a:latin typeface="Arial"/>
                <a:cs typeface="Arial"/>
              </a:rPr>
              <a:t>• </a:t>
            </a:r>
            <a:r>
              <a:rPr sz="2400" spc="35" dirty="0">
                <a:latin typeface="Times New Roman"/>
                <a:cs typeface="Times New Roman"/>
              </a:rPr>
              <a:t>При </a:t>
            </a:r>
            <a:r>
              <a:rPr sz="2400" spc="45" dirty="0">
                <a:latin typeface="Times New Roman"/>
                <a:cs typeface="Times New Roman"/>
              </a:rPr>
              <a:t>сидении </a:t>
            </a:r>
            <a:r>
              <a:rPr sz="2400" spc="35" dirty="0">
                <a:latin typeface="Times New Roman"/>
                <a:cs typeface="Times New Roman"/>
              </a:rPr>
              <a:t>стопы </a:t>
            </a:r>
            <a:r>
              <a:rPr sz="2400" spc="40" dirty="0">
                <a:latin typeface="Times New Roman"/>
                <a:cs typeface="Times New Roman"/>
              </a:rPr>
              <a:t>должны </a:t>
            </a:r>
            <a:r>
              <a:rPr sz="2400" spc="20" dirty="0">
                <a:latin typeface="Times New Roman"/>
                <a:cs typeface="Times New Roman"/>
              </a:rPr>
              <a:t>стоять </a:t>
            </a:r>
            <a:r>
              <a:rPr sz="2400" spc="25" dirty="0">
                <a:latin typeface="Times New Roman"/>
                <a:cs typeface="Times New Roman"/>
              </a:rPr>
              <a:t>на </a:t>
            </a:r>
            <a:r>
              <a:rPr sz="2400" spc="-15" dirty="0">
                <a:latin typeface="Times New Roman"/>
                <a:cs typeface="Times New Roman"/>
              </a:rPr>
              <a:t>полу, </a:t>
            </a:r>
            <a:r>
              <a:rPr sz="2400" dirty="0">
                <a:latin typeface="Times New Roman"/>
                <a:cs typeface="Times New Roman"/>
              </a:rPr>
              <a:t>с </a:t>
            </a:r>
            <a:r>
              <a:rPr sz="2400" spc="40" dirty="0">
                <a:latin typeface="Times New Roman"/>
                <a:cs typeface="Times New Roman"/>
              </a:rPr>
              <a:t>расстоянием  </a:t>
            </a:r>
            <a:r>
              <a:rPr sz="2400" spc="85" dirty="0">
                <a:latin typeface="Times New Roman"/>
                <a:cs typeface="Times New Roman"/>
              </a:rPr>
              <a:t>между ними </a:t>
            </a:r>
            <a:r>
              <a:rPr sz="2400" dirty="0">
                <a:latin typeface="Times New Roman"/>
                <a:cs typeface="Times New Roman"/>
              </a:rPr>
              <a:t>в </a:t>
            </a:r>
            <a:r>
              <a:rPr sz="2400" spc="75" dirty="0">
                <a:latin typeface="Times New Roman"/>
                <a:cs typeface="Times New Roman"/>
              </a:rPr>
              <a:t>15-20 </a:t>
            </a:r>
            <a:r>
              <a:rPr sz="2400" spc="80" dirty="0">
                <a:latin typeface="Times New Roman"/>
                <a:cs typeface="Times New Roman"/>
              </a:rPr>
              <a:t>см. </a:t>
            </a:r>
            <a:r>
              <a:rPr sz="2400" spc="55" dirty="0">
                <a:latin typeface="Times New Roman"/>
                <a:cs typeface="Times New Roman"/>
              </a:rPr>
              <a:t>Не </a:t>
            </a:r>
            <a:r>
              <a:rPr sz="2400" spc="85" dirty="0">
                <a:latin typeface="Times New Roman"/>
                <a:cs typeface="Times New Roman"/>
              </a:rPr>
              <a:t>разрешается сидеть </a:t>
            </a:r>
            <a:r>
              <a:rPr sz="2400" spc="70" dirty="0">
                <a:latin typeface="Times New Roman"/>
                <a:cs typeface="Times New Roman"/>
              </a:rPr>
              <a:t>“нога </a:t>
            </a:r>
            <a:r>
              <a:rPr sz="2400" spc="105" dirty="0">
                <a:latin typeface="Times New Roman"/>
                <a:cs typeface="Times New Roman"/>
              </a:rPr>
              <a:t>на  </a:t>
            </a:r>
            <a:r>
              <a:rPr sz="2400" dirty="0">
                <a:latin typeface="Times New Roman"/>
                <a:cs typeface="Times New Roman"/>
              </a:rPr>
              <a:t>ногу” и </a:t>
            </a:r>
            <a:r>
              <a:rPr sz="2400" spc="5" dirty="0">
                <a:latin typeface="Times New Roman"/>
                <a:cs typeface="Times New Roman"/>
              </a:rPr>
              <a:t>скрестив</a:t>
            </a:r>
            <a:r>
              <a:rPr sz="2400" spc="25" dirty="0">
                <a:latin typeface="Times New Roman"/>
                <a:cs typeface="Times New Roman"/>
              </a:rPr>
              <a:t> </a:t>
            </a:r>
            <a:r>
              <a:rPr sz="2400" spc="-5" dirty="0">
                <a:latin typeface="Times New Roman"/>
                <a:cs typeface="Times New Roman"/>
              </a:rPr>
              <a:t>ноги.</a:t>
            </a:r>
            <a:endParaRPr sz="2400">
              <a:latin typeface="Times New Roman"/>
              <a:cs typeface="Times New Roman"/>
            </a:endParaRPr>
          </a:p>
          <a:p>
            <a:pPr marL="12700" algn="just">
              <a:lnSpc>
                <a:spcPct val="100000"/>
              </a:lnSpc>
              <a:spcBef>
                <a:spcPts val="5"/>
              </a:spcBef>
            </a:pPr>
            <a:r>
              <a:rPr sz="2400" dirty="0">
                <a:latin typeface="Arial"/>
                <a:cs typeface="Arial"/>
              </a:rPr>
              <a:t>• </a:t>
            </a:r>
            <a:r>
              <a:rPr sz="2400" spc="-5" dirty="0">
                <a:latin typeface="Times New Roman"/>
                <a:cs typeface="Times New Roman"/>
              </a:rPr>
              <a:t>Не </a:t>
            </a:r>
            <a:r>
              <a:rPr sz="2400" spc="-10" dirty="0">
                <a:latin typeface="Times New Roman"/>
                <a:cs typeface="Times New Roman"/>
              </a:rPr>
              <a:t>следует </a:t>
            </a:r>
            <a:r>
              <a:rPr sz="2400" dirty="0">
                <a:latin typeface="Times New Roman"/>
                <a:cs typeface="Times New Roman"/>
              </a:rPr>
              <a:t>сидеть </a:t>
            </a:r>
            <a:r>
              <a:rPr sz="2400" spc="-5" dirty="0">
                <a:latin typeface="Times New Roman"/>
                <a:cs typeface="Times New Roman"/>
              </a:rPr>
              <a:t>не </a:t>
            </a:r>
            <a:r>
              <a:rPr sz="2400" spc="-10" dirty="0">
                <a:latin typeface="Times New Roman"/>
                <a:cs typeface="Times New Roman"/>
              </a:rPr>
              <a:t>вставая более </a:t>
            </a:r>
            <a:r>
              <a:rPr sz="2400" dirty="0">
                <a:latin typeface="Times New Roman"/>
                <a:cs typeface="Times New Roman"/>
              </a:rPr>
              <a:t>40</a:t>
            </a:r>
            <a:r>
              <a:rPr sz="2400" spc="265" dirty="0">
                <a:latin typeface="Times New Roman"/>
                <a:cs typeface="Times New Roman"/>
              </a:rPr>
              <a:t> </a:t>
            </a:r>
            <a:r>
              <a:rPr sz="2400" spc="-30" dirty="0">
                <a:latin typeface="Times New Roman"/>
                <a:cs typeface="Times New Roman"/>
              </a:rPr>
              <a:t>минут.</a:t>
            </a:r>
            <a:endParaRPr sz="24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609599"/>
            <a:ext cx="5120640" cy="4267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6445" y="291846"/>
            <a:ext cx="5052695" cy="756920"/>
          </a:xfrm>
          <a:prstGeom prst="rect">
            <a:avLst/>
          </a:prstGeom>
        </p:spPr>
        <p:txBody>
          <a:bodyPr vert="horz" wrap="square" lIns="0" tIns="12700" rIns="0" bIns="0" rtlCol="0">
            <a:spAutoFit/>
          </a:bodyPr>
          <a:lstStyle/>
          <a:p>
            <a:pPr marL="12700" marR="5080" indent="545465">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195"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p:txBody>
      </p:sp>
      <p:sp>
        <p:nvSpPr>
          <p:cNvPr id="4" name="object 4"/>
          <p:cNvSpPr txBox="1"/>
          <p:nvPr/>
        </p:nvSpPr>
        <p:spPr>
          <a:xfrm>
            <a:off x="234797" y="1024585"/>
            <a:ext cx="8642350" cy="5712460"/>
          </a:xfrm>
          <a:prstGeom prst="rect">
            <a:avLst/>
          </a:prstGeom>
        </p:spPr>
        <p:txBody>
          <a:bodyPr vert="horz" wrap="square" lIns="0" tIns="12065" rIns="0" bIns="0" rtlCol="0">
            <a:spAutoFit/>
          </a:bodyPr>
          <a:lstStyle/>
          <a:p>
            <a:pPr marL="12700">
              <a:lnSpc>
                <a:spcPct val="100000"/>
              </a:lnSpc>
              <a:spcBef>
                <a:spcPts val="95"/>
              </a:spcBef>
            </a:pPr>
            <a:r>
              <a:rPr sz="2200" spc="-5" dirty="0">
                <a:latin typeface="Times New Roman"/>
                <a:cs typeface="Times New Roman"/>
              </a:rPr>
              <a:t>(со </a:t>
            </a:r>
            <a:r>
              <a:rPr sz="2200" spc="-10" dirty="0">
                <a:latin typeface="Times New Roman"/>
                <a:cs typeface="Times New Roman"/>
              </a:rPr>
              <a:t>второй-третьей недели </a:t>
            </a:r>
            <a:r>
              <a:rPr sz="2200" spc="-5" dirty="0">
                <a:latin typeface="Times New Roman"/>
                <a:cs typeface="Times New Roman"/>
              </a:rPr>
              <a:t>до </a:t>
            </a:r>
            <a:r>
              <a:rPr sz="2200" spc="-25" dirty="0">
                <a:latin typeface="Times New Roman"/>
                <a:cs typeface="Times New Roman"/>
              </a:rPr>
              <a:t>конца </a:t>
            </a:r>
            <a:r>
              <a:rPr sz="2200" dirty="0">
                <a:latin typeface="Times New Roman"/>
                <a:cs typeface="Times New Roman"/>
              </a:rPr>
              <a:t>шестой </a:t>
            </a:r>
            <a:r>
              <a:rPr sz="2200" spc="-10" dirty="0">
                <a:latin typeface="Times New Roman"/>
                <a:cs typeface="Times New Roman"/>
              </a:rPr>
              <a:t>недели </a:t>
            </a:r>
            <a:r>
              <a:rPr sz="2200" spc="-5" dirty="0">
                <a:latin typeface="Times New Roman"/>
                <a:cs typeface="Times New Roman"/>
              </a:rPr>
              <a:t>с момента</a:t>
            </a:r>
            <a:r>
              <a:rPr sz="2200" spc="-130" dirty="0">
                <a:latin typeface="Times New Roman"/>
                <a:cs typeface="Times New Roman"/>
              </a:rPr>
              <a:t> </a:t>
            </a:r>
            <a:r>
              <a:rPr sz="2200" spc="-5" dirty="0">
                <a:latin typeface="Times New Roman"/>
                <a:cs typeface="Times New Roman"/>
              </a:rPr>
              <a:t>операции)</a:t>
            </a:r>
            <a:endParaRPr sz="2200">
              <a:latin typeface="Times New Roman"/>
              <a:cs typeface="Times New Roman"/>
            </a:endParaRPr>
          </a:p>
          <a:p>
            <a:pPr marL="396240" algn="just">
              <a:lnSpc>
                <a:spcPct val="100000"/>
              </a:lnSpc>
              <a:spcBef>
                <a:spcPts val="1795"/>
              </a:spcBef>
            </a:pPr>
            <a:r>
              <a:rPr sz="2400" b="1" i="1" spc="-10" dirty="0">
                <a:latin typeface="Times New Roman"/>
                <a:cs typeface="Times New Roman"/>
              </a:rPr>
              <a:t>Прочие </a:t>
            </a:r>
            <a:r>
              <a:rPr sz="2400" b="1" i="1" spc="-5" dirty="0">
                <a:latin typeface="Times New Roman"/>
                <a:cs typeface="Times New Roman"/>
              </a:rPr>
              <a:t>виды </a:t>
            </a:r>
            <a:r>
              <a:rPr sz="2400" b="1" i="1" spc="-15" dirty="0">
                <a:latin typeface="Times New Roman"/>
                <a:cs typeface="Times New Roman"/>
              </a:rPr>
              <a:t>двигательной</a:t>
            </a:r>
            <a:r>
              <a:rPr sz="2400" b="1" i="1" spc="-160" dirty="0">
                <a:latin typeface="Times New Roman"/>
                <a:cs typeface="Times New Roman"/>
              </a:rPr>
              <a:t> </a:t>
            </a:r>
            <a:r>
              <a:rPr sz="2400" b="1" i="1" spc="-5" dirty="0">
                <a:latin typeface="Times New Roman"/>
                <a:cs typeface="Times New Roman"/>
              </a:rPr>
              <a:t>активности</a:t>
            </a:r>
            <a:endParaRPr sz="2400">
              <a:latin typeface="Times New Roman"/>
              <a:cs typeface="Times New Roman"/>
            </a:endParaRPr>
          </a:p>
          <a:p>
            <a:pPr marL="739140" marR="280035" indent="-343535" algn="just">
              <a:lnSpc>
                <a:spcPct val="99500"/>
              </a:lnSpc>
              <a:spcBef>
                <a:spcPts val="25"/>
              </a:spcBef>
            </a:pPr>
            <a:r>
              <a:rPr sz="2400" dirty="0">
                <a:latin typeface="Arial"/>
                <a:cs typeface="Arial"/>
              </a:rPr>
              <a:t>• </a:t>
            </a:r>
            <a:r>
              <a:rPr sz="2400" spc="35" dirty="0">
                <a:latin typeface="Times New Roman"/>
                <a:cs typeface="Times New Roman"/>
              </a:rPr>
              <a:t>Следует </a:t>
            </a:r>
            <a:r>
              <a:rPr sz="2400" spc="-25" dirty="0">
                <a:latin typeface="Times New Roman"/>
                <a:cs typeface="Times New Roman"/>
              </a:rPr>
              <a:t>использовать </a:t>
            </a:r>
            <a:r>
              <a:rPr sz="2400" dirty="0">
                <a:latin typeface="Times New Roman"/>
                <a:cs typeface="Times New Roman"/>
              </a:rPr>
              <a:t>постороннюю </a:t>
            </a:r>
            <a:r>
              <a:rPr sz="2400" spc="-20" dirty="0">
                <a:latin typeface="Times New Roman"/>
                <a:cs typeface="Times New Roman"/>
              </a:rPr>
              <a:t>помощь </a:t>
            </a:r>
            <a:r>
              <a:rPr sz="2400" spc="-10" dirty="0">
                <a:latin typeface="Times New Roman"/>
                <a:cs typeface="Times New Roman"/>
              </a:rPr>
              <a:t>или  </a:t>
            </a:r>
            <a:r>
              <a:rPr sz="2400" dirty="0">
                <a:latin typeface="Times New Roman"/>
                <a:cs typeface="Times New Roman"/>
              </a:rPr>
              <a:t>специальные </a:t>
            </a:r>
            <a:r>
              <a:rPr sz="2400" spc="-5" dirty="0">
                <a:latin typeface="Times New Roman"/>
                <a:cs typeface="Times New Roman"/>
              </a:rPr>
              <a:t>приспособления </a:t>
            </a:r>
            <a:r>
              <a:rPr sz="2400" dirty="0">
                <a:latin typeface="Times New Roman"/>
                <a:cs typeface="Times New Roman"/>
              </a:rPr>
              <a:t>для доставания </a:t>
            </a:r>
            <a:r>
              <a:rPr sz="2400" spc="-10" dirty="0">
                <a:latin typeface="Times New Roman"/>
                <a:cs typeface="Times New Roman"/>
              </a:rPr>
              <a:t>предметов </a:t>
            </a:r>
            <a:r>
              <a:rPr sz="2400" dirty="0">
                <a:latin typeface="Times New Roman"/>
                <a:cs typeface="Times New Roman"/>
              </a:rPr>
              <a:t>с  </a:t>
            </a:r>
            <a:r>
              <a:rPr sz="2400" spc="-10" dirty="0">
                <a:latin typeface="Times New Roman"/>
                <a:cs typeface="Times New Roman"/>
              </a:rPr>
              <a:t>пола, </a:t>
            </a:r>
            <a:r>
              <a:rPr sz="2400" spc="-5" dirty="0">
                <a:latin typeface="Times New Roman"/>
                <a:cs typeface="Times New Roman"/>
              </a:rPr>
              <a:t>лежащих на </a:t>
            </a:r>
            <a:r>
              <a:rPr sz="2400" spc="-25" dirty="0">
                <a:latin typeface="Times New Roman"/>
                <a:cs typeface="Times New Roman"/>
              </a:rPr>
              <a:t>стуле, </a:t>
            </a:r>
            <a:r>
              <a:rPr sz="2400" spc="-15" dirty="0">
                <a:latin typeface="Times New Roman"/>
                <a:cs typeface="Times New Roman"/>
              </a:rPr>
              <a:t>стоящем </a:t>
            </a:r>
            <a:r>
              <a:rPr sz="2400" spc="-20" dirty="0">
                <a:latin typeface="Times New Roman"/>
                <a:cs typeface="Times New Roman"/>
              </a:rPr>
              <a:t>далеко от</a:t>
            </a:r>
            <a:r>
              <a:rPr sz="2400" spc="-420" dirty="0">
                <a:latin typeface="Times New Roman"/>
                <a:cs typeface="Times New Roman"/>
              </a:rPr>
              <a:t> </a:t>
            </a:r>
            <a:r>
              <a:rPr sz="2400" spc="-15" dirty="0">
                <a:latin typeface="Times New Roman"/>
                <a:cs typeface="Times New Roman"/>
              </a:rPr>
              <a:t>больного.</a:t>
            </a:r>
            <a:endParaRPr sz="2400">
              <a:latin typeface="Times New Roman"/>
              <a:cs typeface="Times New Roman"/>
            </a:endParaRPr>
          </a:p>
          <a:p>
            <a:pPr marL="739140" marR="494030" indent="-343535">
              <a:lnSpc>
                <a:spcPts val="2870"/>
              </a:lnSpc>
              <a:spcBef>
                <a:spcPts val="120"/>
              </a:spcBef>
              <a:tabLst>
                <a:tab pos="687705" algn="l"/>
              </a:tabLst>
            </a:pPr>
            <a:r>
              <a:rPr sz="2400" dirty="0">
                <a:latin typeface="Arial"/>
                <a:cs typeface="Arial"/>
              </a:rPr>
              <a:t>•	</a:t>
            </a:r>
            <a:r>
              <a:rPr sz="2400" spc="-5" dirty="0">
                <a:latin typeface="Times New Roman"/>
                <a:cs typeface="Times New Roman"/>
              </a:rPr>
              <a:t>При наклонах </a:t>
            </a:r>
            <a:r>
              <a:rPr sz="2400" dirty="0">
                <a:latin typeface="Times New Roman"/>
                <a:cs typeface="Times New Roman"/>
              </a:rPr>
              <a:t>к </a:t>
            </a:r>
            <a:r>
              <a:rPr sz="2400" spc="-15" dirty="0">
                <a:latin typeface="Times New Roman"/>
                <a:cs typeface="Times New Roman"/>
              </a:rPr>
              <a:t>полу </a:t>
            </a:r>
            <a:r>
              <a:rPr sz="2400" spc="-10" dirty="0">
                <a:latin typeface="Times New Roman"/>
                <a:cs typeface="Times New Roman"/>
              </a:rPr>
              <a:t>следует отставлять </a:t>
            </a:r>
            <a:r>
              <a:rPr sz="2400" spc="-5" dirty="0">
                <a:latin typeface="Times New Roman"/>
                <a:cs typeface="Times New Roman"/>
              </a:rPr>
              <a:t>оперированную  ногу</a:t>
            </a:r>
            <a:r>
              <a:rPr sz="2400" spc="15" dirty="0">
                <a:latin typeface="Times New Roman"/>
                <a:cs typeface="Times New Roman"/>
              </a:rPr>
              <a:t> </a:t>
            </a:r>
            <a:r>
              <a:rPr sz="2400" spc="-5" dirty="0">
                <a:latin typeface="Times New Roman"/>
                <a:cs typeface="Times New Roman"/>
              </a:rPr>
              <a:t>назад</a:t>
            </a:r>
            <a:endParaRPr sz="2400">
              <a:latin typeface="Times New Roman"/>
              <a:cs typeface="Times New Roman"/>
            </a:endParaRPr>
          </a:p>
          <a:p>
            <a:pPr marL="739140" marR="304800" indent="-343535">
              <a:lnSpc>
                <a:spcPts val="2870"/>
              </a:lnSpc>
              <a:spcBef>
                <a:spcPts val="20"/>
              </a:spcBef>
              <a:tabLst>
                <a:tab pos="693420" algn="l"/>
                <a:tab pos="2717800" algn="l"/>
                <a:tab pos="4153535" algn="l"/>
                <a:tab pos="5671820" algn="l"/>
                <a:tab pos="7536180" algn="l"/>
              </a:tabLst>
            </a:pPr>
            <a:r>
              <a:rPr sz="2400" dirty="0">
                <a:latin typeface="Arial"/>
                <a:cs typeface="Arial"/>
              </a:rPr>
              <a:t>•	</a:t>
            </a:r>
            <a:r>
              <a:rPr sz="2400" spc="-5" dirty="0">
                <a:latin typeface="Times New Roman"/>
                <a:cs typeface="Times New Roman"/>
              </a:rPr>
              <a:t>Не</a:t>
            </a:r>
            <a:r>
              <a:rPr sz="2400" spc="-45" dirty="0">
                <a:latin typeface="Times New Roman"/>
                <a:cs typeface="Times New Roman"/>
              </a:rPr>
              <a:t>ж</a:t>
            </a:r>
            <a:r>
              <a:rPr sz="2400" dirty="0">
                <a:latin typeface="Times New Roman"/>
                <a:cs typeface="Times New Roman"/>
              </a:rPr>
              <a:t>ел</a:t>
            </a:r>
            <a:r>
              <a:rPr sz="2400" spc="-55" dirty="0">
                <a:latin typeface="Times New Roman"/>
                <a:cs typeface="Times New Roman"/>
              </a:rPr>
              <a:t>а</a:t>
            </a:r>
            <a:r>
              <a:rPr sz="2400" dirty="0">
                <a:latin typeface="Times New Roman"/>
                <a:cs typeface="Times New Roman"/>
              </a:rPr>
              <a:t>тельно	д</a:t>
            </a:r>
            <a:r>
              <a:rPr sz="2400" spc="60" dirty="0">
                <a:latin typeface="Times New Roman"/>
                <a:cs typeface="Times New Roman"/>
              </a:rPr>
              <a:t>о</a:t>
            </a:r>
            <a:r>
              <a:rPr sz="2400" dirty="0">
                <a:latin typeface="Times New Roman"/>
                <a:cs typeface="Times New Roman"/>
              </a:rPr>
              <a:t>с</a:t>
            </a:r>
            <a:r>
              <a:rPr sz="2400" spc="15" dirty="0">
                <a:latin typeface="Times New Roman"/>
                <a:cs typeface="Times New Roman"/>
              </a:rPr>
              <a:t>т</a:t>
            </a:r>
            <a:r>
              <a:rPr sz="2400" dirty="0">
                <a:latin typeface="Times New Roman"/>
                <a:cs typeface="Times New Roman"/>
              </a:rPr>
              <a:t>а</a:t>
            </a:r>
            <a:r>
              <a:rPr sz="2400" spc="-40" dirty="0">
                <a:latin typeface="Times New Roman"/>
                <a:cs typeface="Times New Roman"/>
              </a:rPr>
              <a:t>в</a:t>
            </a:r>
            <a:r>
              <a:rPr sz="2400" spc="-60" dirty="0">
                <a:latin typeface="Times New Roman"/>
                <a:cs typeface="Times New Roman"/>
              </a:rPr>
              <a:t>а</a:t>
            </a:r>
            <a:r>
              <a:rPr sz="2400" dirty="0">
                <a:latin typeface="Times New Roman"/>
                <a:cs typeface="Times New Roman"/>
              </a:rPr>
              <a:t>ть	</a:t>
            </a:r>
            <a:r>
              <a:rPr sz="2400" spc="-5" dirty="0">
                <a:latin typeface="Times New Roman"/>
                <a:cs typeface="Times New Roman"/>
              </a:rPr>
              <a:t>пр</a:t>
            </a:r>
            <a:r>
              <a:rPr sz="2400" spc="-35" dirty="0">
                <a:latin typeface="Times New Roman"/>
                <a:cs typeface="Times New Roman"/>
              </a:rPr>
              <a:t>е</a:t>
            </a:r>
            <a:r>
              <a:rPr sz="2400" dirty="0">
                <a:latin typeface="Times New Roman"/>
                <a:cs typeface="Times New Roman"/>
              </a:rPr>
              <a:t>д</a:t>
            </a:r>
            <a:r>
              <a:rPr sz="2400" spc="5" dirty="0">
                <a:latin typeface="Times New Roman"/>
                <a:cs typeface="Times New Roman"/>
              </a:rPr>
              <a:t>м</a:t>
            </a:r>
            <a:r>
              <a:rPr sz="2400" dirty="0">
                <a:latin typeface="Times New Roman"/>
                <a:cs typeface="Times New Roman"/>
              </a:rPr>
              <a:t>ет</a:t>
            </a:r>
            <a:r>
              <a:rPr sz="2400" spc="-10" dirty="0">
                <a:latin typeface="Times New Roman"/>
                <a:cs typeface="Times New Roman"/>
              </a:rPr>
              <a:t>ы</a:t>
            </a:r>
            <a:r>
              <a:rPr sz="2400" dirty="0">
                <a:latin typeface="Times New Roman"/>
                <a:cs typeface="Times New Roman"/>
              </a:rPr>
              <a:t>,	</a:t>
            </a:r>
            <a:r>
              <a:rPr sz="2400" spc="-5" dirty="0">
                <a:latin typeface="Times New Roman"/>
                <a:cs typeface="Times New Roman"/>
              </a:rPr>
              <a:t>на</a:t>
            </a:r>
            <a:r>
              <a:rPr sz="2400" spc="-95" dirty="0">
                <a:latin typeface="Times New Roman"/>
                <a:cs typeface="Times New Roman"/>
              </a:rPr>
              <a:t>х</a:t>
            </a:r>
            <a:r>
              <a:rPr sz="2400" spc="-75" dirty="0">
                <a:latin typeface="Times New Roman"/>
                <a:cs typeface="Times New Roman"/>
              </a:rPr>
              <a:t>о</a:t>
            </a:r>
            <a:r>
              <a:rPr sz="2400" dirty="0">
                <a:latin typeface="Times New Roman"/>
                <a:cs typeface="Times New Roman"/>
              </a:rPr>
              <a:t>дящи</a:t>
            </a:r>
            <a:r>
              <a:rPr sz="2400" spc="60" dirty="0">
                <a:latin typeface="Times New Roman"/>
                <a:cs typeface="Times New Roman"/>
              </a:rPr>
              <a:t>е</a:t>
            </a:r>
            <a:r>
              <a:rPr sz="2400" dirty="0">
                <a:latin typeface="Times New Roman"/>
                <a:cs typeface="Times New Roman"/>
              </a:rPr>
              <a:t>ся	</a:t>
            </a:r>
            <a:r>
              <a:rPr sz="2400" spc="60" dirty="0">
                <a:latin typeface="Times New Roman"/>
                <a:cs typeface="Times New Roman"/>
              </a:rPr>
              <a:t>с</a:t>
            </a:r>
            <a:r>
              <a:rPr sz="2400" dirty="0">
                <a:latin typeface="Times New Roman"/>
                <a:cs typeface="Times New Roman"/>
              </a:rPr>
              <a:t>зади,  </a:t>
            </a:r>
            <a:r>
              <a:rPr sz="2400" spc="50" dirty="0">
                <a:latin typeface="Times New Roman"/>
                <a:cs typeface="Times New Roman"/>
              </a:rPr>
              <a:t>или сбоку </a:t>
            </a:r>
            <a:r>
              <a:rPr sz="2400" spc="20" dirty="0">
                <a:latin typeface="Times New Roman"/>
                <a:cs typeface="Times New Roman"/>
              </a:rPr>
              <a:t>от </a:t>
            </a:r>
            <a:r>
              <a:rPr sz="2400" spc="45" dirty="0">
                <a:latin typeface="Times New Roman"/>
                <a:cs typeface="Times New Roman"/>
              </a:rPr>
              <a:t>больного, </a:t>
            </a:r>
            <a:r>
              <a:rPr sz="2400" spc="35" dirty="0">
                <a:latin typeface="Times New Roman"/>
                <a:cs typeface="Times New Roman"/>
              </a:rPr>
              <a:t>за </a:t>
            </a:r>
            <a:r>
              <a:rPr sz="2400" spc="40" dirty="0">
                <a:latin typeface="Times New Roman"/>
                <a:cs typeface="Times New Roman"/>
              </a:rPr>
              <a:t>счет </a:t>
            </a:r>
            <a:r>
              <a:rPr sz="2400" spc="60" dirty="0">
                <a:latin typeface="Times New Roman"/>
                <a:cs typeface="Times New Roman"/>
              </a:rPr>
              <a:t>поворота </a:t>
            </a:r>
            <a:r>
              <a:rPr sz="2400" spc="50" dirty="0">
                <a:latin typeface="Times New Roman"/>
                <a:cs typeface="Times New Roman"/>
              </a:rPr>
              <a:t>туловища</a:t>
            </a:r>
            <a:r>
              <a:rPr sz="2400" spc="150" dirty="0">
                <a:latin typeface="Times New Roman"/>
                <a:cs typeface="Times New Roman"/>
              </a:rPr>
              <a:t> </a:t>
            </a:r>
            <a:r>
              <a:rPr sz="2400" spc="80" dirty="0">
                <a:latin typeface="Times New Roman"/>
                <a:cs typeface="Times New Roman"/>
              </a:rPr>
              <a:t>при</a:t>
            </a:r>
            <a:endParaRPr sz="2400">
              <a:latin typeface="Times New Roman"/>
              <a:cs typeface="Times New Roman"/>
            </a:endParaRPr>
          </a:p>
          <a:p>
            <a:pPr marL="739140">
              <a:lnSpc>
                <a:spcPts val="2820"/>
              </a:lnSpc>
              <a:tabLst>
                <a:tab pos="3095625" algn="l"/>
                <a:tab pos="4194810" algn="l"/>
                <a:tab pos="4990465" algn="l"/>
                <a:tab pos="5836285" algn="l"/>
                <a:tab pos="6924675" algn="l"/>
                <a:tab pos="7898765" algn="l"/>
              </a:tabLst>
            </a:pPr>
            <a:r>
              <a:rPr sz="2400" spc="-10" dirty="0">
                <a:latin typeface="Times New Roman"/>
                <a:cs typeface="Times New Roman"/>
              </a:rPr>
              <a:t>фиксированных	</a:t>
            </a:r>
            <a:r>
              <a:rPr sz="2400" spc="-5" dirty="0">
                <a:latin typeface="Times New Roman"/>
                <a:cs typeface="Times New Roman"/>
              </a:rPr>
              <a:t>ногах.	Для	</a:t>
            </a:r>
            <a:r>
              <a:rPr sz="2400" spc="-30" dirty="0">
                <a:latin typeface="Times New Roman"/>
                <a:cs typeface="Times New Roman"/>
              </a:rPr>
              <a:t>того	</a:t>
            </a:r>
            <a:r>
              <a:rPr sz="2400" spc="-10" dirty="0">
                <a:latin typeface="Times New Roman"/>
                <a:cs typeface="Times New Roman"/>
              </a:rPr>
              <a:t>чтобы	</a:t>
            </a:r>
            <a:r>
              <a:rPr sz="2400" spc="-5" dirty="0">
                <a:latin typeface="Times New Roman"/>
                <a:cs typeface="Times New Roman"/>
              </a:rPr>
              <a:t>взять	эти</a:t>
            </a:r>
            <a:endParaRPr sz="2400">
              <a:latin typeface="Times New Roman"/>
              <a:cs typeface="Times New Roman"/>
            </a:endParaRPr>
          </a:p>
          <a:p>
            <a:pPr marL="739140" marR="302895">
              <a:lnSpc>
                <a:spcPct val="100000"/>
              </a:lnSpc>
              <a:spcBef>
                <a:spcPts val="5"/>
              </a:spcBef>
              <a:tabLst>
                <a:tab pos="2370455" algn="l"/>
                <a:tab pos="3658235" algn="l"/>
                <a:tab pos="4935220" algn="l"/>
                <a:tab pos="6831330" algn="l"/>
                <a:tab pos="7261859" algn="l"/>
              </a:tabLst>
            </a:pPr>
            <a:r>
              <a:rPr sz="2400" spc="-5" dirty="0">
                <a:latin typeface="Times New Roman"/>
                <a:cs typeface="Times New Roman"/>
              </a:rPr>
              <a:t>пр</a:t>
            </a:r>
            <a:r>
              <a:rPr sz="2400" spc="-35" dirty="0">
                <a:latin typeface="Times New Roman"/>
                <a:cs typeface="Times New Roman"/>
              </a:rPr>
              <a:t>е</a:t>
            </a:r>
            <a:r>
              <a:rPr sz="2400" dirty="0">
                <a:latin typeface="Times New Roman"/>
                <a:cs typeface="Times New Roman"/>
              </a:rPr>
              <a:t>д</a:t>
            </a:r>
            <a:r>
              <a:rPr sz="2400" spc="5" dirty="0">
                <a:latin typeface="Times New Roman"/>
                <a:cs typeface="Times New Roman"/>
              </a:rPr>
              <a:t>м</a:t>
            </a:r>
            <a:r>
              <a:rPr sz="2400" dirty="0">
                <a:latin typeface="Times New Roman"/>
                <a:cs typeface="Times New Roman"/>
              </a:rPr>
              <a:t>ет</a:t>
            </a:r>
            <a:r>
              <a:rPr sz="2400" spc="-10" dirty="0">
                <a:latin typeface="Times New Roman"/>
                <a:cs typeface="Times New Roman"/>
              </a:rPr>
              <a:t>ы</a:t>
            </a:r>
            <a:r>
              <a:rPr sz="2400" dirty="0">
                <a:latin typeface="Times New Roman"/>
                <a:cs typeface="Times New Roman"/>
              </a:rPr>
              <a:t>,	сн</a:t>
            </a:r>
            <a:r>
              <a:rPr sz="2400" spc="-95" dirty="0">
                <a:latin typeface="Times New Roman"/>
                <a:cs typeface="Times New Roman"/>
              </a:rPr>
              <a:t>а</a:t>
            </a:r>
            <a:r>
              <a:rPr sz="2400" dirty="0">
                <a:latin typeface="Times New Roman"/>
                <a:cs typeface="Times New Roman"/>
              </a:rPr>
              <a:t>ч</a:t>
            </a:r>
            <a:r>
              <a:rPr sz="2400" spc="25" dirty="0">
                <a:latin typeface="Times New Roman"/>
                <a:cs typeface="Times New Roman"/>
              </a:rPr>
              <a:t>а</a:t>
            </a:r>
            <a:r>
              <a:rPr sz="2400" spc="-5" dirty="0">
                <a:latin typeface="Times New Roman"/>
                <a:cs typeface="Times New Roman"/>
              </a:rPr>
              <a:t>л</a:t>
            </a:r>
            <a:r>
              <a:rPr sz="2400" dirty="0">
                <a:latin typeface="Times New Roman"/>
                <a:cs typeface="Times New Roman"/>
              </a:rPr>
              <a:t>а	сл</a:t>
            </a:r>
            <a:r>
              <a:rPr sz="2400" spc="-30" dirty="0">
                <a:latin typeface="Times New Roman"/>
                <a:cs typeface="Times New Roman"/>
              </a:rPr>
              <a:t>е</a:t>
            </a:r>
            <a:r>
              <a:rPr sz="2400" dirty="0">
                <a:latin typeface="Times New Roman"/>
                <a:cs typeface="Times New Roman"/>
              </a:rPr>
              <a:t>д</a:t>
            </a:r>
            <a:r>
              <a:rPr sz="2400" spc="-10" dirty="0">
                <a:latin typeface="Times New Roman"/>
                <a:cs typeface="Times New Roman"/>
              </a:rPr>
              <a:t>у</a:t>
            </a:r>
            <a:r>
              <a:rPr sz="2400" dirty="0">
                <a:latin typeface="Times New Roman"/>
                <a:cs typeface="Times New Roman"/>
              </a:rPr>
              <a:t>ет	</a:t>
            </a:r>
            <a:r>
              <a:rPr sz="2400" spc="-5" dirty="0">
                <a:latin typeface="Times New Roman"/>
                <a:cs typeface="Times New Roman"/>
              </a:rPr>
              <a:t>по</a:t>
            </a:r>
            <a:r>
              <a:rPr sz="2400" spc="-20" dirty="0">
                <a:latin typeface="Times New Roman"/>
                <a:cs typeface="Times New Roman"/>
              </a:rPr>
              <a:t>в</a:t>
            </a:r>
            <a:r>
              <a:rPr sz="2400" dirty="0">
                <a:latin typeface="Times New Roman"/>
                <a:cs typeface="Times New Roman"/>
              </a:rPr>
              <a:t>ерн</a:t>
            </a:r>
            <a:r>
              <a:rPr sz="2400" spc="20" dirty="0">
                <a:latin typeface="Times New Roman"/>
                <a:cs typeface="Times New Roman"/>
              </a:rPr>
              <a:t>у</a:t>
            </a:r>
            <a:r>
              <a:rPr sz="2400" dirty="0">
                <a:latin typeface="Times New Roman"/>
                <a:cs typeface="Times New Roman"/>
              </a:rPr>
              <a:t>т</a:t>
            </a:r>
            <a:r>
              <a:rPr sz="2400" spc="-10" dirty="0">
                <a:latin typeface="Times New Roman"/>
                <a:cs typeface="Times New Roman"/>
              </a:rPr>
              <a:t>ь</a:t>
            </a:r>
            <a:r>
              <a:rPr sz="2400" dirty="0">
                <a:latin typeface="Times New Roman"/>
                <a:cs typeface="Times New Roman"/>
              </a:rPr>
              <a:t>ся	в	</a:t>
            </a:r>
            <a:r>
              <a:rPr sz="2400" spc="-5" dirty="0">
                <a:latin typeface="Times New Roman"/>
                <a:cs typeface="Times New Roman"/>
              </a:rPr>
              <a:t>н</a:t>
            </a:r>
            <a:r>
              <a:rPr sz="2400" spc="-15" dirty="0">
                <a:latin typeface="Times New Roman"/>
                <a:cs typeface="Times New Roman"/>
              </a:rPr>
              <a:t>у</a:t>
            </a:r>
            <a:r>
              <a:rPr sz="2400" dirty="0">
                <a:latin typeface="Times New Roman"/>
                <a:cs typeface="Times New Roman"/>
              </a:rPr>
              <a:t>жн</a:t>
            </a:r>
            <a:r>
              <a:rPr sz="2400" spc="15" dirty="0">
                <a:latin typeface="Times New Roman"/>
                <a:cs typeface="Times New Roman"/>
              </a:rPr>
              <a:t>у</a:t>
            </a:r>
            <a:r>
              <a:rPr sz="2400" dirty="0">
                <a:latin typeface="Times New Roman"/>
                <a:cs typeface="Times New Roman"/>
              </a:rPr>
              <a:t>ю  </a:t>
            </a:r>
            <a:r>
              <a:rPr sz="2400" spc="-35" dirty="0">
                <a:latin typeface="Times New Roman"/>
                <a:cs typeface="Times New Roman"/>
              </a:rPr>
              <a:t>сторону, </a:t>
            </a:r>
            <a:r>
              <a:rPr sz="2400" spc="-5" dirty="0">
                <a:latin typeface="Times New Roman"/>
                <a:cs typeface="Times New Roman"/>
              </a:rPr>
              <a:t>встав </a:t>
            </a:r>
            <a:r>
              <a:rPr sz="2400" dirty="0">
                <a:latin typeface="Times New Roman"/>
                <a:cs typeface="Times New Roman"/>
              </a:rPr>
              <a:t>к </a:t>
            </a:r>
            <a:r>
              <a:rPr sz="2400" spc="-10" dirty="0">
                <a:latin typeface="Times New Roman"/>
                <a:cs typeface="Times New Roman"/>
              </a:rPr>
              <a:t>предмету</a:t>
            </a:r>
            <a:r>
              <a:rPr sz="2400" spc="-310" dirty="0">
                <a:latin typeface="Times New Roman"/>
                <a:cs typeface="Times New Roman"/>
              </a:rPr>
              <a:t> </a:t>
            </a:r>
            <a:r>
              <a:rPr sz="2400" spc="-15" dirty="0">
                <a:latin typeface="Times New Roman"/>
                <a:cs typeface="Times New Roman"/>
              </a:rPr>
              <a:t>лицом.</a:t>
            </a:r>
            <a:endParaRPr sz="2400">
              <a:latin typeface="Times New Roman"/>
              <a:cs typeface="Times New Roman"/>
            </a:endParaRPr>
          </a:p>
          <a:p>
            <a:pPr marL="396240">
              <a:lnSpc>
                <a:spcPct val="100000"/>
              </a:lnSpc>
              <a:tabLst>
                <a:tab pos="687705" algn="l"/>
              </a:tabLst>
            </a:pPr>
            <a:r>
              <a:rPr sz="2400" dirty="0">
                <a:latin typeface="Arial"/>
                <a:cs typeface="Arial"/>
              </a:rPr>
              <a:t>•	</a:t>
            </a:r>
            <a:r>
              <a:rPr sz="2400" spc="-5" dirty="0">
                <a:latin typeface="Times New Roman"/>
                <a:cs typeface="Times New Roman"/>
              </a:rPr>
              <a:t>Не </a:t>
            </a:r>
            <a:r>
              <a:rPr sz="2400" dirty="0">
                <a:latin typeface="Times New Roman"/>
                <a:cs typeface="Times New Roman"/>
              </a:rPr>
              <a:t>допускается </a:t>
            </a:r>
            <a:r>
              <a:rPr sz="2400" spc="-15" dirty="0">
                <a:latin typeface="Times New Roman"/>
                <a:cs typeface="Times New Roman"/>
              </a:rPr>
              <a:t>подъем тяжелых</a:t>
            </a:r>
            <a:r>
              <a:rPr sz="2400" spc="190" dirty="0">
                <a:latin typeface="Times New Roman"/>
                <a:cs typeface="Times New Roman"/>
              </a:rPr>
              <a:t> </a:t>
            </a:r>
            <a:r>
              <a:rPr sz="2400" spc="-10" dirty="0">
                <a:latin typeface="Times New Roman"/>
                <a:cs typeface="Times New Roman"/>
              </a:rPr>
              <a:t>предметов.</a:t>
            </a:r>
            <a:endParaRPr sz="2400">
              <a:latin typeface="Times New Roman"/>
              <a:cs typeface="Times New Roman"/>
            </a:endParaRPr>
          </a:p>
          <a:p>
            <a:pPr marL="739140" marR="337820" indent="-343535">
              <a:lnSpc>
                <a:spcPct val="100000"/>
              </a:lnSpc>
              <a:tabLst>
                <a:tab pos="685800" algn="l"/>
              </a:tabLst>
            </a:pPr>
            <a:r>
              <a:rPr sz="2400" dirty="0">
                <a:latin typeface="Arial"/>
                <a:cs typeface="Arial"/>
              </a:rPr>
              <a:t>•	</a:t>
            </a:r>
            <a:r>
              <a:rPr sz="2400" spc="30" dirty="0">
                <a:latin typeface="Times New Roman"/>
                <a:cs typeface="Times New Roman"/>
              </a:rPr>
              <a:t>Рекомендуется </a:t>
            </a:r>
            <a:r>
              <a:rPr sz="2400" spc="55" dirty="0">
                <a:latin typeface="Times New Roman"/>
                <a:cs typeface="Times New Roman"/>
              </a:rPr>
              <a:t>ношение </a:t>
            </a:r>
            <a:r>
              <a:rPr sz="2400" spc="45" dirty="0">
                <a:latin typeface="Times New Roman"/>
                <a:cs typeface="Times New Roman"/>
              </a:rPr>
              <a:t>эластичных </a:t>
            </a:r>
            <a:r>
              <a:rPr sz="2400" spc="25" dirty="0">
                <a:latin typeface="Times New Roman"/>
                <a:cs typeface="Times New Roman"/>
              </a:rPr>
              <a:t>чулок </a:t>
            </a:r>
            <a:r>
              <a:rPr sz="2400" dirty="0">
                <a:latin typeface="Times New Roman"/>
                <a:cs typeface="Times New Roman"/>
              </a:rPr>
              <a:t>в </a:t>
            </a:r>
            <a:r>
              <a:rPr sz="2400" spc="40" dirty="0">
                <a:latin typeface="Times New Roman"/>
                <a:cs typeface="Times New Roman"/>
              </a:rPr>
              <a:t>течение </a:t>
            </a:r>
            <a:r>
              <a:rPr sz="2400" spc="55" dirty="0">
                <a:latin typeface="Times New Roman"/>
                <a:cs typeface="Times New Roman"/>
              </a:rPr>
              <a:t>не  </a:t>
            </a:r>
            <a:r>
              <a:rPr sz="2400" spc="-5" dirty="0">
                <a:latin typeface="Times New Roman"/>
                <a:cs typeface="Times New Roman"/>
              </a:rPr>
              <a:t>менее </a:t>
            </a:r>
            <a:r>
              <a:rPr sz="2400" dirty="0">
                <a:latin typeface="Times New Roman"/>
                <a:cs typeface="Times New Roman"/>
              </a:rPr>
              <a:t>3 </a:t>
            </a:r>
            <a:r>
              <a:rPr sz="2400" spc="-10" dirty="0">
                <a:latin typeface="Times New Roman"/>
                <a:cs typeface="Times New Roman"/>
              </a:rPr>
              <a:t>недель </a:t>
            </a:r>
            <a:r>
              <a:rPr sz="2400" spc="10" dirty="0">
                <a:latin typeface="Times New Roman"/>
                <a:cs typeface="Times New Roman"/>
              </a:rPr>
              <a:t>после</a:t>
            </a:r>
            <a:r>
              <a:rPr sz="2400" spc="40"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731519"/>
            <a:ext cx="5120640" cy="4876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4797" y="435609"/>
            <a:ext cx="8642350" cy="1093470"/>
          </a:xfrm>
          <a:prstGeom prst="rect">
            <a:avLst/>
          </a:prstGeom>
        </p:spPr>
        <p:txBody>
          <a:bodyPr vert="horz" wrap="square" lIns="0" tIns="12700" rIns="0" bIns="0" rtlCol="0">
            <a:spAutoFit/>
          </a:bodyPr>
          <a:lstStyle/>
          <a:p>
            <a:pPr marL="1814195" marR="1792605" indent="11430" algn="ctr">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200"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a:p>
            <a:pPr algn="ctr">
              <a:lnSpc>
                <a:spcPct val="100000"/>
              </a:lnSpc>
              <a:spcBef>
                <a:spcPts val="5"/>
              </a:spcBef>
            </a:pPr>
            <a:r>
              <a:rPr sz="2200" b="0" spc="-5" dirty="0">
                <a:solidFill>
                  <a:srgbClr val="000000"/>
                </a:solidFill>
                <a:latin typeface="Times New Roman"/>
                <a:cs typeface="Times New Roman"/>
              </a:rPr>
              <a:t>(со </a:t>
            </a:r>
            <a:r>
              <a:rPr sz="2200" b="0" spc="-10" dirty="0">
                <a:solidFill>
                  <a:srgbClr val="000000"/>
                </a:solidFill>
                <a:latin typeface="Times New Roman"/>
                <a:cs typeface="Times New Roman"/>
              </a:rPr>
              <a:t>второй-третьей недели </a:t>
            </a:r>
            <a:r>
              <a:rPr sz="2200" b="0" spc="-5" dirty="0">
                <a:solidFill>
                  <a:srgbClr val="000000"/>
                </a:solidFill>
                <a:latin typeface="Times New Roman"/>
                <a:cs typeface="Times New Roman"/>
              </a:rPr>
              <a:t>до </a:t>
            </a:r>
            <a:r>
              <a:rPr sz="2200" b="0" spc="-25" dirty="0">
                <a:solidFill>
                  <a:srgbClr val="000000"/>
                </a:solidFill>
                <a:latin typeface="Times New Roman"/>
                <a:cs typeface="Times New Roman"/>
              </a:rPr>
              <a:t>конца </a:t>
            </a:r>
            <a:r>
              <a:rPr sz="2200" b="0" dirty="0">
                <a:solidFill>
                  <a:srgbClr val="000000"/>
                </a:solidFill>
                <a:latin typeface="Times New Roman"/>
                <a:cs typeface="Times New Roman"/>
              </a:rPr>
              <a:t>шестой </a:t>
            </a:r>
            <a:r>
              <a:rPr sz="2200" b="0" spc="-10" dirty="0">
                <a:solidFill>
                  <a:srgbClr val="000000"/>
                </a:solidFill>
                <a:latin typeface="Times New Roman"/>
                <a:cs typeface="Times New Roman"/>
              </a:rPr>
              <a:t>недели </a:t>
            </a:r>
            <a:r>
              <a:rPr sz="2200" b="0" spc="-5" dirty="0">
                <a:solidFill>
                  <a:srgbClr val="000000"/>
                </a:solidFill>
                <a:latin typeface="Times New Roman"/>
                <a:cs typeface="Times New Roman"/>
              </a:rPr>
              <a:t>с момента</a:t>
            </a:r>
            <a:r>
              <a:rPr sz="2200" b="0" spc="-130" dirty="0">
                <a:solidFill>
                  <a:srgbClr val="000000"/>
                </a:solidFill>
                <a:latin typeface="Times New Roman"/>
                <a:cs typeface="Times New Roman"/>
              </a:rPr>
              <a:t> </a:t>
            </a:r>
            <a:r>
              <a:rPr sz="2200" b="0" spc="-5" dirty="0">
                <a:solidFill>
                  <a:srgbClr val="000000"/>
                </a:solidFill>
                <a:latin typeface="Times New Roman"/>
                <a:cs typeface="Times New Roman"/>
              </a:rPr>
              <a:t>операции)</a:t>
            </a:r>
            <a:endParaRPr sz="2200">
              <a:latin typeface="Times New Roman"/>
              <a:cs typeface="Times New Roman"/>
            </a:endParaRPr>
          </a:p>
        </p:txBody>
      </p:sp>
      <p:sp>
        <p:nvSpPr>
          <p:cNvPr id="4" name="object 4"/>
          <p:cNvSpPr txBox="1"/>
          <p:nvPr/>
        </p:nvSpPr>
        <p:spPr>
          <a:xfrm>
            <a:off x="402437" y="2238883"/>
            <a:ext cx="8049895" cy="2855595"/>
          </a:xfrm>
          <a:prstGeom prst="rect">
            <a:avLst/>
          </a:prstGeom>
        </p:spPr>
        <p:txBody>
          <a:bodyPr vert="horz" wrap="square" lIns="0" tIns="12700" rIns="0" bIns="0" rtlCol="0">
            <a:spAutoFit/>
          </a:bodyPr>
          <a:lstStyle/>
          <a:p>
            <a:pPr marL="12700">
              <a:lnSpc>
                <a:spcPct val="100000"/>
              </a:lnSpc>
              <a:spcBef>
                <a:spcPts val="100"/>
              </a:spcBef>
            </a:pPr>
            <a:r>
              <a:rPr sz="2400" i="1" spc="-15" dirty="0">
                <a:latin typeface="Times New Roman"/>
                <a:cs typeface="Times New Roman"/>
              </a:rPr>
              <a:t>Прочие </a:t>
            </a:r>
            <a:r>
              <a:rPr sz="2400" i="1" spc="-5" dirty="0">
                <a:latin typeface="Times New Roman"/>
                <a:cs typeface="Times New Roman"/>
              </a:rPr>
              <a:t>виды </a:t>
            </a:r>
            <a:r>
              <a:rPr sz="2400" i="1" spc="-10" dirty="0">
                <a:latin typeface="Times New Roman"/>
                <a:cs typeface="Times New Roman"/>
              </a:rPr>
              <a:t>двигательной </a:t>
            </a:r>
            <a:r>
              <a:rPr sz="2400" i="1" spc="-5" dirty="0">
                <a:latin typeface="Times New Roman"/>
                <a:cs typeface="Times New Roman"/>
              </a:rPr>
              <a:t>активности</a:t>
            </a:r>
            <a:r>
              <a:rPr sz="2400" i="1" spc="295" dirty="0">
                <a:latin typeface="Times New Roman"/>
                <a:cs typeface="Times New Roman"/>
              </a:rPr>
              <a:t> </a:t>
            </a:r>
            <a:r>
              <a:rPr sz="2400" i="1" spc="-15" dirty="0">
                <a:latin typeface="Times New Roman"/>
                <a:cs typeface="Times New Roman"/>
              </a:rPr>
              <a:t>(продолжение)</a:t>
            </a:r>
            <a:endParaRPr sz="2400">
              <a:latin typeface="Times New Roman"/>
              <a:cs typeface="Times New Roman"/>
            </a:endParaRPr>
          </a:p>
          <a:p>
            <a:pPr marL="12700" marR="5080" indent="914400" algn="just">
              <a:lnSpc>
                <a:spcPct val="99500"/>
              </a:lnSpc>
              <a:spcBef>
                <a:spcPts val="2160"/>
              </a:spcBef>
            </a:pPr>
            <a:r>
              <a:rPr sz="2400" spc="-40" dirty="0">
                <a:latin typeface="Times New Roman"/>
                <a:cs typeface="Times New Roman"/>
              </a:rPr>
              <a:t>Возможен </a:t>
            </a:r>
            <a:r>
              <a:rPr sz="2400" spc="-5" dirty="0">
                <a:latin typeface="Times New Roman"/>
                <a:cs typeface="Times New Roman"/>
              </a:rPr>
              <a:t>прием </a:t>
            </a:r>
            <a:r>
              <a:rPr sz="2400" spc="5" dirty="0">
                <a:latin typeface="Times New Roman"/>
                <a:cs typeface="Times New Roman"/>
              </a:rPr>
              <a:t>душа, </a:t>
            </a:r>
            <a:r>
              <a:rPr sz="2400" spc="-5" dirty="0">
                <a:latin typeface="Times New Roman"/>
                <a:cs typeface="Times New Roman"/>
              </a:rPr>
              <a:t>при </a:t>
            </a:r>
            <a:r>
              <a:rPr sz="2400" spc="-45" dirty="0">
                <a:latin typeface="Times New Roman"/>
                <a:cs typeface="Times New Roman"/>
              </a:rPr>
              <a:t>соблюдении </a:t>
            </a:r>
            <a:r>
              <a:rPr sz="2400" spc="-10" dirty="0">
                <a:latin typeface="Times New Roman"/>
                <a:cs typeface="Times New Roman"/>
              </a:rPr>
              <a:t>мер  </a:t>
            </a:r>
            <a:r>
              <a:rPr sz="2400" spc="-5" dirty="0">
                <a:latin typeface="Times New Roman"/>
                <a:cs typeface="Times New Roman"/>
              </a:rPr>
              <a:t>предосторожности, </a:t>
            </a:r>
            <a:r>
              <a:rPr sz="2400" spc="-10" dirty="0">
                <a:latin typeface="Times New Roman"/>
                <a:cs typeface="Times New Roman"/>
              </a:rPr>
              <a:t>чтобы </a:t>
            </a:r>
            <a:r>
              <a:rPr sz="2400" dirty="0">
                <a:latin typeface="Times New Roman"/>
                <a:cs typeface="Times New Roman"/>
              </a:rPr>
              <a:t>не </a:t>
            </a:r>
            <a:r>
              <a:rPr sz="2400" spc="-10" dirty="0">
                <a:latin typeface="Times New Roman"/>
                <a:cs typeface="Times New Roman"/>
              </a:rPr>
              <a:t>поскользнуться </a:t>
            </a:r>
            <a:r>
              <a:rPr sz="2400" spc="-5" dirty="0">
                <a:latin typeface="Times New Roman"/>
                <a:cs typeface="Times New Roman"/>
              </a:rPr>
              <a:t>на </a:t>
            </a:r>
            <a:r>
              <a:rPr sz="2400" spc="-10" dirty="0">
                <a:latin typeface="Times New Roman"/>
                <a:cs typeface="Times New Roman"/>
              </a:rPr>
              <a:t>мокром </a:t>
            </a:r>
            <a:r>
              <a:rPr sz="2400" spc="-15" dirty="0">
                <a:latin typeface="Times New Roman"/>
                <a:cs typeface="Times New Roman"/>
              </a:rPr>
              <a:t>полу  </a:t>
            </a:r>
            <a:r>
              <a:rPr sz="2400" spc="-5" dirty="0">
                <a:latin typeface="Times New Roman"/>
                <a:cs typeface="Times New Roman"/>
              </a:rPr>
              <a:t>или </a:t>
            </a:r>
            <a:r>
              <a:rPr sz="2400" dirty="0">
                <a:latin typeface="Times New Roman"/>
                <a:cs typeface="Times New Roman"/>
              </a:rPr>
              <a:t>в</a:t>
            </a:r>
            <a:r>
              <a:rPr sz="2400" spc="-30" dirty="0">
                <a:latin typeface="Times New Roman"/>
                <a:cs typeface="Times New Roman"/>
              </a:rPr>
              <a:t> </a:t>
            </a:r>
            <a:r>
              <a:rPr sz="2400" spc="-10" dirty="0">
                <a:latin typeface="Times New Roman"/>
                <a:cs typeface="Times New Roman"/>
              </a:rPr>
              <a:t>ванне.</a:t>
            </a:r>
            <a:endParaRPr sz="2400">
              <a:latin typeface="Times New Roman"/>
              <a:cs typeface="Times New Roman"/>
            </a:endParaRPr>
          </a:p>
          <a:p>
            <a:pPr marL="12700" marR="34290" indent="914400" algn="just">
              <a:lnSpc>
                <a:spcPct val="100000"/>
              </a:lnSpc>
            </a:pPr>
            <a:r>
              <a:rPr sz="2400" spc="10" dirty="0">
                <a:latin typeface="Times New Roman"/>
                <a:cs typeface="Times New Roman"/>
              </a:rPr>
              <a:t>Следует </a:t>
            </a:r>
            <a:r>
              <a:rPr sz="2400" spc="5" dirty="0">
                <a:latin typeface="Times New Roman"/>
                <a:cs typeface="Times New Roman"/>
              </a:rPr>
              <a:t>пользоваться </a:t>
            </a:r>
            <a:r>
              <a:rPr sz="2400" spc="15" dirty="0">
                <a:latin typeface="Times New Roman"/>
                <a:cs typeface="Times New Roman"/>
              </a:rPr>
              <a:t>дополнительной </a:t>
            </a:r>
            <a:r>
              <a:rPr sz="2400" spc="20" dirty="0">
                <a:latin typeface="Times New Roman"/>
                <a:cs typeface="Times New Roman"/>
              </a:rPr>
              <a:t>помощью при  </a:t>
            </a:r>
            <a:r>
              <a:rPr sz="2400" spc="-5" dirty="0">
                <a:latin typeface="Times New Roman"/>
                <a:cs typeface="Times New Roman"/>
              </a:rPr>
              <a:t>мытье ног </a:t>
            </a:r>
            <a:r>
              <a:rPr sz="2400" spc="-15" dirty="0">
                <a:latin typeface="Times New Roman"/>
                <a:cs typeface="Times New Roman"/>
              </a:rPr>
              <a:t>ниже </a:t>
            </a:r>
            <a:r>
              <a:rPr sz="2400" spc="-25" dirty="0">
                <a:latin typeface="Times New Roman"/>
                <a:cs typeface="Times New Roman"/>
              </a:rPr>
              <a:t>коленных </a:t>
            </a:r>
            <a:r>
              <a:rPr sz="2400" spc="-5" dirty="0">
                <a:latin typeface="Times New Roman"/>
                <a:cs typeface="Times New Roman"/>
              </a:rPr>
              <a:t>суставов, </a:t>
            </a:r>
            <a:r>
              <a:rPr sz="2400" spc="5" dirty="0">
                <a:latin typeface="Times New Roman"/>
                <a:cs typeface="Times New Roman"/>
              </a:rPr>
              <a:t>так </a:t>
            </a:r>
            <a:r>
              <a:rPr sz="2400" spc="-15" dirty="0">
                <a:latin typeface="Times New Roman"/>
                <a:cs typeface="Times New Roman"/>
              </a:rPr>
              <a:t>как </a:t>
            </a:r>
            <a:r>
              <a:rPr sz="2400" spc="-5" dirty="0">
                <a:latin typeface="Times New Roman"/>
                <a:cs typeface="Times New Roman"/>
              </a:rPr>
              <a:t>новый </a:t>
            </a:r>
            <a:r>
              <a:rPr sz="2400" dirty="0">
                <a:latin typeface="Times New Roman"/>
                <a:cs typeface="Times New Roman"/>
              </a:rPr>
              <a:t>сустав </a:t>
            </a:r>
            <a:r>
              <a:rPr sz="2400" spc="-5" dirty="0">
                <a:latin typeface="Times New Roman"/>
                <a:cs typeface="Times New Roman"/>
              </a:rPr>
              <a:t>не  </a:t>
            </a:r>
            <a:r>
              <a:rPr sz="2400" spc="-15" dirty="0">
                <a:latin typeface="Times New Roman"/>
                <a:cs typeface="Times New Roman"/>
              </a:rPr>
              <a:t>должен </a:t>
            </a:r>
            <a:r>
              <a:rPr sz="2400" spc="-10" dirty="0">
                <a:latin typeface="Times New Roman"/>
                <a:cs typeface="Times New Roman"/>
              </a:rPr>
              <a:t>сгибаться более </a:t>
            </a:r>
            <a:r>
              <a:rPr sz="2400" dirty="0">
                <a:latin typeface="Times New Roman"/>
                <a:cs typeface="Times New Roman"/>
              </a:rPr>
              <a:t>чем </a:t>
            </a:r>
            <a:r>
              <a:rPr sz="2400" spc="-5" dirty="0">
                <a:latin typeface="Times New Roman"/>
                <a:cs typeface="Times New Roman"/>
              </a:rPr>
              <a:t>на</a:t>
            </a:r>
            <a:r>
              <a:rPr sz="2400" spc="-100" dirty="0">
                <a:latin typeface="Times New Roman"/>
                <a:cs typeface="Times New Roman"/>
              </a:rPr>
              <a:t> </a:t>
            </a:r>
            <a:r>
              <a:rPr sz="2400" spc="-5" dirty="0">
                <a:latin typeface="Times New Roman"/>
                <a:cs typeface="Times New Roman"/>
              </a:rPr>
              <a:t>90</a:t>
            </a:r>
            <a:r>
              <a:rPr sz="1600" spc="-5" dirty="0">
                <a:latin typeface="Times New Roman"/>
                <a:cs typeface="Times New Roman"/>
              </a:rPr>
              <a:t>о</a:t>
            </a:r>
            <a:r>
              <a:rPr sz="2400" spc="-5" dirty="0">
                <a:latin typeface="Times New Roman"/>
                <a:cs typeface="Times New Roman"/>
              </a:rPr>
              <a:t>.</a:t>
            </a:r>
            <a:endParaRPr sz="240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11679" y="731519"/>
            <a:ext cx="5120640" cy="4876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4797" y="435609"/>
            <a:ext cx="8642350" cy="1093470"/>
          </a:xfrm>
          <a:prstGeom prst="rect">
            <a:avLst/>
          </a:prstGeom>
        </p:spPr>
        <p:txBody>
          <a:bodyPr vert="horz" wrap="square" lIns="0" tIns="12700" rIns="0" bIns="0" rtlCol="0">
            <a:spAutoFit/>
          </a:bodyPr>
          <a:lstStyle/>
          <a:p>
            <a:pPr marL="1814195" marR="1792605" indent="11430" algn="ctr">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200"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a:p>
            <a:pPr algn="ctr">
              <a:lnSpc>
                <a:spcPct val="100000"/>
              </a:lnSpc>
              <a:spcBef>
                <a:spcPts val="5"/>
              </a:spcBef>
            </a:pPr>
            <a:r>
              <a:rPr sz="2200" b="0" spc="-5" dirty="0">
                <a:solidFill>
                  <a:srgbClr val="000000"/>
                </a:solidFill>
                <a:latin typeface="Times New Roman"/>
                <a:cs typeface="Times New Roman"/>
              </a:rPr>
              <a:t>(со </a:t>
            </a:r>
            <a:r>
              <a:rPr sz="2200" b="0" spc="-10" dirty="0">
                <a:solidFill>
                  <a:srgbClr val="000000"/>
                </a:solidFill>
                <a:latin typeface="Times New Roman"/>
                <a:cs typeface="Times New Roman"/>
              </a:rPr>
              <a:t>второй-третьей недели </a:t>
            </a:r>
            <a:r>
              <a:rPr sz="2200" b="0" spc="-5" dirty="0">
                <a:solidFill>
                  <a:srgbClr val="000000"/>
                </a:solidFill>
                <a:latin typeface="Times New Roman"/>
                <a:cs typeface="Times New Roman"/>
              </a:rPr>
              <a:t>до </a:t>
            </a:r>
            <a:r>
              <a:rPr sz="2200" b="0" spc="-25" dirty="0">
                <a:solidFill>
                  <a:srgbClr val="000000"/>
                </a:solidFill>
                <a:latin typeface="Times New Roman"/>
                <a:cs typeface="Times New Roman"/>
              </a:rPr>
              <a:t>конца </a:t>
            </a:r>
            <a:r>
              <a:rPr sz="2200" b="0" dirty="0">
                <a:solidFill>
                  <a:srgbClr val="000000"/>
                </a:solidFill>
                <a:latin typeface="Times New Roman"/>
                <a:cs typeface="Times New Roman"/>
              </a:rPr>
              <a:t>шестой </a:t>
            </a:r>
            <a:r>
              <a:rPr sz="2200" b="0" spc="-10" dirty="0">
                <a:solidFill>
                  <a:srgbClr val="000000"/>
                </a:solidFill>
                <a:latin typeface="Times New Roman"/>
                <a:cs typeface="Times New Roman"/>
              </a:rPr>
              <a:t>недели </a:t>
            </a:r>
            <a:r>
              <a:rPr sz="2200" b="0" spc="-5" dirty="0">
                <a:solidFill>
                  <a:srgbClr val="000000"/>
                </a:solidFill>
                <a:latin typeface="Times New Roman"/>
                <a:cs typeface="Times New Roman"/>
              </a:rPr>
              <a:t>с момента</a:t>
            </a:r>
            <a:r>
              <a:rPr sz="2200" b="0" spc="-130" dirty="0">
                <a:solidFill>
                  <a:srgbClr val="000000"/>
                </a:solidFill>
                <a:latin typeface="Times New Roman"/>
                <a:cs typeface="Times New Roman"/>
              </a:rPr>
              <a:t> </a:t>
            </a:r>
            <a:r>
              <a:rPr sz="2200" b="0" spc="-5" dirty="0">
                <a:solidFill>
                  <a:srgbClr val="000000"/>
                </a:solidFill>
                <a:latin typeface="Times New Roman"/>
                <a:cs typeface="Times New Roman"/>
              </a:rPr>
              <a:t>операции)</a:t>
            </a:r>
            <a:endParaRPr sz="2200">
              <a:latin typeface="Times New Roman"/>
              <a:cs typeface="Times New Roman"/>
            </a:endParaRPr>
          </a:p>
        </p:txBody>
      </p:sp>
      <p:sp>
        <p:nvSpPr>
          <p:cNvPr id="4" name="object 4"/>
          <p:cNvSpPr txBox="1"/>
          <p:nvPr/>
        </p:nvSpPr>
        <p:spPr>
          <a:xfrm>
            <a:off x="402437" y="1947798"/>
            <a:ext cx="8043545" cy="4050665"/>
          </a:xfrm>
          <a:prstGeom prst="rect">
            <a:avLst/>
          </a:prstGeom>
        </p:spPr>
        <p:txBody>
          <a:bodyPr vert="horz" wrap="square" lIns="0" tIns="12700" rIns="0" bIns="0" rtlCol="0">
            <a:spAutoFit/>
          </a:bodyPr>
          <a:lstStyle/>
          <a:p>
            <a:pPr marL="12700">
              <a:lnSpc>
                <a:spcPct val="100000"/>
              </a:lnSpc>
              <a:spcBef>
                <a:spcPts val="100"/>
              </a:spcBef>
            </a:pPr>
            <a:r>
              <a:rPr sz="2400" i="1" spc="-15" dirty="0">
                <a:latin typeface="Times New Roman"/>
                <a:cs typeface="Times New Roman"/>
              </a:rPr>
              <a:t>Прочие </a:t>
            </a:r>
            <a:r>
              <a:rPr sz="2400" i="1" spc="-5" dirty="0">
                <a:latin typeface="Times New Roman"/>
                <a:cs typeface="Times New Roman"/>
              </a:rPr>
              <a:t>виды </a:t>
            </a:r>
            <a:r>
              <a:rPr sz="2400" i="1" spc="-10" dirty="0">
                <a:latin typeface="Times New Roman"/>
                <a:cs typeface="Times New Roman"/>
              </a:rPr>
              <a:t>двигательной </a:t>
            </a:r>
            <a:r>
              <a:rPr sz="2400" i="1" spc="-5" dirty="0">
                <a:latin typeface="Times New Roman"/>
                <a:cs typeface="Times New Roman"/>
              </a:rPr>
              <a:t>активности</a:t>
            </a:r>
            <a:r>
              <a:rPr sz="2400" i="1" spc="295" dirty="0">
                <a:latin typeface="Times New Roman"/>
                <a:cs typeface="Times New Roman"/>
              </a:rPr>
              <a:t> </a:t>
            </a:r>
            <a:r>
              <a:rPr sz="2400" i="1" spc="-15" dirty="0">
                <a:latin typeface="Times New Roman"/>
                <a:cs typeface="Times New Roman"/>
              </a:rPr>
              <a:t>(продолжение)</a:t>
            </a:r>
            <a:endParaRPr sz="2400">
              <a:latin typeface="Times New Roman"/>
              <a:cs typeface="Times New Roman"/>
            </a:endParaRPr>
          </a:p>
          <a:p>
            <a:pPr>
              <a:lnSpc>
                <a:spcPct val="100000"/>
              </a:lnSpc>
              <a:spcBef>
                <a:spcPts val="10"/>
              </a:spcBef>
            </a:pPr>
            <a:endParaRPr sz="2500">
              <a:latin typeface="Times New Roman"/>
              <a:cs typeface="Times New Roman"/>
            </a:endParaRPr>
          </a:p>
          <a:p>
            <a:pPr marL="12700" marR="5080" indent="914400" algn="just">
              <a:lnSpc>
                <a:spcPct val="100000"/>
              </a:lnSpc>
            </a:pPr>
            <a:r>
              <a:rPr sz="2400" spc="-10" dirty="0">
                <a:latin typeface="Times New Roman"/>
                <a:cs typeface="Times New Roman"/>
              </a:rPr>
              <a:t>Нежелательно </a:t>
            </a:r>
            <a:r>
              <a:rPr sz="2400" dirty="0">
                <a:latin typeface="Times New Roman"/>
                <a:cs typeface="Times New Roman"/>
              </a:rPr>
              <a:t>в </a:t>
            </a:r>
            <a:r>
              <a:rPr sz="2400" spc="-10" dirty="0">
                <a:latin typeface="Times New Roman"/>
                <a:cs typeface="Times New Roman"/>
              </a:rPr>
              <a:t>туалетной </a:t>
            </a:r>
            <a:r>
              <a:rPr sz="2400" spc="-35" dirty="0">
                <a:latin typeface="Times New Roman"/>
                <a:cs typeface="Times New Roman"/>
              </a:rPr>
              <a:t>комнате </a:t>
            </a:r>
            <a:r>
              <a:rPr sz="2400" dirty="0">
                <a:latin typeface="Times New Roman"/>
                <a:cs typeface="Times New Roman"/>
              </a:rPr>
              <a:t>садиться </a:t>
            </a:r>
            <a:r>
              <a:rPr sz="2400" spc="-5" dirty="0">
                <a:latin typeface="Times New Roman"/>
                <a:cs typeface="Times New Roman"/>
              </a:rPr>
              <a:t>на  </a:t>
            </a:r>
            <a:r>
              <a:rPr sz="2400" spc="-25" dirty="0">
                <a:latin typeface="Times New Roman"/>
                <a:cs typeface="Times New Roman"/>
              </a:rPr>
              <a:t>низкое </a:t>
            </a:r>
            <a:r>
              <a:rPr sz="2400" dirty="0">
                <a:latin typeface="Times New Roman"/>
                <a:cs typeface="Times New Roman"/>
              </a:rPr>
              <a:t>сиденье. </a:t>
            </a:r>
            <a:r>
              <a:rPr sz="2400" spc="-10" dirty="0">
                <a:latin typeface="Times New Roman"/>
                <a:cs typeface="Times New Roman"/>
              </a:rPr>
              <a:t>Чтобы </a:t>
            </a:r>
            <a:r>
              <a:rPr sz="2400" spc="-5" dirty="0">
                <a:latin typeface="Times New Roman"/>
                <a:cs typeface="Times New Roman"/>
              </a:rPr>
              <a:t>исправить </a:t>
            </a:r>
            <a:r>
              <a:rPr sz="2400" spc="-20" dirty="0">
                <a:latin typeface="Times New Roman"/>
                <a:cs typeface="Times New Roman"/>
              </a:rPr>
              <a:t>это положение </a:t>
            </a:r>
            <a:r>
              <a:rPr sz="2400" spc="-15" dirty="0">
                <a:latin typeface="Times New Roman"/>
                <a:cs typeface="Times New Roman"/>
              </a:rPr>
              <a:t>можно  </a:t>
            </a:r>
            <a:r>
              <a:rPr sz="2400" spc="-20" dirty="0">
                <a:latin typeface="Times New Roman"/>
                <a:cs typeface="Times New Roman"/>
              </a:rPr>
              <a:t>подложить </a:t>
            </a:r>
            <a:r>
              <a:rPr sz="2400" spc="-5" dirty="0">
                <a:latin typeface="Times New Roman"/>
                <a:cs typeface="Times New Roman"/>
              </a:rPr>
              <a:t>надувной круг или </a:t>
            </a:r>
            <a:r>
              <a:rPr sz="2400" dirty="0">
                <a:latin typeface="Times New Roman"/>
                <a:cs typeface="Times New Roman"/>
              </a:rPr>
              <a:t>установить специальную  </a:t>
            </a:r>
            <a:r>
              <a:rPr sz="2400" spc="-50" dirty="0">
                <a:latin typeface="Times New Roman"/>
                <a:cs typeface="Times New Roman"/>
              </a:rPr>
              <a:t>приставку.</a:t>
            </a:r>
            <a:endParaRPr sz="2400">
              <a:latin typeface="Times New Roman"/>
              <a:cs typeface="Times New Roman"/>
            </a:endParaRPr>
          </a:p>
          <a:p>
            <a:pPr marL="12700" marR="60960" indent="914400" algn="just">
              <a:lnSpc>
                <a:spcPct val="100000"/>
              </a:lnSpc>
              <a:spcBef>
                <a:spcPts val="5"/>
              </a:spcBef>
            </a:pPr>
            <a:r>
              <a:rPr sz="2400" spc="-15" dirty="0">
                <a:latin typeface="Times New Roman"/>
                <a:cs typeface="Times New Roman"/>
              </a:rPr>
              <a:t>Больному</a:t>
            </a:r>
            <a:r>
              <a:rPr sz="2400" spc="570" dirty="0">
                <a:latin typeface="Times New Roman"/>
                <a:cs typeface="Times New Roman"/>
              </a:rPr>
              <a:t> </a:t>
            </a:r>
            <a:r>
              <a:rPr sz="2400" dirty="0">
                <a:latin typeface="Times New Roman"/>
                <a:cs typeface="Times New Roman"/>
              </a:rPr>
              <a:t>разрешается </a:t>
            </a:r>
            <a:r>
              <a:rPr sz="2400" spc="-20" dirty="0">
                <a:latin typeface="Times New Roman"/>
                <a:cs typeface="Times New Roman"/>
              </a:rPr>
              <a:t>готовить </a:t>
            </a:r>
            <a:r>
              <a:rPr sz="2400" spc="-50" dirty="0">
                <a:latin typeface="Times New Roman"/>
                <a:cs typeface="Times New Roman"/>
              </a:rPr>
              <a:t>пищу, </a:t>
            </a:r>
            <a:r>
              <a:rPr sz="2400" spc="-15" dirty="0">
                <a:latin typeface="Times New Roman"/>
                <a:cs typeface="Times New Roman"/>
              </a:rPr>
              <a:t>протирать  </a:t>
            </a:r>
            <a:r>
              <a:rPr sz="2400" spc="-5" dirty="0">
                <a:latin typeface="Times New Roman"/>
                <a:cs typeface="Times New Roman"/>
              </a:rPr>
              <a:t>пыль, мыть</a:t>
            </a:r>
            <a:r>
              <a:rPr sz="2400" spc="-275" dirty="0">
                <a:latin typeface="Times New Roman"/>
                <a:cs typeface="Times New Roman"/>
              </a:rPr>
              <a:t> </a:t>
            </a:r>
            <a:r>
              <a:rPr sz="2400" spc="-50" dirty="0">
                <a:latin typeface="Times New Roman"/>
                <a:cs typeface="Times New Roman"/>
              </a:rPr>
              <a:t>посуду.</a:t>
            </a:r>
            <a:endParaRPr sz="2400">
              <a:latin typeface="Times New Roman"/>
              <a:cs typeface="Times New Roman"/>
            </a:endParaRPr>
          </a:p>
          <a:p>
            <a:pPr marL="12700" marR="12700" indent="914400" algn="just">
              <a:lnSpc>
                <a:spcPct val="100000"/>
              </a:lnSpc>
            </a:pPr>
            <a:r>
              <a:rPr sz="2400" b="1" dirty="0">
                <a:solidFill>
                  <a:srgbClr val="FD0000"/>
                </a:solidFill>
                <a:latin typeface="Times New Roman"/>
                <a:cs typeface="Times New Roman"/>
              </a:rPr>
              <a:t>Но </a:t>
            </a:r>
            <a:r>
              <a:rPr sz="2400" b="1" spc="-5" dirty="0">
                <a:solidFill>
                  <a:srgbClr val="FD0000"/>
                </a:solidFill>
                <a:latin typeface="Times New Roman"/>
                <a:cs typeface="Times New Roman"/>
              </a:rPr>
              <a:t>нельзя </a:t>
            </a:r>
            <a:r>
              <a:rPr sz="2400" spc="-20" dirty="0">
                <a:latin typeface="Times New Roman"/>
                <a:cs typeface="Times New Roman"/>
              </a:rPr>
              <a:t>пользоваться </a:t>
            </a:r>
            <a:r>
              <a:rPr sz="2400" spc="5" dirty="0">
                <a:latin typeface="Times New Roman"/>
                <a:cs typeface="Times New Roman"/>
              </a:rPr>
              <a:t>пылесосом, </a:t>
            </a:r>
            <a:r>
              <a:rPr sz="2400" spc="-10" dirty="0">
                <a:latin typeface="Times New Roman"/>
                <a:cs typeface="Times New Roman"/>
              </a:rPr>
              <a:t>убирать </a:t>
            </a:r>
            <a:r>
              <a:rPr sz="2400" spc="5" dirty="0">
                <a:latin typeface="Times New Roman"/>
                <a:cs typeface="Times New Roman"/>
              </a:rPr>
              <a:t>постель,  </a:t>
            </a:r>
            <a:r>
              <a:rPr sz="2400" spc="25" dirty="0">
                <a:latin typeface="Times New Roman"/>
                <a:cs typeface="Times New Roman"/>
              </a:rPr>
              <a:t>использовать </a:t>
            </a:r>
            <a:r>
              <a:rPr sz="2400" spc="35" dirty="0">
                <a:latin typeface="Times New Roman"/>
                <a:cs typeface="Times New Roman"/>
              </a:rPr>
              <a:t>швабру при </a:t>
            </a:r>
            <a:r>
              <a:rPr sz="2400" spc="45" dirty="0">
                <a:latin typeface="Times New Roman"/>
                <a:cs typeface="Times New Roman"/>
              </a:rPr>
              <a:t>мытье </a:t>
            </a:r>
            <a:r>
              <a:rPr sz="2400" spc="30" dirty="0">
                <a:latin typeface="Times New Roman"/>
                <a:cs typeface="Times New Roman"/>
              </a:rPr>
              <a:t>полов, выполнять работы,  </a:t>
            </a:r>
            <a:r>
              <a:rPr sz="2400" spc="-35" dirty="0">
                <a:latin typeface="Times New Roman"/>
                <a:cs typeface="Times New Roman"/>
              </a:rPr>
              <a:t>которые </a:t>
            </a:r>
            <a:r>
              <a:rPr sz="2400" spc="-15" dirty="0">
                <a:latin typeface="Times New Roman"/>
                <a:cs typeface="Times New Roman"/>
              </a:rPr>
              <a:t>требуют </a:t>
            </a:r>
            <a:r>
              <a:rPr sz="2400" spc="-10" dirty="0">
                <a:latin typeface="Times New Roman"/>
                <a:cs typeface="Times New Roman"/>
              </a:rPr>
              <a:t>значительных </a:t>
            </a:r>
            <a:r>
              <a:rPr sz="2400" spc="5" dirty="0">
                <a:latin typeface="Times New Roman"/>
                <a:cs typeface="Times New Roman"/>
              </a:rPr>
              <a:t>физических</a:t>
            </a:r>
            <a:r>
              <a:rPr sz="2400" spc="-204" dirty="0">
                <a:latin typeface="Times New Roman"/>
                <a:cs typeface="Times New Roman"/>
              </a:rPr>
              <a:t> </a:t>
            </a:r>
            <a:r>
              <a:rPr sz="2400" dirty="0">
                <a:latin typeface="Times New Roman"/>
                <a:cs typeface="Times New Roman"/>
              </a:rPr>
              <a:t>усилий.</a:t>
            </a:r>
            <a:endParaRPr sz="24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0" y="731519"/>
            <a:ext cx="7444740" cy="57530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4797" y="435609"/>
            <a:ext cx="8642350" cy="1093470"/>
          </a:xfrm>
          <a:prstGeom prst="rect">
            <a:avLst/>
          </a:prstGeom>
        </p:spPr>
        <p:txBody>
          <a:bodyPr vert="horz" wrap="square" lIns="0" tIns="12700" rIns="0" bIns="0" rtlCol="0">
            <a:spAutoFit/>
          </a:bodyPr>
          <a:lstStyle/>
          <a:p>
            <a:pPr marL="1814195" marR="1792605" indent="11430" algn="ctr">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200"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a:p>
            <a:pPr algn="ctr">
              <a:lnSpc>
                <a:spcPct val="100000"/>
              </a:lnSpc>
              <a:spcBef>
                <a:spcPts val="5"/>
              </a:spcBef>
            </a:pPr>
            <a:r>
              <a:rPr sz="2200" b="0" spc="-5" dirty="0">
                <a:solidFill>
                  <a:srgbClr val="000000"/>
                </a:solidFill>
                <a:latin typeface="Times New Roman"/>
                <a:cs typeface="Times New Roman"/>
              </a:rPr>
              <a:t>(со </a:t>
            </a:r>
            <a:r>
              <a:rPr sz="2200" b="0" spc="-10" dirty="0">
                <a:solidFill>
                  <a:srgbClr val="000000"/>
                </a:solidFill>
                <a:latin typeface="Times New Roman"/>
                <a:cs typeface="Times New Roman"/>
              </a:rPr>
              <a:t>второй-третьей недели </a:t>
            </a:r>
            <a:r>
              <a:rPr sz="2200" b="0" spc="-5" dirty="0">
                <a:solidFill>
                  <a:srgbClr val="000000"/>
                </a:solidFill>
                <a:latin typeface="Times New Roman"/>
                <a:cs typeface="Times New Roman"/>
              </a:rPr>
              <a:t>до </a:t>
            </a:r>
            <a:r>
              <a:rPr sz="2200" b="0" spc="-25" dirty="0">
                <a:solidFill>
                  <a:srgbClr val="000000"/>
                </a:solidFill>
                <a:latin typeface="Times New Roman"/>
                <a:cs typeface="Times New Roman"/>
              </a:rPr>
              <a:t>конца </a:t>
            </a:r>
            <a:r>
              <a:rPr sz="2200" b="0" dirty="0">
                <a:solidFill>
                  <a:srgbClr val="000000"/>
                </a:solidFill>
                <a:latin typeface="Times New Roman"/>
                <a:cs typeface="Times New Roman"/>
              </a:rPr>
              <a:t>шестой </a:t>
            </a:r>
            <a:r>
              <a:rPr sz="2200" b="0" spc="-10" dirty="0">
                <a:solidFill>
                  <a:srgbClr val="000000"/>
                </a:solidFill>
                <a:latin typeface="Times New Roman"/>
                <a:cs typeface="Times New Roman"/>
              </a:rPr>
              <a:t>недели </a:t>
            </a:r>
            <a:r>
              <a:rPr sz="2200" b="0" spc="-5" dirty="0">
                <a:solidFill>
                  <a:srgbClr val="000000"/>
                </a:solidFill>
                <a:latin typeface="Times New Roman"/>
                <a:cs typeface="Times New Roman"/>
              </a:rPr>
              <a:t>с момента</a:t>
            </a:r>
            <a:r>
              <a:rPr sz="2200" b="0" spc="-130" dirty="0">
                <a:solidFill>
                  <a:srgbClr val="000000"/>
                </a:solidFill>
                <a:latin typeface="Times New Roman"/>
                <a:cs typeface="Times New Roman"/>
              </a:rPr>
              <a:t> </a:t>
            </a:r>
            <a:r>
              <a:rPr sz="2200" b="0" spc="-5" dirty="0">
                <a:solidFill>
                  <a:srgbClr val="000000"/>
                </a:solidFill>
                <a:latin typeface="Times New Roman"/>
                <a:cs typeface="Times New Roman"/>
              </a:rPr>
              <a:t>операции)</a:t>
            </a:r>
            <a:endParaRPr sz="220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4797" y="435609"/>
            <a:ext cx="8642350" cy="1093470"/>
          </a:xfrm>
          <a:prstGeom prst="rect">
            <a:avLst/>
          </a:prstGeom>
        </p:spPr>
        <p:txBody>
          <a:bodyPr vert="horz" wrap="square" lIns="0" tIns="12700" rIns="0" bIns="0" rtlCol="0">
            <a:spAutoFit/>
          </a:bodyPr>
          <a:lstStyle/>
          <a:p>
            <a:pPr marL="1814195" marR="1792605" indent="11430" algn="ctr">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200"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a:p>
            <a:pPr algn="ctr">
              <a:lnSpc>
                <a:spcPct val="100000"/>
              </a:lnSpc>
              <a:spcBef>
                <a:spcPts val="5"/>
              </a:spcBef>
            </a:pPr>
            <a:r>
              <a:rPr sz="2200" b="0" spc="-5" dirty="0">
                <a:solidFill>
                  <a:srgbClr val="000000"/>
                </a:solidFill>
                <a:latin typeface="Times New Roman"/>
                <a:cs typeface="Times New Roman"/>
              </a:rPr>
              <a:t>(со </a:t>
            </a:r>
            <a:r>
              <a:rPr sz="2200" b="0" spc="-10" dirty="0">
                <a:solidFill>
                  <a:srgbClr val="000000"/>
                </a:solidFill>
                <a:latin typeface="Times New Roman"/>
                <a:cs typeface="Times New Roman"/>
              </a:rPr>
              <a:t>второй-третьей недели </a:t>
            </a:r>
            <a:r>
              <a:rPr sz="2200" b="0" spc="-5" dirty="0">
                <a:solidFill>
                  <a:srgbClr val="000000"/>
                </a:solidFill>
                <a:latin typeface="Times New Roman"/>
                <a:cs typeface="Times New Roman"/>
              </a:rPr>
              <a:t>до </a:t>
            </a:r>
            <a:r>
              <a:rPr sz="2200" b="0" spc="-25" dirty="0">
                <a:solidFill>
                  <a:srgbClr val="000000"/>
                </a:solidFill>
                <a:latin typeface="Times New Roman"/>
                <a:cs typeface="Times New Roman"/>
              </a:rPr>
              <a:t>конца </a:t>
            </a:r>
            <a:r>
              <a:rPr sz="2200" b="0" dirty="0">
                <a:solidFill>
                  <a:srgbClr val="000000"/>
                </a:solidFill>
                <a:latin typeface="Times New Roman"/>
                <a:cs typeface="Times New Roman"/>
              </a:rPr>
              <a:t>шестой </a:t>
            </a:r>
            <a:r>
              <a:rPr sz="2200" b="0" spc="-10" dirty="0">
                <a:solidFill>
                  <a:srgbClr val="000000"/>
                </a:solidFill>
                <a:latin typeface="Times New Roman"/>
                <a:cs typeface="Times New Roman"/>
              </a:rPr>
              <a:t>недели </a:t>
            </a:r>
            <a:r>
              <a:rPr sz="2200" b="0" spc="-5" dirty="0">
                <a:solidFill>
                  <a:srgbClr val="000000"/>
                </a:solidFill>
                <a:latin typeface="Times New Roman"/>
                <a:cs typeface="Times New Roman"/>
              </a:rPr>
              <a:t>с момента</a:t>
            </a:r>
            <a:r>
              <a:rPr sz="2200" b="0" spc="-130" dirty="0">
                <a:solidFill>
                  <a:srgbClr val="000000"/>
                </a:solidFill>
                <a:latin typeface="Times New Roman"/>
                <a:cs typeface="Times New Roman"/>
              </a:rPr>
              <a:t> </a:t>
            </a:r>
            <a:r>
              <a:rPr sz="2200" b="0" spc="-5" dirty="0">
                <a:solidFill>
                  <a:srgbClr val="000000"/>
                </a:solidFill>
                <a:latin typeface="Times New Roman"/>
                <a:cs typeface="Times New Roman"/>
              </a:rPr>
              <a:t>операции)</a:t>
            </a:r>
            <a:endParaRPr sz="220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9160" y="548639"/>
            <a:ext cx="8008620" cy="579881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6826" y="219583"/>
            <a:ext cx="5052695" cy="756920"/>
          </a:xfrm>
          <a:prstGeom prst="rect">
            <a:avLst/>
          </a:prstGeom>
        </p:spPr>
        <p:txBody>
          <a:bodyPr vert="horz" wrap="square" lIns="0" tIns="12700" rIns="0" bIns="0" rtlCol="0">
            <a:spAutoFit/>
          </a:bodyPr>
          <a:lstStyle/>
          <a:p>
            <a:pPr marL="12700" marR="5080" indent="545465">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195"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 y="548639"/>
            <a:ext cx="8168639" cy="592073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6826" y="219583"/>
            <a:ext cx="5052695" cy="756920"/>
          </a:xfrm>
          <a:prstGeom prst="rect">
            <a:avLst/>
          </a:prstGeom>
        </p:spPr>
        <p:txBody>
          <a:bodyPr vert="horz" wrap="square" lIns="0" tIns="12700" rIns="0" bIns="0" rtlCol="0">
            <a:spAutoFit/>
          </a:bodyPr>
          <a:lstStyle/>
          <a:p>
            <a:pPr marL="12700" marR="5080" indent="545465">
              <a:lnSpc>
                <a:spcPct val="100000"/>
              </a:lnSpc>
              <a:spcBef>
                <a:spcPts val="100"/>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послеоперационный  </a:t>
            </a:r>
            <a:r>
              <a:rPr sz="2400" i="1" dirty="0">
                <a:solidFill>
                  <a:srgbClr val="000000"/>
                </a:solidFill>
                <a:latin typeface="Times New Roman"/>
                <a:cs typeface="Times New Roman"/>
              </a:rPr>
              <a:t>(ранний </a:t>
            </a:r>
            <a:r>
              <a:rPr sz="2400" i="1" spc="-10" dirty="0">
                <a:solidFill>
                  <a:srgbClr val="000000"/>
                </a:solidFill>
                <a:latin typeface="Times New Roman"/>
                <a:cs typeface="Times New Roman"/>
              </a:rPr>
              <a:t>восстановительный)</a:t>
            </a:r>
            <a:r>
              <a:rPr sz="2400" i="1" spc="-195"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432904"/>
            <a:ext cx="8759825" cy="3044825"/>
          </a:xfrm>
          <a:prstGeom prst="rect">
            <a:avLst/>
          </a:prstGeom>
        </p:spPr>
        <p:txBody>
          <a:bodyPr vert="horz" wrap="square" lIns="0" tIns="50165" rIns="0" bIns="0" rtlCol="0">
            <a:spAutoFit/>
          </a:bodyPr>
          <a:lstStyle/>
          <a:p>
            <a:pPr marL="12700">
              <a:lnSpc>
                <a:spcPct val="100000"/>
              </a:lnSpc>
              <a:spcBef>
                <a:spcPts val="395"/>
              </a:spcBef>
            </a:pPr>
            <a:r>
              <a:rPr sz="2400" i="1" spc="-15" dirty="0">
                <a:solidFill>
                  <a:srgbClr val="FD0000"/>
                </a:solidFill>
                <a:latin typeface="Times New Roman"/>
                <a:cs typeface="Times New Roman"/>
              </a:rPr>
              <a:t>Полную </a:t>
            </a:r>
            <a:r>
              <a:rPr sz="2400" i="1" spc="-10" dirty="0">
                <a:solidFill>
                  <a:srgbClr val="FD0000"/>
                </a:solidFill>
                <a:latin typeface="Times New Roman"/>
                <a:cs typeface="Times New Roman"/>
              </a:rPr>
              <a:t>осевую нагрузку </a:t>
            </a:r>
            <a:r>
              <a:rPr sz="2400" spc="-5" dirty="0">
                <a:latin typeface="Times New Roman"/>
                <a:cs typeface="Times New Roman"/>
              </a:rPr>
              <a:t>на оперированную ногу</a:t>
            </a:r>
            <a:r>
              <a:rPr sz="2400" spc="-250" dirty="0">
                <a:latin typeface="Times New Roman"/>
                <a:cs typeface="Times New Roman"/>
              </a:rPr>
              <a:t> </a:t>
            </a:r>
            <a:r>
              <a:rPr sz="2400" spc="-5" dirty="0">
                <a:latin typeface="Times New Roman"/>
                <a:cs typeface="Times New Roman"/>
              </a:rPr>
              <a:t>разрешают</a:t>
            </a:r>
            <a:endParaRPr sz="2400">
              <a:latin typeface="Times New Roman"/>
              <a:cs typeface="Times New Roman"/>
            </a:endParaRPr>
          </a:p>
          <a:p>
            <a:pPr marL="12700">
              <a:lnSpc>
                <a:spcPct val="100000"/>
              </a:lnSpc>
              <a:spcBef>
                <a:spcPts val="300"/>
              </a:spcBef>
              <a:tabLst>
                <a:tab pos="347345" algn="l"/>
              </a:tabLst>
            </a:pPr>
            <a:r>
              <a:rPr sz="2400" dirty="0">
                <a:latin typeface="Times New Roman"/>
                <a:cs typeface="Times New Roman"/>
              </a:rPr>
              <a:t>•	</a:t>
            </a:r>
            <a:r>
              <a:rPr sz="2400" spc="5" dirty="0">
                <a:latin typeface="Times New Roman"/>
                <a:cs typeface="Times New Roman"/>
              </a:rPr>
              <a:t>через </a:t>
            </a:r>
            <a:r>
              <a:rPr sz="2400" dirty="0">
                <a:latin typeface="Times New Roman"/>
                <a:cs typeface="Times New Roman"/>
              </a:rPr>
              <a:t>6 </a:t>
            </a:r>
            <a:r>
              <a:rPr sz="2400" spc="-10" dirty="0">
                <a:latin typeface="Times New Roman"/>
                <a:cs typeface="Times New Roman"/>
              </a:rPr>
              <a:t>недель </a:t>
            </a:r>
            <a:r>
              <a:rPr sz="2400" dirty="0">
                <a:latin typeface="Times New Roman"/>
                <a:cs typeface="Times New Roman"/>
              </a:rPr>
              <a:t>– </a:t>
            </a:r>
            <a:r>
              <a:rPr sz="2400" spc="10" dirty="0">
                <a:latin typeface="Times New Roman"/>
                <a:cs typeface="Times New Roman"/>
              </a:rPr>
              <a:t>после</a:t>
            </a:r>
            <a:r>
              <a:rPr sz="2400" spc="90" dirty="0">
                <a:latin typeface="Times New Roman"/>
                <a:cs typeface="Times New Roman"/>
              </a:rPr>
              <a:t> </a:t>
            </a:r>
            <a:r>
              <a:rPr sz="2400" spc="-5" dirty="0">
                <a:latin typeface="Times New Roman"/>
                <a:cs typeface="Times New Roman"/>
              </a:rPr>
              <a:t>бесцементного</a:t>
            </a:r>
            <a:endParaRPr sz="2400">
              <a:latin typeface="Times New Roman"/>
              <a:cs typeface="Times New Roman"/>
            </a:endParaRPr>
          </a:p>
          <a:p>
            <a:pPr marL="355600" marR="723900" indent="-342900">
              <a:lnSpc>
                <a:spcPct val="100000"/>
              </a:lnSpc>
              <a:spcBef>
                <a:spcPts val="100"/>
              </a:spcBef>
              <a:tabLst>
                <a:tab pos="347345" algn="l"/>
              </a:tabLst>
            </a:pPr>
            <a:r>
              <a:rPr sz="2400" dirty="0">
                <a:latin typeface="Times New Roman"/>
                <a:cs typeface="Times New Roman"/>
              </a:rPr>
              <a:t>•	и </a:t>
            </a:r>
            <a:r>
              <a:rPr sz="2400" spc="-5" dirty="0">
                <a:latin typeface="Times New Roman"/>
                <a:cs typeface="Times New Roman"/>
              </a:rPr>
              <a:t>спустя </a:t>
            </a:r>
            <a:r>
              <a:rPr sz="2400" dirty="0">
                <a:latin typeface="Times New Roman"/>
                <a:cs typeface="Times New Roman"/>
              </a:rPr>
              <a:t>4-5 </a:t>
            </a:r>
            <a:r>
              <a:rPr sz="2400" spc="-10" dirty="0">
                <a:latin typeface="Times New Roman"/>
                <a:cs typeface="Times New Roman"/>
              </a:rPr>
              <a:t>недель </a:t>
            </a:r>
            <a:r>
              <a:rPr sz="2400" spc="10" dirty="0">
                <a:latin typeface="Times New Roman"/>
                <a:cs typeface="Times New Roman"/>
              </a:rPr>
              <a:t>после </a:t>
            </a:r>
            <a:r>
              <a:rPr sz="2400" spc="-10" dirty="0">
                <a:latin typeface="Times New Roman"/>
                <a:cs typeface="Times New Roman"/>
              </a:rPr>
              <a:t>цементного </a:t>
            </a:r>
            <a:r>
              <a:rPr sz="2400" spc="-5" dirty="0">
                <a:latin typeface="Times New Roman"/>
                <a:cs typeface="Times New Roman"/>
              </a:rPr>
              <a:t>эндопротезирования  </a:t>
            </a:r>
            <a:r>
              <a:rPr sz="2400" spc="-10" dirty="0">
                <a:latin typeface="Times New Roman"/>
                <a:cs typeface="Times New Roman"/>
              </a:rPr>
              <a:t>тазобедренного</a:t>
            </a:r>
            <a:r>
              <a:rPr sz="2400" spc="-45" dirty="0">
                <a:latin typeface="Times New Roman"/>
                <a:cs typeface="Times New Roman"/>
              </a:rPr>
              <a:t> </a:t>
            </a:r>
            <a:r>
              <a:rPr sz="2400" spc="-20" dirty="0">
                <a:latin typeface="Times New Roman"/>
                <a:cs typeface="Times New Roman"/>
              </a:rPr>
              <a:t>сустава.</a:t>
            </a:r>
            <a:endParaRPr sz="2400">
              <a:latin typeface="Times New Roman"/>
              <a:cs typeface="Times New Roman"/>
            </a:endParaRPr>
          </a:p>
          <a:p>
            <a:pPr>
              <a:lnSpc>
                <a:spcPct val="100000"/>
              </a:lnSpc>
              <a:spcBef>
                <a:spcPts val="10"/>
              </a:spcBef>
            </a:pPr>
            <a:endParaRPr sz="3000">
              <a:latin typeface="Times New Roman"/>
              <a:cs typeface="Times New Roman"/>
            </a:endParaRPr>
          </a:p>
          <a:p>
            <a:pPr marL="355600" marR="8255" indent="-342900">
              <a:lnSpc>
                <a:spcPts val="2680"/>
              </a:lnSpc>
              <a:tabLst>
                <a:tab pos="347345" algn="l"/>
              </a:tabLst>
            </a:pPr>
            <a:r>
              <a:rPr sz="2400" dirty="0">
                <a:latin typeface="Times New Roman"/>
                <a:cs typeface="Times New Roman"/>
              </a:rPr>
              <a:t>•	</a:t>
            </a:r>
            <a:r>
              <a:rPr sz="2400" spc="-5" dirty="0">
                <a:latin typeface="Times New Roman"/>
                <a:cs typeface="Times New Roman"/>
              </a:rPr>
              <a:t>Ранняя </a:t>
            </a:r>
            <a:r>
              <a:rPr sz="2400" spc="5" dirty="0">
                <a:latin typeface="Times New Roman"/>
                <a:cs typeface="Times New Roman"/>
              </a:rPr>
              <a:t>осевая </a:t>
            </a:r>
            <a:r>
              <a:rPr sz="2400" spc="-10" dirty="0">
                <a:latin typeface="Times New Roman"/>
                <a:cs typeface="Times New Roman"/>
              </a:rPr>
              <a:t>нагрузка позволяет </a:t>
            </a:r>
            <a:r>
              <a:rPr sz="2400" dirty="0">
                <a:latin typeface="Times New Roman"/>
                <a:cs typeface="Times New Roman"/>
              </a:rPr>
              <a:t>быстро восстановить мышцы,  </a:t>
            </a:r>
            <a:r>
              <a:rPr sz="2400" spc="-5" dirty="0">
                <a:latin typeface="Times New Roman"/>
                <a:cs typeface="Times New Roman"/>
              </a:rPr>
              <a:t>травмированные </a:t>
            </a:r>
            <a:r>
              <a:rPr sz="2400" dirty="0">
                <a:latin typeface="Times New Roman"/>
                <a:cs typeface="Times New Roman"/>
              </a:rPr>
              <a:t>в </a:t>
            </a:r>
            <a:r>
              <a:rPr sz="2400" spc="5" dirty="0">
                <a:latin typeface="Times New Roman"/>
                <a:cs typeface="Times New Roman"/>
              </a:rPr>
              <a:t>процессе </a:t>
            </a:r>
            <a:r>
              <a:rPr sz="2400" dirty="0">
                <a:latin typeface="Times New Roman"/>
                <a:cs typeface="Times New Roman"/>
              </a:rPr>
              <a:t>операции и</a:t>
            </a:r>
            <a:r>
              <a:rPr sz="2400" spc="105" dirty="0">
                <a:latin typeface="Times New Roman"/>
                <a:cs typeface="Times New Roman"/>
              </a:rPr>
              <a:t> </a:t>
            </a:r>
            <a:r>
              <a:rPr sz="2400" spc="-5" dirty="0">
                <a:latin typeface="Times New Roman"/>
                <a:cs typeface="Times New Roman"/>
              </a:rPr>
              <a:t>ослабленные</a:t>
            </a:r>
            <a:endParaRPr sz="2400">
              <a:latin typeface="Times New Roman"/>
              <a:cs typeface="Times New Roman"/>
            </a:endParaRPr>
          </a:p>
          <a:p>
            <a:pPr marL="355600">
              <a:lnSpc>
                <a:spcPts val="2735"/>
              </a:lnSpc>
            </a:pPr>
            <a:r>
              <a:rPr sz="2400" spc="-5" dirty="0">
                <a:latin typeface="Times New Roman"/>
                <a:cs typeface="Times New Roman"/>
              </a:rPr>
              <a:t>вследствие </a:t>
            </a:r>
            <a:r>
              <a:rPr sz="2400" spc="-10" dirty="0">
                <a:latin typeface="Times New Roman"/>
                <a:cs typeface="Times New Roman"/>
              </a:rPr>
              <a:t>самого дегенеративно-дистрофического</a:t>
            </a:r>
            <a:r>
              <a:rPr sz="2400" spc="-300" dirty="0">
                <a:latin typeface="Times New Roman"/>
                <a:cs typeface="Times New Roman"/>
              </a:rPr>
              <a:t> </a:t>
            </a:r>
            <a:r>
              <a:rPr sz="2400" spc="-10" dirty="0">
                <a:latin typeface="Times New Roman"/>
                <a:cs typeface="Times New Roman"/>
              </a:rPr>
              <a:t>заболевания.</a:t>
            </a:r>
            <a:endParaRPr sz="24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55903" y="0"/>
            <a:ext cx="6810375" cy="1614805"/>
          </a:xfrm>
          <a:prstGeom prst="rect">
            <a:avLst/>
          </a:prstGeom>
        </p:spPr>
        <p:txBody>
          <a:bodyPr vert="horz" wrap="square" lIns="0" tIns="65405" rIns="0" bIns="0" rtlCol="0">
            <a:spAutoFit/>
          </a:bodyPr>
          <a:lstStyle/>
          <a:p>
            <a:pPr marL="1071880" marR="955040" algn="just">
              <a:lnSpc>
                <a:spcPct val="87500"/>
              </a:lnSpc>
              <a:spcBef>
                <a:spcPts val="515"/>
              </a:spcBef>
            </a:pPr>
            <a:r>
              <a:rPr sz="2800" b="1" i="1" spc="50" dirty="0">
                <a:solidFill>
                  <a:srgbClr val="FDFDFD"/>
                </a:solidFill>
                <a:latin typeface="Courier New"/>
                <a:cs typeface="Courier New"/>
              </a:rPr>
              <a:t>Программа</a:t>
            </a:r>
            <a:r>
              <a:rPr sz="2800" b="1" i="1" spc="-765" dirty="0">
                <a:solidFill>
                  <a:srgbClr val="FDFDFD"/>
                </a:solidFill>
                <a:latin typeface="Courier New"/>
                <a:cs typeface="Courier New"/>
              </a:rPr>
              <a:t> </a:t>
            </a:r>
            <a:r>
              <a:rPr sz="2800" b="1" i="1" spc="50" dirty="0">
                <a:solidFill>
                  <a:srgbClr val="FDFDFD"/>
                </a:solidFill>
                <a:latin typeface="Courier New"/>
                <a:cs typeface="Courier New"/>
              </a:rPr>
              <a:t>реабилитации  </a:t>
            </a:r>
            <a:r>
              <a:rPr sz="2800" b="1" i="1" spc="-10" dirty="0">
                <a:solidFill>
                  <a:srgbClr val="FDFDFD"/>
                </a:solidFill>
                <a:latin typeface="Courier New"/>
                <a:cs typeface="Courier New"/>
              </a:rPr>
              <a:t>при </a:t>
            </a:r>
            <a:r>
              <a:rPr sz="2800" b="1" i="1" spc="-15" dirty="0">
                <a:solidFill>
                  <a:srgbClr val="FDFDFD"/>
                </a:solidFill>
                <a:latin typeface="Courier New"/>
                <a:cs typeface="Courier New"/>
              </a:rPr>
              <a:t>эндопротезировании  </a:t>
            </a:r>
            <a:r>
              <a:rPr sz="2800" b="1" i="1" spc="-10" dirty="0">
                <a:solidFill>
                  <a:srgbClr val="FDFDFD"/>
                </a:solidFill>
                <a:latin typeface="Courier New"/>
                <a:cs typeface="Courier New"/>
              </a:rPr>
              <a:t>тазобедренного</a:t>
            </a:r>
            <a:r>
              <a:rPr sz="2800" b="1" i="1" spc="-140" dirty="0">
                <a:solidFill>
                  <a:srgbClr val="FDFDFD"/>
                </a:solidFill>
                <a:latin typeface="Courier New"/>
                <a:cs typeface="Courier New"/>
              </a:rPr>
              <a:t> </a:t>
            </a:r>
            <a:r>
              <a:rPr sz="2800" b="1" i="1" spc="-10" dirty="0">
                <a:solidFill>
                  <a:srgbClr val="FDFDFD"/>
                </a:solidFill>
                <a:latin typeface="Courier New"/>
                <a:cs typeface="Courier New"/>
              </a:rPr>
              <a:t>сустава</a:t>
            </a:r>
            <a:endParaRPr sz="2800">
              <a:latin typeface="Courier New"/>
              <a:cs typeface="Courier New"/>
            </a:endParaRPr>
          </a:p>
          <a:p>
            <a:pPr marL="12700" algn="just">
              <a:lnSpc>
                <a:spcPts val="3275"/>
              </a:lnSpc>
            </a:pPr>
            <a:r>
              <a:rPr sz="2800" i="1" spc="-10" dirty="0">
                <a:solidFill>
                  <a:srgbClr val="FDFDFD"/>
                </a:solidFill>
                <a:latin typeface="Courier New"/>
                <a:cs typeface="Courier New"/>
              </a:rPr>
              <a:t>поздний послеоперационный</a:t>
            </a:r>
            <a:r>
              <a:rPr sz="2800" i="1" spc="-254" dirty="0">
                <a:solidFill>
                  <a:srgbClr val="FDFDFD"/>
                </a:solidFill>
                <a:latin typeface="Courier New"/>
                <a:cs typeface="Courier New"/>
              </a:rPr>
              <a:t> </a:t>
            </a:r>
            <a:r>
              <a:rPr sz="2800" i="1" spc="-10" dirty="0">
                <a:solidFill>
                  <a:srgbClr val="FDFDFD"/>
                </a:solidFill>
                <a:latin typeface="Courier New"/>
                <a:cs typeface="Courier New"/>
              </a:rPr>
              <a:t>период</a:t>
            </a:r>
            <a:endParaRPr sz="2800">
              <a:latin typeface="Courier New"/>
              <a:cs typeface="Courier New"/>
            </a:endParaRPr>
          </a:p>
        </p:txBody>
      </p:sp>
      <p:sp>
        <p:nvSpPr>
          <p:cNvPr id="4" name="object 4"/>
          <p:cNvSpPr txBox="1"/>
          <p:nvPr/>
        </p:nvSpPr>
        <p:spPr>
          <a:xfrm>
            <a:off x="2643632" y="1496009"/>
            <a:ext cx="3853815" cy="391795"/>
          </a:xfrm>
          <a:prstGeom prst="rect">
            <a:avLst/>
          </a:prstGeom>
        </p:spPr>
        <p:txBody>
          <a:bodyPr vert="horz" wrap="square" lIns="0" tIns="12700" rIns="0" bIns="0" rtlCol="0">
            <a:spAutoFit/>
          </a:bodyPr>
          <a:lstStyle/>
          <a:p>
            <a:pPr marL="12700">
              <a:lnSpc>
                <a:spcPct val="100000"/>
              </a:lnSpc>
              <a:spcBef>
                <a:spcPts val="100"/>
              </a:spcBef>
            </a:pPr>
            <a:r>
              <a:rPr sz="2400" i="1" spc="-10" dirty="0">
                <a:solidFill>
                  <a:srgbClr val="FDFDFD"/>
                </a:solidFill>
                <a:latin typeface="Courier New"/>
                <a:cs typeface="Courier New"/>
              </a:rPr>
              <a:t>(лечебная</a:t>
            </a:r>
            <a:r>
              <a:rPr sz="2400" i="1" spc="-65" dirty="0">
                <a:solidFill>
                  <a:srgbClr val="FDFDFD"/>
                </a:solidFill>
                <a:latin typeface="Courier New"/>
                <a:cs typeface="Courier New"/>
              </a:rPr>
              <a:t> </a:t>
            </a:r>
            <a:r>
              <a:rPr sz="2400" i="1" spc="-10" dirty="0">
                <a:solidFill>
                  <a:srgbClr val="FDFDFD"/>
                </a:solidFill>
                <a:latin typeface="Courier New"/>
                <a:cs typeface="Courier New"/>
              </a:rPr>
              <a:t>гимнастика)</a:t>
            </a:r>
            <a:endParaRPr sz="2400">
              <a:latin typeface="Courier New"/>
              <a:cs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62457" y="16891"/>
            <a:ext cx="8027670" cy="743585"/>
          </a:xfrm>
          <a:prstGeom prst="rect">
            <a:avLst/>
          </a:prstGeom>
        </p:spPr>
        <p:txBody>
          <a:bodyPr vert="horz" wrap="square" lIns="0" tIns="36194" rIns="0" bIns="0" rtlCol="0">
            <a:spAutoFit/>
          </a:bodyPr>
          <a:lstStyle/>
          <a:p>
            <a:pPr marL="3455670" marR="5080" indent="-3443604">
              <a:lnSpc>
                <a:spcPts val="2770"/>
              </a:lnSpc>
              <a:spcBef>
                <a:spcPts val="284"/>
              </a:spcBef>
            </a:pPr>
            <a:r>
              <a:rPr sz="2400" b="0" spc="-5" dirty="0">
                <a:solidFill>
                  <a:srgbClr val="000000"/>
                </a:solidFill>
                <a:latin typeface="Times New Roman"/>
                <a:cs typeface="Times New Roman"/>
              </a:rPr>
              <a:t>Основные термины, связанные </a:t>
            </a:r>
            <a:r>
              <a:rPr sz="2400" b="0" dirty="0">
                <a:solidFill>
                  <a:srgbClr val="000000"/>
                </a:solidFill>
                <a:latin typeface="Times New Roman"/>
                <a:cs typeface="Times New Roman"/>
              </a:rPr>
              <a:t>с операциями</a:t>
            </a:r>
            <a:r>
              <a:rPr sz="2400" b="0" spc="-105" dirty="0">
                <a:solidFill>
                  <a:srgbClr val="000000"/>
                </a:solidFill>
                <a:latin typeface="Times New Roman"/>
                <a:cs typeface="Times New Roman"/>
              </a:rPr>
              <a:t> </a:t>
            </a:r>
            <a:r>
              <a:rPr sz="2400" b="0" spc="-10" dirty="0">
                <a:solidFill>
                  <a:srgbClr val="000000"/>
                </a:solidFill>
                <a:latin typeface="Times New Roman"/>
                <a:cs typeface="Times New Roman"/>
              </a:rPr>
              <a:t>протезирования  </a:t>
            </a:r>
            <a:r>
              <a:rPr sz="2400" b="0" spc="-5" dirty="0">
                <a:solidFill>
                  <a:srgbClr val="000000"/>
                </a:solidFill>
                <a:latin typeface="Times New Roman"/>
                <a:cs typeface="Times New Roman"/>
              </a:rPr>
              <a:t>суставов</a:t>
            </a:r>
            <a:endParaRPr sz="2400">
              <a:latin typeface="Times New Roman"/>
              <a:cs typeface="Times New Roman"/>
            </a:endParaRPr>
          </a:p>
        </p:txBody>
      </p:sp>
      <p:sp>
        <p:nvSpPr>
          <p:cNvPr id="4" name="object 4"/>
          <p:cNvSpPr txBox="1"/>
          <p:nvPr/>
        </p:nvSpPr>
        <p:spPr>
          <a:xfrm>
            <a:off x="204317" y="734948"/>
            <a:ext cx="8479155" cy="6090920"/>
          </a:xfrm>
          <a:prstGeom prst="rect">
            <a:avLst/>
          </a:prstGeom>
        </p:spPr>
        <p:txBody>
          <a:bodyPr vert="horz" wrap="square" lIns="0" tIns="12065" rIns="0" bIns="0" rtlCol="0">
            <a:spAutoFit/>
          </a:bodyPr>
          <a:lstStyle/>
          <a:p>
            <a:pPr marL="355600" marR="766445" indent="-342900">
              <a:lnSpc>
                <a:spcPct val="100000"/>
              </a:lnSpc>
              <a:spcBef>
                <a:spcPts val="95"/>
              </a:spcBef>
              <a:tabLst>
                <a:tab pos="320040" algn="l"/>
              </a:tabLst>
            </a:pPr>
            <a:r>
              <a:rPr sz="2200" spc="-5" dirty="0">
                <a:latin typeface="Times New Roman"/>
                <a:cs typeface="Times New Roman"/>
              </a:rPr>
              <a:t>•	</a:t>
            </a:r>
            <a:r>
              <a:rPr sz="2200" b="1" spc="-10" dirty="0">
                <a:latin typeface="Times New Roman"/>
                <a:cs typeface="Times New Roman"/>
              </a:rPr>
              <a:t>Полная </a:t>
            </a:r>
            <a:r>
              <a:rPr sz="2200" b="1" spc="-5" dirty="0">
                <a:latin typeface="Times New Roman"/>
                <a:cs typeface="Times New Roman"/>
              </a:rPr>
              <a:t>замена </a:t>
            </a:r>
            <a:r>
              <a:rPr sz="2200" b="1" spc="-10" dirty="0">
                <a:latin typeface="Times New Roman"/>
                <a:cs typeface="Times New Roman"/>
              </a:rPr>
              <a:t>или полная артропластика тазобедренного  </a:t>
            </a:r>
            <a:r>
              <a:rPr sz="2200" b="1" spc="-15" dirty="0">
                <a:latin typeface="Times New Roman"/>
                <a:cs typeface="Times New Roman"/>
              </a:rPr>
              <a:t>сустава </a:t>
            </a:r>
            <a:r>
              <a:rPr sz="2200" spc="-5" dirty="0">
                <a:latin typeface="Times New Roman"/>
                <a:cs typeface="Times New Roman"/>
              </a:rPr>
              <a:t>- замена </a:t>
            </a:r>
            <a:r>
              <a:rPr sz="2200" spc="-20" dirty="0">
                <a:latin typeface="Times New Roman"/>
                <a:cs typeface="Times New Roman"/>
              </a:rPr>
              <a:t>головки </a:t>
            </a:r>
            <a:r>
              <a:rPr sz="2200" spc="-10" dirty="0">
                <a:latin typeface="Times New Roman"/>
                <a:cs typeface="Times New Roman"/>
              </a:rPr>
              <a:t>бедренной </a:t>
            </a:r>
            <a:r>
              <a:rPr sz="2200" spc="-15" dirty="0">
                <a:latin typeface="Times New Roman"/>
                <a:cs typeface="Times New Roman"/>
              </a:rPr>
              <a:t>кости </a:t>
            </a:r>
            <a:r>
              <a:rPr sz="2200" spc="-5" dirty="0">
                <a:latin typeface="Times New Roman"/>
                <a:cs typeface="Times New Roman"/>
              </a:rPr>
              <a:t>и </a:t>
            </a:r>
            <a:r>
              <a:rPr sz="2200" dirty="0">
                <a:latin typeface="Times New Roman"/>
                <a:cs typeface="Times New Roman"/>
              </a:rPr>
              <a:t>поверхности  </a:t>
            </a:r>
            <a:r>
              <a:rPr sz="2200" spc="-25" dirty="0">
                <a:latin typeface="Times New Roman"/>
                <a:cs typeface="Times New Roman"/>
              </a:rPr>
              <a:t>вертлужной</a:t>
            </a:r>
            <a:r>
              <a:rPr sz="2200" spc="5" dirty="0">
                <a:latin typeface="Times New Roman"/>
                <a:cs typeface="Times New Roman"/>
              </a:rPr>
              <a:t> </a:t>
            </a:r>
            <a:r>
              <a:rPr sz="2200" spc="-20" dirty="0">
                <a:latin typeface="Times New Roman"/>
                <a:cs typeface="Times New Roman"/>
              </a:rPr>
              <a:t>впадины</a:t>
            </a:r>
            <a:endParaRPr sz="2200">
              <a:latin typeface="Times New Roman"/>
              <a:cs typeface="Times New Roman"/>
            </a:endParaRPr>
          </a:p>
          <a:p>
            <a:pPr marL="12700">
              <a:lnSpc>
                <a:spcPct val="100000"/>
              </a:lnSpc>
              <a:spcBef>
                <a:spcPts val="505"/>
              </a:spcBef>
              <a:tabLst>
                <a:tab pos="307975" algn="l"/>
              </a:tabLst>
            </a:pPr>
            <a:r>
              <a:rPr sz="2200" spc="-5" dirty="0">
                <a:latin typeface="Times New Roman"/>
                <a:cs typeface="Times New Roman"/>
              </a:rPr>
              <a:t>•	</a:t>
            </a:r>
            <a:r>
              <a:rPr sz="2200" b="1" spc="-20" dirty="0">
                <a:latin typeface="Times New Roman"/>
                <a:cs typeface="Times New Roman"/>
              </a:rPr>
              <a:t>Гемиартропластика </a:t>
            </a:r>
            <a:r>
              <a:rPr sz="2200" spc="-5" dirty="0">
                <a:latin typeface="Times New Roman"/>
                <a:cs typeface="Times New Roman"/>
              </a:rPr>
              <a:t>– замена </a:t>
            </a:r>
            <a:r>
              <a:rPr sz="2200" spc="-30" dirty="0">
                <a:latin typeface="Times New Roman"/>
                <a:cs typeface="Times New Roman"/>
              </a:rPr>
              <a:t>только </a:t>
            </a:r>
            <a:r>
              <a:rPr sz="2200" spc="-20" dirty="0">
                <a:latin typeface="Times New Roman"/>
                <a:cs typeface="Times New Roman"/>
              </a:rPr>
              <a:t>головки </a:t>
            </a:r>
            <a:r>
              <a:rPr sz="2200" spc="-10" dirty="0">
                <a:latin typeface="Times New Roman"/>
                <a:cs typeface="Times New Roman"/>
              </a:rPr>
              <a:t>бедренной</a:t>
            </a:r>
            <a:r>
              <a:rPr sz="2200" spc="-90" dirty="0">
                <a:latin typeface="Times New Roman"/>
                <a:cs typeface="Times New Roman"/>
              </a:rPr>
              <a:t> </a:t>
            </a:r>
            <a:r>
              <a:rPr sz="2200" spc="-15" dirty="0">
                <a:latin typeface="Times New Roman"/>
                <a:cs typeface="Times New Roman"/>
              </a:rPr>
              <a:t>кости</a:t>
            </a:r>
            <a:endParaRPr sz="2200">
              <a:latin typeface="Times New Roman"/>
              <a:cs typeface="Times New Roman"/>
            </a:endParaRPr>
          </a:p>
          <a:p>
            <a:pPr marL="12700">
              <a:lnSpc>
                <a:spcPct val="100000"/>
              </a:lnSpc>
              <a:spcBef>
                <a:spcPts val="505"/>
              </a:spcBef>
              <a:tabLst>
                <a:tab pos="320040" algn="l"/>
              </a:tabLst>
            </a:pPr>
            <a:r>
              <a:rPr sz="2200" spc="-5" dirty="0">
                <a:latin typeface="Times New Roman"/>
                <a:cs typeface="Times New Roman"/>
              </a:rPr>
              <a:t>•	</a:t>
            </a:r>
            <a:r>
              <a:rPr sz="2200" b="1" spc="-10" dirty="0">
                <a:latin typeface="Times New Roman"/>
                <a:cs typeface="Times New Roman"/>
              </a:rPr>
              <a:t>Биполярная </a:t>
            </a:r>
            <a:r>
              <a:rPr sz="2200" b="1" spc="-15" dirty="0">
                <a:latin typeface="Times New Roman"/>
                <a:cs typeface="Times New Roman"/>
              </a:rPr>
              <a:t>гемиартроплатика </a:t>
            </a:r>
            <a:r>
              <a:rPr sz="2200" spc="-5" dirty="0">
                <a:latin typeface="Times New Roman"/>
                <a:cs typeface="Times New Roman"/>
              </a:rPr>
              <a:t>- </a:t>
            </a:r>
            <a:r>
              <a:rPr sz="2200" spc="5" dirty="0">
                <a:latin typeface="Times New Roman"/>
                <a:cs typeface="Times New Roman"/>
              </a:rPr>
              <a:t>особая</a:t>
            </a:r>
            <a:r>
              <a:rPr sz="2200" spc="175" dirty="0">
                <a:latin typeface="Times New Roman"/>
                <a:cs typeface="Times New Roman"/>
              </a:rPr>
              <a:t> </a:t>
            </a:r>
            <a:r>
              <a:rPr sz="2200" spc="-10" dirty="0">
                <a:latin typeface="Times New Roman"/>
                <a:cs typeface="Times New Roman"/>
              </a:rPr>
              <a:t>форма</a:t>
            </a:r>
            <a:endParaRPr sz="2200">
              <a:latin typeface="Times New Roman"/>
              <a:cs typeface="Times New Roman"/>
            </a:endParaRPr>
          </a:p>
          <a:p>
            <a:pPr marL="355600" marR="5080">
              <a:lnSpc>
                <a:spcPct val="100000"/>
              </a:lnSpc>
            </a:pPr>
            <a:r>
              <a:rPr sz="2200" spc="-5" dirty="0">
                <a:latin typeface="Times New Roman"/>
                <a:cs typeface="Times New Roman"/>
              </a:rPr>
              <a:t>гемиартропластики, при </a:t>
            </a:r>
            <a:r>
              <a:rPr sz="2200" spc="-25" dirty="0">
                <a:latin typeface="Times New Roman"/>
                <a:cs typeface="Times New Roman"/>
              </a:rPr>
              <a:t>которой </a:t>
            </a:r>
            <a:r>
              <a:rPr sz="2200" spc="-5" dirty="0">
                <a:latin typeface="Times New Roman"/>
                <a:cs typeface="Times New Roman"/>
              </a:rPr>
              <a:t>эндопротез </a:t>
            </a:r>
            <a:r>
              <a:rPr sz="2200" spc="-10" dirty="0">
                <a:latin typeface="Times New Roman"/>
                <a:cs typeface="Times New Roman"/>
              </a:rPr>
              <a:t>бедренной </a:t>
            </a:r>
            <a:r>
              <a:rPr sz="2200" spc="-15" dirty="0">
                <a:latin typeface="Times New Roman"/>
                <a:cs typeface="Times New Roman"/>
              </a:rPr>
              <a:t>кости  используется </a:t>
            </a:r>
            <a:r>
              <a:rPr sz="2200" spc="-5" dirty="0">
                <a:latin typeface="Times New Roman"/>
                <a:cs typeface="Times New Roman"/>
              </a:rPr>
              <a:t>совместно с суставным </a:t>
            </a:r>
            <a:r>
              <a:rPr sz="2200" spc="-25" dirty="0">
                <a:latin typeface="Times New Roman"/>
                <a:cs typeface="Times New Roman"/>
              </a:rPr>
              <a:t>компонентом </a:t>
            </a:r>
            <a:r>
              <a:rPr sz="2200" spc="-15" dirty="0">
                <a:latin typeface="Times New Roman"/>
                <a:cs typeface="Times New Roman"/>
              </a:rPr>
              <a:t>вертлужной  </a:t>
            </a:r>
            <a:r>
              <a:rPr sz="2200" spc="-10" dirty="0">
                <a:latin typeface="Times New Roman"/>
                <a:cs typeface="Times New Roman"/>
              </a:rPr>
              <a:t>впадины; </a:t>
            </a:r>
            <a:r>
              <a:rPr sz="2200" spc="-5" dirty="0">
                <a:latin typeface="Times New Roman"/>
                <a:cs typeface="Times New Roman"/>
              </a:rPr>
              <a:t>хрящ </a:t>
            </a:r>
            <a:r>
              <a:rPr sz="2200" spc="-15" dirty="0">
                <a:latin typeface="Times New Roman"/>
                <a:cs typeface="Times New Roman"/>
              </a:rPr>
              <a:t>вертлужной </a:t>
            </a:r>
            <a:r>
              <a:rPr sz="2200" spc="-10" dirty="0">
                <a:latin typeface="Times New Roman"/>
                <a:cs typeface="Times New Roman"/>
              </a:rPr>
              <a:t>впадины </a:t>
            </a:r>
            <a:r>
              <a:rPr sz="2200" spc="-5" dirty="0">
                <a:latin typeface="Times New Roman"/>
                <a:cs typeface="Times New Roman"/>
              </a:rPr>
              <a:t>не замещается. </a:t>
            </a:r>
            <a:r>
              <a:rPr sz="2200" spc="-10" dirty="0">
                <a:latin typeface="Times New Roman"/>
                <a:cs typeface="Times New Roman"/>
              </a:rPr>
              <a:t>Целью </a:t>
            </a:r>
            <a:r>
              <a:rPr sz="2200" spc="-15" dirty="0">
                <a:latin typeface="Times New Roman"/>
                <a:cs typeface="Times New Roman"/>
              </a:rPr>
              <a:t>данного  вмешательства </a:t>
            </a:r>
            <a:r>
              <a:rPr sz="2200" spc="-5" dirty="0">
                <a:latin typeface="Times New Roman"/>
                <a:cs typeface="Times New Roman"/>
              </a:rPr>
              <a:t>является </a:t>
            </a:r>
            <a:r>
              <a:rPr sz="2200" spc="-10" dirty="0">
                <a:latin typeface="Times New Roman"/>
                <a:cs typeface="Times New Roman"/>
              </a:rPr>
              <a:t>уменьшение </a:t>
            </a:r>
            <a:r>
              <a:rPr sz="2200" spc="-5" dirty="0">
                <a:latin typeface="Times New Roman"/>
                <a:cs typeface="Times New Roman"/>
              </a:rPr>
              <a:t>фрикционной</a:t>
            </a:r>
            <a:r>
              <a:rPr sz="2200" spc="-55" dirty="0">
                <a:latin typeface="Times New Roman"/>
                <a:cs typeface="Times New Roman"/>
              </a:rPr>
              <a:t> </a:t>
            </a:r>
            <a:r>
              <a:rPr sz="2200" dirty="0">
                <a:latin typeface="Times New Roman"/>
                <a:cs typeface="Times New Roman"/>
              </a:rPr>
              <a:t>стираемости</a:t>
            </a:r>
            <a:endParaRPr sz="2200">
              <a:latin typeface="Times New Roman"/>
              <a:cs typeface="Times New Roman"/>
            </a:endParaRPr>
          </a:p>
          <a:p>
            <a:pPr marL="355600">
              <a:lnSpc>
                <a:spcPct val="100000"/>
              </a:lnSpc>
              <a:spcBef>
                <a:spcPts val="5"/>
              </a:spcBef>
            </a:pPr>
            <a:r>
              <a:rPr sz="2200" spc="-5" dirty="0">
                <a:latin typeface="Times New Roman"/>
                <a:cs typeface="Times New Roman"/>
              </a:rPr>
              <a:t>между </a:t>
            </a:r>
            <a:r>
              <a:rPr sz="2200" spc="-15" dirty="0">
                <a:latin typeface="Times New Roman"/>
                <a:cs typeface="Times New Roman"/>
              </a:rPr>
              <a:t>протезом </a:t>
            </a:r>
            <a:r>
              <a:rPr sz="2200" spc="-20" dirty="0">
                <a:latin typeface="Times New Roman"/>
                <a:cs typeface="Times New Roman"/>
              </a:rPr>
              <a:t>головки </a:t>
            </a:r>
            <a:r>
              <a:rPr sz="2200" spc="-10" dirty="0">
                <a:latin typeface="Times New Roman"/>
                <a:cs typeface="Times New Roman"/>
              </a:rPr>
              <a:t>бедренной </a:t>
            </a:r>
            <a:r>
              <a:rPr sz="2200" spc="-15" dirty="0">
                <a:latin typeface="Times New Roman"/>
                <a:cs typeface="Times New Roman"/>
              </a:rPr>
              <a:t>кости </a:t>
            </a:r>
            <a:r>
              <a:rPr sz="2200" spc="-5" dirty="0">
                <a:latin typeface="Times New Roman"/>
                <a:cs typeface="Times New Roman"/>
              </a:rPr>
              <a:t>и </a:t>
            </a:r>
            <a:r>
              <a:rPr sz="2200" spc="-10" dirty="0">
                <a:latin typeface="Times New Roman"/>
                <a:cs typeface="Times New Roman"/>
              </a:rPr>
              <a:t>хрящом</a:t>
            </a:r>
            <a:r>
              <a:rPr sz="2200" spc="-295" dirty="0">
                <a:latin typeface="Times New Roman"/>
                <a:cs typeface="Times New Roman"/>
              </a:rPr>
              <a:t> </a:t>
            </a:r>
            <a:r>
              <a:rPr sz="2200" spc="-15" dirty="0">
                <a:latin typeface="Times New Roman"/>
                <a:cs typeface="Times New Roman"/>
              </a:rPr>
              <a:t>вертлужной</a:t>
            </a:r>
            <a:endParaRPr sz="2200">
              <a:latin typeface="Times New Roman"/>
              <a:cs typeface="Times New Roman"/>
            </a:endParaRPr>
          </a:p>
          <a:p>
            <a:pPr marL="355600">
              <a:lnSpc>
                <a:spcPct val="100000"/>
              </a:lnSpc>
            </a:pPr>
            <a:r>
              <a:rPr sz="2200" spc="-5" dirty="0">
                <a:latin typeface="Times New Roman"/>
                <a:cs typeface="Times New Roman"/>
              </a:rPr>
              <a:t>впадины.</a:t>
            </a:r>
            <a:endParaRPr sz="2200">
              <a:latin typeface="Times New Roman"/>
              <a:cs typeface="Times New Roman"/>
            </a:endParaRPr>
          </a:p>
          <a:p>
            <a:pPr marL="355600" marR="113030" indent="-342900">
              <a:lnSpc>
                <a:spcPct val="100000"/>
              </a:lnSpc>
              <a:spcBef>
                <a:spcPts val="600"/>
              </a:spcBef>
              <a:tabLst>
                <a:tab pos="320040" algn="l"/>
              </a:tabLst>
            </a:pPr>
            <a:r>
              <a:rPr sz="2200" spc="-5" dirty="0">
                <a:latin typeface="Times New Roman"/>
                <a:cs typeface="Times New Roman"/>
              </a:rPr>
              <a:t>•	</a:t>
            </a:r>
            <a:r>
              <a:rPr sz="2200" b="1" spc="-10" dirty="0">
                <a:latin typeface="Times New Roman"/>
                <a:cs typeface="Times New Roman"/>
              </a:rPr>
              <a:t>Полная </a:t>
            </a:r>
            <a:r>
              <a:rPr sz="2200" b="1" spc="-5" dirty="0">
                <a:latin typeface="Times New Roman"/>
                <a:cs typeface="Times New Roman"/>
              </a:rPr>
              <a:t>замена, </a:t>
            </a:r>
            <a:r>
              <a:rPr sz="2200" b="1" spc="-10" dirty="0">
                <a:latin typeface="Times New Roman"/>
                <a:cs typeface="Times New Roman"/>
              </a:rPr>
              <a:t>или полная артропластика </a:t>
            </a:r>
            <a:r>
              <a:rPr sz="2200" b="1" spc="-20" dirty="0">
                <a:latin typeface="Times New Roman"/>
                <a:cs typeface="Times New Roman"/>
              </a:rPr>
              <a:t>коленного </a:t>
            </a:r>
            <a:r>
              <a:rPr sz="2200" b="1" spc="-15" dirty="0">
                <a:latin typeface="Times New Roman"/>
                <a:cs typeface="Times New Roman"/>
              </a:rPr>
              <a:t>сустава </a:t>
            </a:r>
            <a:r>
              <a:rPr sz="2200" spc="-5" dirty="0">
                <a:latin typeface="Times New Roman"/>
                <a:cs typeface="Times New Roman"/>
              </a:rPr>
              <a:t>–  замена суставных </a:t>
            </a:r>
            <a:r>
              <a:rPr sz="2200" dirty="0">
                <a:latin typeface="Times New Roman"/>
                <a:cs typeface="Times New Roman"/>
              </a:rPr>
              <a:t>поверхностей </a:t>
            </a:r>
            <a:r>
              <a:rPr sz="2200" spc="-10" dirty="0">
                <a:latin typeface="Times New Roman"/>
                <a:cs typeface="Times New Roman"/>
              </a:rPr>
              <a:t>бедренных</a:t>
            </a:r>
            <a:r>
              <a:rPr sz="2200" spc="-160" dirty="0">
                <a:latin typeface="Times New Roman"/>
                <a:cs typeface="Times New Roman"/>
              </a:rPr>
              <a:t> </a:t>
            </a:r>
            <a:r>
              <a:rPr sz="2200" spc="-15" dirty="0">
                <a:latin typeface="Times New Roman"/>
                <a:cs typeface="Times New Roman"/>
              </a:rPr>
              <a:t>мыщелков,</a:t>
            </a:r>
            <a:endParaRPr sz="2200">
              <a:latin typeface="Times New Roman"/>
              <a:cs typeface="Times New Roman"/>
            </a:endParaRPr>
          </a:p>
          <a:p>
            <a:pPr marL="355600">
              <a:lnSpc>
                <a:spcPct val="100000"/>
              </a:lnSpc>
            </a:pPr>
            <a:r>
              <a:rPr sz="2200" spc="-10" dirty="0">
                <a:latin typeface="Times New Roman"/>
                <a:cs typeface="Times New Roman"/>
              </a:rPr>
              <a:t>большеберцовой </a:t>
            </a:r>
            <a:r>
              <a:rPr sz="2200" dirty="0">
                <a:latin typeface="Times New Roman"/>
                <a:cs typeface="Times New Roman"/>
              </a:rPr>
              <a:t>поверхности </a:t>
            </a:r>
            <a:r>
              <a:rPr sz="2200" spc="-5" dirty="0">
                <a:latin typeface="Times New Roman"/>
                <a:cs typeface="Times New Roman"/>
              </a:rPr>
              <a:t>и </a:t>
            </a:r>
            <a:r>
              <a:rPr sz="2200" spc="-20" dirty="0">
                <a:latin typeface="Times New Roman"/>
                <a:cs typeface="Times New Roman"/>
              </a:rPr>
              <a:t>надколенника.</a:t>
            </a:r>
            <a:r>
              <a:rPr sz="2200" spc="-195" dirty="0">
                <a:latin typeface="Times New Roman"/>
                <a:cs typeface="Times New Roman"/>
              </a:rPr>
              <a:t> </a:t>
            </a:r>
            <a:r>
              <a:rPr sz="2200" spc="-10" dirty="0">
                <a:latin typeface="Times New Roman"/>
                <a:cs typeface="Times New Roman"/>
              </a:rPr>
              <a:t>Передняя</a:t>
            </a:r>
            <a:endParaRPr sz="2200">
              <a:latin typeface="Times New Roman"/>
              <a:cs typeface="Times New Roman"/>
            </a:endParaRPr>
          </a:p>
          <a:p>
            <a:pPr marL="355600">
              <a:lnSpc>
                <a:spcPct val="100000"/>
              </a:lnSpc>
            </a:pPr>
            <a:r>
              <a:rPr sz="2200" dirty="0">
                <a:latin typeface="Times New Roman"/>
                <a:cs typeface="Times New Roman"/>
              </a:rPr>
              <a:t>крестообразная </a:t>
            </a:r>
            <a:r>
              <a:rPr sz="2200" spc="-15" dirty="0">
                <a:latin typeface="Times New Roman"/>
                <a:cs typeface="Times New Roman"/>
              </a:rPr>
              <a:t>связка </a:t>
            </a:r>
            <a:r>
              <a:rPr sz="2200" spc="-5" dirty="0">
                <a:latin typeface="Times New Roman"/>
                <a:cs typeface="Times New Roman"/>
              </a:rPr>
              <a:t>иссекается, но задняя </a:t>
            </a:r>
            <a:r>
              <a:rPr sz="2200" dirty="0">
                <a:latin typeface="Times New Roman"/>
                <a:cs typeface="Times New Roman"/>
              </a:rPr>
              <a:t>крестообразная</a:t>
            </a:r>
            <a:r>
              <a:rPr sz="2200" spc="-5" dirty="0">
                <a:latin typeface="Times New Roman"/>
                <a:cs typeface="Times New Roman"/>
              </a:rPr>
              <a:t> </a:t>
            </a:r>
            <a:r>
              <a:rPr sz="2200" spc="-15" dirty="0">
                <a:latin typeface="Times New Roman"/>
                <a:cs typeface="Times New Roman"/>
              </a:rPr>
              <a:t>связка</a:t>
            </a:r>
            <a:endParaRPr sz="2200">
              <a:latin typeface="Times New Roman"/>
              <a:cs typeface="Times New Roman"/>
            </a:endParaRPr>
          </a:p>
          <a:p>
            <a:pPr marL="355600">
              <a:lnSpc>
                <a:spcPct val="100000"/>
              </a:lnSpc>
            </a:pPr>
            <a:r>
              <a:rPr sz="2200" spc="-20" dirty="0">
                <a:latin typeface="Times New Roman"/>
                <a:cs typeface="Times New Roman"/>
              </a:rPr>
              <a:t>может </a:t>
            </a:r>
            <a:r>
              <a:rPr sz="2200" spc="-5" dirty="0">
                <a:latin typeface="Times New Roman"/>
                <a:cs typeface="Times New Roman"/>
              </a:rPr>
              <a:t>быть</a:t>
            </a:r>
            <a:r>
              <a:rPr sz="2200" spc="-140" dirty="0">
                <a:latin typeface="Times New Roman"/>
                <a:cs typeface="Times New Roman"/>
              </a:rPr>
              <a:t> </a:t>
            </a:r>
            <a:r>
              <a:rPr sz="2200" spc="-10" dirty="0">
                <a:latin typeface="Times New Roman"/>
                <a:cs typeface="Times New Roman"/>
              </a:rPr>
              <a:t>сохранена.</a:t>
            </a:r>
            <a:endParaRPr sz="2200">
              <a:latin typeface="Times New Roman"/>
              <a:cs typeface="Times New Roman"/>
            </a:endParaRPr>
          </a:p>
          <a:p>
            <a:pPr marL="498475">
              <a:lnSpc>
                <a:spcPct val="100000"/>
              </a:lnSpc>
              <a:spcBef>
                <a:spcPts val="1025"/>
              </a:spcBef>
            </a:pPr>
            <a:r>
              <a:rPr sz="2400" spc="-15" dirty="0">
                <a:solidFill>
                  <a:srgbClr val="003164"/>
                </a:solidFill>
                <a:latin typeface="Calibri"/>
                <a:cs typeface="Calibri"/>
                <a:hlinkClick r:id="rId3"/>
              </a:rPr>
              <a:t>http://emedicine.medscape.com/article/320061-overview</a:t>
            </a:r>
            <a:endParaRPr sz="24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65405" rIns="0" bIns="0" rtlCol="0">
            <a:spAutoFit/>
          </a:bodyPr>
          <a:lstStyle/>
          <a:p>
            <a:pPr marL="1071880" marR="955675" algn="just">
              <a:lnSpc>
                <a:spcPct val="87500"/>
              </a:lnSpc>
              <a:spcBef>
                <a:spcPts val="515"/>
              </a:spcBef>
            </a:pPr>
            <a:r>
              <a:rPr i="1" spc="50" dirty="0"/>
              <a:t>Программа</a:t>
            </a:r>
            <a:r>
              <a:rPr i="1" spc="-765" dirty="0"/>
              <a:t> </a:t>
            </a:r>
            <a:r>
              <a:rPr i="1" spc="50" dirty="0"/>
              <a:t>реабилитации  </a:t>
            </a:r>
            <a:r>
              <a:rPr spc="-10" dirty="0"/>
              <a:t>при </a:t>
            </a:r>
            <a:r>
              <a:rPr spc="-15" dirty="0"/>
              <a:t>эндопротезировании  </a:t>
            </a:r>
            <a:r>
              <a:rPr spc="-10" dirty="0"/>
              <a:t>тазобедренного</a:t>
            </a:r>
            <a:r>
              <a:rPr spc="-140" dirty="0"/>
              <a:t> </a:t>
            </a:r>
            <a:r>
              <a:rPr spc="-10" dirty="0"/>
              <a:t>сустава</a:t>
            </a:r>
          </a:p>
          <a:p>
            <a:pPr marL="12700" algn="just">
              <a:lnSpc>
                <a:spcPts val="3275"/>
              </a:lnSpc>
            </a:pPr>
            <a:r>
              <a:rPr b="0" i="1" spc="-10" dirty="0">
                <a:latin typeface="Courier New"/>
                <a:cs typeface="Courier New"/>
              </a:rPr>
              <a:t>поздний послеоперационный</a:t>
            </a:r>
            <a:r>
              <a:rPr b="0" i="1" spc="-240" dirty="0">
                <a:latin typeface="Courier New"/>
                <a:cs typeface="Courier New"/>
              </a:rPr>
              <a:t> </a:t>
            </a:r>
            <a:r>
              <a:rPr b="0" i="1" spc="-10" dirty="0">
                <a:latin typeface="Courier New"/>
                <a:cs typeface="Courier New"/>
              </a:rPr>
              <a:t>период</a:t>
            </a:r>
          </a:p>
        </p:txBody>
      </p:sp>
      <p:sp>
        <p:nvSpPr>
          <p:cNvPr id="4" name="object 4"/>
          <p:cNvSpPr txBox="1"/>
          <p:nvPr/>
        </p:nvSpPr>
        <p:spPr>
          <a:xfrm>
            <a:off x="2643632" y="1496009"/>
            <a:ext cx="3855085" cy="391795"/>
          </a:xfrm>
          <a:prstGeom prst="rect">
            <a:avLst/>
          </a:prstGeom>
        </p:spPr>
        <p:txBody>
          <a:bodyPr vert="horz" wrap="square" lIns="0" tIns="12700" rIns="0" bIns="0" rtlCol="0">
            <a:spAutoFit/>
          </a:bodyPr>
          <a:lstStyle/>
          <a:p>
            <a:pPr marL="12700">
              <a:lnSpc>
                <a:spcPct val="100000"/>
              </a:lnSpc>
              <a:spcBef>
                <a:spcPts val="100"/>
              </a:spcBef>
            </a:pPr>
            <a:r>
              <a:rPr sz="2400" i="1" spc="-10" dirty="0">
                <a:solidFill>
                  <a:srgbClr val="FDFDFD"/>
                </a:solidFill>
                <a:latin typeface="Courier New"/>
                <a:cs typeface="Courier New"/>
              </a:rPr>
              <a:t>(лечебная</a:t>
            </a:r>
            <a:r>
              <a:rPr sz="2400" i="1" spc="-55" dirty="0">
                <a:solidFill>
                  <a:srgbClr val="FDFDFD"/>
                </a:solidFill>
                <a:latin typeface="Courier New"/>
                <a:cs typeface="Courier New"/>
              </a:rPr>
              <a:t> </a:t>
            </a:r>
            <a:r>
              <a:rPr sz="2400" i="1" spc="-10" dirty="0">
                <a:solidFill>
                  <a:srgbClr val="FDFDFD"/>
                </a:solidFill>
                <a:latin typeface="Courier New"/>
                <a:cs typeface="Courier New"/>
              </a:rPr>
              <a:t>гимнастика)</a:t>
            </a:r>
            <a:endParaRPr sz="2400">
              <a:latin typeface="Courier New"/>
              <a:cs typeface="Courier New"/>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ctrTitle"/>
          </p:nvPr>
        </p:nvSpPr>
        <p:spPr>
          <a:prstGeom prst="rect">
            <a:avLst/>
          </a:prstGeom>
        </p:spPr>
        <p:txBody>
          <a:bodyPr vert="horz" wrap="square" lIns="0" tIns="65405" rIns="0" bIns="0" rtlCol="0">
            <a:spAutoFit/>
          </a:bodyPr>
          <a:lstStyle/>
          <a:p>
            <a:pPr marL="1071880" marR="955675" algn="just">
              <a:lnSpc>
                <a:spcPct val="87500"/>
              </a:lnSpc>
              <a:spcBef>
                <a:spcPts val="515"/>
              </a:spcBef>
            </a:pPr>
            <a:r>
              <a:rPr i="1" spc="50" dirty="0"/>
              <a:t>Программа</a:t>
            </a:r>
            <a:r>
              <a:rPr i="1" spc="-765" dirty="0"/>
              <a:t> </a:t>
            </a:r>
            <a:r>
              <a:rPr i="1" spc="50" dirty="0"/>
              <a:t>реабилитации  </a:t>
            </a:r>
            <a:r>
              <a:rPr spc="-10" dirty="0"/>
              <a:t>при </a:t>
            </a:r>
            <a:r>
              <a:rPr spc="-15" dirty="0"/>
              <a:t>эндопротезировании  </a:t>
            </a:r>
            <a:r>
              <a:rPr spc="-10" dirty="0"/>
              <a:t>тазобедренного</a:t>
            </a:r>
            <a:r>
              <a:rPr spc="-140" dirty="0"/>
              <a:t> </a:t>
            </a:r>
            <a:r>
              <a:rPr spc="-10" dirty="0"/>
              <a:t>сустава</a:t>
            </a:r>
          </a:p>
          <a:p>
            <a:pPr marL="12700" algn="just">
              <a:lnSpc>
                <a:spcPts val="3275"/>
              </a:lnSpc>
            </a:pPr>
            <a:r>
              <a:rPr b="0" i="1" spc="-10" dirty="0">
                <a:latin typeface="Courier New"/>
                <a:cs typeface="Courier New"/>
              </a:rPr>
              <a:t>поздний послеоперационный</a:t>
            </a:r>
            <a:r>
              <a:rPr b="0" i="1" spc="-240" dirty="0">
                <a:latin typeface="Courier New"/>
                <a:cs typeface="Courier New"/>
              </a:rPr>
              <a:t> </a:t>
            </a:r>
            <a:r>
              <a:rPr b="0" i="1" spc="-10" dirty="0">
                <a:latin typeface="Courier New"/>
                <a:cs typeface="Courier New"/>
              </a:rPr>
              <a:t>период</a:t>
            </a:r>
          </a:p>
        </p:txBody>
      </p:sp>
      <p:sp>
        <p:nvSpPr>
          <p:cNvPr id="4" name="object 4"/>
          <p:cNvSpPr txBox="1"/>
          <p:nvPr/>
        </p:nvSpPr>
        <p:spPr>
          <a:xfrm>
            <a:off x="2643632" y="1496009"/>
            <a:ext cx="3855085" cy="391795"/>
          </a:xfrm>
          <a:prstGeom prst="rect">
            <a:avLst/>
          </a:prstGeom>
        </p:spPr>
        <p:txBody>
          <a:bodyPr vert="horz" wrap="square" lIns="0" tIns="12700" rIns="0" bIns="0" rtlCol="0">
            <a:spAutoFit/>
          </a:bodyPr>
          <a:lstStyle/>
          <a:p>
            <a:pPr marL="12700">
              <a:lnSpc>
                <a:spcPct val="100000"/>
              </a:lnSpc>
              <a:spcBef>
                <a:spcPts val="100"/>
              </a:spcBef>
            </a:pPr>
            <a:r>
              <a:rPr sz="2400" i="1" spc="-10" dirty="0">
                <a:solidFill>
                  <a:srgbClr val="FDFDFD"/>
                </a:solidFill>
                <a:latin typeface="Courier New"/>
                <a:cs typeface="Courier New"/>
              </a:rPr>
              <a:t>(лечебная</a:t>
            </a:r>
            <a:r>
              <a:rPr sz="2400" i="1" spc="-55" dirty="0">
                <a:solidFill>
                  <a:srgbClr val="FDFDFD"/>
                </a:solidFill>
                <a:latin typeface="Courier New"/>
                <a:cs typeface="Courier New"/>
              </a:rPr>
              <a:t> </a:t>
            </a:r>
            <a:r>
              <a:rPr sz="2400" i="1" spc="-10" dirty="0">
                <a:solidFill>
                  <a:srgbClr val="FDFDFD"/>
                </a:solidFill>
                <a:latin typeface="Courier New"/>
                <a:cs typeface="Courier New"/>
              </a:rPr>
              <a:t>гимнастика)</a:t>
            </a:r>
            <a:endParaRPr sz="2400">
              <a:latin typeface="Courier New"/>
              <a:cs typeface="Courier New"/>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719" y="914399"/>
            <a:ext cx="4450080" cy="402335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8739" y="89407"/>
            <a:ext cx="8723630" cy="5560695"/>
          </a:xfrm>
          <a:prstGeom prst="rect">
            <a:avLst/>
          </a:prstGeom>
        </p:spPr>
        <p:txBody>
          <a:bodyPr vert="horz" wrap="square" lIns="0" tIns="73660" rIns="0" bIns="0" rtlCol="0">
            <a:spAutoFit/>
          </a:bodyPr>
          <a:lstStyle/>
          <a:p>
            <a:pPr marL="61594" algn="ctr">
              <a:lnSpc>
                <a:spcPct val="100000"/>
              </a:lnSpc>
              <a:spcBef>
                <a:spcPts val="580"/>
              </a:spcBef>
            </a:pPr>
            <a:r>
              <a:rPr sz="2400" b="1" spc="-10" dirty="0">
                <a:latin typeface="Arial"/>
                <a:cs typeface="Arial"/>
              </a:rPr>
              <a:t>Поздний послеоперационный</a:t>
            </a:r>
            <a:r>
              <a:rPr sz="2400" b="1" spc="-155" dirty="0">
                <a:latin typeface="Arial"/>
                <a:cs typeface="Arial"/>
              </a:rPr>
              <a:t> </a:t>
            </a:r>
            <a:r>
              <a:rPr sz="2400" b="1" spc="-10" dirty="0">
                <a:latin typeface="Arial"/>
                <a:cs typeface="Arial"/>
              </a:rPr>
              <a:t>период</a:t>
            </a:r>
            <a:endParaRPr sz="2400">
              <a:latin typeface="Arial"/>
              <a:cs typeface="Arial"/>
            </a:endParaRPr>
          </a:p>
          <a:p>
            <a:pPr marL="12700">
              <a:lnSpc>
                <a:spcPct val="100000"/>
              </a:lnSpc>
              <a:spcBef>
                <a:spcPts val="480"/>
              </a:spcBef>
              <a:tabLst>
                <a:tab pos="347345" algn="l"/>
              </a:tabLst>
            </a:pPr>
            <a:r>
              <a:rPr sz="2400" dirty="0">
                <a:latin typeface="Times New Roman"/>
                <a:cs typeface="Times New Roman"/>
              </a:rPr>
              <a:t>•	</a:t>
            </a:r>
            <a:r>
              <a:rPr sz="2400" spc="5" dirty="0">
                <a:latin typeface="Times New Roman"/>
                <a:cs typeface="Times New Roman"/>
              </a:rPr>
              <a:t>Через </a:t>
            </a:r>
            <a:r>
              <a:rPr sz="2400" spc="-5" dirty="0">
                <a:latin typeface="Times New Roman"/>
                <a:cs typeface="Times New Roman"/>
              </a:rPr>
              <a:t>3-4 </a:t>
            </a:r>
            <a:r>
              <a:rPr sz="2400" spc="-10" dirty="0">
                <a:latin typeface="Times New Roman"/>
                <a:cs typeface="Times New Roman"/>
              </a:rPr>
              <a:t>недели </a:t>
            </a:r>
            <a:r>
              <a:rPr sz="2400" spc="10" dirty="0">
                <a:latin typeface="Times New Roman"/>
                <a:cs typeface="Times New Roman"/>
              </a:rPr>
              <a:t>после </a:t>
            </a:r>
            <a:r>
              <a:rPr sz="2400" dirty="0">
                <a:latin typeface="Times New Roman"/>
                <a:cs typeface="Times New Roman"/>
              </a:rPr>
              <a:t>операции </a:t>
            </a:r>
            <a:r>
              <a:rPr sz="2400" spc="-20" dirty="0">
                <a:latin typeface="Times New Roman"/>
                <a:cs typeface="Times New Roman"/>
              </a:rPr>
              <a:t>назначают </a:t>
            </a:r>
            <a:r>
              <a:rPr sz="2400" i="1" spc="-5" dirty="0">
                <a:solidFill>
                  <a:srgbClr val="FD0000"/>
                </a:solidFill>
                <a:latin typeface="Times New Roman"/>
                <a:cs typeface="Times New Roman"/>
              </a:rPr>
              <a:t>ЛФК </a:t>
            </a:r>
            <a:r>
              <a:rPr sz="2400" i="1" dirty="0">
                <a:solidFill>
                  <a:srgbClr val="FD0000"/>
                </a:solidFill>
                <a:latin typeface="Times New Roman"/>
                <a:cs typeface="Times New Roman"/>
              </a:rPr>
              <a:t>в</a:t>
            </a:r>
            <a:r>
              <a:rPr sz="2400" i="1" spc="-30" dirty="0">
                <a:solidFill>
                  <a:srgbClr val="FD0000"/>
                </a:solidFill>
                <a:latin typeface="Times New Roman"/>
                <a:cs typeface="Times New Roman"/>
              </a:rPr>
              <a:t> </a:t>
            </a:r>
            <a:r>
              <a:rPr sz="2400" i="1" spc="-5" dirty="0">
                <a:solidFill>
                  <a:srgbClr val="FD0000"/>
                </a:solidFill>
                <a:latin typeface="Times New Roman"/>
                <a:cs typeface="Times New Roman"/>
              </a:rPr>
              <a:t>бассейне</a:t>
            </a:r>
            <a:endParaRPr sz="2400">
              <a:latin typeface="Times New Roman"/>
              <a:cs typeface="Times New Roman"/>
            </a:endParaRPr>
          </a:p>
          <a:p>
            <a:pPr marL="355600" marR="88265" indent="-342900">
              <a:lnSpc>
                <a:spcPct val="100000"/>
              </a:lnSpc>
              <a:spcBef>
                <a:spcPts val="600"/>
              </a:spcBef>
              <a:tabLst>
                <a:tab pos="347345" algn="l"/>
                <a:tab pos="1090295" algn="l"/>
              </a:tabLst>
            </a:pPr>
            <a:r>
              <a:rPr sz="2400" dirty="0">
                <a:latin typeface="Times New Roman"/>
                <a:cs typeface="Times New Roman"/>
              </a:rPr>
              <a:t>•	</a:t>
            </a:r>
            <a:r>
              <a:rPr sz="2400" spc="5" dirty="0">
                <a:latin typeface="Times New Roman"/>
                <a:cs typeface="Times New Roman"/>
              </a:rPr>
              <a:t>Через </a:t>
            </a:r>
            <a:r>
              <a:rPr sz="2400" spc="-5" dirty="0">
                <a:latin typeface="Times New Roman"/>
                <a:cs typeface="Times New Roman"/>
              </a:rPr>
              <a:t>2-3 </a:t>
            </a:r>
            <a:r>
              <a:rPr sz="2400" spc="-10" dirty="0">
                <a:latin typeface="Times New Roman"/>
                <a:cs typeface="Times New Roman"/>
              </a:rPr>
              <a:t>недели </a:t>
            </a:r>
            <a:r>
              <a:rPr sz="2400" spc="10" dirty="0">
                <a:latin typeface="Times New Roman"/>
                <a:cs typeface="Times New Roman"/>
              </a:rPr>
              <a:t>после </a:t>
            </a:r>
            <a:r>
              <a:rPr sz="2400" dirty="0">
                <a:latin typeface="Times New Roman"/>
                <a:cs typeface="Times New Roman"/>
              </a:rPr>
              <a:t>операции </a:t>
            </a:r>
            <a:r>
              <a:rPr sz="2400" spc="-15" dirty="0">
                <a:latin typeface="Times New Roman"/>
                <a:cs typeface="Times New Roman"/>
              </a:rPr>
              <a:t>возможны </a:t>
            </a:r>
            <a:r>
              <a:rPr sz="2400" dirty="0">
                <a:latin typeface="Times New Roman"/>
                <a:cs typeface="Times New Roman"/>
              </a:rPr>
              <a:t>занятия на  </a:t>
            </a:r>
            <a:r>
              <a:rPr sz="2400" i="1" spc="-10" dirty="0">
                <a:solidFill>
                  <a:srgbClr val="FD0000"/>
                </a:solidFill>
                <a:latin typeface="Times New Roman"/>
                <a:cs typeface="Times New Roman"/>
              </a:rPr>
              <a:t>велотренажере </a:t>
            </a:r>
            <a:r>
              <a:rPr sz="2400" spc="-5" dirty="0">
                <a:latin typeface="Times New Roman"/>
                <a:cs typeface="Times New Roman"/>
              </a:rPr>
              <a:t>без нагрузки </a:t>
            </a:r>
            <a:r>
              <a:rPr sz="2400" dirty="0">
                <a:latin typeface="Times New Roman"/>
                <a:cs typeface="Times New Roman"/>
              </a:rPr>
              <a:t>в </a:t>
            </a:r>
            <a:r>
              <a:rPr sz="2400" spc="-10" dirty="0">
                <a:latin typeface="Times New Roman"/>
                <a:cs typeface="Times New Roman"/>
              </a:rPr>
              <a:t>течение </a:t>
            </a:r>
            <a:r>
              <a:rPr sz="2400" dirty="0">
                <a:latin typeface="Times New Roman"/>
                <a:cs typeface="Times New Roman"/>
              </a:rPr>
              <a:t>3-10 </a:t>
            </a:r>
            <a:r>
              <a:rPr sz="2400" spc="5" dirty="0">
                <a:latin typeface="Times New Roman"/>
                <a:cs typeface="Times New Roman"/>
              </a:rPr>
              <a:t>минут </a:t>
            </a:r>
            <a:r>
              <a:rPr sz="2400" dirty="0">
                <a:latin typeface="Times New Roman"/>
                <a:cs typeface="Times New Roman"/>
              </a:rPr>
              <a:t>1 - 2 раза в  день	со </a:t>
            </a:r>
            <a:r>
              <a:rPr sz="2400" spc="-10" dirty="0">
                <a:latin typeface="Times New Roman"/>
                <a:cs typeface="Times New Roman"/>
              </a:rPr>
              <a:t>скоростью </a:t>
            </a:r>
            <a:r>
              <a:rPr sz="2400" dirty="0">
                <a:latin typeface="Times New Roman"/>
                <a:cs typeface="Times New Roman"/>
              </a:rPr>
              <a:t>8-10 км/ч </a:t>
            </a:r>
            <a:r>
              <a:rPr sz="2400" spc="-30" dirty="0">
                <a:latin typeface="Times New Roman"/>
                <a:cs typeface="Times New Roman"/>
              </a:rPr>
              <a:t>под </a:t>
            </a:r>
            <a:r>
              <a:rPr sz="2400" spc="-20" dirty="0">
                <a:latin typeface="Times New Roman"/>
                <a:cs typeface="Times New Roman"/>
              </a:rPr>
              <a:t>контролем </a:t>
            </a:r>
            <a:r>
              <a:rPr sz="2400" spc="-15" dirty="0">
                <a:latin typeface="Times New Roman"/>
                <a:cs typeface="Times New Roman"/>
              </a:rPr>
              <a:t>частоты</a:t>
            </a:r>
            <a:r>
              <a:rPr sz="2400" spc="-235" dirty="0">
                <a:latin typeface="Times New Roman"/>
                <a:cs typeface="Times New Roman"/>
              </a:rPr>
              <a:t> </a:t>
            </a:r>
            <a:r>
              <a:rPr sz="2400" spc="-10" dirty="0">
                <a:latin typeface="Times New Roman"/>
                <a:cs typeface="Times New Roman"/>
              </a:rPr>
              <a:t>сердечных  </a:t>
            </a:r>
            <a:r>
              <a:rPr sz="2400" dirty="0">
                <a:latin typeface="Times New Roman"/>
                <a:cs typeface="Times New Roman"/>
              </a:rPr>
              <a:t>сокращений и </a:t>
            </a:r>
            <a:r>
              <a:rPr sz="2400" spc="-5" dirty="0">
                <a:latin typeface="Times New Roman"/>
                <a:cs typeface="Times New Roman"/>
              </a:rPr>
              <a:t>АД </a:t>
            </a:r>
            <a:r>
              <a:rPr sz="2400" dirty="0">
                <a:latin typeface="Times New Roman"/>
                <a:cs typeface="Times New Roman"/>
              </a:rPr>
              <a:t>и </a:t>
            </a:r>
            <a:r>
              <a:rPr sz="2400" spc="-30" dirty="0">
                <a:latin typeface="Times New Roman"/>
                <a:cs typeface="Times New Roman"/>
              </a:rPr>
              <a:t>ходьба </a:t>
            </a:r>
            <a:r>
              <a:rPr sz="2400" dirty="0">
                <a:latin typeface="Times New Roman"/>
                <a:cs typeface="Times New Roman"/>
              </a:rPr>
              <a:t>на </a:t>
            </a:r>
            <a:r>
              <a:rPr sz="2400" i="1" spc="-5" dirty="0">
                <a:solidFill>
                  <a:srgbClr val="FD0000"/>
                </a:solidFill>
                <a:latin typeface="Times New Roman"/>
                <a:cs typeface="Times New Roman"/>
              </a:rPr>
              <a:t>тредмиле </a:t>
            </a:r>
            <a:r>
              <a:rPr sz="2400" i="1" dirty="0">
                <a:solidFill>
                  <a:srgbClr val="FD0000"/>
                </a:solidFill>
                <a:latin typeface="Times New Roman"/>
                <a:cs typeface="Times New Roman"/>
              </a:rPr>
              <a:t>с </a:t>
            </a:r>
            <a:r>
              <a:rPr sz="2400" i="1" spc="-20" dirty="0">
                <a:solidFill>
                  <a:srgbClr val="FD0000"/>
                </a:solidFill>
                <a:latin typeface="Times New Roman"/>
                <a:cs typeface="Times New Roman"/>
              </a:rPr>
              <a:t>разгрузкой </a:t>
            </a:r>
            <a:r>
              <a:rPr sz="2400" i="1" spc="-25" dirty="0">
                <a:solidFill>
                  <a:srgbClr val="FD0000"/>
                </a:solidFill>
                <a:latin typeface="Times New Roman"/>
                <a:cs typeface="Times New Roman"/>
              </a:rPr>
              <a:t>веса</a:t>
            </a:r>
            <a:r>
              <a:rPr sz="2400" i="1" spc="-380" dirty="0">
                <a:solidFill>
                  <a:srgbClr val="FD0000"/>
                </a:solidFill>
                <a:latin typeface="Times New Roman"/>
                <a:cs typeface="Times New Roman"/>
              </a:rPr>
              <a:t> </a:t>
            </a:r>
            <a:r>
              <a:rPr sz="2400" i="1" spc="-15" dirty="0">
                <a:solidFill>
                  <a:srgbClr val="FD0000"/>
                </a:solidFill>
                <a:latin typeface="Times New Roman"/>
                <a:cs typeface="Times New Roman"/>
              </a:rPr>
              <a:t>тела</a:t>
            </a:r>
            <a:r>
              <a:rPr sz="2400" spc="-15" dirty="0">
                <a:latin typeface="Times New Roman"/>
                <a:cs typeface="Times New Roman"/>
              </a:rPr>
              <a:t>.</a:t>
            </a:r>
            <a:endParaRPr sz="2400">
              <a:latin typeface="Times New Roman"/>
              <a:cs typeface="Times New Roman"/>
            </a:endParaRPr>
          </a:p>
          <a:p>
            <a:pPr marL="355600" marR="5080" indent="-342900">
              <a:lnSpc>
                <a:spcPct val="100000"/>
              </a:lnSpc>
              <a:spcBef>
                <a:spcPts val="600"/>
              </a:spcBef>
              <a:tabLst>
                <a:tab pos="347345" algn="l"/>
              </a:tabLst>
            </a:pPr>
            <a:r>
              <a:rPr sz="2400" dirty="0">
                <a:latin typeface="Times New Roman"/>
                <a:cs typeface="Times New Roman"/>
              </a:rPr>
              <a:t>•	С </a:t>
            </a:r>
            <a:r>
              <a:rPr sz="2400" spc="-15" dirty="0">
                <a:latin typeface="Times New Roman"/>
                <a:cs typeface="Times New Roman"/>
              </a:rPr>
              <a:t>15-го </a:t>
            </a:r>
            <a:r>
              <a:rPr sz="2400" dirty="0">
                <a:latin typeface="Times New Roman"/>
                <a:cs typeface="Times New Roman"/>
              </a:rPr>
              <a:t>дня </a:t>
            </a:r>
            <a:r>
              <a:rPr sz="2400" spc="10" dirty="0">
                <a:latin typeface="Times New Roman"/>
                <a:cs typeface="Times New Roman"/>
              </a:rPr>
              <a:t>после </a:t>
            </a:r>
            <a:r>
              <a:rPr sz="2400" dirty="0">
                <a:latin typeface="Times New Roman"/>
                <a:cs typeface="Times New Roman"/>
              </a:rPr>
              <a:t>операции </a:t>
            </a:r>
            <a:r>
              <a:rPr sz="2400" spc="-10" dirty="0">
                <a:latin typeface="Times New Roman"/>
                <a:cs typeface="Times New Roman"/>
              </a:rPr>
              <a:t>назначается </a:t>
            </a:r>
            <a:r>
              <a:rPr sz="2400" i="1" spc="-15" dirty="0">
                <a:solidFill>
                  <a:srgbClr val="FD0000"/>
                </a:solidFill>
                <a:latin typeface="Times New Roman"/>
                <a:cs typeface="Times New Roman"/>
              </a:rPr>
              <a:t>массаж </a:t>
            </a:r>
            <a:r>
              <a:rPr sz="2400" i="1" spc="-5" dirty="0">
                <a:solidFill>
                  <a:srgbClr val="FD0000"/>
                </a:solidFill>
                <a:latin typeface="Times New Roman"/>
                <a:cs typeface="Times New Roman"/>
              </a:rPr>
              <a:t>оперированной  </a:t>
            </a:r>
            <a:r>
              <a:rPr sz="2400" i="1" spc="-20" dirty="0">
                <a:solidFill>
                  <a:srgbClr val="FD0000"/>
                </a:solidFill>
                <a:latin typeface="Times New Roman"/>
                <a:cs typeface="Times New Roman"/>
              </a:rPr>
              <a:t>конечности </a:t>
            </a:r>
            <a:r>
              <a:rPr sz="2400" spc="-5" dirty="0">
                <a:latin typeface="Times New Roman"/>
                <a:cs typeface="Times New Roman"/>
              </a:rPr>
              <a:t>№10-15 кд </a:t>
            </a:r>
            <a:r>
              <a:rPr sz="2400" spc="10" dirty="0">
                <a:latin typeface="Times New Roman"/>
                <a:cs typeface="Times New Roman"/>
              </a:rPr>
              <a:t>после </a:t>
            </a:r>
            <a:r>
              <a:rPr sz="2400" spc="-20" dirty="0">
                <a:latin typeface="Times New Roman"/>
                <a:cs typeface="Times New Roman"/>
              </a:rPr>
              <a:t>контрольного </a:t>
            </a:r>
            <a:r>
              <a:rPr sz="2400" spc="-10" dirty="0">
                <a:latin typeface="Times New Roman"/>
                <a:cs typeface="Times New Roman"/>
              </a:rPr>
              <a:t>УЗИ-исследования  вен </a:t>
            </a:r>
            <a:r>
              <a:rPr sz="2400" spc="-5" dirty="0">
                <a:latin typeface="Times New Roman"/>
                <a:cs typeface="Times New Roman"/>
              </a:rPr>
              <a:t>нижних</a:t>
            </a:r>
            <a:r>
              <a:rPr sz="2400" spc="-110" dirty="0">
                <a:latin typeface="Times New Roman"/>
                <a:cs typeface="Times New Roman"/>
              </a:rPr>
              <a:t> </a:t>
            </a:r>
            <a:r>
              <a:rPr sz="2400" spc="-15" dirty="0">
                <a:latin typeface="Times New Roman"/>
                <a:cs typeface="Times New Roman"/>
              </a:rPr>
              <a:t>конечностей.</a:t>
            </a:r>
            <a:endParaRPr sz="2400">
              <a:latin typeface="Times New Roman"/>
              <a:cs typeface="Times New Roman"/>
            </a:endParaRPr>
          </a:p>
          <a:p>
            <a:pPr marL="12700">
              <a:lnSpc>
                <a:spcPct val="100000"/>
              </a:lnSpc>
              <a:spcBef>
                <a:spcPts val="605"/>
              </a:spcBef>
              <a:tabLst>
                <a:tab pos="347345" algn="l"/>
              </a:tabLst>
            </a:pPr>
            <a:r>
              <a:rPr sz="2400" dirty="0">
                <a:latin typeface="Times New Roman"/>
                <a:cs typeface="Times New Roman"/>
              </a:rPr>
              <a:t>•	</a:t>
            </a:r>
            <a:r>
              <a:rPr sz="2400" spc="5" dirty="0">
                <a:latin typeface="Times New Roman"/>
                <a:cs typeface="Times New Roman"/>
              </a:rPr>
              <a:t>Через </a:t>
            </a:r>
            <a:r>
              <a:rPr sz="2400" spc="-5" dirty="0">
                <a:latin typeface="Times New Roman"/>
                <a:cs typeface="Times New Roman"/>
              </a:rPr>
              <a:t>3-4 </a:t>
            </a:r>
            <a:r>
              <a:rPr sz="2400" spc="-10" dirty="0">
                <a:latin typeface="Times New Roman"/>
                <a:cs typeface="Times New Roman"/>
              </a:rPr>
              <a:t>недели </a:t>
            </a:r>
            <a:r>
              <a:rPr sz="2400" spc="10" dirty="0">
                <a:latin typeface="Times New Roman"/>
                <a:cs typeface="Times New Roman"/>
              </a:rPr>
              <a:t>после </a:t>
            </a:r>
            <a:r>
              <a:rPr sz="2400" dirty="0">
                <a:latin typeface="Times New Roman"/>
                <a:cs typeface="Times New Roman"/>
              </a:rPr>
              <a:t>операции </a:t>
            </a:r>
            <a:r>
              <a:rPr sz="2400" spc="-15" dirty="0">
                <a:latin typeface="Times New Roman"/>
                <a:cs typeface="Times New Roman"/>
              </a:rPr>
              <a:t>возможны </a:t>
            </a:r>
            <a:r>
              <a:rPr sz="2400" spc="-5" dirty="0">
                <a:latin typeface="Times New Roman"/>
                <a:cs typeface="Times New Roman"/>
              </a:rPr>
              <a:t>занятия</a:t>
            </a:r>
            <a:r>
              <a:rPr sz="2400" spc="50" dirty="0">
                <a:latin typeface="Times New Roman"/>
                <a:cs typeface="Times New Roman"/>
              </a:rPr>
              <a:t> </a:t>
            </a:r>
            <a:r>
              <a:rPr sz="2400" dirty="0">
                <a:latin typeface="Times New Roman"/>
                <a:cs typeface="Times New Roman"/>
              </a:rPr>
              <a:t>на</a:t>
            </a:r>
            <a:endParaRPr sz="2400">
              <a:latin typeface="Times New Roman"/>
              <a:cs typeface="Times New Roman"/>
            </a:endParaRPr>
          </a:p>
          <a:p>
            <a:pPr marL="355600">
              <a:lnSpc>
                <a:spcPct val="100000"/>
              </a:lnSpc>
              <a:tabLst>
                <a:tab pos="3096260" algn="l"/>
              </a:tabLst>
            </a:pPr>
            <a:r>
              <a:rPr sz="2400" i="1" spc="-10" dirty="0">
                <a:solidFill>
                  <a:srgbClr val="FD0000"/>
                </a:solidFill>
                <a:latin typeface="Times New Roman"/>
                <a:cs typeface="Times New Roman"/>
              </a:rPr>
              <a:t>стабилоплатформе	</a:t>
            </a:r>
            <a:r>
              <a:rPr sz="2400" dirty="0">
                <a:latin typeface="Times New Roman"/>
                <a:cs typeface="Times New Roman"/>
              </a:rPr>
              <a:t>(с </a:t>
            </a:r>
            <a:r>
              <a:rPr sz="2400" spc="-15" dirty="0">
                <a:latin typeface="Times New Roman"/>
                <a:cs typeface="Times New Roman"/>
              </a:rPr>
              <a:t>двухсторонней</a:t>
            </a:r>
            <a:r>
              <a:rPr sz="2400" spc="-130" dirty="0">
                <a:latin typeface="Times New Roman"/>
                <a:cs typeface="Times New Roman"/>
              </a:rPr>
              <a:t> </a:t>
            </a:r>
            <a:r>
              <a:rPr sz="2400" dirty="0">
                <a:latin typeface="Times New Roman"/>
                <a:cs typeface="Times New Roman"/>
              </a:rPr>
              <a:t>опорой)</a:t>
            </a:r>
            <a:endParaRPr sz="2400">
              <a:latin typeface="Times New Roman"/>
              <a:cs typeface="Times New Roman"/>
            </a:endParaRPr>
          </a:p>
          <a:p>
            <a:pPr marL="355600" marR="221615" indent="-342900">
              <a:lnSpc>
                <a:spcPct val="100000"/>
              </a:lnSpc>
              <a:spcBef>
                <a:spcPts val="495"/>
              </a:spcBef>
              <a:tabLst>
                <a:tab pos="347345" algn="l"/>
                <a:tab pos="2359660" algn="l"/>
              </a:tabLst>
            </a:pPr>
            <a:r>
              <a:rPr sz="2400" dirty="0">
                <a:latin typeface="Times New Roman"/>
                <a:cs typeface="Times New Roman"/>
              </a:rPr>
              <a:t>•	</a:t>
            </a:r>
            <a:r>
              <a:rPr sz="2400" spc="5" dirty="0">
                <a:latin typeface="Times New Roman"/>
                <a:cs typeface="Times New Roman"/>
              </a:rPr>
              <a:t>Через </a:t>
            </a:r>
            <a:r>
              <a:rPr sz="2400" spc="-5" dirty="0">
                <a:latin typeface="Times New Roman"/>
                <a:cs typeface="Times New Roman"/>
              </a:rPr>
              <a:t>4-5 </a:t>
            </a:r>
            <a:r>
              <a:rPr sz="2400" spc="-10" dirty="0">
                <a:latin typeface="Times New Roman"/>
                <a:cs typeface="Times New Roman"/>
              </a:rPr>
              <a:t>недель </a:t>
            </a:r>
            <a:r>
              <a:rPr sz="2400" spc="10" dirty="0">
                <a:latin typeface="Times New Roman"/>
                <a:cs typeface="Times New Roman"/>
              </a:rPr>
              <a:t>после </a:t>
            </a:r>
            <a:r>
              <a:rPr sz="2400" dirty="0">
                <a:latin typeface="Times New Roman"/>
                <a:cs typeface="Times New Roman"/>
              </a:rPr>
              <a:t>операции </a:t>
            </a:r>
            <a:r>
              <a:rPr sz="2400" spc="5" dirty="0">
                <a:latin typeface="Times New Roman"/>
                <a:cs typeface="Times New Roman"/>
              </a:rPr>
              <a:t>могут </a:t>
            </a:r>
            <a:r>
              <a:rPr sz="2400" dirty="0">
                <a:latin typeface="Times New Roman"/>
                <a:cs typeface="Times New Roman"/>
              </a:rPr>
              <a:t>быть </a:t>
            </a:r>
            <a:r>
              <a:rPr sz="2400" spc="-15" dirty="0">
                <a:latin typeface="Times New Roman"/>
                <a:cs typeface="Times New Roman"/>
              </a:rPr>
              <a:t>назначена</a:t>
            </a:r>
            <a:r>
              <a:rPr sz="2400" spc="-210" dirty="0">
                <a:latin typeface="Times New Roman"/>
                <a:cs typeface="Times New Roman"/>
              </a:rPr>
              <a:t> </a:t>
            </a:r>
            <a:r>
              <a:rPr sz="2400" spc="-30" dirty="0">
                <a:latin typeface="Times New Roman"/>
                <a:cs typeface="Times New Roman"/>
              </a:rPr>
              <a:t>ходьба  </a:t>
            </a:r>
            <a:r>
              <a:rPr sz="2400" spc="-5" dirty="0">
                <a:latin typeface="Times New Roman"/>
                <a:cs typeface="Times New Roman"/>
              </a:rPr>
              <a:t>на</a:t>
            </a:r>
            <a:r>
              <a:rPr sz="2400" spc="-15" dirty="0">
                <a:latin typeface="Times New Roman"/>
                <a:cs typeface="Times New Roman"/>
              </a:rPr>
              <a:t> </a:t>
            </a:r>
            <a:r>
              <a:rPr sz="2400" i="1" spc="-5" dirty="0">
                <a:solidFill>
                  <a:srgbClr val="FD0000"/>
                </a:solidFill>
                <a:latin typeface="Times New Roman"/>
                <a:cs typeface="Times New Roman"/>
              </a:rPr>
              <a:t>тредмиле</a:t>
            </a:r>
            <a:r>
              <a:rPr sz="2400" i="1" spc="-15" dirty="0">
                <a:solidFill>
                  <a:srgbClr val="FD0000"/>
                </a:solidFill>
                <a:latin typeface="Times New Roman"/>
                <a:cs typeface="Times New Roman"/>
              </a:rPr>
              <a:t> </a:t>
            </a:r>
            <a:r>
              <a:rPr sz="2400" dirty="0">
                <a:latin typeface="Times New Roman"/>
                <a:cs typeface="Times New Roman"/>
              </a:rPr>
              <a:t>с	</a:t>
            </a:r>
            <a:r>
              <a:rPr sz="2400" i="1" spc="-10" dirty="0">
                <a:solidFill>
                  <a:srgbClr val="FD0000"/>
                </a:solidFill>
                <a:latin typeface="Times New Roman"/>
                <a:cs typeface="Times New Roman"/>
              </a:rPr>
              <a:t>многоканальной миостимуляцией </a:t>
            </a:r>
            <a:r>
              <a:rPr sz="2400" i="1" spc="-20" dirty="0">
                <a:solidFill>
                  <a:srgbClr val="FD0000"/>
                </a:solidFill>
                <a:latin typeface="Times New Roman"/>
                <a:cs typeface="Times New Roman"/>
              </a:rPr>
              <a:t>во </a:t>
            </a:r>
            <a:r>
              <a:rPr sz="2400" i="1" spc="-15" dirty="0">
                <a:solidFill>
                  <a:srgbClr val="FD0000"/>
                </a:solidFill>
                <a:latin typeface="Times New Roman"/>
                <a:cs typeface="Times New Roman"/>
              </a:rPr>
              <a:t>время  </a:t>
            </a:r>
            <a:r>
              <a:rPr sz="2400" i="1" spc="-30" dirty="0">
                <a:solidFill>
                  <a:srgbClr val="FD0000"/>
                </a:solidFill>
                <a:latin typeface="Times New Roman"/>
                <a:cs typeface="Times New Roman"/>
              </a:rPr>
              <a:t>ходьбы</a:t>
            </a:r>
            <a:r>
              <a:rPr sz="2400" spc="-30" dirty="0">
                <a:latin typeface="Times New Roman"/>
                <a:cs typeface="Times New Roman"/>
              </a:rPr>
              <a:t>.</a:t>
            </a:r>
            <a:endParaRPr sz="240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7280" y="967739"/>
            <a:ext cx="6103620" cy="18364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22375" y="718261"/>
            <a:ext cx="6938645" cy="3844290"/>
          </a:xfrm>
          <a:prstGeom prst="rect">
            <a:avLst/>
          </a:prstGeom>
        </p:spPr>
        <p:txBody>
          <a:bodyPr vert="horz" wrap="square" lIns="0" tIns="12700" rIns="0" bIns="0" rtlCol="0">
            <a:spAutoFit/>
          </a:bodyPr>
          <a:lstStyle/>
          <a:p>
            <a:pPr marR="4445" algn="ctr">
              <a:lnSpc>
                <a:spcPct val="100000"/>
              </a:lnSpc>
              <a:spcBef>
                <a:spcPts val="100"/>
              </a:spcBef>
            </a:pPr>
            <a:r>
              <a:rPr sz="2400" b="1" i="1" spc="5" dirty="0">
                <a:solidFill>
                  <a:srgbClr val="FD0000"/>
                </a:solidFill>
                <a:latin typeface="Times New Roman"/>
                <a:cs typeface="Times New Roman"/>
              </a:rPr>
              <a:t>Поздний</a:t>
            </a:r>
            <a:r>
              <a:rPr sz="2400" b="1" i="1" spc="-250" dirty="0">
                <a:solidFill>
                  <a:srgbClr val="FD0000"/>
                </a:solidFill>
                <a:latin typeface="Times New Roman"/>
                <a:cs typeface="Times New Roman"/>
              </a:rPr>
              <a:t> </a:t>
            </a:r>
            <a:r>
              <a:rPr sz="2400" b="1" i="1" spc="10" dirty="0">
                <a:solidFill>
                  <a:srgbClr val="FD0000"/>
                </a:solidFill>
                <a:latin typeface="Times New Roman"/>
                <a:cs typeface="Times New Roman"/>
              </a:rPr>
              <a:t>послеоперационный</a:t>
            </a:r>
            <a:endParaRPr sz="2400">
              <a:latin typeface="Times New Roman"/>
              <a:cs typeface="Times New Roman"/>
            </a:endParaRPr>
          </a:p>
          <a:p>
            <a:pPr marR="64135" algn="ctr">
              <a:lnSpc>
                <a:spcPct val="100000"/>
              </a:lnSpc>
              <a:spcBef>
                <a:spcPts val="5"/>
              </a:spcBef>
            </a:pPr>
            <a:r>
              <a:rPr sz="2400" b="1" i="1" spc="-15" dirty="0">
                <a:solidFill>
                  <a:srgbClr val="FD0000"/>
                </a:solidFill>
                <a:latin typeface="Times New Roman"/>
                <a:cs typeface="Times New Roman"/>
              </a:rPr>
              <a:t>(поздний </a:t>
            </a:r>
            <a:r>
              <a:rPr sz="2400" b="1" i="1" spc="-10" dirty="0">
                <a:solidFill>
                  <a:srgbClr val="FD0000"/>
                </a:solidFill>
                <a:latin typeface="Times New Roman"/>
                <a:cs typeface="Times New Roman"/>
              </a:rPr>
              <a:t>восстановительный)</a:t>
            </a:r>
            <a:r>
              <a:rPr sz="2400" b="1" i="1" spc="-220" dirty="0">
                <a:solidFill>
                  <a:srgbClr val="FD0000"/>
                </a:solidFill>
                <a:latin typeface="Times New Roman"/>
                <a:cs typeface="Times New Roman"/>
              </a:rPr>
              <a:t> </a:t>
            </a:r>
            <a:r>
              <a:rPr sz="2400" b="1" i="1" spc="-10" dirty="0">
                <a:solidFill>
                  <a:srgbClr val="FD0000"/>
                </a:solidFill>
                <a:latin typeface="Times New Roman"/>
                <a:cs typeface="Times New Roman"/>
              </a:rPr>
              <a:t>период</a:t>
            </a:r>
            <a:endParaRPr sz="2400">
              <a:latin typeface="Times New Roman"/>
              <a:cs typeface="Times New Roman"/>
            </a:endParaRPr>
          </a:p>
          <a:p>
            <a:pPr marR="34925" algn="ctr">
              <a:lnSpc>
                <a:spcPct val="100000"/>
              </a:lnSpc>
            </a:pPr>
            <a:r>
              <a:rPr sz="2400" dirty="0">
                <a:latin typeface="Times New Roman"/>
                <a:cs typeface="Times New Roman"/>
              </a:rPr>
              <a:t>(с </a:t>
            </a:r>
            <a:r>
              <a:rPr sz="2400" spc="-5" dirty="0">
                <a:latin typeface="Times New Roman"/>
                <a:cs typeface="Times New Roman"/>
              </a:rPr>
              <a:t>седьмой </a:t>
            </a:r>
            <a:r>
              <a:rPr sz="2400" dirty="0">
                <a:latin typeface="Times New Roman"/>
                <a:cs typeface="Times New Roman"/>
              </a:rPr>
              <a:t>до 12-й </a:t>
            </a:r>
            <a:r>
              <a:rPr sz="2400" spc="-10" dirty="0">
                <a:latin typeface="Times New Roman"/>
                <a:cs typeface="Times New Roman"/>
              </a:rPr>
              <a:t>недели </a:t>
            </a:r>
            <a:r>
              <a:rPr sz="2400" dirty="0">
                <a:latin typeface="Times New Roman"/>
                <a:cs typeface="Times New Roman"/>
              </a:rPr>
              <a:t>с </a:t>
            </a:r>
            <a:r>
              <a:rPr sz="2400" spc="-5" dirty="0">
                <a:latin typeface="Times New Roman"/>
                <a:cs typeface="Times New Roman"/>
              </a:rPr>
              <a:t>момента</a:t>
            </a:r>
            <a:r>
              <a:rPr sz="2400" spc="-25"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a:lnSpc>
                <a:spcPct val="100000"/>
              </a:lnSpc>
            </a:pPr>
            <a:endParaRPr sz="2600">
              <a:latin typeface="Times New Roman"/>
              <a:cs typeface="Times New Roman"/>
            </a:endParaRPr>
          </a:p>
          <a:p>
            <a:pPr marL="12700">
              <a:lnSpc>
                <a:spcPct val="100000"/>
              </a:lnSpc>
              <a:spcBef>
                <a:spcPts val="2000"/>
              </a:spcBef>
            </a:pPr>
            <a:r>
              <a:rPr sz="2400" i="1" spc="-20" dirty="0">
                <a:latin typeface="Times New Roman"/>
                <a:cs typeface="Times New Roman"/>
              </a:rPr>
              <a:t>Задачи</a:t>
            </a:r>
            <a:r>
              <a:rPr sz="2400" spc="-20" dirty="0">
                <a:latin typeface="Times New Roman"/>
                <a:cs typeface="Times New Roman"/>
              </a:rPr>
              <a:t>:</a:t>
            </a:r>
            <a:endParaRPr sz="2400">
              <a:latin typeface="Times New Roman"/>
              <a:cs typeface="Times New Roman"/>
            </a:endParaRPr>
          </a:p>
          <a:p>
            <a:pPr>
              <a:lnSpc>
                <a:spcPct val="100000"/>
              </a:lnSpc>
              <a:spcBef>
                <a:spcPts val="50"/>
              </a:spcBef>
            </a:pPr>
            <a:endParaRPr sz="2400">
              <a:latin typeface="Times New Roman"/>
              <a:cs typeface="Times New Roman"/>
            </a:endParaRPr>
          </a:p>
          <a:p>
            <a:pPr marL="12700">
              <a:lnSpc>
                <a:spcPct val="100000"/>
              </a:lnSpc>
            </a:pPr>
            <a:r>
              <a:rPr sz="2400" dirty="0">
                <a:latin typeface="Wingdings"/>
                <a:cs typeface="Wingdings"/>
              </a:rPr>
              <a:t></a:t>
            </a:r>
            <a:r>
              <a:rPr sz="2400" dirty="0">
                <a:latin typeface="Times New Roman"/>
                <a:cs typeface="Times New Roman"/>
              </a:rPr>
              <a:t>укрепление </a:t>
            </a:r>
            <a:r>
              <a:rPr sz="2400" spc="-15" dirty="0">
                <a:latin typeface="Times New Roman"/>
                <a:cs typeface="Times New Roman"/>
              </a:rPr>
              <a:t>параартикулярных </a:t>
            </a:r>
            <a:r>
              <a:rPr sz="2400" spc="-10" dirty="0">
                <a:latin typeface="Times New Roman"/>
                <a:cs typeface="Times New Roman"/>
              </a:rPr>
              <a:t>мышечных</a:t>
            </a:r>
            <a:r>
              <a:rPr sz="2400" spc="330" dirty="0">
                <a:latin typeface="Times New Roman"/>
                <a:cs typeface="Times New Roman"/>
              </a:rPr>
              <a:t> </a:t>
            </a:r>
            <a:r>
              <a:rPr sz="2400" spc="-10" dirty="0">
                <a:latin typeface="Times New Roman"/>
                <a:cs typeface="Times New Roman"/>
              </a:rPr>
              <a:t>групп;</a:t>
            </a:r>
            <a:endParaRPr sz="2400">
              <a:latin typeface="Times New Roman"/>
              <a:cs typeface="Times New Roman"/>
            </a:endParaRPr>
          </a:p>
          <a:p>
            <a:pPr marL="927100" marR="5080" indent="-915035">
              <a:lnSpc>
                <a:spcPct val="100000"/>
              </a:lnSpc>
              <a:spcBef>
                <a:spcPts val="2105"/>
              </a:spcBef>
            </a:pPr>
            <a:r>
              <a:rPr sz="2400" spc="-5" dirty="0">
                <a:latin typeface="Wingdings"/>
                <a:cs typeface="Wingdings"/>
              </a:rPr>
              <a:t></a:t>
            </a:r>
            <a:r>
              <a:rPr sz="2400" spc="-5" dirty="0">
                <a:latin typeface="Times New Roman"/>
                <a:cs typeface="Times New Roman"/>
              </a:rPr>
              <a:t>адаптация </a:t>
            </a:r>
            <a:r>
              <a:rPr sz="2400" dirty="0">
                <a:latin typeface="Times New Roman"/>
                <a:cs typeface="Times New Roman"/>
              </a:rPr>
              <a:t>к </a:t>
            </a:r>
            <a:r>
              <a:rPr sz="2400" spc="-5" dirty="0">
                <a:latin typeface="Times New Roman"/>
                <a:cs typeface="Times New Roman"/>
              </a:rPr>
              <a:t>повседневной </a:t>
            </a:r>
            <a:r>
              <a:rPr sz="2400" dirty="0">
                <a:latin typeface="Times New Roman"/>
                <a:cs typeface="Times New Roman"/>
              </a:rPr>
              <a:t>и </a:t>
            </a:r>
            <a:r>
              <a:rPr sz="2400" spc="-10" dirty="0">
                <a:latin typeface="Times New Roman"/>
                <a:cs typeface="Times New Roman"/>
              </a:rPr>
              <a:t>рабочей </a:t>
            </a:r>
            <a:r>
              <a:rPr sz="2400" spc="-5" dirty="0">
                <a:latin typeface="Times New Roman"/>
                <a:cs typeface="Times New Roman"/>
              </a:rPr>
              <a:t>двигательной  </a:t>
            </a:r>
            <a:r>
              <a:rPr sz="2400" dirty="0">
                <a:latin typeface="Times New Roman"/>
                <a:cs typeface="Times New Roman"/>
              </a:rPr>
              <a:t>активности.</a:t>
            </a:r>
            <a:endParaRPr sz="2400">
              <a:latin typeface="Times New Roman"/>
              <a:cs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2639" y="731519"/>
            <a:ext cx="5120640" cy="4876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2742" y="436626"/>
            <a:ext cx="7275195" cy="1659889"/>
          </a:xfrm>
          <a:prstGeom prst="rect">
            <a:avLst/>
          </a:prstGeom>
        </p:spPr>
        <p:txBody>
          <a:bodyPr vert="horz" wrap="square" lIns="0" tIns="29845" rIns="0" bIns="0" rtlCol="0">
            <a:spAutoFit/>
          </a:bodyPr>
          <a:lstStyle/>
          <a:p>
            <a:pPr marL="1591310" marR="553085" indent="60325" algn="ctr">
              <a:lnSpc>
                <a:spcPts val="2830"/>
              </a:lnSpc>
              <a:spcBef>
                <a:spcPts val="235"/>
              </a:spcBef>
            </a:pPr>
            <a:r>
              <a:rPr sz="2400" b="1" i="1" spc="5" dirty="0">
                <a:latin typeface="Times New Roman"/>
                <a:cs typeface="Times New Roman"/>
              </a:rPr>
              <a:t>Поздний </a:t>
            </a:r>
            <a:r>
              <a:rPr sz="2400" b="1" i="1" spc="15" dirty="0">
                <a:latin typeface="Times New Roman"/>
                <a:cs typeface="Times New Roman"/>
              </a:rPr>
              <a:t>послеоперационный  </a:t>
            </a:r>
            <a:r>
              <a:rPr sz="2400" b="1" i="1" spc="-15" dirty="0">
                <a:latin typeface="Times New Roman"/>
                <a:cs typeface="Times New Roman"/>
              </a:rPr>
              <a:t>(поздний </a:t>
            </a:r>
            <a:r>
              <a:rPr sz="2400" b="1" i="1" spc="-10" dirty="0">
                <a:latin typeface="Times New Roman"/>
                <a:cs typeface="Times New Roman"/>
              </a:rPr>
              <a:t>восстановительный)</a:t>
            </a:r>
            <a:r>
              <a:rPr sz="2400" b="1" i="1" spc="-254" dirty="0">
                <a:latin typeface="Times New Roman"/>
                <a:cs typeface="Times New Roman"/>
              </a:rPr>
              <a:t> </a:t>
            </a:r>
            <a:r>
              <a:rPr sz="2400" b="1" i="1" spc="-10" dirty="0">
                <a:latin typeface="Times New Roman"/>
                <a:cs typeface="Times New Roman"/>
              </a:rPr>
              <a:t>период</a:t>
            </a:r>
            <a:endParaRPr sz="2400">
              <a:latin typeface="Times New Roman"/>
              <a:cs typeface="Times New Roman"/>
            </a:endParaRPr>
          </a:p>
          <a:p>
            <a:pPr marL="1059180" algn="ctr">
              <a:lnSpc>
                <a:spcPts val="2800"/>
              </a:lnSpc>
            </a:pPr>
            <a:r>
              <a:rPr sz="2400" dirty="0">
                <a:latin typeface="Times New Roman"/>
                <a:cs typeface="Times New Roman"/>
              </a:rPr>
              <a:t>(с </a:t>
            </a:r>
            <a:r>
              <a:rPr sz="2400" spc="-5" dirty="0">
                <a:latin typeface="Times New Roman"/>
                <a:cs typeface="Times New Roman"/>
              </a:rPr>
              <a:t>седьмой </a:t>
            </a:r>
            <a:r>
              <a:rPr sz="2400" dirty="0">
                <a:latin typeface="Times New Roman"/>
                <a:cs typeface="Times New Roman"/>
              </a:rPr>
              <a:t>до 12-й </a:t>
            </a:r>
            <a:r>
              <a:rPr sz="2400" spc="-10" dirty="0">
                <a:latin typeface="Times New Roman"/>
                <a:cs typeface="Times New Roman"/>
              </a:rPr>
              <a:t>недели </a:t>
            </a:r>
            <a:r>
              <a:rPr sz="2400" dirty="0">
                <a:latin typeface="Times New Roman"/>
                <a:cs typeface="Times New Roman"/>
              </a:rPr>
              <a:t>с </a:t>
            </a:r>
            <a:r>
              <a:rPr sz="2400" spc="-5" dirty="0">
                <a:latin typeface="Times New Roman"/>
                <a:cs typeface="Times New Roman"/>
              </a:rPr>
              <a:t>момента</a:t>
            </a:r>
            <a:r>
              <a:rPr sz="2400" spc="-45"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marR="1905000" algn="ctr">
              <a:lnSpc>
                <a:spcPct val="100000"/>
              </a:lnSpc>
              <a:spcBef>
                <a:spcPts val="1390"/>
              </a:spcBef>
            </a:pPr>
            <a:r>
              <a:rPr sz="2400" i="1" spc="-15" dirty="0">
                <a:latin typeface="Times New Roman"/>
                <a:cs typeface="Times New Roman"/>
              </a:rPr>
              <a:t>Дополнительная </a:t>
            </a:r>
            <a:r>
              <a:rPr sz="2400" i="1" spc="-10" dirty="0">
                <a:latin typeface="Times New Roman"/>
                <a:cs typeface="Times New Roman"/>
              </a:rPr>
              <a:t>физическая</a:t>
            </a:r>
            <a:r>
              <a:rPr sz="2400" i="1" spc="-290" dirty="0">
                <a:latin typeface="Times New Roman"/>
                <a:cs typeface="Times New Roman"/>
              </a:rPr>
              <a:t> </a:t>
            </a:r>
            <a:r>
              <a:rPr sz="2400" i="1" spc="-10" dirty="0">
                <a:latin typeface="Times New Roman"/>
                <a:cs typeface="Times New Roman"/>
              </a:rPr>
              <a:t>активность</a:t>
            </a:r>
            <a:endParaRPr sz="2400">
              <a:latin typeface="Times New Roman"/>
              <a:cs typeface="Times New Roman"/>
            </a:endParaRPr>
          </a:p>
        </p:txBody>
      </p:sp>
      <p:sp>
        <p:nvSpPr>
          <p:cNvPr id="4" name="object 4"/>
          <p:cNvSpPr txBox="1"/>
          <p:nvPr/>
        </p:nvSpPr>
        <p:spPr>
          <a:xfrm>
            <a:off x="1317497" y="2257171"/>
            <a:ext cx="5869305" cy="391160"/>
          </a:xfrm>
          <a:prstGeom prst="rect">
            <a:avLst/>
          </a:prstGeom>
        </p:spPr>
        <p:txBody>
          <a:bodyPr vert="horz" wrap="square" lIns="0" tIns="12700" rIns="0" bIns="0" rtlCol="0">
            <a:spAutoFit/>
          </a:bodyPr>
          <a:lstStyle/>
          <a:p>
            <a:pPr marL="12700">
              <a:lnSpc>
                <a:spcPct val="100000"/>
              </a:lnSpc>
              <a:spcBef>
                <a:spcPts val="100"/>
              </a:spcBef>
              <a:tabLst>
                <a:tab pos="2086610" algn="l"/>
                <a:tab pos="2646045" algn="l"/>
                <a:tab pos="4688840" algn="l"/>
              </a:tabLst>
            </a:pPr>
            <a:r>
              <a:rPr sz="2400" spc="-5" dirty="0">
                <a:latin typeface="Times New Roman"/>
                <a:cs typeface="Times New Roman"/>
              </a:rPr>
              <a:t>Расширяется	</a:t>
            </a:r>
            <a:r>
              <a:rPr sz="2400" dirty="0">
                <a:latin typeface="Times New Roman"/>
                <a:cs typeface="Times New Roman"/>
              </a:rPr>
              <a:t>и	</a:t>
            </a:r>
            <a:r>
              <a:rPr sz="2400" spc="-10" dirty="0">
                <a:latin typeface="Times New Roman"/>
                <a:cs typeface="Times New Roman"/>
              </a:rPr>
              <a:t>усложняется	</a:t>
            </a:r>
            <a:r>
              <a:rPr sz="2400" spc="-65" dirty="0">
                <a:latin typeface="Times New Roman"/>
                <a:cs typeface="Times New Roman"/>
              </a:rPr>
              <a:t>комплекс</a:t>
            </a:r>
            <a:endParaRPr sz="2400">
              <a:latin typeface="Times New Roman"/>
              <a:cs typeface="Times New Roman"/>
            </a:endParaRPr>
          </a:p>
        </p:txBody>
      </p:sp>
      <p:sp>
        <p:nvSpPr>
          <p:cNvPr id="5" name="object 5"/>
          <p:cNvSpPr txBox="1"/>
          <p:nvPr/>
        </p:nvSpPr>
        <p:spPr>
          <a:xfrm>
            <a:off x="7588377" y="2257171"/>
            <a:ext cx="1219200"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л</a:t>
            </a:r>
            <a:r>
              <a:rPr sz="2400" spc="-70" dirty="0">
                <a:latin typeface="Times New Roman"/>
                <a:cs typeface="Times New Roman"/>
              </a:rPr>
              <a:t>е</a:t>
            </a:r>
            <a:r>
              <a:rPr sz="2400" spc="-10" dirty="0">
                <a:latin typeface="Times New Roman"/>
                <a:cs typeface="Times New Roman"/>
              </a:rPr>
              <a:t>чеб</a:t>
            </a:r>
            <a:r>
              <a:rPr sz="2400" spc="-15" dirty="0">
                <a:latin typeface="Times New Roman"/>
                <a:cs typeface="Times New Roman"/>
              </a:rPr>
              <a:t>но</a:t>
            </a:r>
            <a:r>
              <a:rPr sz="2400" dirty="0">
                <a:latin typeface="Times New Roman"/>
                <a:cs typeface="Times New Roman"/>
              </a:rPr>
              <a:t>й</a:t>
            </a:r>
            <a:endParaRPr sz="2400">
              <a:latin typeface="Times New Roman"/>
              <a:cs typeface="Times New Roman"/>
            </a:endParaRPr>
          </a:p>
        </p:txBody>
      </p:sp>
      <p:sp>
        <p:nvSpPr>
          <p:cNvPr id="6" name="object 6"/>
          <p:cNvSpPr txBox="1"/>
          <p:nvPr/>
        </p:nvSpPr>
        <p:spPr>
          <a:xfrm>
            <a:off x="402742" y="2622930"/>
            <a:ext cx="8414385" cy="299339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Times New Roman"/>
                <a:cs typeface="Times New Roman"/>
              </a:rPr>
              <a:t>гимнастики. </a:t>
            </a:r>
            <a:r>
              <a:rPr sz="2400" spc="-10" dirty="0">
                <a:latin typeface="Times New Roman"/>
                <a:cs typeface="Times New Roman"/>
              </a:rPr>
              <a:t>Большая </a:t>
            </a:r>
            <a:r>
              <a:rPr sz="2400" dirty="0">
                <a:latin typeface="Times New Roman"/>
                <a:cs typeface="Times New Roman"/>
              </a:rPr>
              <a:t>часть </a:t>
            </a:r>
            <a:r>
              <a:rPr sz="2400" spc="-5" dirty="0">
                <a:latin typeface="Times New Roman"/>
                <a:cs typeface="Times New Roman"/>
              </a:rPr>
              <a:t>упражнений </a:t>
            </a:r>
            <a:r>
              <a:rPr sz="2400" spc="-10" dirty="0">
                <a:latin typeface="Times New Roman"/>
                <a:cs typeface="Times New Roman"/>
              </a:rPr>
              <a:t>выполняется </a:t>
            </a:r>
            <a:r>
              <a:rPr sz="2400" dirty="0">
                <a:latin typeface="Times New Roman"/>
                <a:cs typeface="Times New Roman"/>
              </a:rPr>
              <a:t>в  </a:t>
            </a:r>
            <a:r>
              <a:rPr sz="2400" spc="-20" dirty="0">
                <a:latin typeface="Times New Roman"/>
                <a:cs typeface="Times New Roman"/>
              </a:rPr>
              <a:t>положении </a:t>
            </a:r>
            <a:r>
              <a:rPr sz="2400" spc="-5" dirty="0">
                <a:latin typeface="Times New Roman"/>
                <a:cs typeface="Times New Roman"/>
              </a:rPr>
              <a:t>лежа. </a:t>
            </a:r>
            <a:r>
              <a:rPr sz="2400" spc="-25" dirty="0">
                <a:latin typeface="Times New Roman"/>
                <a:cs typeface="Times New Roman"/>
              </a:rPr>
              <a:t>Увеличивается </a:t>
            </a:r>
            <a:r>
              <a:rPr sz="2400" dirty="0">
                <a:latin typeface="Times New Roman"/>
                <a:cs typeface="Times New Roman"/>
              </a:rPr>
              <a:t>число </a:t>
            </a:r>
            <a:r>
              <a:rPr sz="2400" spc="-15" dirty="0">
                <a:latin typeface="Times New Roman"/>
                <a:cs typeface="Times New Roman"/>
              </a:rPr>
              <a:t>повторений</a:t>
            </a:r>
            <a:r>
              <a:rPr sz="2400" spc="570" dirty="0">
                <a:latin typeface="Times New Roman"/>
                <a:cs typeface="Times New Roman"/>
              </a:rPr>
              <a:t> </a:t>
            </a:r>
            <a:r>
              <a:rPr sz="2400" spc="-15" dirty="0">
                <a:latin typeface="Times New Roman"/>
                <a:cs typeface="Times New Roman"/>
              </a:rPr>
              <a:t>каждого  </a:t>
            </a:r>
            <a:r>
              <a:rPr sz="2400" spc="-10" dirty="0">
                <a:latin typeface="Times New Roman"/>
                <a:cs typeface="Times New Roman"/>
              </a:rPr>
              <a:t>движения </a:t>
            </a:r>
            <a:r>
              <a:rPr sz="2400" dirty="0">
                <a:latin typeface="Times New Roman"/>
                <a:cs typeface="Times New Roman"/>
              </a:rPr>
              <a:t>и интенсивность </a:t>
            </a:r>
            <a:r>
              <a:rPr sz="2400" spc="-10" dirty="0">
                <a:latin typeface="Times New Roman"/>
                <a:cs typeface="Times New Roman"/>
              </a:rPr>
              <a:t>напряжения</a:t>
            </a:r>
            <a:r>
              <a:rPr sz="2400" spc="55" dirty="0">
                <a:latin typeface="Times New Roman"/>
                <a:cs typeface="Times New Roman"/>
              </a:rPr>
              <a:t> </a:t>
            </a:r>
            <a:r>
              <a:rPr sz="2400" dirty="0">
                <a:latin typeface="Times New Roman"/>
                <a:cs typeface="Times New Roman"/>
              </a:rPr>
              <a:t>мышц.</a:t>
            </a:r>
            <a:endParaRPr sz="2400">
              <a:latin typeface="Times New Roman"/>
              <a:cs typeface="Times New Roman"/>
            </a:endParaRPr>
          </a:p>
          <a:p>
            <a:pPr marL="12700" marR="44450" indent="914400" algn="just">
              <a:lnSpc>
                <a:spcPct val="100000"/>
              </a:lnSpc>
              <a:spcBef>
                <a:spcPts val="1405"/>
              </a:spcBef>
            </a:pPr>
            <a:r>
              <a:rPr sz="2400" dirty="0">
                <a:latin typeface="Times New Roman"/>
                <a:cs typeface="Times New Roman"/>
              </a:rPr>
              <a:t>В </a:t>
            </a:r>
            <a:r>
              <a:rPr sz="2400" spc="-20" dirty="0">
                <a:latin typeface="Times New Roman"/>
                <a:cs typeface="Times New Roman"/>
              </a:rPr>
              <a:t>положении </a:t>
            </a:r>
            <a:r>
              <a:rPr sz="2400" spc="-25" dirty="0">
                <a:latin typeface="Times New Roman"/>
                <a:cs typeface="Times New Roman"/>
              </a:rPr>
              <a:t>стоя </a:t>
            </a:r>
            <a:r>
              <a:rPr sz="2400" spc="-10" dirty="0">
                <a:latin typeface="Times New Roman"/>
                <a:cs typeface="Times New Roman"/>
              </a:rPr>
              <a:t>добавляются </a:t>
            </a:r>
            <a:r>
              <a:rPr sz="2400" spc="-5" dirty="0">
                <a:latin typeface="Times New Roman"/>
                <a:cs typeface="Times New Roman"/>
              </a:rPr>
              <a:t>полуприседания </a:t>
            </a:r>
            <a:r>
              <a:rPr sz="2400" dirty="0">
                <a:latin typeface="Times New Roman"/>
                <a:cs typeface="Times New Roman"/>
              </a:rPr>
              <a:t>- </a:t>
            </a:r>
            <a:r>
              <a:rPr sz="2400" spc="-5" dirty="0">
                <a:latin typeface="Times New Roman"/>
                <a:cs typeface="Times New Roman"/>
              </a:rPr>
              <a:t>первое  </a:t>
            </a:r>
            <a:r>
              <a:rPr sz="2400" spc="35" dirty="0">
                <a:latin typeface="Times New Roman"/>
                <a:cs typeface="Times New Roman"/>
              </a:rPr>
              <a:t>время опираясь </a:t>
            </a:r>
            <a:r>
              <a:rPr sz="2400" spc="25" dirty="0">
                <a:latin typeface="Times New Roman"/>
                <a:cs typeface="Times New Roman"/>
              </a:rPr>
              <a:t>руками на спинку </a:t>
            </a:r>
            <a:r>
              <a:rPr sz="2400" spc="15" dirty="0">
                <a:latin typeface="Times New Roman"/>
                <a:cs typeface="Times New Roman"/>
              </a:rPr>
              <a:t>стула, </a:t>
            </a:r>
            <a:r>
              <a:rPr sz="2400" dirty="0">
                <a:latin typeface="Times New Roman"/>
                <a:cs typeface="Times New Roman"/>
              </a:rPr>
              <a:t>а </a:t>
            </a:r>
            <a:r>
              <a:rPr sz="2400" spc="25" dirty="0">
                <a:latin typeface="Times New Roman"/>
                <a:cs typeface="Times New Roman"/>
              </a:rPr>
              <a:t>затем </a:t>
            </a:r>
            <a:r>
              <a:rPr sz="2400" dirty="0">
                <a:latin typeface="Times New Roman"/>
                <a:cs typeface="Times New Roman"/>
              </a:rPr>
              <a:t>в </a:t>
            </a:r>
            <a:r>
              <a:rPr sz="2400" spc="25" dirty="0">
                <a:latin typeface="Times New Roman"/>
                <a:cs typeface="Times New Roman"/>
              </a:rPr>
              <a:t>положении  </a:t>
            </a:r>
            <a:r>
              <a:rPr sz="2400" spc="-10" dirty="0">
                <a:latin typeface="Times New Roman"/>
                <a:cs typeface="Times New Roman"/>
              </a:rPr>
              <a:t>рук </a:t>
            </a:r>
            <a:r>
              <a:rPr sz="2400" spc="-5" dirty="0">
                <a:latin typeface="Times New Roman"/>
                <a:cs typeface="Times New Roman"/>
              </a:rPr>
              <a:t>на</a:t>
            </a:r>
            <a:r>
              <a:rPr sz="2400" spc="-90" dirty="0">
                <a:latin typeface="Times New Roman"/>
                <a:cs typeface="Times New Roman"/>
              </a:rPr>
              <a:t> </a:t>
            </a:r>
            <a:r>
              <a:rPr sz="2400" spc="-10" dirty="0">
                <a:latin typeface="Times New Roman"/>
                <a:cs typeface="Times New Roman"/>
              </a:rPr>
              <a:t>поясе.</a:t>
            </a:r>
            <a:endParaRPr sz="2400">
              <a:latin typeface="Times New Roman"/>
              <a:cs typeface="Times New Roman"/>
            </a:endParaRPr>
          </a:p>
          <a:p>
            <a:pPr marL="927100">
              <a:lnSpc>
                <a:spcPct val="100000"/>
              </a:lnSpc>
              <a:spcBef>
                <a:spcPts val="1800"/>
              </a:spcBef>
            </a:pPr>
            <a:r>
              <a:rPr sz="2400" spc="-25" dirty="0">
                <a:latin typeface="Times New Roman"/>
                <a:cs typeface="Times New Roman"/>
              </a:rPr>
              <a:t>Можно </a:t>
            </a:r>
            <a:r>
              <a:rPr sz="2400" spc="-10" dirty="0">
                <a:latin typeface="Times New Roman"/>
                <a:cs typeface="Times New Roman"/>
              </a:rPr>
              <a:t>спать </a:t>
            </a:r>
            <a:r>
              <a:rPr sz="2400" spc="-5" dirty="0">
                <a:latin typeface="Times New Roman"/>
                <a:cs typeface="Times New Roman"/>
              </a:rPr>
              <a:t>на оперированной</a:t>
            </a:r>
            <a:r>
              <a:rPr sz="2400" spc="-185" dirty="0">
                <a:latin typeface="Times New Roman"/>
                <a:cs typeface="Times New Roman"/>
              </a:rPr>
              <a:t> </a:t>
            </a:r>
            <a:r>
              <a:rPr sz="2400" spc="-5" dirty="0">
                <a:latin typeface="Times New Roman"/>
                <a:cs typeface="Times New Roman"/>
              </a:rPr>
              <a:t>стороне.</a:t>
            </a:r>
            <a:endParaRPr sz="2400">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2639" y="609599"/>
            <a:ext cx="5120640" cy="4267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462915" algn="ctr">
              <a:lnSpc>
                <a:spcPct val="100000"/>
              </a:lnSpc>
              <a:spcBef>
                <a:spcPts val="100"/>
              </a:spcBef>
            </a:pPr>
            <a:r>
              <a:rPr sz="2400" i="1" spc="5" dirty="0">
                <a:solidFill>
                  <a:srgbClr val="000000"/>
                </a:solidFill>
                <a:latin typeface="Times New Roman"/>
                <a:cs typeface="Times New Roman"/>
              </a:rPr>
              <a:t>Поздний</a:t>
            </a:r>
            <a:r>
              <a:rPr sz="2400" i="1" spc="-250" dirty="0">
                <a:solidFill>
                  <a:srgbClr val="000000"/>
                </a:solidFill>
                <a:latin typeface="Times New Roman"/>
                <a:cs typeface="Times New Roman"/>
              </a:rPr>
              <a:t> </a:t>
            </a:r>
            <a:r>
              <a:rPr sz="2400" i="1" spc="10" dirty="0">
                <a:solidFill>
                  <a:srgbClr val="000000"/>
                </a:solidFill>
                <a:latin typeface="Times New Roman"/>
                <a:cs typeface="Times New Roman"/>
              </a:rPr>
              <a:t>послеоперационный</a:t>
            </a:r>
            <a:endParaRPr sz="2400">
              <a:latin typeface="Times New Roman"/>
              <a:cs typeface="Times New Roman"/>
            </a:endParaRPr>
          </a:p>
          <a:p>
            <a:pPr marL="403860" algn="ctr">
              <a:lnSpc>
                <a:spcPct val="100000"/>
              </a:lnSpc>
              <a:spcBef>
                <a:spcPts val="5"/>
              </a:spcBef>
            </a:pPr>
            <a:r>
              <a:rPr sz="2400" i="1" spc="-15" dirty="0">
                <a:solidFill>
                  <a:srgbClr val="000000"/>
                </a:solidFill>
                <a:latin typeface="Times New Roman"/>
                <a:cs typeface="Times New Roman"/>
              </a:rPr>
              <a:t>(поздний </a:t>
            </a:r>
            <a:r>
              <a:rPr sz="2400" i="1" spc="-10" dirty="0">
                <a:solidFill>
                  <a:srgbClr val="000000"/>
                </a:solidFill>
                <a:latin typeface="Times New Roman"/>
                <a:cs typeface="Times New Roman"/>
              </a:rPr>
              <a:t>восстановительный)</a:t>
            </a:r>
            <a:r>
              <a:rPr sz="2400" i="1" spc="-265" dirty="0">
                <a:solidFill>
                  <a:srgbClr val="000000"/>
                </a:solidFill>
                <a:latin typeface="Times New Roman"/>
                <a:cs typeface="Times New Roman"/>
              </a:rPr>
              <a:t> </a:t>
            </a:r>
            <a:r>
              <a:rPr sz="2400" i="1" spc="-10" dirty="0">
                <a:solidFill>
                  <a:srgbClr val="000000"/>
                </a:solidFill>
                <a:latin typeface="Times New Roman"/>
                <a:cs typeface="Times New Roman"/>
              </a:rPr>
              <a:t>период</a:t>
            </a:r>
            <a:endParaRPr sz="2400">
              <a:latin typeface="Times New Roman"/>
              <a:cs typeface="Times New Roman"/>
            </a:endParaRPr>
          </a:p>
        </p:txBody>
      </p:sp>
      <p:sp>
        <p:nvSpPr>
          <p:cNvPr id="4" name="object 4"/>
          <p:cNvSpPr txBox="1"/>
          <p:nvPr/>
        </p:nvSpPr>
        <p:spPr>
          <a:xfrm>
            <a:off x="329590" y="1018413"/>
            <a:ext cx="7449820" cy="1092200"/>
          </a:xfrm>
          <a:prstGeom prst="rect">
            <a:avLst/>
          </a:prstGeom>
        </p:spPr>
        <p:txBody>
          <a:bodyPr vert="horz" wrap="square" lIns="0" tIns="12700" rIns="0" bIns="0" rtlCol="0">
            <a:spAutoFit/>
          </a:bodyPr>
          <a:lstStyle/>
          <a:p>
            <a:pPr marL="1144905">
              <a:lnSpc>
                <a:spcPct val="100000"/>
              </a:lnSpc>
              <a:spcBef>
                <a:spcPts val="100"/>
              </a:spcBef>
            </a:pPr>
            <a:r>
              <a:rPr sz="2400" dirty="0">
                <a:latin typeface="Times New Roman"/>
                <a:cs typeface="Times New Roman"/>
              </a:rPr>
              <a:t>(с </a:t>
            </a:r>
            <a:r>
              <a:rPr sz="2400" spc="-5" dirty="0">
                <a:latin typeface="Times New Roman"/>
                <a:cs typeface="Times New Roman"/>
              </a:rPr>
              <a:t>седьмой </a:t>
            </a:r>
            <a:r>
              <a:rPr sz="2400" dirty="0">
                <a:latin typeface="Times New Roman"/>
                <a:cs typeface="Times New Roman"/>
              </a:rPr>
              <a:t>до 12-й </a:t>
            </a:r>
            <a:r>
              <a:rPr sz="2400" spc="-10" dirty="0">
                <a:latin typeface="Times New Roman"/>
                <a:cs typeface="Times New Roman"/>
              </a:rPr>
              <a:t>недели </a:t>
            </a:r>
            <a:r>
              <a:rPr sz="2400" dirty="0">
                <a:latin typeface="Times New Roman"/>
                <a:cs typeface="Times New Roman"/>
              </a:rPr>
              <a:t>с </a:t>
            </a:r>
            <a:r>
              <a:rPr sz="2400" spc="-5" dirty="0">
                <a:latin typeface="Times New Roman"/>
                <a:cs typeface="Times New Roman"/>
              </a:rPr>
              <a:t>момента</a:t>
            </a:r>
            <a:r>
              <a:rPr sz="2400" spc="-40" dirty="0">
                <a:latin typeface="Times New Roman"/>
                <a:cs typeface="Times New Roman"/>
              </a:rPr>
              <a:t> </a:t>
            </a:r>
            <a:r>
              <a:rPr sz="2400" dirty="0">
                <a:latin typeface="Times New Roman"/>
                <a:cs typeface="Times New Roman"/>
              </a:rPr>
              <a:t>операции)</a:t>
            </a:r>
            <a:endParaRPr sz="2400">
              <a:latin typeface="Times New Roman"/>
              <a:cs typeface="Times New Roman"/>
            </a:endParaRPr>
          </a:p>
          <a:p>
            <a:pPr marL="12700">
              <a:lnSpc>
                <a:spcPct val="100000"/>
              </a:lnSpc>
            </a:pPr>
            <a:r>
              <a:rPr sz="2400" i="1" spc="-5" dirty="0">
                <a:latin typeface="Times New Roman"/>
                <a:cs typeface="Times New Roman"/>
              </a:rPr>
              <a:t>Ограничения </a:t>
            </a:r>
            <a:r>
              <a:rPr sz="2400" i="1" spc="-10" dirty="0">
                <a:latin typeface="Times New Roman"/>
                <a:cs typeface="Times New Roman"/>
              </a:rPr>
              <a:t>двигательной</a:t>
            </a:r>
            <a:r>
              <a:rPr sz="2400" i="1" spc="-125" dirty="0">
                <a:latin typeface="Times New Roman"/>
                <a:cs typeface="Times New Roman"/>
              </a:rPr>
              <a:t> </a:t>
            </a:r>
            <a:r>
              <a:rPr sz="2400" i="1" spc="-5" dirty="0">
                <a:latin typeface="Times New Roman"/>
                <a:cs typeface="Times New Roman"/>
              </a:rPr>
              <a:t>активности</a:t>
            </a:r>
            <a:r>
              <a:rPr sz="2000" spc="-5" dirty="0">
                <a:latin typeface="Times New Roman"/>
                <a:cs typeface="Times New Roman"/>
              </a:rPr>
              <a:t>:</a:t>
            </a:r>
            <a:endParaRPr sz="2000">
              <a:latin typeface="Times New Roman"/>
              <a:cs typeface="Times New Roman"/>
            </a:endParaRPr>
          </a:p>
          <a:p>
            <a:pPr marL="12700">
              <a:lnSpc>
                <a:spcPct val="100000"/>
              </a:lnSpc>
              <a:tabLst>
                <a:tab pos="324485" algn="l"/>
                <a:tab pos="1323340" algn="l"/>
                <a:tab pos="2184400" algn="l"/>
                <a:tab pos="3999865" algn="l"/>
                <a:tab pos="4763770" algn="l"/>
                <a:tab pos="5795645" algn="l"/>
                <a:tab pos="6165850" algn="l"/>
              </a:tabLst>
            </a:pPr>
            <a:r>
              <a:rPr sz="2200" spc="-5" dirty="0">
                <a:latin typeface="Times New Roman"/>
                <a:cs typeface="Times New Roman"/>
              </a:rPr>
              <a:t>-	</a:t>
            </a:r>
            <a:r>
              <a:rPr sz="2200" spc="-10" dirty="0">
                <a:latin typeface="Times New Roman"/>
                <a:cs typeface="Times New Roman"/>
              </a:rPr>
              <a:t>нельзя	</a:t>
            </a:r>
            <a:r>
              <a:rPr sz="2200" spc="-20" dirty="0">
                <a:latin typeface="Times New Roman"/>
                <a:cs typeface="Times New Roman"/>
              </a:rPr>
              <a:t>резко	поворачивать	</a:t>
            </a:r>
            <a:r>
              <a:rPr sz="2200" spc="-5" dirty="0">
                <a:latin typeface="Times New Roman"/>
                <a:cs typeface="Times New Roman"/>
              </a:rPr>
              <a:t>ногу	</a:t>
            </a:r>
            <a:r>
              <a:rPr sz="2200" dirty="0">
                <a:latin typeface="Times New Roman"/>
                <a:cs typeface="Times New Roman"/>
              </a:rPr>
              <a:t>внутрь	</a:t>
            </a:r>
            <a:r>
              <a:rPr sz="2200" spc="-5" dirty="0">
                <a:latin typeface="Times New Roman"/>
                <a:cs typeface="Times New Roman"/>
              </a:rPr>
              <a:t>и	</a:t>
            </a:r>
            <a:r>
              <a:rPr sz="2200" spc="-10" dirty="0">
                <a:latin typeface="Times New Roman"/>
                <a:cs typeface="Times New Roman"/>
              </a:rPr>
              <a:t>выполнять</a:t>
            </a:r>
            <a:endParaRPr sz="2200">
              <a:latin typeface="Times New Roman"/>
              <a:cs typeface="Times New Roman"/>
            </a:endParaRPr>
          </a:p>
        </p:txBody>
      </p:sp>
      <p:sp>
        <p:nvSpPr>
          <p:cNvPr id="5" name="object 5"/>
          <p:cNvSpPr txBox="1"/>
          <p:nvPr/>
        </p:nvSpPr>
        <p:spPr>
          <a:xfrm>
            <a:off x="7973948" y="1750313"/>
            <a:ext cx="1036319" cy="360680"/>
          </a:xfrm>
          <a:prstGeom prst="rect">
            <a:avLst/>
          </a:prstGeom>
        </p:spPr>
        <p:txBody>
          <a:bodyPr vert="horz" wrap="square" lIns="0" tIns="12065" rIns="0" bIns="0" rtlCol="0">
            <a:spAutoFit/>
          </a:bodyPr>
          <a:lstStyle/>
          <a:p>
            <a:pPr marL="12700">
              <a:lnSpc>
                <a:spcPct val="100000"/>
              </a:lnSpc>
              <a:spcBef>
                <a:spcPts val="95"/>
              </a:spcBef>
            </a:pPr>
            <a:r>
              <a:rPr sz="2200" spc="-20" dirty="0">
                <a:latin typeface="Times New Roman"/>
                <a:cs typeface="Times New Roman"/>
              </a:rPr>
              <a:t>маховые</a:t>
            </a:r>
            <a:endParaRPr sz="2200">
              <a:latin typeface="Times New Roman"/>
              <a:cs typeface="Times New Roman"/>
            </a:endParaRPr>
          </a:p>
        </p:txBody>
      </p:sp>
      <p:sp>
        <p:nvSpPr>
          <p:cNvPr id="6" name="object 6"/>
          <p:cNvSpPr txBox="1"/>
          <p:nvPr/>
        </p:nvSpPr>
        <p:spPr>
          <a:xfrm>
            <a:off x="329590" y="2085593"/>
            <a:ext cx="8707120" cy="4215130"/>
          </a:xfrm>
          <a:prstGeom prst="rect">
            <a:avLst/>
          </a:prstGeom>
        </p:spPr>
        <p:txBody>
          <a:bodyPr vert="horz" wrap="square" lIns="0" tIns="12065" rIns="0" bIns="0" rtlCol="0">
            <a:spAutoFit/>
          </a:bodyPr>
          <a:lstStyle/>
          <a:p>
            <a:pPr marL="12700">
              <a:lnSpc>
                <a:spcPct val="100000"/>
              </a:lnSpc>
              <a:spcBef>
                <a:spcPts val="95"/>
              </a:spcBef>
            </a:pPr>
            <a:r>
              <a:rPr sz="2200" spc="-10" dirty="0">
                <a:latin typeface="Times New Roman"/>
                <a:cs typeface="Times New Roman"/>
              </a:rPr>
              <a:t>движения;</a:t>
            </a:r>
            <a:endParaRPr sz="2200">
              <a:latin typeface="Times New Roman"/>
              <a:cs typeface="Times New Roman"/>
            </a:endParaRPr>
          </a:p>
          <a:p>
            <a:pPr marL="12700">
              <a:lnSpc>
                <a:spcPct val="100000"/>
              </a:lnSpc>
            </a:pPr>
            <a:r>
              <a:rPr sz="2200" spc="-5" dirty="0">
                <a:latin typeface="Times New Roman"/>
                <a:cs typeface="Times New Roman"/>
              </a:rPr>
              <a:t>- </a:t>
            </a:r>
            <a:r>
              <a:rPr sz="2200" spc="5" dirty="0">
                <a:latin typeface="Times New Roman"/>
                <a:cs typeface="Times New Roman"/>
              </a:rPr>
              <a:t>не </a:t>
            </a:r>
            <a:r>
              <a:rPr sz="2200" spc="10" dirty="0">
                <a:latin typeface="Times New Roman"/>
                <a:cs typeface="Times New Roman"/>
              </a:rPr>
              <a:t>следует </a:t>
            </a:r>
            <a:r>
              <a:rPr sz="2200" spc="5" dirty="0">
                <a:latin typeface="Times New Roman"/>
                <a:cs typeface="Times New Roman"/>
              </a:rPr>
              <a:t>поворачиваться </a:t>
            </a:r>
            <a:r>
              <a:rPr sz="2200" spc="15" dirty="0">
                <a:latin typeface="Times New Roman"/>
                <a:cs typeface="Times New Roman"/>
              </a:rPr>
              <a:t>стоя на оперированной ноге, </a:t>
            </a:r>
            <a:r>
              <a:rPr sz="2200" spc="10" dirty="0">
                <a:latin typeface="Times New Roman"/>
                <a:cs typeface="Times New Roman"/>
              </a:rPr>
              <a:t>вместо</a:t>
            </a:r>
            <a:r>
              <a:rPr sz="2200" spc="60" dirty="0">
                <a:latin typeface="Times New Roman"/>
                <a:cs typeface="Times New Roman"/>
              </a:rPr>
              <a:t> </a:t>
            </a:r>
            <a:r>
              <a:rPr sz="2200" dirty="0">
                <a:latin typeface="Times New Roman"/>
                <a:cs typeface="Times New Roman"/>
              </a:rPr>
              <a:t>этого</a:t>
            </a:r>
            <a:endParaRPr sz="2200">
              <a:latin typeface="Times New Roman"/>
              <a:cs typeface="Times New Roman"/>
            </a:endParaRPr>
          </a:p>
          <a:p>
            <a:pPr marL="12700">
              <a:lnSpc>
                <a:spcPct val="100000"/>
              </a:lnSpc>
            </a:pPr>
            <a:r>
              <a:rPr sz="2200" spc="-5" dirty="0">
                <a:latin typeface="Times New Roman"/>
                <a:cs typeface="Times New Roman"/>
              </a:rPr>
              <a:t>лучше </a:t>
            </a:r>
            <a:r>
              <a:rPr sz="2200" spc="-15" dirty="0">
                <a:latin typeface="Times New Roman"/>
                <a:cs typeface="Times New Roman"/>
              </a:rPr>
              <a:t>сделать </a:t>
            </a:r>
            <a:r>
              <a:rPr sz="2200" spc="-10" dirty="0">
                <a:latin typeface="Times New Roman"/>
                <a:cs typeface="Times New Roman"/>
              </a:rPr>
              <a:t>небольшой </a:t>
            </a:r>
            <a:r>
              <a:rPr sz="2200" spc="-5" dirty="0">
                <a:latin typeface="Times New Roman"/>
                <a:cs typeface="Times New Roman"/>
              </a:rPr>
              <a:t>шаг в нужную</a:t>
            </a:r>
            <a:r>
              <a:rPr sz="2200" spc="-45" dirty="0">
                <a:latin typeface="Times New Roman"/>
                <a:cs typeface="Times New Roman"/>
              </a:rPr>
              <a:t> </a:t>
            </a:r>
            <a:r>
              <a:rPr sz="2200" spc="-5" dirty="0">
                <a:latin typeface="Times New Roman"/>
                <a:cs typeface="Times New Roman"/>
              </a:rPr>
              <a:t>сторону;</a:t>
            </a:r>
            <a:endParaRPr sz="2200">
              <a:latin typeface="Times New Roman"/>
              <a:cs typeface="Times New Roman"/>
            </a:endParaRPr>
          </a:p>
          <a:p>
            <a:pPr marL="12700" marR="92710">
              <a:lnSpc>
                <a:spcPct val="100000"/>
              </a:lnSpc>
            </a:pPr>
            <a:r>
              <a:rPr sz="2200" spc="-5" dirty="0">
                <a:latin typeface="Times New Roman"/>
                <a:cs typeface="Times New Roman"/>
              </a:rPr>
              <a:t>- </a:t>
            </a:r>
            <a:r>
              <a:rPr sz="2200" spc="15" dirty="0">
                <a:latin typeface="Times New Roman"/>
                <a:cs typeface="Times New Roman"/>
              </a:rPr>
              <a:t>нежелательно </a:t>
            </a:r>
            <a:r>
              <a:rPr sz="2200" spc="25" dirty="0">
                <a:latin typeface="Times New Roman"/>
                <a:cs typeface="Times New Roman"/>
              </a:rPr>
              <a:t>наклонятся </a:t>
            </a:r>
            <a:r>
              <a:rPr sz="2200" spc="15" dirty="0">
                <a:latin typeface="Times New Roman"/>
                <a:cs typeface="Times New Roman"/>
              </a:rPr>
              <a:t>вперед </a:t>
            </a:r>
            <a:r>
              <a:rPr sz="2200" spc="25" dirty="0">
                <a:latin typeface="Times New Roman"/>
                <a:cs typeface="Times New Roman"/>
              </a:rPr>
              <a:t>при выпрямленной оперированной  </a:t>
            </a:r>
            <a:r>
              <a:rPr sz="2200" spc="-20" dirty="0">
                <a:latin typeface="Times New Roman"/>
                <a:cs typeface="Times New Roman"/>
              </a:rPr>
              <a:t>ноге;</a:t>
            </a:r>
            <a:endParaRPr sz="2200">
              <a:latin typeface="Times New Roman"/>
              <a:cs typeface="Times New Roman"/>
            </a:endParaRPr>
          </a:p>
          <a:p>
            <a:pPr marL="12700">
              <a:lnSpc>
                <a:spcPct val="100000"/>
              </a:lnSpc>
              <a:tabLst>
                <a:tab pos="254635" algn="l"/>
                <a:tab pos="1200150" algn="l"/>
                <a:tab pos="2390140" algn="l"/>
                <a:tab pos="3375025" algn="l"/>
                <a:tab pos="4756150" algn="l"/>
                <a:tab pos="6795134" algn="l"/>
                <a:tab pos="7661275" algn="l"/>
              </a:tabLst>
            </a:pPr>
            <a:r>
              <a:rPr sz="2200" spc="-5" dirty="0">
                <a:latin typeface="Times New Roman"/>
                <a:cs typeface="Times New Roman"/>
              </a:rPr>
              <a:t>-	</a:t>
            </a:r>
            <a:r>
              <a:rPr sz="2200" spc="30" dirty="0">
                <a:latin typeface="Times New Roman"/>
                <a:cs typeface="Times New Roman"/>
              </a:rPr>
              <a:t>нужно	</a:t>
            </a:r>
            <a:r>
              <a:rPr sz="2200" spc="15" dirty="0">
                <a:latin typeface="Times New Roman"/>
                <a:cs typeface="Times New Roman"/>
              </a:rPr>
              <a:t>избегать	</a:t>
            </a:r>
            <a:r>
              <a:rPr sz="2200" spc="35" dirty="0">
                <a:latin typeface="Times New Roman"/>
                <a:cs typeface="Times New Roman"/>
              </a:rPr>
              <a:t>резких	</a:t>
            </a:r>
            <a:r>
              <a:rPr sz="2200" spc="30" dirty="0">
                <a:latin typeface="Times New Roman"/>
                <a:cs typeface="Times New Roman"/>
              </a:rPr>
              <a:t>движений	</a:t>
            </a:r>
            <a:r>
              <a:rPr sz="2200" spc="35" dirty="0">
                <a:latin typeface="Times New Roman"/>
                <a:cs typeface="Times New Roman"/>
              </a:rPr>
              <a:t>оперированной	</a:t>
            </a:r>
            <a:r>
              <a:rPr sz="2200" spc="30" dirty="0">
                <a:latin typeface="Times New Roman"/>
                <a:cs typeface="Times New Roman"/>
              </a:rPr>
              <a:t>ногой	</a:t>
            </a:r>
            <a:r>
              <a:rPr sz="2200" spc="20" dirty="0">
                <a:latin typeface="Times New Roman"/>
                <a:cs typeface="Times New Roman"/>
              </a:rPr>
              <a:t>(толчки,</a:t>
            </a:r>
            <a:endParaRPr sz="2200">
              <a:latin typeface="Times New Roman"/>
              <a:cs typeface="Times New Roman"/>
            </a:endParaRPr>
          </a:p>
          <a:p>
            <a:pPr marL="12700" algn="just">
              <a:lnSpc>
                <a:spcPct val="100000"/>
              </a:lnSpc>
            </a:pPr>
            <a:r>
              <a:rPr sz="2200" spc="-10" dirty="0">
                <a:latin typeface="Times New Roman"/>
                <a:cs typeface="Times New Roman"/>
              </a:rPr>
              <a:t>прыжки, </a:t>
            </a:r>
            <a:r>
              <a:rPr sz="2200" spc="-75" dirty="0">
                <a:latin typeface="Times New Roman"/>
                <a:cs typeface="Times New Roman"/>
              </a:rPr>
              <a:t>бег, </a:t>
            </a:r>
            <a:r>
              <a:rPr sz="2200" spc="-10" dirty="0">
                <a:latin typeface="Times New Roman"/>
                <a:cs typeface="Times New Roman"/>
              </a:rPr>
              <a:t>гимнастика, </a:t>
            </a:r>
            <a:r>
              <a:rPr sz="2200" spc="-15" dirty="0">
                <a:latin typeface="Times New Roman"/>
                <a:cs typeface="Times New Roman"/>
              </a:rPr>
              <a:t>акробатика </a:t>
            </a:r>
            <a:r>
              <a:rPr sz="2200" spc="-5" dirty="0">
                <a:latin typeface="Times New Roman"/>
                <a:cs typeface="Times New Roman"/>
              </a:rPr>
              <a:t>и</a:t>
            </a:r>
            <a:r>
              <a:rPr sz="2200" spc="-330" dirty="0">
                <a:latin typeface="Times New Roman"/>
                <a:cs typeface="Times New Roman"/>
              </a:rPr>
              <a:t> </a:t>
            </a:r>
            <a:r>
              <a:rPr sz="2200" spc="-30" dirty="0">
                <a:latin typeface="Times New Roman"/>
                <a:cs typeface="Times New Roman"/>
              </a:rPr>
              <a:t>т.п.);</a:t>
            </a:r>
            <a:endParaRPr sz="2200">
              <a:latin typeface="Times New Roman"/>
              <a:cs typeface="Times New Roman"/>
            </a:endParaRPr>
          </a:p>
          <a:p>
            <a:pPr marL="12700" marR="5080" algn="just">
              <a:lnSpc>
                <a:spcPct val="100000"/>
              </a:lnSpc>
              <a:spcBef>
                <a:spcPts val="5"/>
              </a:spcBef>
            </a:pPr>
            <a:r>
              <a:rPr sz="2200" spc="-5" dirty="0">
                <a:latin typeface="Times New Roman"/>
                <a:cs typeface="Times New Roman"/>
              </a:rPr>
              <a:t>- не </a:t>
            </a:r>
            <a:r>
              <a:rPr sz="2200" spc="-15" dirty="0">
                <a:latin typeface="Times New Roman"/>
                <a:cs typeface="Times New Roman"/>
              </a:rPr>
              <a:t>рекомендуется </a:t>
            </a:r>
            <a:r>
              <a:rPr sz="2200" spc="-5" dirty="0">
                <a:latin typeface="Times New Roman"/>
                <a:cs typeface="Times New Roman"/>
              </a:rPr>
              <a:t>садиться за </a:t>
            </a:r>
            <a:r>
              <a:rPr sz="2200" spc="-30" dirty="0">
                <a:latin typeface="Times New Roman"/>
                <a:cs typeface="Times New Roman"/>
              </a:rPr>
              <a:t>руль </a:t>
            </a:r>
            <a:r>
              <a:rPr sz="2200" spc="-5" dirty="0">
                <a:latin typeface="Times New Roman"/>
                <a:cs typeface="Times New Roman"/>
              </a:rPr>
              <a:t>машины раньше чем </a:t>
            </a:r>
            <a:r>
              <a:rPr sz="2200" dirty="0">
                <a:latin typeface="Times New Roman"/>
                <a:cs typeface="Times New Roman"/>
              </a:rPr>
              <a:t>через </a:t>
            </a:r>
            <a:r>
              <a:rPr sz="2200" spc="-5" dirty="0">
                <a:latin typeface="Times New Roman"/>
                <a:cs typeface="Times New Roman"/>
              </a:rPr>
              <a:t>3 </a:t>
            </a:r>
            <a:r>
              <a:rPr sz="2200" spc="5" dirty="0">
                <a:latin typeface="Times New Roman"/>
                <a:cs typeface="Times New Roman"/>
              </a:rPr>
              <a:t>месяца  </a:t>
            </a:r>
            <a:r>
              <a:rPr sz="2200" spc="45" dirty="0">
                <a:latin typeface="Times New Roman"/>
                <a:cs typeface="Times New Roman"/>
              </a:rPr>
              <a:t>после </a:t>
            </a:r>
            <a:r>
              <a:rPr sz="2200" spc="35" dirty="0">
                <a:latin typeface="Times New Roman"/>
                <a:cs typeface="Times New Roman"/>
              </a:rPr>
              <a:t>операции, </a:t>
            </a:r>
            <a:r>
              <a:rPr sz="2200" spc="-5" dirty="0">
                <a:latin typeface="Times New Roman"/>
                <a:cs typeface="Times New Roman"/>
              </a:rPr>
              <a:t>а в </a:t>
            </a:r>
            <a:r>
              <a:rPr sz="2200" spc="25" dirty="0">
                <a:latin typeface="Times New Roman"/>
                <a:cs typeface="Times New Roman"/>
              </a:rPr>
              <a:t>более </a:t>
            </a:r>
            <a:r>
              <a:rPr sz="2200" spc="30" dirty="0">
                <a:latin typeface="Times New Roman"/>
                <a:cs typeface="Times New Roman"/>
              </a:rPr>
              <a:t>поздние </a:t>
            </a:r>
            <a:r>
              <a:rPr sz="2200" spc="35" dirty="0">
                <a:latin typeface="Times New Roman"/>
                <a:cs typeface="Times New Roman"/>
              </a:rPr>
              <a:t>сроки, </a:t>
            </a:r>
            <a:r>
              <a:rPr sz="2200" spc="30" dirty="0">
                <a:latin typeface="Times New Roman"/>
                <a:cs typeface="Times New Roman"/>
              </a:rPr>
              <a:t>управляя транспортом,  </a:t>
            </a:r>
            <a:r>
              <a:rPr sz="2200" spc="-10" dirty="0">
                <a:latin typeface="Times New Roman"/>
                <a:cs typeface="Times New Roman"/>
              </a:rPr>
              <a:t>каждые </a:t>
            </a:r>
            <a:r>
              <a:rPr sz="2200" spc="-5" dirty="0">
                <a:latin typeface="Times New Roman"/>
                <a:cs typeface="Times New Roman"/>
              </a:rPr>
              <a:t>1-2 </a:t>
            </a:r>
            <a:r>
              <a:rPr sz="2200" dirty="0">
                <a:latin typeface="Times New Roman"/>
                <a:cs typeface="Times New Roman"/>
              </a:rPr>
              <a:t>часа </a:t>
            </a:r>
            <a:r>
              <a:rPr sz="2200" spc="-10" dirty="0">
                <a:latin typeface="Times New Roman"/>
                <a:cs typeface="Times New Roman"/>
              </a:rPr>
              <a:t>нужно </a:t>
            </a:r>
            <a:r>
              <a:rPr sz="2200" spc="-15" dirty="0">
                <a:latin typeface="Times New Roman"/>
                <a:cs typeface="Times New Roman"/>
              </a:rPr>
              <a:t>делать </a:t>
            </a:r>
            <a:r>
              <a:rPr sz="2200" spc="5" dirty="0">
                <a:latin typeface="Times New Roman"/>
                <a:cs typeface="Times New Roman"/>
              </a:rPr>
              <a:t>остановки </a:t>
            </a:r>
            <a:r>
              <a:rPr sz="2200" spc="-5" dirty="0">
                <a:latin typeface="Times New Roman"/>
                <a:cs typeface="Times New Roman"/>
              </a:rPr>
              <a:t>и </a:t>
            </a:r>
            <a:r>
              <a:rPr sz="2200" spc="-25" dirty="0">
                <a:latin typeface="Times New Roman"/>
                <a:cs typeface="Times New Roman"/>
              </a:rPr>
              <a:t>выходить </a:t>
            </a:r>
            <a:r>
              <a:rPr sz="2200" spc="-5" dirty="0">
                <a:latin typeface="Times New Roman"/>
                <a:cs typeface="Times New Roman"/>
              </a:rPr>
              <a:t>из</a:t>
            </a:r>
            <a:r>
              <a:rPr sz="2200" spc="-30" dirty="0">
                <a:latin typeface="Times New Roman"/>
                <a:cs typeface="Times New Roman"/>
              </a:rPr>
              <a:t> </a:t>
            </a:r>
            <a:r>
              <a:rPr sz="2200" spc="-5" dirty="0">
                <a:latin typeface="Times New Roman"/>
                <a:cs typeface="Times New Roman"/>
              </a:rPr>
              <a:t>машины.</a:t>
            </a:r>
            <a:endParaRPr sz="2200">
              <a:latin typeface="Times New Roman"/>
              <a:cs typeface="Times New Roman"/>
            </a:endParaRPr>
          </a:p>
          <a:p>
            <a:pPr marL="12700" algn="just">
              <a:lnSpc>
                <a:spcPct val="100000"/>
              </a:lnSpc>
              <a:spcBef>
                <a:spcPts val="1310"/>
              </a:spcBef>
            </a:pPr>
            <a:r>
              <a:rPr sz="2200" spc="-5" dirty="0">
                <a:latin typeface="Times New Roman"/>
                <a:cs typeface="Times New Roman"/>
              </a:rPr>
              <a:t>К </a:t>
            </a:r>
            <a:r>
              <a:rPr sz="2200" spc="-30" dirty="0">
                <a:latin typeface="Times New Roman"/>
                <a:cs typeface="Times New Roman"/>
              </a:rPr>
              <a:t>труду </a:t>
            </a:r>
            <a:r>
              <a:rPr sz="2200" spc="-15" dirty="0">
                <a:latin typeface="Times New Roman"/>
                <a:cs typeface="Times New Roman"/>
              </a:rPr>
              <a:t>можно </a:t>
            </a:r>
            <a:r>
              <a:rPr sz="2200" spc="-10" dirty="0">
                <a:latin typeface="Times New Roman"/>
                <a:cs typeface="Times New Roman"/>
              </a:rPr>
              <a:t>приступить </a:t>
            </a:r>
            <a:r>
              <a:rPr sz="2200" spc="-5" dirty="0">
                <a:latin typeface="Times New Roman"/>
                <a:cs typeface="Times New Roman"/>
              </a:rPr>
              <a:t>не раньше чем </a:t>
            </a:r>
            <a:r>
              <a:rPr sz="2200" dirty="0">
                <a:latin typeface="Times New Roman"/>
                <a:cs typeface="Times New Roman"/>
              </a:rPr>
              <a:t>через </a:t>
            </a:r>
            <a:r>
              <a:rPr sz="2200" spc="-5" dirty="0">
                <a:latin typeface="Times New Roman"/>
                <a:cs typeface="Times New Roman"/>
              </a:rPr>
              <a:t>3 </a:t>
            </a:r>
            <a:r>
              <a:rPr sz="2200" spc="5" dirty="0">
                <a:latin typeface="Times New Roman"/>
                <a:cs typeface="Times New Roman"/>
              </a:rPr>
              <a:t>месяца</a:t>
            </a:r>
            <a:r>
              <a:rPr sz="2200" spc="-45" dirty="0">
                <a:latin typeface="Times New Roman"/>
                <a:cs typeface="Times New Roman"/>
              </a:rPr>
              <a:t> </a:t>
            </a:r>
            <a:r>
              <a:rPr sz="2200" spc="10" dirty="0">
                <a:latin typeface="Times New Roman"/>
                <a:cs typeface="Times New Roman"/>
              </a:rPr>
              <a:t>после</a:t>
            </a:r>
            <a:endParaRPr sz="2200">
              <a:latin typeface="Times New Roman"/>
              <a:cs typeface="Times New Roman"/>
            </a:endParaRPr>
          </a:p>
          <a:p>
            <a:pPr marL="12700" algn="just">
              <a:lnSpc>
                <a:spcPct val="100000"/>
              </a:lnSpc>
            </a:pPr>
            <a:r>
              <a:rPr sz="2200" spc="-5" dirty="0">
                <a:latin typeface="Times New Roman"/>
                <a:cs typeface="Times New Roman"/>
              </a:rPr>
              <a:t>операции, </a:t>
            </a:r>
            <a:r>
              <a:rPr sz="2200" spc="5" dirty="0">
                <a:latin typeface="Times New Roman"/>
                <a:cs typeface="Times New Roman"/>
              </a:rPr>
              <a:t>если </a:t>
            </a:r>
            <a:r>
              <a:rPr sz="2200" spc="-5" dirty="0">
                <a:latin typeface="Times New Roman"/>
                <a:cs typeface="Times New Roman"/>
              </a:rPr>
              <a:t>работа не </a:t>
            </a:r>
            <a:r>
              <a:rPr sz="2200" spc="-10" dirty="0">
                <a:latin typeface="Times New Roman"/>
                <a:cs typeface="Times New Roman"/>
              </a:rPr>
              <a:t>связана </a:t>
            </a:r>
            <a:r>
              <a:rPr sz="2200" spc="-5" dirty="0">
                <a:latin typeface="Times New Roman"/>
                <a:cs typeface="Times New Roman"/>
              </a:rPr>
              <a:t>с </a:t>
            </a:r>
            <a:r>
              <a:rPr sz="2200" spc="-10" dirty="0">
                <a:latin typeface="Times New Roman"/>
                <a:cs typeface="Times New Roman"/>
              </a:rPr>
              <a:t>длительным пребыванием </a:t>
            </a:r>
            <a:r>
              <a:rPr sz="2200" spc="-5" dirty="0">
                <a:latin typeface="Times New Roman"/>
                <a:cs typeface="Times New Roman"/>
              </a:rPr>
              <a:t>на</a:t>
            </a:r>
            <a:r>
              <a:rPr sz="2200" spc="35" dirty="0">
                <a:latin typeface="Times New Roman"/>
                <a:cs typeface="Times New Roman"/>
              </a:rPr>
              <a:t> </a:t>
            </a:r>
            <a:r>
              <a:rPr sz="2200" spc="-10" dirty="0">
                <a:latin typeface="Times New Roman"/>
                <a:cs typeface="Times New Roman"/>
              </a:rPr>
              <a:t>ногах.</a:t>
            </a:r>
            <a:endParaRPr sz="2200">
              <a:latin typeface="Times New Roman"/>
              <a:cs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8267" y="120523"/>
            <a:ext cx="8571230" cy="6526530"/>
          </a:xfrm>
          <a:prstGeom prst="rect">
            <a:avLst/>
          </a:prstGeom>
        </p:spPr>
        <p:txBody>
          <a:bodyPr vert="horz" wrap="square" lIns="0" tIns="12065" rIns="0" bIns="0" rtlCol="0">
            <a:spAutoFit/>
          </a:bodyPr>
          <a:lstStyle/>
          <a:p>
            <a:pPr marL="12700">
              <a:lnSpc>
                <a:spcPct val="100000"/>
              </a:lnSpc>
              <a:spcBef>
                <a:spcPts val="95"/>
              </a:spcBef>
              <a:tabLst>
                <a:tab pos="307975" algn="l"/>
              </a:tabLst>
            </a:pPr>
            <a:r>
              <a:rPr sz="2200" spc="-5" dirty="0">
                <a:latin typeface="Times New Roman"/>
                <a:cs typeface="Times New Roman"/>
              </a:rPr>
              <a:t>•	</a:t>
            </a:r>
            <a:r>
              <a:rPr sz="2200" b="1" spc="-5" dirty="0">
                <a:latin typeface="Times New Roman"/>
                <a:cs typeface="Times New Roman"/>
              </a:rPr>
              <a:t>Замена </a:t>
            </a:r>
            <a:r>
              <a:rPr sz="2200" b="1" spc="-20" dirty="0">
                <a:latin typeface="Times New Roman"/>
                <a:cs typeface="Times New Roman"/>
              </a:rPr>
              <a:t>только </a:t>
            </a:r>
            <a:r>
              <a:rPr sz="2200" b="1" spc="-25" dirty="0">
                <a:latin typeface="Times New Roman"/>
                <a:cs typeface="Times New Roman"/>
              </a:rPr>
              <a:t>одного </a:t>
            </a:r>
            <a:r>
              <a:rPr sz="2200" b="1" spc="-15" dirty="0">
                <a:latin typeface="Times New Roman"/>
                <a:cs typeface="Times New Roman"/>
              </a:rPr>
              <a:t>отдела </a:t>
            </a:r>
            <a:r>
              <a:rPr sz="2200" b="1" spc="-20" dirty="0">
                <a:latin typeface="Times New Roman"/>
                <a:cs typeface="Times New Roman"/>
              </a:rPr>
              <a:t>коленного </a:t>
            </a:r>
            <a:r>
              <a:rPr sz="2200" b="1" spc="-15" dirty="0">
                <a:latin typeface="Times New Roman"/>
                <a:cs typeface="Times New Roman"/>
              </a:rPr>
              <a:t>сустава</a:t>
            </a:r>
            <a:r>
              <a:rPr sz="2200" b="1" spc="-125" dirty="0">
                <a:latin typeface="Times New Roman"/>
                <a:cs typeface="Times New Roman"/>
              </a:rPr>
              <a:t> </a:t>
            </a:r>
            <a:r>
              <a:rPr sz="2200" b="1" spc="-10" dirty="0">
                <a:latin typeface="Times New Roman"/>
                <a:cs typeface="Times New Roman"/>
              </a:rPr>
              <a:t>(артропластика)</a:t>
            </a:r>
            <a:endParaRPr sz="2200">
              <a:latin typeface="Times New Roman"/>
              <a:cs typeface="Times New Roman"/>
            </a:endParaRPr>
          </a:p>
          <a:p>
            <a:pPr marL="355600" marR="1352550">
              <a:lnSpc>
                <a:spcPct val="100899"/>
              </a:lnSpc>
            </a:pPr>
            <a:r>
              <a:rPr sz="2200" spc="-5" dirty="0">
                <a:latin typeface="Times New Roman"/>
                <a:cs typeface="Times New Roman"/>
              </a:rPr>
              <a:t>– Замена </a:t>
            </a:r>
            <a:r>
              <a:rPr sz="2200" spc="-35" dirty="0">
                <a:latin typeface="Times New Roman"/>
                <a:cs typeface="Times New Roman"/>
              </a:rPr>
              <a:t>только </a:t>
            </a:r>
            <a:r>
              <a:rPr sz="2200" spc="-15" dirty="0">
                <a:latin typeface="Times New Roman"/>
                <a:cs typeface="Times New Roman"/>
              </a:rPr>
              <a:t>медиального </a:t>
            </a:r>
            <a:r>
              <a:rPr sz="2200" spc="-10" dirty="0">
                <a:latin typeface="Times New Roman"/>
                <a:cs typeface="Times New Roman"/>
              </a:rPr>
              <a:t>или </a:t>
            </a:r>
            <a:r>
              <a:rPr sz="2200" spc="-15" dirty="0">
                <a:latin typeface="Times New Roman"/>
                <a:cs typeface="Times New Roman"/>
              </a:rPr>
              <a:t>латерального</a:t>
            </a:r>
            <a:r>
              <a:rPr sz="2200" spc="-195" dirty="0">
                <a:latin typeface="Times New Roman"/>
                <a:cs typeface="Times New Roman"/>
              </a:rPr>
              <a:t> </a:t>
            </a:r>
            <a:r>
              <a:rPr sz="2200" spc="-10" dirty="0">
                <a:latin typeface="Times New Roman"/>
                <a:cs typeface="Times New Roman"/>
              </a:rPr>
              <a:t>бедренно-  </a:t>
            </a:r>
            <a:r>
              <a:rPr sz="2200" spc="-25" dirty="0">
                <a:latin typeface="Times New Roman"/>
                <a:cs typeface="Times New Roman"/>
              </a:rPr>
              <a:t>большеберцового отдела</a:t>
            </a:r>
            <a:r>
              <a:rPr sz="2200" spc="15" dirty="0">
                <a:latin typeface="Times New Roman"/>
                <a:cs typeface="Times New Roman"/>
              </a:rPr>
              <a:t> </a:t>
            </a:r>
            <a:r>
              <a:rPr sz="2200" spc="-35" dirty="0">
                <a:latin typeface="Times New Roman"/>
                <a:cs typeface="Times New Roman"/>
              </a:rPr>
              <a:t>колена.</a:t>
            </a:r>
            <a:endParaRPr sz="2200">
              <a:latin typeface="Times New Roman"/>
              <a:cs typeface="Times New Roman"/>
            </a:endParaRPr>
          </a:p>
          <a:p>
            <a:pPr marL="355600" marR="5080" indent="-342900">
              <a:lnSpc>
                <a:spcPct val="100899"/>
              </a:lnSpc>
              <a:spcBef>
                <a:spcPts val="409"/>
              </a:spcBef>
              <a:tabLst>
                <a:tab pos="320040" algn="l"/>
              </a:tabLst>
            </a:pPr>
            <a:r>
              <a:rPr sz="2200" spc="-5" dirty="0">
                <a:latin typeface="Times New Roman"/>
                <a:cs typeface="Times New Roman"/>
              </a:rPr>
              <a:t>•	</a:t>
            </a:r>
            <a:r>
              <a:rPr sz="2200" b="1" spc="-10" dirty="0">
                <a:latin typeface="Times New Roman"/>
                <a:cs typeface="Times New Roman"/>
              </a:rPr>
              <a:t>Сцементированная </a:t>
            </a:r>
            <a:r>
              <a:rPr sz="2200" b="1" spc="-5" dirty="0">
                <a:latin typeface="Times New Roman"/>
                <a:cs typeface="Times New Roman"/>
              </a:rPr>
              <a:t>замена </a:t>
            </a:r>
            <a:r>
              <a:rPr sz="2200" b="1" spc="-15" dirty="0">
                <a:latin typeface="Times New Roman"/>
                <a:cs typeface="Times New Roman"/>
              </a:rPr>
              <a:t>сустава (артроплатика) </a:t>
            </a:r>
            <a:r>
              <a:rPr sz="2200" spc="-5" dirty="0">
                <a:latin typeface="Times New Roman"/>
                <a:cs typeface="Times New Roman"/>
              </a:rPr>
              <a:t>- Процедура,  при </a:t>
            </a:r>
            <a:r>
              <a:rPr sz="2200" spc="-25" dirty="0">
                <a:latin typeface="Times New Roman"/>
                <a:cs typeface="Times New Roman"/>
              </a:rPr>
              <a:t>которой </a:t>
            </a:r>
            <a:r>
              <a:rPr sz="2200" spc="-10" dirty="0">
                <a:latin typeface="Times New Roman"/>
                <a:cs typeface="Times New Roman"/>
              </a:rPr>
              <a:t>костный цемент или полиметилметакрилат  </a:t>
            </a:r>
            <a:r>
              <a:rPr sz="2200" spc="-5" dirty="0">
                <a:latin typeface="Times New Roman"/>
                <a:cs typeface="Times New Roman"/>
              </a:rPr>
              <a:t>(polymethylmethacrylate, PMMA) </a:t>
            </a:r>
            <a:r>
              <a:rPr sz="2200" spc="-15" dirty="0">
                <a:latin typeface="Times New Roman"/>
                <a:cs typeface="Times New Roman"/>
              </a:rPr>
              <a:t>используется </a:t>
            </a:r>
            <a:r>
              <a:rPr sz="2200" spc="-5" dirty="0">
                <a:latin typeface="Times New Roman"/>
                <a:cs typeface="Times New Roman"/>
              </a:rPr>
              <a:t>для </a:t>
            </a:r>
            <a:r>
              <a:rPr sz="2200" spc="-10" dirty="0">
                <a:latin typeface="Times New Roman"/>
                <a:cs typeface="Times New Roman"/>
              </a:rPr>
              <a:t>фиксации </a:t>
            </a:r>
            <a:r>
              <a:rPr sz="2200" spc="-5" dirty="0">
                <a:latin typeface="Times New Roman"/>
                <a:cs typeface="Times New Roman"/>
              </a:rPr>
              <a:t>протеза  в</a:t>
            </a:r>
            <a:r>
              <a:rPr sz="2200" spc="-10" dirty="0">
                <a:latin typeface="Times New Roman"/>
                <a:cs typeface="Times New Roman"/>
              </a:rPr>
              <a:t> </a:t>
            </a:r>
            <a:r>
              <a:rPr sz="2200" spc="-5" dirty="0">
                <a:latin typeface="Times New Roman"/>
                <a:cs typeface="Times New Roman"/>
              </a:rPr>
              <a:t>суставе.</a:t>
            </a:r>
            <a:endParaRPr sz="2200">
              <a:latin typeface="Times New Roman"/>
              <a:cs typeface="Times New Roman"/>
            </a:endParaRPr>
          </a:p>
          <a:p>
            <a:pPr marL="355600" marR="361950" indent="-342900">
              <a:lnSpc>
                <a:spcPct val="100000"/>
              </a:lnSpc>
              <a:spcBef>
                <a:spcPts val="650"/>
              </a:spcBef>
              <a:tabLst>
                <a:tab pos="320040" algn="l"/>
              </a:tabLst>
            </a:pPr>
            <a:r>
              <a:rPr sz="2200" spc="-5" dirty="0">
                <a:latin typeface="Times New Roman"/>
                <a:cs typeface="Times New Roman"/>
              </a:rPr>
              <a:t>•	</a:t>
            </a:r>
            <a:r>
              <a:rPr sz="2200" b="1" spc="-5" dirty="0">
                <a:latin typeface="Times New Roman"/>
                <a:cs typeface="Times New Roman"/>
              </a:rPr>
              <a:t>Врастание, </a:t>
            </a:r>
            <a:r>
              <a:rPr sz="2200" b="1" spc="-10" dirty="0">
                <a:latin typeface="Times New Roman"/>
                <a:cs typeface="Times New Roman"/>
              </a:rPr>
              <a:t>или </a:t>
            </a:r>
            <a:r>
              <a:rPr sz="2200" b="1" spc="-5" dirty="0">
                <a:latin typeface="Times New Roman"/>
                <a:cs typeface="Times New Roman"/>
              </a:rPr>
              <a:t>бесцементая замена </a:t>
            </a:r>
            <a:r>
              <a:rPr sz="2200" b="1" spc="-15" dirty="0">
                <a:latin typeface="Times New Roman"/>
                <a:cs typeface="Times New Roman"/>
              </a:rPr>
              <a:t>сустава </a:t>
            </a:r>
            <a:r>
              <a:rPr sz="2200" b="1" spc="-10" dirty="0">
                <a:latin typeface="Times New Roman"/>
                <a:cs typeface="Times New Roman"/>
              </a:rPr>
              <a:t>(артропластика) </a:t>
            </a:r>
            <a:r>
              <a:rPr sz="2200" spc="-5" dirty="0">
                <a:latin typeface="Times New Roman"/>
                <a:cs typeface="Times New Roman"/>
              </a:rPr>
              <a:t>-  Процедура, при </a:t>
            </a:r>
            <a:r>
              <a:rPr sz="2200" spc="-25" dirty="0">
                <a:latin typeface="Times New Roman"/>
                <a:cs typeface="Times New Roman"/>
              </a:rPr>
              <a:t>которой </a:t>
            </a:r>
            <a:r>
              <a:rPr sz="2200" spc="-5" dirty="0">
                <a:latin typeface="Times New Roman"/>
                <a:cs typeface="Times New Roman"/>
              </a:rPr>
              <a:t>не применяется </a:t>
            </a:r>
            <a:r>
              <a:rPr sz="2200" spc="-10" dirty="0">
                <a:latin typeface="Times New Roman"/>
                <a:cs typeface="Times New Roman"/>
              </a:rPr>
              <a:t>цемент </a:t>
            </a:r>
            <a:r>
              <a:rPr sz="2200" spc="-5" dirty="0">
                <a:latin typeface="Times New Roman"/>
                <a:cs typeface="Times New Roman"/>
              </a:rPr>
              <a:t>для </a:t>
            </a:r>
            <a:r>
              <a:rPr sz="2200" spc="-10" dirty="0">
                <a:latin typeface="Times New Roman"/>
                <a:cs typeface="Times New Roman"/>
              </a:rPr>
              <a:t>фиксации  </a:t>
            </a:r>
            <a:r>
              <a:rPr sz="2200" spc="-5" dirty="0">
                <a:latin typeface="Times New Roman"/>
                <a:cs typeface="Times New Roman"/>
              </a:rPr>
              <a:t>протеза. </a:t>
            </a:r>
            <a:r>
              <a:rPr sz="2200" spc="-15" dirty="0">
                <a:latin typeface="Times New Roman"/>
                <a:cs typeface="Times New Roman"/>
              </a:rPr>
              <a:t>Кость </a:t>
            </a:r>
            <a:r>
              <a:rPr sz="2200" spc="-5" dirty="0">
                <a:latin typeface="Times New Roman"/>
                <a:cs typeface="Times New Roman"/>
              </a:rPr>
              <a:t>врастает в </a:t>
            </a:r>
            <a:r>
              <a:rPr sz="2200" dirty="0">
                <a:latin typeface="Times New Roman"/>
                <a:cs typeface="Times New Roman"/>
              </a:rPr>
              <a:t>поверхность </a:t>
            </a:r>
            <a:r>
              <a:rPr sz="2200" spc="-5" dirty="0">
                <a:latin typeface="Times New Roman"/>
                <a:cs typeface="Times New Roman"/>
              </a:rPr>
              <a:t>протеза, </a:t>
            </a:r>
            <a:r>
              <a:rPr sz="2200" spc="-15" dirty="0">
                <a:latin typeface="Times New Roman"/>
                <a:cs typeface="Times New Roman"/>
              </a:rPr>
              <a:t>что ведет</a:t>
            </a:r>
            <a:r>
              <a:rPr sz="2200" spc="-5" dirty="0">
                <a:latin typeface="Times New Roman"/>
                <a:cs typeface="Times New Roman"/>
              </a:rPr>
              <a:t> к</a:t>
            </a:r>
            <a:endParaRPr sz="2200">
              <a:latin typeface="Times New Roman"/>
              <a:cs typeface="Times New Roman"/>
            </a:endParaRPr>
          </a:p>
          <a:p>
            <a:pPr marL="355600">
              <a:lnSpc>
                <a:spcPct val="100000"/>
              </a:lnSpc>
            </a:pPr>
            <a:r>
              <a:rPr sz="2200" spc="-5" dirty="0">
                <a:latin typeface="Times New Roman"/>
                <a:cs typeface="Times New Roman"/>
              </a:rPr>
              <a:t>стабильной </a:t>
            </a:r>
            <a:r>
              <a:rPr sz="2200" spc="-10" dirty="0">
                <a:latin typeface="Times New Roman"/>
                <a:cs typeface="Times New Roman"/>
              </a:rPr>
              <a:t>фиксации, </a:t>
            </a:r>
            <a:r>
              <a:rPr sz="2200" spc="-5" dirty="0">
                <a:latin typeface="Times New Roman"/>
                <a:cs typeface="Times New Roman"/>
              </a:rPr>
              <a:t>для </a:t>
            </a:r>
            <a:r>
              <a:rPr sz="2200" spc="-20" dirty="0">
                <a:latin typeface="Times New Roman"/>
                <a:cs typeface="Times New Roman"/>
              </a:rPr>
              <a:t>чего </a:t>
            </a:r>
            <a:r>
              <a:rPr sz="2200" spc="-10" dirty="0">
                <a:latin typeface="Times New Roman"/>
                <a:cs typeface="Times New Roman"/>
              </a:rPr>
              <a:t>используется </a:t>
            </a:r>
            <a:r>
              <a:rPr sz="2200" spc="-15" dirty="0">
                <a:latin typeface="Times New Roman"/>
                <a:cs typeface="Times New Roman"/>
              </a:rPr>
              <a:t>модель</a:t>
            </a:r>
            <a:r>
              <a:rPr sz="2200" spc="-114" dirty="0">
                <a:latin typeface="Times New Roman"/>
                <a:cs typeface="Times New Roman"/>
              </a:rPr>
              <a:t> </a:t>
            </a:r>
            <a:r>
              <a:rPr sz="2200" spc="-10" dirty="0">
                <a:latin typeface="Times New Roman"/>
                <a:cs typeface="Times New Roman"/>
              </a:rPr>
              <a:t>перелома-</a:t>
            </a:r>
            <a:endParaRPr sz="2200">
              <a:latin typeface="Times New Roman"/>
              <a:cs typeface="Times New Roman"/>
            </a:endParaRPr>
          </a:p>
          <a:p>
            <a:pPr marL="355600">
              <a:lnSpc>
                <a:spcPct val="100000"/>
              </a:lnSpc>
            </a:pPr>
            <a:r>
              <a:rPr sz="2200" spc="-20" dirty="0">
                <a:latin typeface="Times New Roman"/>
                <a:cs typeface="Times New Roman"/>
              </a:rPr>
              <a:t>заживления.</a:t>
            </a:r>
            <a:endParaRPr sz="2200">
              <a:latin typeface="Times New Roman"/>
              <a:cs typeface="Times New Roman"/>
            </a:endParaRPr>
          </a:p>
          <a:p>
            <a:pPr marL="355600" marR="163830" indent="-342900">
              <a:lnSpc>
                <a:spcPct val="100000"/>
              </a:lnSpc>
              <a:spcBef>
                <a:spcPts val="600"/>
              </a:spcBef>
              <a:tabLst>
                <a:tab pos="320040" algn="l"/>
              </a:tabLst>
            </a:pPr>
            <a:r>
              <a:rPr sz="2200" spc="-5" dirty="0">
                <a:latin typeface="Times New Roman"/>
                <a:cs typeface="Times New Roman"/>
              </a:rPr>
              <a:t>•	</a:t>
            </a:r>
            <a:r>
              <a:rPr sz="2200" b="1" spc="-5" dirty="0">
                <a:latin typeface="Times New Roman"/>
                <a:cs typeface="Times New Roman"/>
              </a:rPr>
              <a:t>Первичная замена </a:t>
            </a:r>
            <a:r>
              <a:rPr sz="2200" b="1" spc="-15" dirty="0">
                <a:latin typeface="Times New Roman"/>
                <a:cs typeface="Times New Roman"/>
              </a:rPr>
              <a:t>сустава </a:t>
            </a:r>
            <a:r>
              <a:rPr sz="2200" b="1" spc="-10" dirty="0">
                <a:latin typeface="Times New Roman"/>
                <a:cs typeface="Times New Roman"/>
              </a:rPr>
              <a:t>(артропластика)</a:t>
            </a:r>
            <a:r>
              <a:rPr sz="2200" spc="-10" dirty="0">
                <a:latin typeface="Times New Roman"/>
                <a:cs typeface="Times New Roman"/>
              </a:rPr>
              <a:t>- Первая </a:t>
            </a:r>
            <a:r>
              <a:rPr sz="2200" spc="-5" dirty="0">
                <a:latin typeface="Times New Roman"/>
                <a:cs typeface="Times New Roman"/>
              </a:rPr>
              <a:t>операция по  замене</a:t>
            </a:r>
            <a:r>
              <a:rPr sz="2200" spc="-10" dirty="0">
                <a:latin typeface="Times New Roman"/>
                <a:cs typeface="Times New Roman"/>
              </a:rPr>
              <a:t> сустава.</a:t>
            </a:r>
            <a:endParaRPr sz="2200">
              <a:latin typeface="Times New Roman"/>
              <a:cs typeface="Times New Roman"/>
            </a:endParaRPr>
          </a:p>
          <a:p>
            <a:pPr marL="12700">
              <a:lnSpc>
                <a:spcPct val="100000"/>
              </a:lnSpc>
              <a:spcBef>
                <a:spcPts val="605"/>
              </a:spcBef>
              <a:tabLst>
                <a:tab pos="320040" algn="l"/>
              </a:tabLst>
            </a:pPr>
            <a:r>
              <a:rPr sz="2200" spc="-5" dirty="0">
                <a:latin typeface="Times New Roman"/>
                <a:cs typeface="Times New Roman"/>
              </a:rPr>
              <a:t>•	</a:t>
            </a:r>
            <a:r>
              <a:rPr sz="2200" b="1" spc="-5" dirty="0">
                <a:latin typeface="Times New Roman"/>
                <a:cs typeface="Times New Roman"/>
              </a:rPr>
              <a:t>Ревизия </a:t>
            </a:r>
            <a:r>
              <a:rPr sz="2200" b="1" spc="-20" dirty="0">
                <a:latin typeface="Times New Roman"/>
                <a:cs typeface="Times New Roman"/>
              </a:rPr>
              <a:t>(повторная </a:t>
            </a:r>
            <a:r>
              <a:rPr sz="2200" b="1" spc="-5" dirty="0">
                <a:latin typeface="Times New Roman"/>
                <a:cs typeface="Times New Roman"/>
              </a:rPr>
              <a:t>операция) </a:t>
            </a:r>
            <a:r>
              <a:rPr sz="2200" spc="-5" dirty="0">
                <a:latin typeface="Times New Roman"/>
                <a:cs typeface="Times New Roman"/>
              </a:rPr>
              <a:t>– </a:t>
            </a:r>
            <a:r>
              <a:rPr sz="2200" spc="-10" dirty="0">
                <a:latin typeface="Times New Roman"/>
                <a:cs typeface="Times New Roman"/>
              </a:rPr>
              <a:t>Вторая или</a:t>
            </a:r>
            <a:r>
              <a:rPr sz="2200" spc="190" dirty="0">
                <a:latin typeface="Times New Roman"/>
                <a:cs typeface="Times New Roman"/>
              </a:rPr>
              <a:t> </a:t>
            </a:r>
            <a:r>
              <a:rPr sz="2200" spc="-5" dirty="0">
                <a:latin typeface="Times New Roman"/>
                <a:cs typeface="Times New Roman"/>
              </a:rPr>
              <a:t>последующие</a:t>
            </a:r>
            <a:endParaRPr sz="2200">
              <a:latin typeface="Times New Roman"/>
              <a:cs typeface="Times New Roman"/>
            </a:endParaRPr>
          </a:p>
          <a:p>
            <a:pPr marL="355600" marR="66040">
              <a:lnSpc>
                <a:spcPct val="100000"/>
              </a:lnSpc>
            </a:pPr>
            <a:r>
              <a:rPr sz="2200" spc="-5" dirty="0">
                <a:latin typeface="Times New Roman"/>
                <a:cs typeface="Times New Roman"/>
              </a:rPr>
              <a:t>операции; обычно </a:t>
            </a:r>
            <a:r>
              <a:rPr sz="2200" spc="-10" dirty="0">
                <a:latin typeface="Times New Roman"/>
                <a:cs typeface="Times New Roman"/>
              </a:rPr>
              <a:t>производятся </a:t>
            </a:r>
            <a:r>
              <a:rPr sz="2200" spc="-5" dirty="0">
                <a:latin typeface="Times New Roman"/>
                <a:cs typeface="Times New Roman"/>
              </a:rPr>
              <a:t>при нестабильном, </a:t>
            </a:r>
            <a:r>
              <a:rPr sz="2200" spc="-15" dirty="0">
                <a:latin typeface="Times New Roman"/>
                <a:cs typeface="Times New Roman"/>
              </a:rPr>
              <a:t>подвижном, </a:t>
            </a:r>
            <a:r>
              <a:rPr sz="2200" spc="-10" dirty="0">
                <a:latin typeface="Times New Roman"/>
                <a:cs typeface="Times New Roman"/>
              </a:rPr>
              <a:t>или  болезненном</a:t>
            </a:r>
            <a:r>
              <a:rPr sz="2200" spc="10" dirty="0">
                <a:latin typeface="Times New Roman"/>
                <a:cs typeface="Times New Roman"/>
              </a:rPr>
              <a:t> </a:t>
            </a:r>
            <a:r>
              <a:rPr sz="2200" spc="-10" dirty="0">
                <a:latin typeface="Times New Roman"/>
                <a:cs typeface="Times New Roman"/>
              </a:rPr>
              <a:t>протезе.</a:t>
            </a:r>
            <a:endParaRPr sz="2200">
              <a:latin typeface="Times New Roman"/>
              <a:cs typeface="Times New Roman"/>
            </a:endParaRPr>
          </a:p>
          <a:p>
            <a:pPr marL="588645">
              <a:lnSpc>
                <a:spcPct val="100000"/>
              </a:lnSpc>
              <a:spcBef>
                <a:spcPts val="1019"/>
              </a:spcBef>
            </a:pPr>
            <a:r>
              <a:rPr sz="2400" spc="-15" dirty="0">
                <a:solidFill>
                  <a:srgbClr val="003164"/>
                </a:solidFill>
                <a:latin typeface="Calibri"/>
                <a:cs typeface="Calibri"/>
                <a:hlinkClick r:id="rId3"/>
              </a:rPr>
              <a:t>http://emedicine.medscape.com/article/320061-overview</a:t>
            </a:r>
            <a:endParaRPr sz="2400">
              <a:latin typeface="Calibri"/>
              <a:cs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9590" y="2565272"/>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329590" y="3224021"/>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329590" y="3893057"/>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304190" y="503301"/>
            <a:ext cx="8657590" cy="4110354"/>
          </a:xfrm>
          <a:prstGeom prst="rect">
            <a:avLst/>
          </a:prstGeom>
        </p:spPr>
        <p:txBody>
          <a:bodyPr vert="horz" wrap="square" lIns="0" tIns="12700" rIns="0" bIns="0" rtlCol="0">
            <a:spAutoFit/>
          </a:bodyPr>
          <a:lstStyle/>
          <a:p>
            <a:pPr marL="118745" algn="ctr">
              <a:lnSpc>
                <a:spcPct val="100000"/>
              </a:lnSpc>
              <a:spcBef>
                <a:spcPts val="100"/>
              </a:spcBef>
            </a:pPr>
            <a:r>
              <a:rPr sz="2400" b="1" i="1" spc="-15" dirty="0">
                <a:solidFill>
                  <a:srgbClr val="FD0000"/>
                </a:solidFill>
                <a:latin typeface="Arial"/>
                <a:cs typeface="Arial"/>
              </a:rPr>
              <a:t>РЕКОМЕНДАЦИИ</a:t>
            </a:r>
            <a:endParaRPr sz="2400">
              <a:latin typeface="Arial"/>
              <a:cs typeface="Arial"/>
            </a:endParaRPr>
          </a:p>
          <a:p>
            <a:pPr marL="1736089">
              <a:lnSpc>
                <a:spcPct val="100000"/>
              </a:lnSpc>
            </a:pPr>
            <a:r>
              <a:rPr sz="2400" b="1" i="1" spc="-5" dirty="0">
                <a:solidFill>
                  <a:srgbClr val="FD0000"/>
                </a:solidFill>
                <a:latin typeface="Arial"/>
                <a:cs typeface="Arial"/>
              </a:rPr>
              <a:t>Через 3 </a:t>
            </a:r>
            <a:r>
              <a:rPr sz="2400" b="1" i="1" dirty="0">
                <a:solidFill>
                  <a:srgbClr val="FD0000"/>
                </a:solidFill>
                <a:latin typeface="Arial"/>
                <a:cs typeface="Arial"/>
              </a:rPr>
              <a:t>- </a:t>
            </a:r>
            <a:r>
              <a:rPr sz="2400" b="1" i="1" spc="-5" dirty="0">
                <a:solidFill>
                  <a:srgbClr val="FD0000"/>
                </a:solidFill>
                <a:latin typeface="Arial"/>
                <a:cs typeface="Arial"/>
              </a:rPr>
              <a:t>4 месяца </a:t>
            </a:r>
            <a:r>
              <a:rPr sz="2400" b="1" i="1" spc="-10" dirty="0">
                <a:solidFill>
                  <a:srgbClr val="FD0000"/>
                </a:solidFill>
                <a:latin typeface="Arial"/>
                <a:cs typeface="Arial"/>
              </a:rPr>
              <a:t>после</a:t>
            </a:r>
            <a:r>
              <a:rPr sz="2400" b="1" i="1" spc="-80" dirty="0">
                <a:solidFill>
                  <a:srgbClr val="FD0000"/>
                </a:solidFill>
                <a:latin typeface="Arial"/>
                <a:cs typeface="Arial"/>
              </a:rPr>
              <a:t> </a:t>
            </a:r>
            <a:r>
              <a:rPr sz="2400" b="1" i="1" spc="-5" dirty="0">
                <a:solidFill>
                  <a:srgbClr val="FD0000"/>
                </a:solidFill>
                <a:latin typeface="Arial"/>
                <a:cs typeface="Arial"/>
              </a:rPr>
              <a:t>операции</a:t>
            </a:r>
            <a:endParaRPr sz="2400">
              <a:latin typeface="Arial"/>
              <a:cs typeface="Arial"/>
            </a:endParaRPr>
          </a:p>
          <a:p>
            <a:pPr marL="38100">
              <a:lnSpc>
                <a:spcPts val="2690"/>
              </a:lnSpc>
              <a:spcBef>
                <a:spcPts val="70"/>
              </a:spcBef>
              <a:tabLst>
                <a:tab pos="571500" algn="l"/>
              </a:tabLst>
            </a:pPr>
            <a:r>
              <a:rPr sz="2400" dirty="0">
                <a:latin typeface="Arial"/>
                <a:cs typeface="Arial"/>
              </a:rPr>
              <a:t>•	</a:t>
            </a:r>
            <a:r>
              <a:rPr sz="2400" spc="-5" dirty="0">
                <a:latin typeface="Arial"/>
                <a:cs typeface="Arial"/>
              </a:rPr>
              <a:t>можно </a:t>
            </a:r>
            <a:r>
              <a:rPr sz="2400" spc="-15" dirty="0">
                <a:latin typeface="Arial"/>
                <a:cs typeface="Arial"/>
              </a:rPr>
              <a:t>спать </a:t>
            </a:r>
            <a:r>
              <a:rPr sz="2400" spc="-5" dirty="0">
                <a:latin typeface="Arial"/>
                <a:cs typeface="Arial"/>
              </a:rPr>
              <a:t>на </a:t>
            </a:r>
            <a:r>
              <a:rPr sz="2400" spc="-15" dirty="0">
                <a:latin typeface="Arial"/>
                <a:cs typeface="Arial"/>
              </a:rPr>
              <a:t>здоровой</a:t>
            </a:r>
            <a:r>
              <a:rPr sz="2400" spc="-155" dirty="0">
                <a:latin typeface="Arial"/>
                <a:cs typeface="Arial"/>
              </a:rPr>
              <a:t> </a:t>
            </a:r>
            <a:r>
              <a:rPr sz="2400" spc="-10" dirty="0">
                <a:latin typeface="Arial"/>
                <a:cs typeface="Arial"/>
              </a:rPr>
              <a:t>стороне.</a:t>
            </a:r>
            <a:endParaRPr sz="2400">
              <a:latin typeface="Arial"/>
              <a:cs typeface="Arial"/>
            </a:endParaRPr>
          </a:p>
          <a:p>
            <a:pPr marL="571500" marR="58419" indent="-534035">
              <a:lnSpc>
                <a:spcPts val="2510"/>
              </a:lnSpc>
              <a:spcBef>
                <a:spcPts val="200"/>
              </a:spcBef>
              <a:tabLst>
                <a:tab pos="571500" algn="l"/>
              </a:tabLst>
            </a:pPr>
            <a:r>
              <a:rPr sz="3600" baseline="-9259" dirty="0">
                <a:latin typeface="Arial"/>
                <a:cs typeface="Arial"/>
              </a:rPr>
              <a:t>•	</a:t>
            </a:r>
            <a:r>
              <a:rPr sz="2400" spc="-15" dirty="0">
                <a:latin typeface="Arial"/>
                <a:cs typeface="Arial"/>
              </a:rPr>
              <a:t>Через </a:t>
            </a:r>
            <a:r>
              <a:rPr sz="2400" dirty="0">
                <a:latin typeface="Arial"/>
                <a:cs typeface="Arial"/>
              </a:rPr>
              <a:t>3 </a:t>
            </a:r>
            <a:r>
              <a:rPr sz="2400" spc="-5" dirty="0">
                <a:latin typeface="Arial"/>
                <a:cs typeface="Arial"/>
              </a:rPr>
              <a:t>месяца </a:t>
            </a:r>
            <a:r>
              <a:rPr sz="2400" spc="-10" dirty="0">
                <a:latin typeface="Arial"/>
                <a:cs typeface="Arial"/>
              </a:rPr>
              <a:t>(независимо </a:t>
            </a:r>
            <a:r>
              <a:rPr sz="2400" spc="-30" dirty="0">
                <a:latin typeface="Arial"/>
                <a:cs typeface="Arial"/>
              </a:rPr>
              <a:t>от </a:t>
            </a:r>
            <a:r>
              <a:rPr sz="2400" spc="-5" dirty="0">
                <a:latin typeface="Arial"/>
                <a:cs typeface="Arial"/>
              </a:rPr>
              <a:t>вида </a:t>
            </a:r>
            <a:r>
              <a:rPr sz="2400" spc="-15" dirty="0">
                <a:latin typeface="Arial"/>
                <a:cs typeface="Arial"/>
              </a:rPr>
              <a:t>эндопротеза)  </a:t>
            </a:r>
            <a:r>
              <a:rPr sz="2400" spc="-20" dirty="0">
                <a:latin typeface="Arial"/>
                <a:cs typeface="Arial"/>
              </a:rPr>
              <a:t>разрешается </a:t>
            </a:r>
            <a:r>
              <a:rPr sz="2400" spc="-15" dirty="0">
                <a:latin typeface="Arial"/>
                <a:cs typeface="Arial"/>
              </a:rPr>
              <a:t>полная </a:t>
            </a:r>
            <a:r>
              <a:rPr sz="2400" spc="-10" dirty="0">
                <a:latin typeface="Arial"/>
                <a:cs typeface="Arial"/>
              </a:rPr>
              <a:t>осевая </a:t>
            </a:r>
            <a:r>
              <a:rPr sz="2400" dirty="0">
                <a:latin typeface="Arial"/>
                <a:cs typeface="Arial"/>
              </a:rPr>
              <a:t>нагрузка </a:t>
            </a:r>
            <a:r>
              <a:rPr sz="2400" spc="-5" dirty="0">
                <a:latin typeface="Arial"/>
                <a:cs typeface="Arial"/>
              </a:rPr>
              <a:t>на </a:t>
            </a:r>
            <a:r>
              <a:rPr sz="2400" spc="-10" dirty="0">
                <a:latin typeface="Arial"/>
                <a:cs typeface="Arial"/>
              </a:rPr>
              <a:t>оперированную  </a:t>
            </a:r>
            <a:r>
              <a:rPr sz="2400" spc="-155" dirty="0">
                <a:latin typeface="Arial"/>
                <a:cs typeface="Arial"/>
              </a:rPr>
              <a:t>ногу.</a:t>
            </a:r>
            <a:endParaRPr sz="2400">
              <a:latin typeface="Arial"/>
              <a:cs typeface="Arial"/>
            </a:endParaRPr>
          </a:p>
          <a:p>
            <a:pPr marL="571500">
              <a:lnSpc>
                <a:spcPts val="2400"/>
              </a:lnSpc>
            </a:pPr>
            <a:r>
              <a:rPr sz="2400" spc="-15" dirty="0">
                <a:latin typeface="Arial"/>
                <a:cs typeface="Arial"/>
              </a:rPr>
              <a:t>Через </a:t>
            </a:r>
            <a:r>
              <a:rPr sz="2400" spc="-5" dirty="0">
                <a:latin typeface="Arial"/>
                <a:cs typeface="Arial"/>
              </a:rPr>
              <a:t>2-3 </a:t>
            </a:r>
            <a:r>
              <a:rPr sz="2400" dirty="0">
                <a:latin typeface="Arial"/>
                <a:cs typeface="Arial"/>
              </a:rPr>
              <a:t>месяца </a:t>
            </a:r>
            <a:r>
              <a:rPr sz="2400" spc="-5" dirty="0">
                <a:latin typeface="Arial"/>
                <a:cs typeface="Arial"/>
              </a:rPr>
              <a:t>после операции </a:t>
            </a:r>
            <a:r>
              <a:rPr sz="2400" spc="-20" dirty="0">
                <a:latin typeface="Arial"/>
                <a:cs typeface="Arial"/>
              </a:rPr>
              <a:t>разрешается</a:t>
            </a:r>
            <a:r>
              <a:rPr sz="2400" spc="-260" dirty="0">
                <a:latin typeface="Arial"/>
                <a:cs typeface="Arial"/>
              </a:rPr>
              <a:t> </a:t>
            </a:r>
            <a:r>
              <a:rPr sz="2400" spc="-20" dirty="0">
                <a:latin typeface="Arial"/>
                <a:cs typeface="Arial"/>
              </a:rPr>
              <a:t>ездить</a:t>
            </a:r>
            <a:endParaRPr sz="2400">
              <a:latin typeface="Arial"/>
              <a:cs typeface="Arial"/>
            </a:endParaRPr>
          </a:p>
          <a:p>
            <a:pPr marL="571500">
              <a:lnSpc>
                <a:spcPts val="2620"/>
              </a:lnSpc>
            </a:pPr>
            <a:r>
              <a:rPr sz="2400" spc="-5" dirty="0">
                <a:latin typeface="Arial"/>
                <a:cs typeface="Arial"/>
              </a:rPr>
              <a:t>на </a:t>
            </a:r>
            <a:r>
              <a:rPr sz="2400" spc="-15" dirty="0">
                <a:latin typeface="Arial"/>
                <a:cs typeface="Arial"/>
              </a:rPr>
              <a:t>автомобиле</a:t>
            </a:r>
            <a:endParaRPr sz="2400">
              <a:latin typeface="Arial"/>
              <a:cs typeface="Arial"/>
            </a:endParaRPr>
          </a:p>
          <a:p>
            <a:pPr marL="571500" marR="619760">
              <a:lnSpc>
                <a:spcPts val="2650"/>
              </a:lnSpc>
              <a:spcBef>
                <a:spcPts val="160"/>
              </a:spcBef>
            </a:pPr>
            <a:r>
              <a:rPr sz="2400" spc="-15" dirty="0">
                <a:latin typeface="Arial"/>
                <a:cs typeface="Arial"/>
              </a:rPr>
              <a:t>Через </a:t>
            </a:r>
            <a:r>
              <a:rPr sz="2400" spc="-5" dirty="0">
                <a:latin typeface="Arial"/>
                <a:cs typeface="Arial"/>
              </a:rPr>
              <a:t>2-3 </a:t>
            </a:r>
            <a:r>
              <a:rPr sz="2400" dirty="0">
                <a:latin typeface="Arial"/>
                <a:cs typeface="Arial"/>
              </a:rPr>
              <a:t>месяца </a:t>
            </a:r>
            <a:r>
              <a:rPr sz="2400" spc="-5" dirty="0">
                <a:latin typeface="Arial"/>
                <a:cs typeface="Arial"/>
              </a:rPr>
              <a:t>можно </a:t>
            </a:r>
            <a:r>
              <a:rPr sz="2400" spc="-10" dirty="0">
                <a:latin typeface="Arial"/>
                <a:cs typeface="Arial"/>
              </a:rPr>
              <a:t>отказаться </a:t>
            </a:r>
            <a:r>
              <a:rPr sz="2400" spc="-30" dirty="0">
                <a:latin typeface="Arial"/>
                <a:cs typeface="Arial"/>
              </a:rPr>
              <a:t>от</a:t>
            </a:r>
            <a:r>
              <a:rPr sz="2400" spc="-420" dirty="0">
                <a:latin typeface="Arial"/>
                <a:cs typeface="Arial"/>
              </a:rPr>
              <a:t> </a:t>
            </a:r>
            <a:r>
              <a:rPr sz="2400" spc="-15" dirty="0">
                <a:latin typeface="Arial"/>
                <a:cs typeface="Arial"/>
              </a:rPr>
              <a:t>приподнятого  </a:t>
            </a:r>
            <a:r>
              <a:rPr sz="2400" spc="-5" dirty="0">
                <a:latin typeface="Arial"/>
                <a:cs typeface="Arial"/>
              </a:rPr>
              <a:t>сидения </a:t>
            </a:r>
            <a:r>
              <a:rPr sz="2400" dirty="0">
                <a:latin typeface="Arial"/>
                <a:cs typeface="Arial"/>
              </a:rPr>
              <a:t>и </a:t>
            </a:r>
            <a:r>
              <a:rPr sz="2400" spc="-10" dirty="0">
                <a:latin typeface="Arial"/>
                <a:cs typeface="Arial"/>
              </a:rPr>
              <a:t>подушки </a:t>
            </a:r>
            <a:r>
              <a:rPr sz="2400" spc="-5" dirty="0">
                <a:latin typeface="Arial"/>
                <a:cs typeface="Arial"/>
              </a:rPr>
              <a:t>между</a:t>
            </a:r>
            <a:r>
              <a:rPr sz="2400" spc="-125" dirty="0">
                <a:latin typeface="Arial"/>
                <a:cs typeface="Arial"/>
              </a:rPr>
              <a:t> </a:t>
            </a:r>
            <a:r>
              <a:rPr sz="2400" spc="-10" dirty="0">
                <a:latin typeface="Arial"/>
                <a:cs typeface="Arial"/>
              </a:rPr>
              <a:t>коленями.</a:t>
            </a:r>
            <a:endParaRPr sz="2400">
              <a:latin typeface="Arial"/>
              <a:cs typeface="Arial"/>
            </a:endParaRPr>
          </a:p>
          <a:p>
            <a:pPr marL="571500" marR="30480">
              <a:lnSpc>
                <a:spcPts val="2740"/>
              </a:lnSpc>
              <a:spcBef>
                <a:spcPts val="30"/>
              </a:spcBef>
            </a:pPr>
            <a:r>
              <a:rPr sz="2400" spc="-15" dirty="0">
                <a:latin typeface="Arial"/>
                <a:cs typeface="Arial"/>
              </a:rPr>
              <a:t>Через </a:t>
            </a:r>
            <a:r>
              <a:rPr sz="2400" spc="-5" dirty="0">
                <a:latin typeface="Arial"/>
                <a:cs typeface="Arial"/>
              </a:rPr>
              <a:t>3 </a:t>
            </a:r>
            <a:r>
              <a:rPr sz="2400" dirty="0">
                <a:latin typeface="Arial"/>
                <a:cs typeface="Arial"/>
              </a:rPr>
              <a:t>месяца </a:t>
            </a:r>
            <a:r>
              <a:rPr sz="2400" spc="-10" dirty="0">
                <a:latin typeface="Arial"/>
                <a:cs typeface="Arial"/>
              </a:rPr>
              <a:t>больному </a:t>
            </a:r>
            <a:r>
              <a:rPr sz="2400" spc="-15" dirty="0">
                <a:latin typeface="Arial"/>
                <a:cs typeface="Arial"/>
              </a:rPr>
              <a:t>разрешаются </a:t>
            </a:r>
            <a:r>
              <a:rPr sz="2400" dirty="0">
                <a:latin typeface="Arial"/>
                <a:cs typeface="Arial"/>
              </a:rPr>
              <a:t>наклоны, </a:t>
            </a:r>
            <a:r>
              <a:rPr sz="2400" spc="-5" dirty="0">
                <a:latin typeface="Arial"/>
                <a:cs typeface="Arial"/>
              </a:rPr>
              <a:t>можно  </a:t>
            </a:r>
            <a:r>
              <a:rPr sz="2400" spc="-15" dirty="0">
                <a:latin typeface="Arial"/>
                <a:cs typeface="Arial"/>
              </a:rPr>
              <a:t>перестать сидеть </a:t>
            </a:r>
            <a:r>
              <a:rPr sz="2400" dirty="0">
                <a:latin typeface="Arial"/>
                <a:cs typeface="Arial"/>
              </a:rPr>
              <a:t>в </a:t>
            </a:r>
            <a:r>
              <a:rPr sz="2400" spc="-10" dirty="0">
                <a:latin typeface="Arial"/>
                <a:cs typeface="Arial"/>
              </a:rPr>
              <a:t>"скользящем"</a:t>
            </a:r>
            <a:r>
              <a:rPr sz="2400" spc="-204" dirty="0">
                <a:latin typeface="Arial"/>
                <a:cs typeface="Arial"/>
              </a:rPr>
              <a:t> </a:t>
            </a:r>
            <a:r>
              <a:rPr sz="2400" spc="-5" dirty="0">
                <a:latin typeface="Arial"/>
                <a:cs typeface="Arial"/>
              </a:rPr>
              <a:t>положении.</a:t>
            </a:r>
            <a:endParaRPr sz="24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9590" y="84582"/>
            <a:ext cx="8583295" cy="3966845"/>
          </a:xfrm>
          <a:prstGeom prst="rect">
            <a:avLst/>
          </a:prstGeom>
        </p:spPr>
        <p:txBody>
          <a:bodyPr vert="horz" wrap="square" lIns="0" tIns="78105" rIns="0" bIns="0" rtlCol="0">
            <a:spAutoFit/>
          </a:bodyPr>
          <a:lstStyle/>
          <a:p>
            <a:pPr marL="137160" algn="ctr">
              <a:lnSpc>
                <a:spcPct val="100000"/>
              </a:lnSpc>
              <a:spcBef>
                <a:spcPts val="615"/>
              </a:spcBef>
            </a:pPr>
            <a:r>
              <a:rPr sz="2400" b="1" i="1" spc="-10" dirty="0">
                <a:solidFill>
                  <a:srgbClr val="FD0000"/>
                </a:solidFill>
                <a:latin typeface="Arial"/>
                <a:cs typeface="Arial"/>
              </a:rPr>
              <a:t>Далее </a:t>
            </a:r>
            <a:r>
              <a:rPr sz="2400" b="1" i="1" dirty="0">
                <a:solidFill>
                  <a:srgbClr val="FD0000"/>
                </a:solidFill>
                <a:latin typeface="Arial"/>
                <a:cs typeface="Arial"/>
              </a:rPr>
              <a:t>в </a:t>
            </a:r>
            <a:r>
              <a:rPr sz="2400" b="1" i="1" spc="-15" dirty="0">
                <a:solidFill>
                  <a:srgbClr val="FD0000"/>
                </a:solidFill>
                <a:latin typeface="Arial"/>
                <a:cs typeface="Arial"/>
              </a:rPr>
              <a:t>течение </a:t>
            </a:r>
            <a:r>
              <a:rPr sz="2400" b="1" i="1" spc="-20" dirty="0">
                <a:solidFill>
                  <a:srgbClr val="FD0000"/>
                </a:solidFill>
                <a:latin typeface="Arial"/>
                <a:cs typeface="Arial"/>
              </a:rPr>
              <a:t>всей</a:t>
            </a:r>
            <a:r>
              <a:rPr sz="2400" b="1" i="1" spc="-75" dirty="0">
                <a:solidFill>
                  <a:srgbClr val="FD0000"/>
                </a:solidFill>
                <a:latin typeface="Arial"/>
                <a:cs typeface="Arial"/>
              </a:rPr>
              <a:t> </a:t>
            </a:r>
            <a:r>
              <a:rPr sz="2400" b="1" i="1" spc="-5" dirty="0">
                <a:solidFill>
                  <a:srgbClr val="FD0000"/>
                </a:solidFill>
                <a:latin typeface="Arial"/>
                <a:cs typeface="Arial"/>
              </a:rPr>
              <a:t>жизни</a:t>
            </a:r>
            <a:endParaRPr sz="2400">
              <a:latin typeface="Arial"/>
              <a:cs typeface="Arial"/>
            </a:endParaRPr>
          </a:p>
          <a:p>
            <a:pPr marL="12700" marR="784860">
              <a:lnSpc>
                <a:spcPct val="102099"/>
              </a:lnSpc>
              <a:spcBef>
                <a:spcPts val="455"/>
              </a:spcBef>
            </a:pPr>
            <a:r>
              <a:rPr sz="2400" dirty="0">
                <a:latin typeface="Times New Roman"/>
                <a:cs typeface="Times New Roman"/>
              </a:rPr>
              <a:t>• </a:t>
            </a:r>
            <a:r>
              <a:rPr sz="2400" spc="-5" dirty="0">
                <a:latin typeface="Times New Roman"/>
                <a:cs typeface="Times New Roman"/>
              </a:rPr>
              <a:t>При </a:t>
            </a:r>
            <a:r>
              <a:rPr sz="2400" spc="-15" dirty="0">
                <a:latin typeface="Times New Roman"/>
                <a:cs typeface="Times New Roman"/>
              </a:rPr>
              <a:t>появлении </a:t>
            </a:r>
            <a:r>
              <a:rPr sz="2400" spc="-5" dirty="0">
                <a:latin typeface="Times New Roman"/>
                <a:cs typeface="Times New Roman"/>
              </a:rPr>
              <a:t>неприятных </a:t>
            </a:r>
            <a:r>
              <a:rPr sz="2400" dirty="0">
                <a:latin typeface="Times New Roman"/>
                <a:cs typeface="Times New Roman"/>
              </a:rPr>
              <a:t>ощущений в </a:t>
            </a:r>
            <a:r>
              <a:rPr sz="2400" spc="-15" dirty="0">
                <a:latin typeface="Times New Roman"/>
                <a:cs typeface="Times New Roman"/>
              </a:rPr>
              <a:t>области </a:t>
            </a:r>
            <a:r>
              <a:rPr sz="2400" spc="-10" dirty="0">
                <a:latin typeface="Times New Roman"/>
                <a:cs typeface="Times New Roman"/>
              </a:rPr>
              <a:t>сустава  следует обратиться </a:t>
            </a:r>
            <a:r>
              <a:rPr sz="2400" dirty="0">
                <a:latin typeface="Times New Roman"/>
                <a:cs typeface="Times New Roman"/>
              </a:rPr>
              <a:t>к </a:t>
            </a:r>
            <a:r>
              <a:rPr sz="2400" spc="-40" dirty="0">
                <a:latin typeface="Times New Roman"/>
                <a:cs typeface="Times New Roman"/>
              </a:rPr>
              <a:t>ортопеду. </a:t>
            </a:r>
            <a:r>
              <a:rPr sz="2400" spc="-15" dirty="0">
                <a:latin typeface="Times New Roman"/>
                <a:cs typeface="Times New Roman"/>
              </a:rPr>
              <a:t>Как </a:t>
            </a:r>
            <a:r>
              <a:rPr sz="2400" spc="-5" dirty="0">
                <a:latin typeface="Times New Roman"/>
                <a:cs typeface="Times New Roman"/>
              </a:rPr>
              <a:t>правило их нельзя</a:t>
            </a:r>
            <a:r>
              <a:rPr sz="2400" spc="-405" dirty="0">
                <a:latin typeface="Times New Roman"/>
                <a:cs typeface="Times New Roman"/>
              </a:rPr>
              <a:t> </a:t>
            </a:r>
            <a:r>
              <a:rPr sz="2400" dirty="0">
                <a:latin typeface="Times New Roman"/>
                <a:cs typeface="Times New Roman"/>
              </a:rPr>
              <a:t>снять</a:t>
            </a:r>
            <a:endParaRPr sz="2400">
              <a:latin typeface="Times New Roman"/>
              <a:cs typeface="Times New Roman"/>
            </a:endParaRPr>
          </a:p>
          <a:p>
            <a:pPr marL="12700" marR="5080">
              <a:lnSpc>
                <a:spcPct val="100000"/>
              </a:lnSpc>
            </a:pPr>
            <a:r>
              <a:rPr sz="2400" dirty="0">
                <a:latin typeface="Times New Roman"/>
                <a:cs typeface="Times New Roman"/>
              </a:rPr>
              <a:t>обычными </a:t>
            </a:r>
            <a:r>
              <a:rPr sz="2400" spc="-15" dirty="0">
                <a:latin typeface="Times New Roman"/>
                <a:cs typeface="Times New Roman"/>
              </a:rPr>
              <a:t>методами физиотерапевтического </a:t>
            </a:r>
            <a:r>
              <a:rPr sz="2400" spc="-10" dirty="0">
                <a:latin typeface="Times New Roman"/>
                <a:cs typeface="Times New Roman"/>
              </a:rPr>
              <a:t>воздействия,</a:t>
            </a:r>
            <a:r>
              <a:rPr sz="2400" spc="-430" dirty="0">
                <a:latin typeface="Times New Roman"/>
                <a:cs typeface="Times New Roman"/>
              </a:rPr>
              <a:t> </a:t>
            </a:r>
            <a:r>
              <a:rPr sz="2400" spc="-50" dirty="0">
                <a:latin typeface="Times New Roman"/>
                <a:cs typeface="Times New Roman"/>
              </a:rPr>
              <a:t>т.к. </a:t>
            </a:r>
            <a:r>
              <a:rPr sz="2400" dirty="0">
                <a:latin typeface="Times New Roman"/>
                <a:cs typeface="Times New Roman"/>
              </a:rPr>
              <a:t>они  чаще </a:t>
            </a:r>
            <a:r>
              <a:rPr sz="2400" spc="-15" dirty="0">
                <a:latin typeface="Times New Roman"/>
                <a:cs typeface="Times New Roman"/>
              </a:rPr>
              <a:t>всего </a:t>
            </a:r>
            <a:r>
              <a:rPr sz="2400" spc="-10" dirty="0">
                <a:latin typeface="Times New Roman"/>
                <a:cs typeface="Times New Roman"/>
              </a:rPr>
              <a:t>связаны </a:t>
            </a:r>
            <a:r>
              <a:rPr sz="2400" dirty="0">
                <a:latin typeface="Times New Roman"/>
                <a:cs typeface="Times New Roman"/>
              </a:rPr>
              <a:t>с </a:t>
            </a:r>
            <a:r>
              <a:rPr sz="2400" spc="5" dirty="0">
                <a:latin typeface="Times New Roman"/>
                <a:cs typeface="Times New Roman"/>
              </a:rPr>
              <a:t>нестабильностью</a:t>
            </a:r>
            <a:r>
              <a:rPr sz="2400" spc="70" dirty="0">
                <a:latin typeface="Times New Roman"/>
                <a:cs typeface="Times New Roman"/>
              </a:rPr>
              <a:t> </a:t>
            </a:r>
            <a:r>
              <a:rPr sz="2400" spc="-5" dirty="0">
                <a:latin typeface="Times New Roman"/>
                <a:cs typeface="Times New Roman"/>
              </a:rPr>
              <a:t>сустава.</a:t>
            </a:r>
            <a:endParaRPr sz="2400">
              <a:latin typeface="Times New Roman"/>
              <a:cs typeface="Times New Roman"/>
            </a:endParaRPr>
          </a:p>
          <a:p>
            <a:pPr marL="12700">
              <a:lnSpc>
                <a:spcPct val="100000"/>
              </a:lnSpc>
              <a:spcBef>
                <a:spcPts val="600"/>
              </a:spcBef>
            </a:pPr>
            <a:r>
              <a:rPr sz="2400" dirty="0">
                <a:latin typeface="Arial"/>
                <a:cs typeface="Arial"/>
              </a:rPr>
              <a:t>• </a:t>
            </a:r>
            <a:r>
              <a:rPr sz="2400" spc="-25" dirty="0">
                <a:latin typeface="Times New Roman"/>
                <a:cs typeface="Times New Roman"/>
              </a:rPr>
              <a:t>Можно </a:t>
            </a:r>
            <a:r>
              <a:rPr sz="2400" spc="-10" dirty="0">
                <a:latin typeface="Times New Roman"/>
                <a:cs typeface="Times New Roman"/>
              </a:rPr>
              <a:t>заниматься </a:t>
            </a:r>
            <a:r>
              <a:rPr sz="2400" dirty="0">
                <a:latin typeface="Times New Roman"/>
                <a:cs typeface="Times New Roman"/>
              </a:rPr>
              <a:t>такими </a:t>
            </a:r>
            <a:r>
              <a:rPr sz="2400" spc="-5" dirty="0">
                <a:latin typeface="Times New Roman"/>
                <a:cs typeface="Times New Roman"/>
              </a:rPr>
              <a:t>видами спорта, </a:t>
            </a:r>
            <a:r>
              <a:rPr sz="2400" spc="-15" dirty="0">
                <a:latin typeface="Times New Roman"/>
                <a:cs typeface="Times New Roman"/>
              </a:rPr>
              <a:t>как </a:t>
            </a:r>
            <a:r>
              <a:rPr sz="2400" spc="-10" dirty="0">
                <a:latin typeface="Times New Roman"/>
                <a:cs typeface="Times New Roman"/>
              </a:rPr>
              <a:t>плавание, езда</a:t>
            </a:r>
            <a:r>
              <a:rPr sz="2400" spc="-135" dirty="0">
                <a:latin typeface="Times New Roman"/>
                <a:cs typeface="Times New Roman"/>
              </a:rPr>
              <a:t> </a:t>
            </a:r>
            <a:r>
              <a:rPr sz="2400" spc="-5" dirty="0">
                <a:latin typeface="Times New Roman"/>
                <a:cs typeface="Times New Roman"/>
              </a:rPr>
              <a:t>на</a:t>
            </a:r>
            <a:endParaRPr sz="2400">
              <a:latin typeface="Times New Roman"/>
              <a:cs typeface="Times New Roman"/>
            </a:endParaRPr>
          </a:p>
          <a:p>
            <a:pPr marL="12700">
              <a:lnSpc>
                <a:spcPct val="100000"/>
              </a:lnSpc>
              <a:spcBef>
                <a:spcPts val="5"/>
              </a:spcBef>
            </a:pPr>
            <a:r>
              <a:rPr sz="2400" dirty="0">
                <a:latin typeface="Times New Roman"/>
                <a:cs typeface="Times New Roman"/>
              </a:rPr>
              <a:t>велосипеде, </a:t>
            </a:r>
            <a:r>
              <a:rPr sz="2400" spc="-20" dirty="0">
                <a:latin typeface="Times New Roman"/>
                <a:cs typeface="Times New Roman"/>
              </a:rPr>
              <a:t>гольф,</a:t>
            </a:r>
            <a:r>
              <a:rPr sz="2400" spc="-175" dirty="0">
                <a:latin typeface="Times New Roman"/>
                <a:cs typeface="Times New Roman"/>
              </a:rPr>
              <a:t> </a:t>
            </a:r>
            <a:r>
              <a:rPr sz="2400" spc="-15" dirty="0">
                <a:latin typeface="Times New Roman"/>
                <a:cs typeface="Times New Roman"/>
              </a:rPr>
              <a:t>кегельбан.</a:t>
            </a:r>
            <a:endParaRPr sz="2400">
              <a:latin typeface="Times New Roman"/>
              <a:cs typeface="Times New Roman"/>
            </a:endParaRPr>
          </a:p>
          <a:p>
            <a:pPr marL="12700" marR="26670" algn="just">
              <a:lnSpc>
                <a:spcPct val="100000"/>
              </a:lnSpc>
              <a:spcBef>
                <a:spcPts val="530"/>
              </a:spcBef>
            </a:pPr>
            <a:r>
              <a:rPr sz="2400" dirty="0">
                <a:latin typeface="Times New Roman"/>
                <a:cs typeface="Times New Roman"/>
              </a:rPr>
              <a:t>• </a:t>
            </a:r>
            <a:r>
              <a:rPr sz="2400" spc="-10" dirty="0">
                <a:latin typeface="Times New Roman"/>
                <a:cs typeface="Times New Roman"/>
              </a:rPr>
              <a:t>Противопоказаны: </a:t>
            </a:r>
            <a:r>
              <a:rPr sz="2400" spc="-80" dirty="0">
                <a:latin typeface="Times New Roman"/>
                <a:cs typeface="Times New Roman"/>
              </a:rPr>
              <a:t>бег, </a:t>
            </a:r>
            <a:r>
              <a:rPr sz="2400" dirty="0">
                <a:latin typeface="Times New Roman"/>
                <a:cs typeface="Times New Roman"/>
              </a:rPr>
              <a:t>теннис, регби, </a:t>
            </a:r>
            <a:r>
              <a:rPr sz="2400" spc="-5" dirty="0">
                <a:latin typeface="Times New Roman"/>
                <a:cs typeface="Times New Roman"/>
              </a:rPr>
              <a:t>лыжи, </a:t>
            </a:r>
            <a:r>
              <a:rPr sz="2400" spc="-20" dirty="0">
                <a:latin typeface="Times New Roman"/>
                <a:cs typeface="Times New Roman"/>
              </a:rPr>
              <a:t>коньки, </a:t>
            </a:r>
            <a:r>
              <a:rPr sz="2400" spc="-5" dirty="0">
                <a:latin typeface="Times New Roman"/>
                <a:cs typeface="Times New Roman"/>
              </a:rPr>
              <a:t>йога или  другие </a:t>
            </a:r>
            <a:r>
              <a:rPr sz="2400" spc="5" dirty="0">
                <a:latin typeface="Times New Roman"/>
                <a:cs typeface="Times New Roman"/>
              </a:rPr>
              <a:t>физические </a:t>
            </a:r>
            <a:r>
              <a:rPr sz="2400" spc="-5" dirty="0">
                <a:latin typeface="Times New Roman"/>
                <a:cs typeface="Times New Roman"/>
              </a:rPr>
              <a:t>упражнения, </a:t>
            </a:r>
            <a:r>
              <a:rPr sz="2400" spc="-10" dirty="0">
                <a:latin typeface="Times New Roman"/>
                <a:cs typeface="Times New Roman"/>
              </a:rPr>
              <a:t>требующие </a:t>
            </a:r>
            <a:r>
              <a:rPr sz="2400" dirty="0">
                <a:latin typeface="Times New Roman"/>
                <a:cs typeface="Times New Roman"/>
              </a:rPr>
              <a:t>быстрых </a:t>
            </a:r>
            <a:r>
              <a:rPr sz="2400" spc="5" dirty="0">
                <a:latin typeface="Times New Roman"/>
                <a:cs typeface="Times New Roman"/>
              </a:rPr>
              <a:t>остановок,  </a:t>
            </a:r>
            <a:r>
              <a:rPr sz="2400" spc="-10" dirty="0">
                <a:latin typeface="Times New Roman"/>
                <a:cs typeface="Times New Roman"/>
              </a:rPr>
              <a:t>стартов </a:t>
            </a:r>
            <a:r>
              <a:rPr sz="2400" spc="-5" dirty="0">
                <a:latin typeface="Times New Roman"/>
                <a:cs typeface="Times New Roman"/>
              </a:rPr>
              <a:t>или</a:t>
            </a:r>
            <a:r>
              <a:rPr sz="2400" spc="-10" dirty="0">
                <a:latin typeface="Times New Roman"/>
                <a:cs typeface="Times New Roman"/>
              </a:rPr>
              <a:t> </a:t>
            </a:r>
            <a:r>
              <a:rPr sz="2400" spc="-5" dirty="0">
                <a:latin typeface="Times New Roman"/>
                <a:cs typeface="Times New Roman"/>
              </a:rPr>
              <a:t>вращений.</a:t>
            </a:r>
            <a:endParaRPr sz="2400">
              <a:latin typeface="Times New Roman"/>
              <a:cs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346196" y="398526"/>
            <a:ext cx="2447290" cy="696595"/>
          </a:xfrm>
          <a:prstGeom prst="rect">
            <a:avLst/>
          </a:prstGeom>
        </p:spPr>
        <p:txBody>
          <a:bodyPr vert="horz" wrap="square" lIns="0" tIns="13335" rIns="0" bIns="0" rtlCol="0">
            <a:spAutoFit/>
          </a:bodyPr>
          <a:lstStyle/>
          <a:p>
            <a:pPr marL="12700">
              <a:lnSpc>
                <a:spcPct val="100000"/>
              </a:lnSpc>
              <a:spcBef>
                <a:spcPts val="105"/>
              </a:spcBef>
            </a:pPr>
            <a:r>
              <a:rPr sz="4400" b="0" spc="-25" dirty="0">
                <a:solidFill>
                  <a:srgbClr val="313197"/>
                </a:solidFill>
                <a:latin typeface="Arial"/>
                <a:cs typeface="Arial"/>
              </a:rPr>
              <a:t>Контроль</a:t>
            </a:r>
            <a:endParaRPr sz="4400">
              <a:latin typeface="Arial"/>
              <a:cs typeface="Arial"/>
            </a:endParaRPr>
          </a:p>
        </p:txBody>
      </p:sp>
      <p:sp>
        <p:nvSpPr>
          <p:cNvPr id="4" name="object 4"/>
          <p:cNvSpPr txBox="1">
            <a:spLocks noGrp="1"/>
          </p:cNvSpPr>
          <p:nvPr>
            <p:ph type="body" idx="1"/>
          </p:nvPr>
        </p:nvSpPr>
        <p:spPr>
          <a:prstGeom prst="rect">
            <a:avLst/>
          </a:prstGeom>
        </p:spPr>
        <p:txBody>
          <a:bodyPr vert="horz" wrap="square" lIns="0" tIns="238379" rIns="0" bIns="0" rtlCol="0">
            <a:spAutoFit/>
          </a:bodyPr>
          <a:lstStyle/>
          <a:p>
            <a:pPr marL="529590" marR="5080" indent="-343535">
              <a:lnSpc>
                <a:spcPct val="100000"/>
              </a:lnSpc>
              <a:spcBef>
                <a:spcPts val="105"/>
              </a:spcBef>
            </a:pPr>
            <a:r>
              <a:rPr dirty="0"/>
              <a:t>• </a:t>
            </a:r>
            <a:r>
              <a:rPr spc="-10" dirty="0"/>
              <a:t>Контроль: </a:t>
            </a:r>
            <a:r>
              <a:rPr spc="-20" dirty="0"/>
              <a:t>через </a:t>
            </a:r>
            <a:r>
              <a:rPr dirty="0"/>
              <a:t>3 мес. 6 мес. </a:t>
            </a:r>
            <a:r>
              <a:rPr spc="-5" dirty="0"/>
              <a:t>12 </a:t>
            </a:r>
            <a:r>
              <a:rPr dirty="0"/>
              <a:t>мес.  после</a:t>
            </a:r>
            <a:r>
              <a:rPr spc="-65" dirty="0"/>
              <a:t> </a:t>
            </a:r>
            <a:r>
              <a:rPr spc="-5" dirty="0"/>
              <a:t>операции</a:t>
            </a:r>
          </a:p>
          <a:p>
            <a:pPr marL="529590" marR="93345" indent="-343535">
              <a:lnSpc>
                <a:spcPct val="100000"/>
              </a:lnSpc>
              <a:spcBef>
                <a:spcPts val="790"/>
              </a:spcBef>
            </a:pPr>
            <a:r>
              <a:rPr dirty="0"/>
              <a:t>• </a:t>
            </a:r>
            <a:r>
              <a:rPr spc="-15" dirty="0"/>
              <a:t>Повторные </a:t>
            </a:r>
            <a:r>
              <a:rPr dirty="0"/>
              <a:t>курсы </a:t>
            </a:r>
            <a:r>
              <a:rPr spc="-10" dirty="0"/>
              <a:t>реабилитации  </a:t>
            </a:r>
            <a:r>
              <a:rPr dirty="0"/>
              <a:t>показаны при </a:t>
            </a:r>
            <a:r>
              <a:rPr spc="-5" dirty="0"/>
              <a:t>наличии  </a:t>
            </a:r>
            <a:r>
              <a:rPr spc="20" dirty="0"/>
              <a:t>послеоперационных </a:t>
            </a:r>
            <a:r>
              <a:rPr spc="30" dirty="0"/>
              <a:t>осложнений:  </a:t>
            </a:r>
            <a:r>
              <a:rPr spc="-10" dirty="0"/>
              <a:t>стойкие </a:t>
            </a:r>
            <a:r>
              <a:rPr dirty="0"/>
              <a:t>контрактуры</a:t>
            </a:r>
            <a:r>
              <a:rPr spc="-415" dirty="0"/>
              <a:t> </a:t>
            </a:r>
            <a:r>
              <a:rPr spc="-30" dirty="0"/>
              <a:t>тазобедренного  </a:t>
            </a:r>
            <a:r>
              <a:rPr spc="-15" dirty="0"/>
              <a:t>сустава, невропатии </a:t>
            </a:r>
            <a:r>
              <a:rPr spc="-25" dirty="0"/>
              <a:t>бедренного,  запирательного</a:t>
            </a:r>
            <a:r>
              <a:rPr spc="-275" dirty="0"/>
              <a:t> </a:t>
            </a:r>
            <a:r>
              <a:rPr spc="-10" dirty="0"/>
              <a:t>нервов</a:t>
            </a:r>
            <a:r>
              <a:rPr spc="-265" dirty="0"/>
              <a:t> </a:t>
            </a:r>
            <a:r>
              <a:rPr dirty="0"/>
              <a:t>и</a:t>
            </a:r>
            <a:r>
              <a:rPr spc="-270" dirty="0"/>
              <a:t> </a:t>
            </a:r>
            <a:r>
              <a:rPr spc="-90" dirty="0"/>
              <a:t>т.д.</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212852"/>
            <a:ext cx="7785734" cy="5092700"/>
          </a:xfrm>
          <a:prstGeom prst="rect">
            <a:avLst/>
          </a:prstGeom>
        </p:spPr>
        <p:txBody>
          <a:bodyPr vert="horz" wrap="square" lIns="0" tIns="12700" rIns="0" bIns="0" rtlCol="0">
            <a:spAutoFit/>
          </a:bodyPr>
          <a:lstStyle/>
          <a:p>
            <a:pPr marL="12700">
              <a:lnSpc>
                <a:spcPts val="2810"/>
              </a:lnSpc>
              <a:spcBef>
                <a:spcPts val="100"/>
              </a:spcBef>
            </a:pPr>
            <a:r>
              <a:rPr sz="2400" b="1" i="1" spc="-10" dirty="0">
                <a:latin typeface="Times New Roman"/>
                <a:cs typeface="Times New Roman"/>
              </a:rPr>
              <a:t>Мультидисциплинарная </a:t>
            </a:r>
            <a:r>
              <a:rPr sz="2400" b="1" i="1" spc="-5" dirty="0">
                <a:latin typeface="Times New Roman"/>
                <a:cs typeface="Times New Roman"/>
              </a:rPr>
              <a:t>бригада по</a:t>
            </a:r>
            <a:r>
              <a:rPr sz="2400" b="1" i="1" spc="35" dirty="0">
                <a:latin typeface="Times New Roman"/>
                <a:cs typeface="Times New Roman"/>
              </a:rPr>
              <a:t> </a:t>
            </a:r>
            <a:r>
              <a:rPr sz="2400" b="1" i="1" spc="-10" dirty="0">
                <a:latin typeface="Times New Roman"/>
                <a:cs typeface="Times New Roman"/>
              </a:rPr>
              <a:t>профилю</a:t>
            </a:r>
            <a:endParaRPr sz="2400">
              <a:latin typeface="Times New Roman"/>
              <a:cs typeface="Times New Roman"/>
            </a:endParaRPr>
          </a:p>
          <a:p>
            <a:pPr marL="12700" marR="19050">
              <a:lnSpc>
                <a:spcPts val="2740"/>
              </a:lnSpc>
              <a:spcBef>
                <a:spcPts val="135"/>
              </a:spcBef>
            </a:pPr>
            <a:r>
              <a:rPr sz="2400" b="1" i="1" spc="-10" dirty="0">
                <a:latin typeface="Times New Roman"/>
                <a:cs typeface="Times New Roman"/>
              </a:rPr>
              <a:t>травматология </a:t>
            </a:r>
            <a:r>
              <a:rPr sz="2400" b="1" i="1" dirty="0">
                <a:latin typeface="Times New Roman"/>
                <a:cs typeface="Times New Roman"/>
              </a:rPr>
              <a:t>и </a:t>
            </a:r>
            <a:r>
              <a:rPr sz="2400" b="1" i="1" spc="-20" dirty="0">
                <a:latin typeface="Times New Roman"/>
                <a:cs typeface="Times New Roman"/>
              </a:rPr>
              <a:t>ортопедия </a:t>
            </a:r>
            <a:r>
              <a:rPr sz="2400" b="1" i="1" dirty="0">
                <a:latin typeface="Times New Roman"/>
                <a:cs typeface="Times New Roman"/>
              </a:rPr>
              <a:t>в </a:t>
            </a:r>
            <a:r>
              <a:rPr sz="2400" b="1" i="1" spc="-10" dirty="0">
                <a:latin typeface="Times New Roman"/>
                <a:cs typeface="Times New Roman"/>
              </a:rPr>
              <a:t>соответствии </a:t>
            </a:r>
            <a:r>
              <a:rPr sz="2400" b="1" i="1" dirty="0">
                <a:latin typeface="Times New Roman"/>
                <a:cs typeface="Times New Roman"/>
              </a:rPr>
              <a:t>с </a:t>
            </a:r>
            <a:r>
              <a:rPr sz="2400" b="1" i="1" spc="-15" dirty="0">
                <a:latin typeface="Times New Roman"/>
                <a:cs typeface="Times New Roman"/>
              </a:rPr>
              <a:t>новой  </a:t>
            </a:r>
            <a:r>
              <a:rPr sz="2400" b="1" i="1" spc="-10" dirty="0">
                <a:latin typeface="Times New Roman"/>
                <a:cs typeface="Times New Roman"/>
              </a:rPr>
              <a:t>редакцией</a:t>
            </a:r>
            <a:r>
              <a:rPr sz="2400" b="1" i="1" spc="-90" dirty="0">
                <a:latin typeface="Times New Roman"/>
                <a:cs typeface="Times New Roman"/>
              </a:rPr>
              <a:t> </a:t>
            </a:r>
            <a:r>
              <a:rPr sz="2400" b="1" i="1" spc="-35" dirty="0">
                <a:latin typeface="Times New Roman"/>
                <a:cs typeface="Times New Roman"/>
              </a:rPr>
              <a:t>Порядком</a:t>
            </a:r>
            <a:r>
              <a:rPr sz="2400" b="1" i="1" spc="-100" dirty="0">
                <a:latin typeface="Times New Roman"/>
                <a:cs typeface="Times New Roman"/>
              </a:rPr>
              <a:t> </a:t>
            </a:r>
            <a:r>
              <a:rPr sz="2400" b="1" i="1" spc="-5" dirty="0">
                <a:latin typeface="Times New Roman"/>
                <a:cs typeface="Times New Roman"/>
              </a:rPr>
              <a:t>МР</a:t>
            </a:r>
            <a:r>
              <a:rPr sz="2400" b="1" i="1" spc="-105" dirty="0">
                <a:latin typeface="Times New Roman"/>
                <a:cs typeface="Times New Roman"/>
              </a:rPr>
              <a:t> </a:t>
            </a:r>
            <a:r>
              <a:rPr sz="2400" b="1" i="1" spc="-15" dirty="0">
                <a:latin typeface="Times New Roman"/>
                <a:cs typeface="Times New Roman"/>
              </a:rPr>
              <a:t>должна</a:t>
            </a:r>
            <a:r>
              <a:rPr sz="2400" b="1" i="1" spc="-90" dirty="0">
                <a:latin typeface="Times New Roman"/>
                <a:cs typeface="Times New Roman"/>
              </a:rPr>
              <a:t> </a:t>
            </a:r>
            <a:r>
              <a:rPr sz="2400" b="1" i="1" spc="-20" dirty="0">
                <a:latin typeface="Times New Roman"/>
                <a:cs typeface="Times New Roman"/>
              </a:rPr>
              <a:t>состоять</a:t>
            </a:r>
            <a:r>
              <a:rPr sz="2400" b="1" i="1" spc="-114" dirty="0">
                <a:latin typeface="Times New Roman"/>
                <a:cs typeface="Times New Roman"/>
              </a:rPr>
              <a:t> </a:t>
            </a:r>
            <a:r>
              <a:rPr sz="2400" b="1" i="1" spc="-5" dirty="0">
                <a:latin typeface="Times New Roman"/>
                <a:cs typeface="Times New Roman"/>
              </a:rPr>
              <a:t>из</a:t>
            </a:r>
            <a:r>
              <a:rPr sz="2400" b="1" i="1" spc="-105" dirty="0">
                <a:latin typeface="Times New Roman"/>
                <a:cs typeface="Times New Roman"/>
              </a:rPr>
              <a:t> </a:t>
            </a:r>
            <a:r>
              <a:rPr sz="2400" b="1" i="1" spc="-10" dirty="0">
                <a:latin typeface="Times New Roman"/>
                <a:cs typeface="Times New Roman"/>
              </a:rPr>
              <a:t>следующих  </a:t>
            </a:r>
            <a:r>
              <a:rPr sz="2400" b="1" i="1" spc="-5" dirty="0">
                <a:latin typeface="Times New Roman"/>
                <a:cs typeface="Times New Roman"/>
              </a:rPr>
              <a:t>специалистов:</a:t>
            </a:r>
            <a:endParaRPr sz="2400">
              <a:latin typeface="Times New Roman"/>
              <a:cs typeface="Times New Roman"/>
            </a:endParaRPr>
          </a:p>
          <a:p>
            <a:pPr marL="1213485" marR="5080" indent="-287020">
              <a:lnSpc>
                <a:spcPts val="2880"/>
              </a:lnSpc>
              <a:spcBef>
                <a:spcPts val="20"/>
              </a:spcBef>
              <a:tabLst>
                <a:tab pos="1202690" algn="l"/>
              </a:tabLst>
            </a:pPr>
            <a:r>
              <a:rPr sz="2400" dirty="0">
                <a:latin typeface="Arial"/>
                <a:cs typeface="Arial"/>
              </a:rPr>
              <a:t>•	</a:t>
            </a:r>
            <a:r>
              <a:rPr sz="2400" spc="-30" dirty="0">
                <a:latin typeface="Times New Roman"/>
                <a:cs typeface="Times New Roman"/>
              </a:rPr>
              <a:t>врач </a:t>
            </a:r>
            <a:r>
              <a:rPr sz="2400" spc="-5" dirty="0">
                <a:latin typeface="Times New Roman"/>
                <a:cs typeface="Times New Roman"/>
              </a:rPr>
              <a:t>физической </a:t>
            </a:r>
            <a:r>
              <a:rPr sz="2400" dirty="0">
                <a:latin typeface="Times New Roman"/>
                <a:cs typeface="Times New Roman"/>
              </a:rPr>
              <a:t>и реабилитационной </a:t>
            </a:r>
            <a:r>
              <a:rPr sz="2400" spc="-5" dirty="0">
                <a:latin typeface="Times New Roman"/>
                <a:cs typeface="Times New Roman"/>
              </a:rPr>
              <a:t>медицины </a:t>
            </a:r>
            <a:r>
              <a:rPr sz="2400" dirty="0">
                <a:latin typeface="Times New Roman"/>
                <a:cs typeface="Times New Roman"/>
              </a:rPr>
              <a:t>с  </a:t>
            </a:r>
            <a:r>
              <a:rPr sz="2400" spc="-15" dirty="0">
                <a:latin typeface="Times New Roman"/>
                <a:cs typeface="Times New Roman"/>
              </a:rPr>
              <a:t>компетенцией </a:t>
            </a:r>
            <a:r>
              <a:rPr sz="2400" spc="-5" dirty="0">
                <a:latin typeface="Times New Roman"/>
                <a:cs typeface="Times New Roman"/>
              </a:rPr>
              <a:t>по </a:t>
            </a:r>
            <a:r>
              <a:rPr sz="2400" spc="-15" dirty="0">
                <a:latin typeface="Times New Roman"/>
                <a:cs typeface="Times New Roman"/>
              </a:rPr>
              <a:t>травматологии </a:t>
            </a:r>
            <a:r>
              <a:rPr sz="2400" dirty="0">
                <a:latin typeface="Times New Roman"/>
                <a:cs typeface="Times New Roman"/>
              </a:rPr>
              <a:t>и</a:t>
            </a:r>
            <a:r>
              <a:rPr sz="2400" spc="-285" dirty="0">
                <a:latin typeface="Times New Roman"/>
                <a:cs typeface="Times New Roman"/>
              </a:rPr>
              <a:t> </a:t>
            </a:r>
            <a:r>
              <a:rPr sz="2400" spc="-15" dirty="0">
                <a:latin typeface="Times New Roman"/>
                <a:cs typeface="Times New Roman"/>
              </a:rPr>
              <a:t>ортопедии</a:t>
            </a:r>
            <a:endParaRPr sz="2400">
              <a:latin typeface="Times New Roman"/>
              <a:cs typeface="Times New Roman"/>
            </a:endParaRPr>
          </a:p>
          <a:p>
            <a:pPr marL="927100">
              <a:lnSpc>
                <a:spcPts val="2785"/>
              </a:lnSpc>
              <a:tabLst>
                <a:tab pos="1190625" algn="l"/>
              </a:tabLst>
            </a:pPr>
            <a:r>
              <a:rPr sz="2400" dirty="0">
                <a:latin typeface="Arial"/>
                <a:cs typeface="Arial"/>
              </a:rPr>
              <a:t>•	</a:t>
            </a:r>
            <a:r>
              <a:rPr sz="2400" spc="-30" dirty="0">
                <a:latin typeface="Times New Roman"/>
                <a:cs typeface="Times New Roman"/>
              </a:rPr>
              <a:t>врач </a:t>
            </a:r>
            <a:r>
              <a:rPr sz="2400" spc="-20" dirty="0">
                <a:latin typeface="Times New Roman"/>
                <a:cs typeface="Times New Roman"/>
              </a:rPr>
              <a:t>ортопед-травматолог </a:t>
            </a:r>
            <a:r>
              <a:rPr sz="2400" dirty="0">
                <a:latin typeface="Times New Roman"/>
                <a:cs typeface="Times New Roman"/>
              </a:rPr>
              <a:t>(1</a:t>
            </a:r>
            <a:r>
              <a:rPr sz="2400" spc="-80" dirty="0">
                <a:latin typeface="Times New Roman"/>
                <a:cs typeface="Times New Roman"/>
              </a:rPr>
              <a:t> </a:t>
            </a:r>
            <a:r>
              <a:rPr sz="2400" spc="-10" dirty="0">
                <a:latin typeface="Times New Roman"/>
                <a:cs typeface="Times New Roman"/>
              </a:rPr>
              <a:t>этап)</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dirty="0">
                <a:latin typeface="Times New Roman"/>
                <a:cs typeface="Times New Roman"/>
              </a:rPr>
              <a:t>специалист </a:t>
            </a:r>
            <a:r>
              <a:rPr sz="2400" spc="-5" dirty="0">
                <a:latin typeface="Times New Roman"/>
                <a:cs typeface="Times New Roman"/>
              </a:rPr>
              <a:t>по </a:t>
            </a:r>
            <a:r>
              <a:rPr sz="2400" spc="-10" dirty="0">
                <a:latin typeface="Times New Roman"/>
                <a:cs typeface="Times New Roman"/>
              </a:rPr>
              <a:t>физической</a:t>
            </a:r>
            <a:r>
              <a:rPr sz="2400" spc="140" dirty="0">
                <a:latin typeface="Times New Roman"/>
                <a:cs typeface="Times New Roman"/>
              </a:rPr>
              <a:t> </a:t>
            </a:r>
            <a:r>
              <a:rPr sz="2400" dirty="0">
                <a:latin typeface="Times New Roman"/>
                <a:cs typeface="Times New Roman"/>
              </a:rPr>
              <a:t>реабилитации</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dirty="0">
                <a:latin typeface="Times New Roman"/>
                <a:cs typeface="Times New Roman"/>
              </a:rPr>
              <a:t>специалист </a:t>
            </a:r>
            <a:r>
              <a:rPr sz="2400" spc="-5" dirty="0">
                <a:latin typeface="Times New Roman"/>
                <a:cs typeface="Times New Roman"/>
              </a:rPr>
              <a:t>по</a:t>
            </a:r>
            <a:r>
              <a:rPr sz="2400" spc="80" dirty="0">
                <a:latin typeface="Times New Roman"/>
                <a:cs typeface="Times New Roman"/>
              </a:rPr>
              <a:t> </a:t>
            </a:r>
            <a:r>
              <a:rPr sz="2400" spc="-5" dirty="0">
                <a:latin typeface="Times New Roman"/>
                <a:cs typeface="Times New Roman"/>
              </a:rPr>
              <a:t>эргореабилитации</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spc="-10" dirty="0">
                <a:latin typeface="Times New Roman"/>
                <a:cs typeface="Times New Roman"/>
              </a:rPr>
              <a:t>мед. </a:t>
            </a:r>
            <a:r>
              <a:rPr sz="2400" spc="15" dirty="0">
                <a:latin typeface="Times New Roman"/>
                <a:cs typeface="Times New Roman"/>
              </a:rPr>
              <a:t>сестра </a:t>
            </a:r>
            <a:r>
              <a:rPr sz="2400" spc="-25" dirty="0">
                <a:latin typeface="Times New Roman"/>
                <a:cs typeface="Times New Roman"/>
              </a:rPr>
              <a:t>отд.</a:t>
            </a:r>
            <a:r>
              <a:rPr sz="2400" spc="145" dirty="0">
                <a:latin typeface="Times New Roman"/>
                <a:cs typeface="Times New Roman"/>
              </a:rPr>
              <a:t> </a:t>
            </a:r>
            <a:r>
              <a:rPr sz="2400" dirty="0">
                <a:latin typeface="Times New Roman"/>
                <a:cs typeface="Times New Roman"/>
              </a:rPr>
              <a:t>реабилитации</a:t>
            </a:r>
            <a:endParaRPr sz="2400">
              <a:latin typeface="Times New Roman"/>
              <a:cs typeface="Times New Roman"/>
            </a:endParaRPr>
          </a:p>
          <a:p>
            <a:pPr marL="1213485" marR="1715135" indent="-287020">
              <a:lnSpc>
                <a:spcPct val="100000"/>
              </a:lnSpc>
              <a:spcBef>
                <a:spcPts val="5"/>
              </a:spcBef>
              <a:tabLst>
                <a:tab pos="1202690" algn="l"/>
              </a:tabLst>
            </a:pPr>
            <a:r>
              <a:rPr sz="2400" dirty="0">
                <a:latin typeface="Arial"/>
                <a:cs typeface="Arial"/>
              </a:rPr>
              <a:t>•	</a:t>
            </a:r>
            <a:r>
              <a:rPr sz="2400" spc="-10" dirty="0">
                <a:latin typeface="Times New Roman"/>
                <a:cs typeface="Times New Roman"/>
              </a:rPr>
              <a:t>мед. </a:t>
            </a:r>
            <a:r>
              <a:rPr sz="2400" spc="15" dirty="0">
                <a:latin typeface="Times New Roman"/>
                <a:cs typeface="Times New Roman"/>
              </a:rPr>
              <a:t>сестра </a:t>
            </a:r>
            <a:r>
              <a:rPr sz="2400" spc="-20" dirty="0">
                <a:latin typeface="Times New Roman"/>
                <a:cs typeface="Times New Roman"/>
              </a:rPr>
              <a:t>травматологического</a:t>
            </a:r>
            <a:r>
              <a:rPr sz="2400" spc="-105" dirty="0">
                <a:latin typeface="Times New Roman"/>
                <a:cs typeface="Times New Roman"/>
              </a:rPr>
              <a:t> </a:t>
            </a:r>
            <a:r>
              <a:rPr sz="2400" spc="-25" dirty="0">
                <a:latin typeface="Times New Roman"/>
                <a:cs typeface="Times New Roman"/>
              </a:rPr>
              <a:t>отд.  </a:t>
            </a:r>
            <a:r>
              <a:rPr sz="2400" dirty="0">
                <a:latin typeface="Times New Roman"/>
                <a:cs typeface="Times New Roman"/>
              </a:rPr>
              <a:t>(1</a:t>
            </a:r>
            <a:r>
              <a:rPr sz="2400" spc="-5" dirty="0">
                <a:latin typeface="Times New Roman"/>
                <a:cs typeface="Times New Roman"/>
              </a:rPr>
              <a:t> </a:t>
            </a:r>
            <a:r>
              <a:rPr sz="2400" spc="-10" dirty="0">
                <a:latin typeface="Times New Roman"/>
                <a:cs typeface="Times New Roman"/>
              </a:rPr>
              <a:t>этап)</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spc="5" dirty="0">
                <a:latin typeface="Times New Roman"/>
                <a:cs typeface="Times New Roman"/>
              </a:rPr>
              <a:t>клинический</a:t>
            </a:r>
            <a:r>
              <a:rPr sz="2400" spc="20" dirty="0">
                <a:latin typeface="Times New Roman"/>
                <a:cs typeface="Times New Roman"/>
              </a:rPr>
              <a:t> </a:t>
            </a:r>
            <a:r>
              <a:rPr sz="2400" spc="-25" dirty="0">
                <a:latin typeface="Times New Roman"/>
                <a:cs typeface="Times New Roman"/>
              </a:rPr>
              <a:t>психолог</a:t>
            </a:r>
            <a:endParaRPr sz="2400">
              <a:latin typeface="Times New Roman"/>
              <a:cs typeface="Times New Roman"/>
            </a:endParaRPr>
          </a:p>
          <a:p>
            <a:pPr marL="927100">
              <a:lnSpc>
                <a:spcPct val="100000"/>
              </a:lnSpc>
              <a:tabLst>
                <a:tab pos="1202690" algn="l"/>
              </a:tabLst>
            </a:pPr>
            <a:r>
              <a:rPr sz="2400" dirty="0">
                <a:latin typeface="Arial"/>
                <a:cs typeface="Arial"/>
              </a:rPr>
              <a:t>•	</a:t>
            </a:r>
            <a:r>
              <a:rPr sz="2400" dirty="0">
                <a:latin typeface="Times New Roman"/>
                <a:cs typeface="Times New Roman"/>
              </a:rPr>
              <a:t>соц.</a:t>
            </a:r>
            <a:r>
              <a:rPr sz="2400" spc="40" dirty="0">
                <a:latin typeface="Times New Roman"/>
                <a:cs typeface="Times New Roman"/>
              </a:rPr>
              <a:t> </a:t>
            </a:r>
            <a:r>
              <a:rPr sz="2400" spc="-5" dirty="0">
                <a:latin typeface="Times New Roman"/>
                <a:cs typeface="Times New Roman"/>
              </a:rPr>
              <a:t>работник</a:t>
            </a:r>
            <a:endParaRPr sz="2400">
              <a:latin typeface="Times New Roman"/>
              <a:cs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9630" y="399034"/>
            <a:ext cx="3361054" cy="452120"/>
          </a:xfrm>
          <a:prstGeom prst="rect">
            <a:avLst/>
          </a:prstGeom>
        </p:spPr>
        <p:txBody>
          <a:bodyPr vert="horz" wrap="square" lIns="0" tIns="12065" rIns="0" bIns="0" rtlCol="0">
            <a:spAutoFit/>
          </a:bodyPr>
          <a:lstStyle/>
          <a:p>
            <a:pPr marL="12700">
              <a:lnSpc>
                <a:spcPct val="100000"/>
              </a:lnSpc>
              <a:spcBef>
                <a:spcPts val="95"/>
              </a:spcBef>
            </a:pPr>
            <a:r>
              <a:rPr b="0" spc="-10" dirty="0">
                <a:solidFill>
                  <a:srgbClr val="000000"/>
                </a:solidFill>
                <a:latin typeface="Arial"/>
                <a:cs typeface="Arial"/>
              </a:rPr>
              <a:t>Содержание</a:t>
            </a:r>
            <a:r>
              <a:rPr b="0" spc="-65" dirty="0">
                <a:solidFill>
                  <a:srgbClr val="000000"/>
                </a:solidFill>
                <a:latin typeface="Arial"/>
                <a:cs typeface="Arial"/>
              </a:rPr>
              <a:t> </a:t>
            </a:r>
            <a:r>
              <a:rPr b="0" spc="-10" dirty="0">
                <a:solidFill>
                  <a:srgbClr val="000000"/>
                </a:solidFill>
                <a:latin typeface="Arial"/>
                <a:cs typeface="Arial"/>
              </a:rPr>
              <a:t>лекции</a:t>
            </a:r>
          </a:p>
        </p:txBody>
      </p:sp>
      <p:sp>
        <p:nvSpPr>
          <p:cNvPr id="3" name="object 3"/>
          <p:cNvSpPr txBox="1"/>
          <p:nvPr/>
        </p:nvSpPr>
        <p:spPr>
          <a:xfrm>
            <a:off x="330200" y="1047953"/>
            <a:ext cx="7313930" cy="3540125"/>
          </a:xfrm>
          <a:prstGeom prst="rect">
            <a:avLst/>
          </a:prstGeom>
        </p:spPr>
        <p:txBody>
          <a:bodyPr vert="horz" wrap="square" lIns="0" tIns="8890" rIns="0" bIns="0" rtlCol="0">
            <a:spAutoFit/>
          </a:bodyPr>
          <a:lstStyle/>
          <a:p>
            <a:pPr marL="469900" marR="119380" indent="-457834">
              <a:lnSpc>
                <a:spcPct val="101099"/>
              </a:lnSpc>
              <a:spcBef>
                <a:spcPts val="70"/>
              </a:spcBef>
              <a:tabLst>
                <a:tab pos="436245" algn="l"/>
              </a:tabLst>
            </a:pPr>
            <a:r>
              <a:rPr sz="2400" spc="-5" dirty="0">
                <a:latin typeface="Arial"/>
                <a:cs typeface="Arial"/>
              </a:rPr>
              <a:t>1.	</a:t>
            </a:r>
            <a:r>
              <a:rPr sz="2400" dirty="0">
                <a:latin typeface="Arial"/>
                <a:cs typeface="Arial"/>
              </a:rPr>
              <a:t>Общие </a:t>
            </a:r>
            <a:r>
              <a:rPr sz="2400" spc="-10" dirty="0">
                <a:latin typeface="Arial"/>
                <a:cs typeface="Arial"/>
              </a:rPr>
              <a:t>вопросы </a:t>
            </a:r>
            <a:r>
              <a:rPr sz="2400" spc="-5" dirty="0">
                <a:latin typeface="Arial"/>
                <a:cs typeface="Arial"/>
              </a:rPr>
              <a:t>реабилитации </a:t>
            </a:r>
            <a:r>
              <a:rPr sz="2400" spc="-10" dirty="0">
                <a:latin typeface="Arial"/>
                <a:cs typeface="Arial"/>
              </a:rPr>
              <a:t>больных </a:t>
            </a:r>
            <a:r>
              <a:rPr sz="2400" spc="-5" dirty="0">
                <a:latin typeface="Arial"/>
                <a:cs typeface="Arial"/>
              </a:rPr>
              <a:t>после  </a:t>
            </a:r>
            <a:r>
              <a:rPr sz="2400" spc="-15" dirty="0">
                <a:latin typeface="Arial"/>
                <a:cs typeface="Arial"/>
              </a:rPr>
              <a:t>эндопротезирования </a:t>
            </a:r>
            <a:r>
              <a:rPr sz="2400" spc="-5" dirty="0">
                <a:latin typeface="Arial"/>
                <a:cs typeface="Arial"/>
              </a:rPr>
              <a:t>(актуальность, показания,  </a:t>
            </a:r>
            <a:r>
              <a:rPr sz="2400" spc="-15" dirty="0">
                <a:latin typeface="Arial"/>
                <a:cs typeface="Arial"/>
              </a:rPr>
              <a:t>периоды, </a:t>
            </a:r>
            <a:r>
              <a:rPr sz="2400" spc="5" dirty="0">
                <a:latin typeface="Arial"/>
                <a:cs typeface="Arial"/>
              </a:rPr>
              <a:t>профилактика</a:t>
            </a:r>
            <a:r>
              <a:rPr sz="2400" spc="-35" dirty="0">
                <a:latin typeface="Arial"/>
                <a:cs typeface="Arial"/>
              </a:rPr>
              <a:t> </a:t>
            </a:r>
            <a:r>
              <a:rPr sz="2400" spc="-5" dirty="0">
                <a:latin typeface="Arial"/>
                <a:cs typeface="Arial"/>
              </a:rPr>
              <a:t>осложнений)</a:t>
            </a:r>
            <a:endParaRPr sz="2400">
              <a:latin typeface="Arial"/>
              <a:cs typeface="Arial"/>
            </a:endParaRPr>
          </a:p>
          <a:p>
            <a:pPr marL="12700">
              <a:lnSpc>
                <a:spcPct val="100000"/>
              </a:lnSpc>
              <a:spcBef>
                <a:spcPts val="685"/>
              </a:spcBef>
              <a:tabLst>
                <a:tab pos="436245" algn="l"/>
              </a:tabLst>
            </a:pPr>
            <a:r>
              <a:rPr sz="2400" spc="-5" dirty="0">
                <a:latin typeface="Arial"/>
                <a:cs typeface="Arial"/>
              </a:rPr>
              <a:t>2.	</a:t>
            </a:r>
            <a:r>
              <a:rPr sz="2400" spc="-15" dirty="0">
                <a:latin typeface="Arial"/>
                <a:cs typeface="Arial"/>
              </a:rPr>
              <a:t>Реабилитация </a:t>
            </a:r>
            <a:r>
              <a:rPr sz="2400" spc="-10" dirty="0">
                <a:latin typeface="Arial"/>
                <a:cs typeface="Arial"/>
              </a:rPr>
              <a:t>больных </a:t>
            </a:r>
            <a:r>
              <a:rPr sz="2400" spc="-5" dirty="0">
                <a:latin typeface="Arial"/>
                <a:cs typeface="Arial"/>
              </a:rPr>
              <a:t>после</a:t>
            </a:r>
            <a:r>
              <a:rPr sz="2400" spc="-140" dirty="0">
                <a:latin typeface="Arial"/>
                <a:cs typeface="Arial"/>
              </a:rPr>
              <a:t> </a:t>
            </a:r>
            <a:r>
              <a:rPr sz="2400" spc="-15" dirty="0">
                <a:latin typeface="Arial"/>
                <a:cs typeface="Arial"/>
              </a:rPr>
              <a:t>протезирования</a:t>
            </a:r>
            <a:endParaRPr sz="2400">
              <a:latin typeface="Arial"/>
              <a:cs typeface="Arial"/>
            </a:endParaRPr>
          </a:p>
          <a:p>
            <a:pPr marL="469900">
              <a:lnSpc>
                <a:spcPct val="100000"/>
              </a:lnSpc>
            </a:pPr>
            <a:r>
              <a:rPr sz="2400" spc="-30" dirty="0">
                <a:latin typeface="Arial"/>
                <a:cs typeface="Arial"/>
              </a:rPr>
              <a:t>тазобедренного</a:t>
            </a:r>
            <a:r>
              <a:rPr sz="2400" spc="-50" dirty="0">
                <a:latin typeface="Arial"/>
                <a:cs typeface="Arial"/>
              </a:rPr>
              <a:t> </a:t>
            </a:r>
            <a:r>
              <a:rPr sz="2400" spc="-25" dirty="0">
                <a:latin typeface="Arial"/>
                <a:cs typeface="Arial"/>
              </a:rPr>
              <a:t>сустава</a:t>
            </a:r>
            <a:endParaRPr sz="2400">
              <a:latin typeface="Arial"/>
              <a:cs typeface="Arial"/>
            </a:endParaRPr>
          </a:p>
          <a:p>
            <a:pPr marL="469900" marR="266700" indent="-457834">
              <a:lnSpc>
                <a:spcPct val="100000"/>
              </a:lnSpc>
              <a:spcBef>
                <a:spcPts val="490"/>
              </a:spcBef>
              <a:tabLst>
                <a:tab pos="436245" algn="l"/>
              </a:tabLst>
            </a:pPr>
            <a:r>
              <a:rPr sz="2400" spc="-5" dirty="0">
                <a:solidFill>
                  <a:srgbClr val="FD0000"/>
                </a:solidFill>
                <a:latin typeface="Arial"/>
                <a:cs typeface="Arial"/>
              </a:rPr>
              <a:t>3.	</a:t>
            </a:r>
            <a:r>
              <a:rPr sz="2400" spc="-15" dirty="0">
                <a:solidFill>
                  <a:srgbClr val="FD0000"/>
                </a:solidFill>
                <a:latin typeface="Arial"/>
                <a:cs typeface="Arial"/>
              </a:rPr>
              <a:t>Реабилитация </a:t>
            </a:r>
            <a:r>
              <a:rPr sz="2400" spc="-10" dirty="0">
                <a:solidFill>
                  <a:srgbClr val="FD0000"/>
                </a:solidFill>
                <a:latin typeface="Arial"/>
                <a:cs typeface="Arial"/>
              </a:rPr>
              <a:t>больных </a:t>
            </a:r>
            <a:r>
              <a:rPr sz="2400" spc="-5" dirty="0">
                <a:solidFill>
                  <a:srgbClr val="FD0000"/>
                </a:solidFill>
                <a:latin typeface="Arial"/>
                <a:cs typeface="Arial"/>
              </a:rPr>
              <a:t>после</a:t>
            </a:r>
            <a:r>
              <a:rPr sz="2400" spc="-155" dirty="0">
                <a:solidFill>
                  <a:srgbClr val="FD0000"/>
                </a:solidFill>
                <a:latin typeface="Arial"/>
                <a:cs typeface="Arial"/>
              </a:rPr>
              <a:t> </a:t>
            </a:r>
            <a:r>
              <a:rPr sz="2400" spc="-15" dirty="0">
                <a:solidFill>
                  <a:srgbClr val="FD0000"/>
                </a:solidFill>
                <a:latin typeface="Arial"/>
                <a:cs typeface="Arial"/>
              </a:rPr>
              <a:t>протезирования  </a:t>
            </a:r>
            <a:r>
              <a:rPr sz="2400" spc="-25" dirty="0">
                <a:solidFill>
                  <a:srgbClr val="FD0000"/>
                </a:solidFill>
                <a:latin typeface="Arial"/>
                <a:cs typeface="Arial"/>
              </a:rPr>
              <a:t>коленного</a:t>
            </a:r>
            <a:r>
              <a:rPr sz="2400" spc="10" dirty="0">
                <a:solidFill>
                  <a:srgbClr val="FD0000"/>
                </a:solidFill>
                <a:latin typeface="Arial"/>
                <a:cs typeface="Arial"/>
              </a:rPr>
              <a:t> </a:t>
            </a:r>
            <a:r>
              <a:rPr sz="2400" spc="-25" dirty="0">
                <a:solidFill>
                  <a:srgbClr val="FD0000"/>
                </a:solidFill>
                <a:latin typeface="Arial"/>
                <a:cs typeface="Arial"/>
              </a:rPr>
              <a:t>сустава</a:t>
            </a:r>
            <a:endParaRPr sz="2400">
              <a:latin typeface="Arial"/>
              <a:cs typeface="Arial"/>
            </a:endParaRPr>
          </a:p>
          <a:p>
            <a:pPr marL="469900" marR="5080" indent="-457834">
              <a:lnSpc>
                <a:spcPct val="100000"/>
              </a:lnSpc>
              <a:spcBef>
                <a:spcPts val="509"/>
              </a:spcBef>
              <a:tabLst>
                <a:tab pos="436245" algn="l"/>
              </a:tabLst>
            </a:pPr>
            <a:r>
              <a:rPr sz="2400" spc="-5" dirty="0">
                <a:latin typeface="Arial"/>
                <a:cs typeface="Arial"/>
              </a:rPr>
              <a:t>4.	</a:t>
            </a:r>
            <a:r>
              <a:rPr sz="2400" spc="-10" dirty="0">
                <a:latin typeface="Arial"/>
                <a:cs typeface="Arial"/>
              </a:rPr>
              <a:t>Реабилитационный прогноз, </a:t>
            </a:r>
            <a:r>
              <a:rPr sz="2400" spc="-5" dirty="0">
                <a:latin typeface="Arial"/>
                <a:cs typeface="Arial"/>
              </a:rPr>
              <a:t>реабилитационный  </a:t>
            </a:r>
            <a:r>
              <a:rPr sz="2400" spc="-10" dirty="0">
                <a:latin typeface="Arial"/>
                <a:cs typeface="Arial"/>
              </a:rPr>
              <a:t>диагноз, </a:t>
            </a:r>
            <a:r>
              <a:rPr sz="2400" spc="-30" dirty="0">
                <a:latin typeface="Arial"/>
                <a:cs typeface="Arial"/>
              </a:rPr>
              <a:t>методы </a:t>
            </a:r>
            <a:r>
              <a:rPr sz="2400" spc="-10" dirty="0">
                <a:latin typeface="Arial"/>
                <a:cs typeface="Arial"/>
              </a:rPr>
              <a:t>оценки </a:t>
            </a:r>
            <a:r>
              <a:rPr sz="2400" dirty="0">
                <a:latin typeface="Arial"/>
                <a:cs typeface="Arial"/>
              </a:rPr>
              <a:t>с </a:t>
            </a:r>
            <a:r>
              <a:rPr sz="2400" spc="-5" dirty="0">
                <a:latin typeface="Arial"/>
                <a:cs typeface="Arial"/>
              </a:rPr>
              <a:t>позиции</a:t>
            </a:r>
            <a:r>
              <a:rPr sz="2400" spc="-340" dirty="0">
                <a:latin typeface="Arial"/>
                <a:cs typeface="Arial"/>
              </a:rPr>
              <a:t> </a:t>
            </a:r>
            <a:r>
              <a:rPr sz="2400" spc="-25" dirty="0">
                <a:latin typeface="Arial"/>
                <a:cs typeface="Arial"/>
              </a:rPr>
              <a:t>МКФ</a:t>
            </a:r>
            <a:endParaRPr sz="240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20640" y="2308859"/>
            <a:ext cx="4023360" cy="42748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804544" rIns="0" bIns="0" rtlCol="0">
            <a:spAutoFit/>
          </a:bodyPr>
          <a:lstStyle/>
          <a:p>
            <a:pPr marL="2289810" marR="5080" indent="-1091565">
              <a:lnSpc>
                <a:spcPct val="100000"/>
              </a:lnSpc>
              <a:spcBef>
                <a:spcPts val="100"/>
              </a:spcBef>
            </a:pPr>
            <a:r>
              <a:rPr sz="2400" b="0" spc="-35" dirty="0">
                <a:solidFill>
                  <a:srgbClr val="000000"/>
                </a:solidFill>
                <a:latin typeface="Times New Roman"/>
                <a:cs typeface="Times New Roman"/>
              </a:rPr>
              <a:t>ТОТАЛЬНОЕ </a:t>
            </a:r>
            <a:r>
              <a:rPr sz="2400" b="0" spc="-20" dirty="0">
                <a:solidFill>
                  <a:srgbClr val="000000"/>
                </a:solidFill>
                <a:latin typeface="Times New Roman"/>
                <a:cs typeface="Times New Roman"/>
              </a:rPr>
              <a:t>ЭНДОПРОТЕЗИРОВАНИЕ  </a:t>
            </a:r>
            <a:r>
              <a:rPr sz="2400" b="0" spc="-65" dirty="0">
                <a:solidFill>
                  <a:srgbClr val="000000"/>
                </a:solidFill>
                <a:latin typeface="Times New Roman"/>
                <a:cs typeface="Times New Roman"/>
              </a:rPr>
              <a:t>КОЛЕННОГО</a:t>
            </a:r>
            <a:r>
              <a:rPr sz="2400" b="0" spc="35" dirty="0">
                <a:solidFill>
                  <a:srgbClr val="000000"/>
                </a:solidFill>
                <a:latin typeface="Times New Roman"/>
                <a:cs typeface="Times New Roman"/>
              </a:rPr>
              <a:t> </a:t>
            </a:r>
            <a:r>
              <a:rPr sz="2400" b="0" spc="-85" dirty="0">
                <a:solidFill>
                  <a:srgbClr val="000000"/>
                </a:solidFill>
                <a:latin typeface="Times New Roman"/>
                <a:cs typeface="Times New Roman"/>
              </a:rPr>
              <a:t>СУСТАВА</a:t>
            </a:r>
            <a:endParaRPr sz="2400">
              <a:latin typeface="Times New Roman"/>
              <a:cs typeface="Times New Roman"/>
            </a:endParaRPr>
          </a:p>
        </p:txBody>
      </p:sp>
      <p:sp>
        <p:nvSpPr>
          <p:cNvPr id="4" name="object 4"/>
          <p:cNvSpPr txBox="1"/>
          <p:nvPr/>
        </p:nvSpPr>
        <p:spPr>
          <a:xfrm>
            <a:off x="1219911" y="3123692"/>
            <a:ext cx="3877945" cy="1305560"/>
          </a:xfrm>
          <a:prstGeom prst="rect">
            <a:avLst/>
          </a:prstGeom>
        </p:spPr>
        <p:txBody>
          <a:bodyPr vert="horz" wrap="square" lIns="0" tIns="12065" rIns="0" bIns="0" rtlCol="0">
            <a:spAutoFit/>
          </a:bodyPr>
          <a:lstStyle/>
          <a:p>
            <a:pPr marL="12700">
              <a:lnSpc>
                <a:spcPct val="100000"/>
              </a:lnSpc>
              <a:spcBef>
                <a:spcPts val="95"/>
              </a:spcBef>
            </a:pPr>
            <a:r>
              <a:rPr sz="2400" dirty="0">
                <a:solidFill>
                  <a:srgbClr val="FDFD00"/>
                </a:solidFill>
                <a:latin typeface="Times New Roman"/>
                <a:cs typeface="Times New Roman"/>
              </a:rPr>
              <a:t>•</a:t>
            </a:r>
            <a:r>
              <a:rPr sz="2400" spc="-5" dirty="0">
                <a:solidFill>
                  <a:srgbClr val="FDFD00"/>
                </a:solidFill>
                <a:latin typeface="Times New Roman"/>
                <a:cs typeface="Times New Roman"/>
              </a:rPr>
              <a:t> </a:t>
            </a:r>
            <a:r>
              <a:rPr sz="2800" spc="-20" dirty="0">
                <a:latin typeface="Times New Roman"/>
                <a:cs typeface="Times New Roman"/>
              </a:rPr>
              <a:t>боль</a:t>
            </a:r>
            <a:endParaRPr sz="2800">
              <a:latin typeface="Times New Roman"/>
              <a:cs typeface="Times New Roman"/>
            </a:endParaRPr>
          </a:p>
          <a:p>
            <a:pPr marL="12700">
              <a:lnSpc>
                <a:spcPct val="100000"/>
              </a:lnSpc>
            </a:pPr>
            <a:r>
              <a:rPr sz="2800" spc="-5" dirty="0">
                <a:latin typeface="Times New Roman"/>
                <a:cs typeface="Times New Roman"/>
              </a:rPr>
              <a:t>•</a:t>
            </a:r>
            <a:r>
              <a:rPr sz="2800" spc="-55" dirty="0">
                <a:latin typeface="Times New Roman"/>
                <a:cs typeface="Times New Roman"/>
              </a:rPr>
              <a:t> </a:t>
            </a:r>
            <a:r>
              <a:rPr sz="2800" spc="-30" dirty="0">
                <a:latin typeface="Times New Roman"/>
                <a:cs typeface="Times New Roman"/>
              </a:rPr>
              <a:t>контрактура</a:t>
            </a:r>
            <a:endParaRPr sz="2800">
              <a:latin typeface="Times New Roman"/>
              <a:cs typeface="Times New Roman"/>
            </a:endParaRPr>
          </a:p>
          <a:p>
            <a:pPr marL="12700">
              <a:lnSpc>
                <a:spcPct val="100000"/>
              </a:lnSpc>
            </a:pPr>
            <a:r>
              <a:rPr sz="2800" spc="-5" dirty="0">
                <a:latin typeface="Times New Roman"/>
                <a:cs typeface="Times New Roman"/>
              </a:rPr>
              <a:t>• </a:t>
            </a:r>
            <a:r>
              <a:rPr sz="2800" spc="-10" dirty="0">
                <a:latin typeface="Times New Roman"/>
                <a:cs typeface="Times New Roman"/>
              </a:rPr>
              <a:t>деформация</a:t>
            </a:r>
            <a:r>
              <a:rPr sz="2800" spc="-220" dirty="0">
                <a:latin typeface="Times New Roman"/>
                <a:cs typeface="Times New Roman"/>
              </a:rPr>
              <a:t> </a:t>
            </a:r>
            <a:r>
              <a:rPr sz="2800" spc="-20" dirty="0">
                <a:latin typeface="Times New Roman"/>
                <a:cs typeface="Times New Roman"/>
              </a:rPr>
              <a:t>конечности</a:t>
            </a:r>
            <a:endParaRPr sz="280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30200" y="316738"/>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marR="5080" indent="55880">
              <a:lnSpc>
                <a:spcPct val="100000"/>
              </a:lnSpc>
              <a:spcBef>
                <a:spcPts val="100"/>
              </a:spcBef>
            </a:pPr>
            <a:r>
              <a:rPr sz="2000" b="0" spc="-5" dirty="0">
                <a:solidFill>
                  <a:srgbClr val="000000"/>
                </a:solidFill>
                <a:latin typeface="Times New Roman"/>
                <a:cs typeface="Times New Roman"/>
              </a:rPr>
              <a:t>Первая </a:t>
            </a:r>
            <a:r>
              <a:rPr sz="2000" b="0" dirty="0">
                <a:solidFill>
                  <a:srgbClr val="000000"/>
                </a:solidFill>
                <a:latin typeface="Times New Roman"/>
                <a:cs typeface="Times New Roman"/>
              </a:rPr>
              <a:t>операция </a:t>
            </a:r>
            <a:r>
              <a:rPr sz="2000" b="0" spc="-10" dirty="0">
                <a:solidFill>
                  <a:srgbClr val="000000"/>
                </a:solidFill>
                <a:latin typeface="Times New Roman"/>
                <a:cs typeface="Times New Roman"/>
              </a:rPr>
              <a:t>тотального </a:t>
            </a:r>
            <a:r>
              <a:rPr sz="2000" b="0" spc="-5" dirty="0">
                <a:solidFill>
                  <a:srgbClr val="000000"/>
                </a:solidFill>
                <a:latin typeface="Times New Roman"/>
                <a:cs typeface="Times New Roman"/>
              </a:rPr>
              <a:t>эндопротезирования </a:t>
            </a:r>
            <a:r>
              <a:rPr sz="2000" b="0" spc="-25" dirty="0">
                <a:solidFill>
                  <a:srgbClr val="000000"/>
                </a:solidFill>
                <a:latin typeface="Times New Roman"/>
                <a:cs typeface="Times New Roman"/>
              </a:rPr>
              <a:t>коленного</a:t>
            </a:r>
            <a:r>
              <a:rPr sz="2000" b="0" spc="-150" dirty="0">
                <a:solidFill>
                  <a:srgbClr val="000000"/>
                </a:solidFill>
                <a:latin typeface="Times New Roman"/>
                <a:cs typeface="Times New Roman"/>
              </a:rPr>
              <a:t> </a:t>
            </a:r>
            <a:r>
              <a:rPr sz="2000" b="0" spc="-5" dirty="0">
                <a:solidFill>
                  <a:srgbClr val="000000"/>
                </a:solidFill>
                <a:latin typeface="Times New Roman"/>
                <a:cs typeface="Times New Roman"/>
              </a:rPr>
              <a:t>сустава  </a:t>
            </a:r>
            <a:r>
              <a:rPr sz="2000" b="0" dirty="0">
                <a:solidFill>
                  <a:srgbClr val="000000"/>
                </a:solidFill>
                <a:latin typeface="Times New Roman"/>
                <a:cs typeface="Times New Roman"/>
              </a:rPr>
              <a:t>была </a:t>
            </a:r>
            <a:r>
              <a:rPr sz="2000" b="0" spc="-5" dirty="0">
                <a:solidFill>
                  <a:srgbClr val="000000"/>
                </a:solidFill>
                <a:latin typeface="Times New Roman"/>
                <a:cs typeface="Times New Roman"/>
              </a:rPr>
              <a:t>выполнена </a:t>
            </a:r>
            <a:r>
              <a:rPr sz="2000" b="0" dirty="0">
                <a:solidFill>
                  <a:srgbClr val="000000"/>
                </a:solidFill>
                <a:latin typeface="Times New Roman"/>
                <a:cs typeface="Times New Roman"/>
              </a:rPr>
              <a:t>в </a:t>
            </a:r>
            <a:r>
              <a:rPr sz="2000" b="0" spc="-20" dirty="0">
                <a:solidFill>
                  <a:srgbClr val="000000"/>
                </a:solidFill>
                <a:latin typeface="Times New Roman"/>
                <a:cs typeface="Times New Roman"/>
              </a:rPr>
              <a:t>конце </a:t>
            </a:r>
            <a:r>
              <a:rPr sz="2000" b="0" spc="5" dirty="0">
                <a:solidFill>
                  <a:srgbClr val="000000"/>
                </a:solidFill>
                <a:latin typeface="Times New Roman"/>
                <a:cs typeface="Times New Roman"/>
              </a:rPr>
              <a:t>1890 </a:t>
            </a:r>
            <a:r>
              <a:rPr sz="2000" b="0" spc="-10" dirty="0">
                <a:solidFill>
                  <a:srgbClr val="000000"/>
                </a:solidFill>
                <a:latin typeface="Times New Roman"/>
                <a:cs typeface="Times New Roman"/>
              </a:rPr>
              <a:t>Темистофером </a:t>
            </a:r>
            <a:r>
              <a:rPr sz="2000" b="0" spc="-45" dirty="0">
                <a:solidFill>
                  <a:srgbClr val="000000"/>
                </a:solidFill>
                <a:latin typeface="Times New Roman"/>
                <a:cs typeface="Times New Roman"/>
              </a:rPr>
              <a:t>Глаком, </a:t>
            </a:r>
            <a:r>
              <a:rPr sz="2000" b="0" dirty="0">
                <a:solidFill>
                  <a:srgbClr val="000000"/>
                </a:solidFill>
                <a:latin typeface="Times New Roman"/>
                <a:cs typeface="Times New Roman"/>
              </a:rPr>
              <a:t>он установил  </a:t>
            </a:r>
            <a:r>
              <a:rPr sz="2000" b="0" spc="-5" dirty="0">
                <a:solidFill>
                  <a:srgbClr val="000000"/>
                </a:solidFill>
                <a:latin typeface="Times New Roman"/>
                <a:cs typeface="Times New Roman"/>
              </a:rPr>
              <a:t>эндопротез из </a:t>
            </a:r>
            <a:r>
              <a:rPr sz="2000" b="0" dirty="0">
                <a:solidFill>
                  <a:srgbClr val="000000"/>
                </a:solidFill>
                <a:latin typeface="Times New Roman"/>
                <a:cs typeface="Times New Roman"/>
              </a:rPr>
              <a:t>слоновой </a:t>
            </a:r>
            <a:r>
              <a:rPr sz="2000" b="0" spc="-10" dirty="0">
                <a:solidFill>
                  <a:srgbClr val="000000"/>
                </a:solidFill>
                <a:latin typeface="Times New Roman"/>
                <a:cs typeface="Times New Roman"/>
              </a:rPr>
              <a:t>кости </a:t>
            </a:r>
            <a:r>
              <a:rPr sz="2000" b="0" spc="-5" dirty="0">
                <a:solidFill>
                  <a:srgbClr val="000000"/>
                </a:solidFill>
                <a:latin typeface="Times New Roman"/>
                <a:cs typeface="Times New Roman"/>
              </a:rPr>
              <a:t>на </a:t>
            </a:r>
            <a:r>
              <a:rPr sz="2000" b="0" dirty="0">
                <a:solidFill>
                  <a:srgbClr val="000000"/>
                </a:solidFill>
                <a:latin typeface="Times New Roman"/>
                <a:cs typeface="Times New Roman"/>
              </a:rPr>
              <a:t>акриловый </a:t>
            </a:r>
            <a:r>
              <a:rPr sz="2000" b="0" spc="-10" dirty="0">
                <a:solidFill>
                  <a:srgbClr val="000000"/>
                </a:solidFill>
                <a:latin typeface="Times New Roman"/>
                <a:cs typeface="Times New Roman"/>
              </a:rPr>
              <a:t>костный </a:t>
            </a:r>
            <a:r>
              <a:rPr sz="2000" b="0" spc="-30" dirty="0">
                <a:solidFill>
                  <a:srgbClr val="000000"/>
                </a:solidFill>
                <a:latin typeface="Times New Roman"/>
                <a:cs typeface="Times New Roman"/>
              </a:rPr>
              <a:t>цемент. </a:t>
            </a:r>
            <a:r>
              <a:rPr sz="2000" b="0" spc="10" dirty="0">
                <a:solidFill>
                  <a:srgbClr val="000000"/>
                </a:solidFill>
                <a:latin typeface="Times New Roman"/>
                <a:cs typeface="Times New Roman"/>
              </a:rPr>
              <a:t>После  </a:t>
            </a:r>
            <a:r>
              <a:rPr sz="2000" b="0" spc="-15" dirty="0">
                <a:solidFill>
                  <a:srgbClr val="000000"/>
                </a:solidFill>
                <a:latin typeface="Times New Roman"/>
                <a:cs typeface="Times New Roman"/>
              </a:rPr>
              <a:t>этого </a:t>
            </a:r>
            <a:r>
              <a:rPr sz="2000" b="0" dirty="0">
                <a:solidFill>
                  <a:srgbClr val="000000"/>
                </a:solidFill>
                <a:latin typeface="Times New Roman"/>
                <a:cs typeface="Times New Roman"/>
              </a:rPr>
              <a:t>понадобилось ещё 80 лет для </a:t>
            </a:r>
            <a:r>
              <a:rPr sz="2000" b="0" spc="-15" dirty="0">
                <a:solidFill>
                  <a:srgbClr val="000000"/>
                </a:solidFill>
                <a:latin typeface="Times New Roman"/>
                <a:cs typeface="Times New Roman"/>
              </a:rPr>
              <a:t>того, </a:t>
            </a:r>
            <a:r>
              <a:rPr sz="2000" b="0" spc="-5" dirty="0">
                <a:solidFill>
                  <a:srgbClr val="000000"/>
                </a:solidFill>
                <a:latin typeface="Times New Roman"/>
                <a:cs typeface="Times New Roman"/>
              </a:rPr>
              <a:t>чтобы были </a:t>
            </a:r>
            <a:r>
              <a:rPr sz="2000" b="0" dirty="0">
                <a:solidFill>
                  <a:srgbClr val="000000"/>
                </a:solidFill>
                <a:latin typeface="Times New Roman"/>
                <a:cs typeface="Times New Roman"/>
              </a:rPr>
              <a:t>разработаны  </a:t>
            </a:r>
            <a:r>
              <a:rPr sz="2000" b="0" spc="-5" dirty="0">
                <a:solidFill>
                  <a:srgbClr val="000000"/>
                </a:solidFill>
                <a:latin typeface="Times New Roman"/>
                <a:cs typeface="Times New Roman"/>
              </a:rPr>
              <a:t>первые, по </a:t>
            </a:r>
            <a:r>
              <a:rPr sz="2000" b="0" spc="-10" dirty="0">
                <a:solidFill>
                  <a:srgbClr val="000000"/>
                </a:solidFill>
                <a:latin typeface="Times New Roman"/>
                <a:cs typeface="Times New Roman"/>
              </a:rPr>
              <a:t>настоящему </a:t>
            </a:r>
            <a:r>
              <a:rPr sz="2000" b="0" spc="-35" dirty="0">
                <a:solidFill>
                  <a:srgbClr val="000000"/>
                </a:solidFill>
                <a:latin typeface="Times New Roman"/>
                <a:cs typeface="Times New Roman"/>
              </a:rPr>
              <a:t>удачные </a:t>
            </a:r>
            <a:r>
              <a:rPr sz="2000" b="0" spc="-10" dirty="0">
                <a:solidFill>
                  <a:srgbClr val="000000"/>
                </a:solidFill>
                <a:latin typeface="Times New Roman"/>
                <a:cs typeface="Times New Roman"/>
              </a:rPr>
              <a:t>модели</a:t>
            </a:r>
            <a:r>
              <a:rPr sz="2000" b="0" spc="-260" dirty="0">
                <a:solidFill>
                  <a:srgbClr val="000000"/>
                </a:solidFill>
                <a:latin typeface="Times New Roman"/>
                <a:cs typeface="Times New Roman"/>
              </a:rPr>
              <a:t> </a:t>
            </a:r>
            <a:r>
              <a:rPr sz="2000" b="0" spc="-5" dirty="0">
                <a:solidFill>
                  <a:srgbClr val="000000"/>
                </a:solidFill>
                <a:latin typeface="Times New Roman"/>
                <a:cs typeface="Times New Roman"/>
              </a:rPr>
              <a:t>эндопротезов.</a:t>
            </a:r>
            <a:endParaRPr sz="2000">
              <a:latin typeface="Times New Roman"/>
              <a:cs typeface="Times New Roman"/>
            </a:endParaRPr>
          </a:p>
        </p:txBody>
      </p:sp>
      <p:sp>
        <p:nvSpPr>
          <p:cNvPr id="5" name="object 5"/>
          <p:cNvSpPr txBox="1"/>
          <p:nvPr/>
        </p:nvSpPr>
        <p:spPr>
          <a:xfrm>
            <a:off x="330200" y="1816735"/>
            <a:ext cx="7755255" cy="3377565"/>
          </a:xfrm>
          <a:prstGeom prst="rect">
            <a:avLst/>
          </a:prstGeom>
        </p:spPr>
        <p:txBody>
          <a:bodyPr vert="horz" wrap="square" lIns="0" tIns="13335" rIns="0" bIns="0" rtlCol="0">
            <a:spAutoFit/>
          </a:bodyPr>
          <a:lstStyle/>
          <a:p>
            <a:pPr marL="355600" marR="688975" indent="-343535">
              <a:lnSpc>
                <a:spcPct val="100000"/>
              </a:lnSpc>
              <a:spcBef>
                <a:spcPts val="105"/>
              </a:spcBef>
              <a:tabLst>
                <a:tab pos="355600" algn="l"/>
              </a:tabLst>
            </a:pPr>
            <a:r>
              <a:rPr sz="2000" dirty="0">
                <a:latin typeface="Arial"/>
                <a:cs typeface="Arial"/>
              </a:rPr>
              <a:t>•	</a:t>
            </a:r>
            <a:r>
              <a:rPr sz="2000" dirty="0">
                <a:latin typeface="Times New Roman"/>
                <a:cs typeface="Times New Roman"/>
              </a:rPr>
              <a:t>Современные </a:t>
            </a:r>
            <a:r>
              <a:rPr sz="2000" spc="-10" dirty="0">
                <a:latin typeface="Times New Roman"/>
                <a:cs typeface="Times New Roman"/>
              </a:rPr>
              <a:t>модели </a:t>
            </a:r>
            <a:r>
              <a:rPr sz="2000" spc="-5" dirty="0">
                <a:latin typeface="Times New Roman"/>
                <a:cs typeface="Times New Roman"/>
              </a:rPr>
              <a:t>эндопротезов демонстрируют </a:t>
            </a:r>
            <a:r>
              <a:rPr sz="2000" spc="-10" dirty="0">
                <a:latin typeface="Times New Roman"/>
                <a:cs typeface="Times New Roman"/>
              </a:rPr>
              <a:t>хорошие  </a:t>
            </a:r>
            <a:r>
              <a:rPr sz="2000" spc="-5" dirty="0">
                <a:latin typeface="Times New Roman"/>
                <a:cs typeface="Times New Roman"/>
              </a:rPr>
              <a:t>отдаленные </a:t>
            </a:r>
            <a:r>
              <a:rPr sz="2000" dirty="0">
                <a:latin typeface="Times New Roman"/>
                <a:cs typeface="Times New Roman"/>
              </a:rPr>
              <a:t>клинические </a:t>
            </a:r>
            <a:r>
              <a:rPr sz="2000" spc="-20" dirty="0">
                <a:latin typeface="Times New Roman"/>
                <a:cs typeface="Times New Roman"/>
              </a:rPr>
              <a:t>результаты, </a:t>
            </a:r>
            <a:r>
              <a:rPr sz="2000" spc="-15" dirty="0">
                <a:latin typeface="Times New Roman"/>
                <a:cs typeface="Times New Roman"/>
              </a:rPr>
              <a:t>накоплен </a:t>
            </a:r>
            <a:r>
              <a:rPr sz="2000" spc="-5" dirty="0">
                <a:latin typeface="Times New Roman"/>
                <a:cs typeface="Times New Roman"/>
              </a:rPr>
              <a:t>большой</a:t>
            </a:r>
            <a:r>
              <a:rPr sz="2000" spc="-200" dirty="0">
                <a:latin typeface="Times New Roman"/>
                <a:cs typeface="Times New Roman"/>
              </a:rPr>
              <a:t> </a:t>
            </a:r>
            <a:r>
              <a:rPr sz="2000" dirty="0">
                <a:latin typeface="Times New Roman"/>
                <a:cs typeface="Times New Roman"/>
              </a:rPr>
              <a:t>опыт</a:t>
            </a:r>
            <a:endParaRPr sz="2000">
              <a:latin typeface="Times New Roman"/>
              <a:cs typeface="Times New Roman"/>
            </a:endParaRPr>
          </a:p>
          <a:p>
            <a:pPr marL="355600" marR="5080">
              <a:lnSpc>
                <a:spcPct val="100000"/>
              </a:lnSpc>
            </a:pPr>
            <a:r>
              <a:rPr sz="2000" dirty="0">
                <a:latin typeface="Times New Roman"/>
                <a:cs typeface="Times New Roman"/>
              </a:rPr>
              <a:t>эндопротезирования. </a:t>
            </a:r>
            <a:r>
              <a:rPr sz="2000" spc="-10" dirty="0">
                <a:latin typeface="Times New Roman"/>
                <a:cs typeface="Times New Roman"/>
              </a:rPr>
              <a:t>Количество </a:t>
            </a:r>
            <a:r>
              <a:rPr sz="2000" dirty="0">
                <a:latin typeface="Times New Roman"/>
                <a:cs typeface="Times New Roman"/>
              </a:rPr>
              <a:t>операций </a:t>
            </a:r>
            <a:r>
              <a:rPr sz="2000" spc="-5" dirty="0">
                <a:latin typeface="Times New Roman"/>
                <a:cs typeface="Times New Roman"/>
              </a:rPr>
              <a:t>по эндопротезированию  </a:t>
            </a:r>
            <a:r>
              <a:rPr sz="2000" spc="-20" dirty="0">
                <a:latin typeface="Times New Roman"/>
                <a:cs typeface="Times New Roman"/>
              </a:rPr>
              <a:t>коленного </a:t>
            </a:r>
            <a:r>
              <a:rPr sz="2000" spc="-5" dirty="0">
                <a:latin typeface="Times New Roman"/>
                <a:cs typeface="Times New Roman"/>
              </a:rPr>
              <a:t>сустава </a:t>
            </a:r>
            <a:r>
              <a:rPr sz="2000" dirty="0">
                <a:latin typeface="Times New Roman"/>
                <a:cs typeface="Times New Roman"/>
              </a:rPr>
              <a:t>в </a:t>
            </a:r>
            <a:r>
              <a:rPr sz="2000" spc="-15" dirty="0">
                <a:latin typeface="Times New Roman"/>
                <a:cs typeface="Times New Roman"/>
              </a:rPr>
              <a:t>РФ </a:t>
            </a:r>
            <a:r>
              <a:rPr sz="2000" spc="-10" dirty="0">
                <a:latin typeface="Times New Roman"/>
                <a:cs typeface="Times New Roman"/>
              </a:rPr>
              <a:t>неуклонно </a:t>
            </a:r>
            <a:r>
              <a:rPr sz="2000" dirty="0">
                <a:latin typeface="Times New Roman"/>
                <a:cs typeface="Times New Roman"/>
              </a:rPr>
              <a:t>растет с </a:t>
            </a:r>
            <a:r>
              <a:rPr sz="2000" spc="-10" dirty="0">
                <a:latin typeface="Times New Roman"/>
                <a:cs typeface="Times New Roman"/>
              </a:rPr>
              <a:t>каждым </a:t>
            </a:r>
            <a:r>
              <a:rPr sz="2000" spc="-30" dirty="0">
                <a:latin typeface="Times New Roman"/>
                <a:cs typeface="Times New Roman"/>
              </a:rPr>
              <a:t>годом </a:t>
            </a:r>
            <a:r>
              <a:rPr sz="2000" spc="-5" dirty="0">
                <a:latin typeface="Times New Roman"/>
                <a:cs typeface="Times New Roman"/>
              </a:rPr>
              <a:t>и, по  </a:t>
            </a:r>
            <a:r>
              <a:rPr sz="2000" spc="-15" dirty="0">
                <a:latin typeface="Times New Roman"/>
                <a:cs typeface="Times New Roman"/>
              </a:rPr>
              <a:t>некоторым </a:t>
            </a:r>
            <a:r>
              <a:rPr sz="2000" spc="-5" dirty="0">
                <a:latin typeface="Times New Roman"/>
                <a:cs typeface="Times New Roman"/>
              </a:rPr>
              <a:t>прогнозам, </a:t>
            </a:r>
            <a:r>
              <a:rPr sz="2000" dirty="0">
                <a:latin typeface="Times New Roman"/>
                <a:cs typeface="Times New Roman"/>
              </a:rPr>
              <a:t>в </a:t>
            </a:r>
            <a:r>
              <a:rPr sz="2000" spc="-10" dirty="0">
                <a:latin typeface="Times New Roman"/>
                <a:cs typeface="Times New Roman"/>
              </a:rPr>
              <a:t>ближайшие </a:t>
            </a:r>
            <a:r>
              <a:rPr sz="2000" spc="-30" dirty="0">
                <a:latin typeface="Times New Roman"/>
                <a:cs typeface="Times New Roman"/>
              </a:rPr>
              <a:t>годы </a:t>
            </a:r>
            <a:r>
              <a:rPr sz="2000" spc="-5" dirty="0">
                <a:latin typeface="Times New Roman"/>
                <a:cs typeface="Times New Roman"/>
              </a:rPr>
              <a:t>по </a:t>
            </a:r>
            <a:r>
              <a:rPr sz="2000" spc="-10" dirty="0">
                <a:latin typeface="Times New Roman"/>
                <a:cs typeface="Times New Roman"/>
              </a:rPr>
              <a:t>частоте </a:t>
            </a:r>
            <a:r>
              <a:rPr sz="2000" dirty="0">
                <a:latin typeface="Times New Roman"/>
                <a:cs typeface="Times New Roman"/>
              </a:rPr>
              <a:t>сравняется с  эндопротезированием </a:t>
            </a:r>
            <a:r>
              <a:rPr sz="2000" spc="-10" dirty="0">
                <a:latin typeface="Times New Roman"/>
                <a:cs typeface="Times New Roman"/>
              </a:rPr>
              <a:t>тазобедренного</a:t>
            </a:r>
            <a:r>
              <a:rPr sz="2000" spc="-210" dirty="0">
                <a:latin typeface="Times New Roman"/>
                <a:cs typeface="Times New Roman"/>
              </a:rPr>
              <a:t> </a:t>
            </a:r>
            <a:r>
              <a:rPr sz="2000" spc="-5" dirty="0">
                <a:latin typeface="Times New Roman"/>
                <a:cs typeface="Times New Roman"/>
              </a:rPr>
              <a:t>сустава.</a:t>
            </a:r>
            <a:endParaRPr sz="2000">
              <a:latin typeface="Times New Roman"/>
              <a:cs typeface="Times New Roman"/>
            </a:endParaRPr>
          </a:p>
          <a:p>
            <a:pPr marL="355600" marR="382270" indent="-343535">
              <a:lnSpc>
                <a:spcPct val="100000"/>
              </a:lnSpc>
              <a:spcBef>
                <a:spcPts val="10"/>
              </a:spcBef>
              <a:tabLst>
                <a:tab pos="355600" algn="l"/>
              </a:tabLst>
            </a:pPr>
            <a:r>
              <a:rPr sz="2000" dirty="0">
                <a:latin typeface="Arial"/>
                <a:cs typeface="Arial"/>
              </a:rPr>
              <a:t>•	</a:t>
            </a:r>
            <a:r>
              <a:rPr sz="2000" spc="-10" dirty="0">
                <a:latin typeface="Times New Roman"/>
                <a:cs typeface="Times New Roman"/>
              </a:rPr>
              <a:t>Предложено</a:t>
            </a:r>
            <a:r>
              <a:rPr sz="2000" spc="-95" dirty="0">
                <a:latin typeface="Times New Roman"/>
                <a:cs typeface="Times New Roman"/>
              </a:rPr>
              <a:t> </a:t>
            </a:r>
            <a:r>
              <a:rPr sz="2000" dirty="0">
                <a:latin typeface="Times New Roman"/>
                <a:cs typeface="Times New Roman"/>
              </a:rPr>
              <a:t>большое</a:t>
            </a:r>
            <a:r>
              <a:rPr sz="2000" spc="-105" dirty="0">
                <a:latin typeface="Times New Roman"/>
                <a:cs typeface="Times New Roman"/>
              </a:rPr>
              <a:t> </a:t>
            </a:r>
            <a:r>
              <a:rPr sz="2000" spc="-10" dirty="0">
                <a:latin typeface="Times New Roman"/>
                <a:cs typeface="Times New Roman"/>
              </a:rPr>
              <a:t>количество</a:t>
            </a:r>
            <a:r>
              <a:rPr sz="2000" spc="-70" dirty="0">
                <a:latin typeface="Times New Roman"/>
                <a:cs typeface="Times New Roman"/>
              </a:rPr>
              <a:t> </a:t>
            </a:r>
            <a:r>
              <a:rPr sz="2000" dirty="0">
                <a:latin typeface="Times New Roman"/>
                <a:cs typeface="Times New Roman"/>
              </a:rPr>
              <a:t>хирургических</a:t>
            </a:r>
            <a:r>
              <a:rPr sz="2000" spc="-50" dirty="0">
                <a:latin typeface="Times New Roman"/>
                <a:cs typeface="Times New Roman"/>
              </a:rPr>
              <a:t> </a:t>
            </a:r>
            <a:r>
              <a:rPr sz="2000" spc="-10" dirty="0">
                <a:latin typeface="Times New Roman"/>
                <a:cs typeface="Times New Roman"/>
              </a:rPr>
              <a:t>методик</a:t>
            </a:r>
            <a:r>
              <a:rPr sz="2000" spc="-100" dirty="0">
                <a:latin typeface="Times New Roman"/>
                <a:cs typeface="Times New Roman"/>
              </a:rPr>
              <a:t> </a:t>
            </a:r>
            <a:r>
              <a:rPr sz="2000" spc="-10" dirty="0">
                <a:latin typeface="Times New Roman"/>
                <a:cs typeface="Times New Roman"/>
              </a:rPr>
              <a:t>ТЭКС,  </a:t>
            </a:r>
            <a:r>
              <a:rPr sz="2000" spc="-20" dirty="0">
                <a:latin typeface="Times New Roman"/>
                <a:cs typeface="Times New Roman"/>
              </a:rPr>
              <a:t>которые </a:t>
            </a:r>
            <a:r>
              <a:rPr sz="2000" dirty="0">
                <a:latin typeface="Times New Roman"/>
                <a:cs typeface="Times New Roman"/>
              </a:rPr>
              <a:t>детально </a:t>
            </a:r>
            <a:r>
              <a:rPr sz="2000" spc="-10" dirty="0">
                <a:latin typeface="Times New Roman"/>
                <a:cs typeface="Times New Roman"/>
              </a:rPr>
              <a:t>изучены </a:t>
            </a:r>
            <a:r>
              <a:rPr sz="2000" dirty="0">
                <a:latin typeface="Times New Roman"/>
                <a:cs typeface="Times New Roman"/>
              </a:rPr>
              <a:t>и </a:t>
            </a:r>
            <a:r>
              <a:rPr sz="2000" spc="-10" dirty="0">
                <a:latin typeface="Times New Roman"/>
                <a:cs typeface="Times New Roman"/>
              </a:rPr>
              <a:t>показывают хорошие </a:t>
            </a:r>
            <a:r>
              <a:rPr sz="2000" dirty="0">
                <a:latin typeface="Times New Roman"/>
                <a:cs typeface="Times New Roman"/>
              </a:rPr>
              <a:t>клинические  </a:t>
            </a:r>
            <a:r>
              <a:rPr sz="2000" spc="-40" dirty="0">
                <a:latin typeface="Times New Roman"/>
                <a:cs typeface="Times New Roman"/>
              </a:rPr>
              <a:t>результаты.</a:t>
            </a:r>
            <a:endParaRPr sz="2000">
              <a:latin typeface="Times New Roman"/>
              <a:cs typeface="Times New Roman"/>
            </a:endParaRPr>
          </a:p>
          <a:p>
            <a:pPr marL="355600" marR="8890" indent="-343535">
              <a:lnSpc>
                <a:spcPts val="2370"/>
              </a:lnSpc>
              <a:spcBef>
                <a:spcPts val="110"/>
              </a:spcBef>
              <a:tabLst>
                <a:tab pos="355600" algn="l"/>
              </a:tabLst>
            </a:pPr>
            <a:r>
              <a:rPr sz="2000" dirty="0">
                <a:latin typeface="Arial"/>
                <a:cs typeface="Arial"/>
              </a:rPr>
              <a:t>•	</a:t>
            </a:r>
            <a:r>
              <a:rPr sz="2000" spc="-5" dirty="0">
                <a:latin typeface="Times New Roman"/>
                <a:cs typeface="Times New Roman"/>
              </a:rPr>
              <a:t>Меньшее внимание </a:t>
            </a:r>
            <a:r>
              <a:rPr sz="2000" spc="-10" dirty="0">
                <a:latin typeface="Times New Roman"/>
                <a:cs typeface="Times New Roman"/>
              </a:rPr>
              <a:t>уделялось </a:t>
            </a:r>
            <a:r>
              <a:rPr sz="2000" spc="-5" dirty="0">
                <a:latin typeface="Times New Roman"/>
                <a:cs typeface="Times New Roman"/>
              </a:rPr>
              <a:t>проблеме </a:t>
            </a:r>
            <a:r>
              <a:rPr sz="2000" dirty="0">
                <a:latin typeface="Times New Roman"/>
                <a:cs typeface="Times New Roman"/>
              </a:rPr>
              <a:t>реабилитации </a:t>
            </a:r>
            <a:r>
              <a:rPr sz="2000" spc="-5" dirty="0">
                <a:latin typeface="Times New Roman"/>
                <a:cs typeface="Times New Roman"/>
              </a:rPr>
              <a:t>больных</a:t>
            </a:r>
            <a:r>
              <a:rPr sz="2000" spc="-145" dirty="0">
                <a:latin typeface="Times New Roman"/>
                <a:cs typeface="Times New Roman"/>
              </a:rPr>
              <a:t> </a:t>
            </a:r>
            <a:r>
              <a:rPr sz="2000" spc="-5" dirty="0">
                <a:latin typeface="Times New Roman"/>
                <a:cs typeface="Times New Roman"/>
              </a:rPr>
              <a:t>при  данном типе</a:t>
            </a:r>
            <a:r>
              <a:rPr sz="2000" spc="-140" dirty="0">
                <a:latin typeface="Times New Roman"/>
                <a:cs typeface="Times New Roman"/>
              </a:rPr>
              <a:t> </a:t>
            </a:r>
            <a:r>
              <a:rPr sz="2000" spc="-10" dirty="0">
                <a:latin typeface="Times New Roman"/>
                <a:cs typeface="Times New Roman"/>
              </a:rPr>
              <a:t>вмешательства.</a:t>
            </a:r>
            <a:endParaRPr sz="2000">
              <a:latin typeface="Times New Roman"/>
              <a:cs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21179" y="1821179"/>
            <a:ext cx="5501640" cy="41605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23443" y="566165"/>
            <a:ext cx="3856354" cy="57404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Б-я </a:t>
            </a:r>
            <a:r>
              <a:rPr sz="1800" dirty="0">
                <a:latin typeface="Arial"/>
                <a:cs typeface="Arial"/>
              </a:rPr>
              <a:t>И. </a:t>
            </a:r>
            <a:r>
              <a:rPr sz="1800" spc="-5" dirty="0">
                <a:latin typeface="Arial"/>
                <a:cs typeface="Arial"/>
              </a:rPr>
              <a:t>74</a:t>
            </a:r>
            <a:r>
              <a:rPr sz="1800" spc="-204" dirty="0">
                <a:latin typeface="Arial"/>
                <a:cs typeface="Arial"/>
              </a:rPr>
              <a:t> </a:t>
            </a:r>
            <a:r>
              <a:rPr sz="1800" spc="-215" dirty="0">
                <a:latin typeface="Arial"/>
                <a:cs typeface="Arial"/>
              </a:rPr>
              <a:t>г.</a:t>
            </a:r>
            <a:endParaRPr sz="1800">
              <a:latin typeface="Arial"/>
              <a:cs typeface="Arial"/>
            </a:endParaRPr>
          </a:p>
          <a:p>
            <a:pPr marL="12700">
              <a:lnSpc>
                <a:spcPct val="100000"/>
              </a:lnSpc>
            </a:pPr>
            <a:r>
              <a:rPr sz="1800" spc="-5" dirty="0">
                <a:latin typeface="Arial"/>
                <a:cs typeface="Arial"/>
              </a:rPr>
              <a:t>диагноз: </a:t>
            </a:r>
            <a:r>
              <a:rPr sz="1800" spc="-10" dirty="0">
                <a:latin typeface="Arial"/>
                <a:cs typeface="Arial"/>
              </a:rPr>
              <a:t>правосторонний</a:t>
            </a:r>
            <a:r>
              <a:rPr sz="1800" spc="-190" dirty="0">
                <a:latin typeface="Arial"/>
                <a:cs typeface="Arial"/>
              </a:rPr>
              <a:t> </a:t>
            </a:r>
            <a:r>
              <a:rPr sz="1800" spc="-15" dirty="0">
                <a:latin typeface="Arial"/>
                <a:cs typeface="Arial"/>
              </a:rPr>
              <a:t>гонартроз.</a:t>
            </a:r>
            <a:endParaRPr sz="1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92426" y="183895"/>
            <a:ext cx="4333240" cy="1001394"/>
          </a:xfrm>
          <a:prstGeom prst="rect">
            <a:avLst/>
          </a:prstGeom>
        </p:spPr>
        <p:txBody>
          <a:bodyPr vert="horz" wrap="square" lIns="0" tIns="12700" rIns="0" bIns="0" rtlCol="0">
            <a:spAutoFit/>
          </a:bodyPr>
          <a:lstStyle/>
          <a:p>
            <a:pPr marL="27940" algn="ctr">
              <a:lnSpc>
                <a:spcPct val="100000"/>
              </a:lnSpc>
              <a:spcBef>
                <a:spcPts val="100"/>
              </a:spcBef>
            </a:pPr>
            <a:r>
              <a:rPr sz="3200" b="0" spc="-5" dirty="0">
                <a:solidFill>
                  <a:srgbClr val="313197"/>
                </a:solidFill>
                <a:latin typeface="Times New Roman"/>
                <a:cs typeface="Times New Roman"/>
              </a:rPr>
              <a:t>Показания</a:t>
            </a:r>
            <a:endParaRPr sz="3200">
              <a:latin typeface="Times New Roman"/>
              <a:cs typeface="Times New Roman"/>
            </a:endParaRPr>
          </a:p>
          <a:p>
            <a:pPr algn="ctr">
              <a:lnSpc>
                <a:spcPct val="100000"/>
              </a:lnSpc>
              <a:spcBef>
                <a:spcPts val="5"/>
              </a:spcBef>
            </a:pPr>
            <a:r>
              <a:rPr sz="3200" b="0" dirty="0">
                <a:solidFill>
                  <a:srgbClr val="313197"/>
                </a:solidFill>
                <a:latin typeface="Times New Roman"/>
                <a:cs typeface="Times New Roman"/>
              </a:rPr>
              <a:t>к </a:t>
            </a:r>
            <a:r>
              <a:rPr sz="3200" b="0" spc="-10" dirty="0">
                <a:solidFill>
                  <a:srgbClr val="313197"/>
                </a:solidFill>
                <a:latin typeface="Times New Roman"/>
                <a:cs typeface="Times New Roman"/>
              </a:rPr>
              <a:t>оперативному</a:t>
            </a:r>
            <a:r>
              <a:rPr sz="3200" b="0" spc="-305" dirty="0">
                <a:solidFill>
                  <a:srgbClr val="313197"/>
                </a:solidFill>
                <a:latin typeface="Times New Roman"/>
                <a:cs typeface="Times New Roman"/>
              </a:rPr>
              <a:t> </a:t>
            </a:r>
            <a:r>
              <a:rPr sz="3200" b="0" spc="-15" dirty="0">
                <a:solidFill>
                  <a:srgbClr val="313197"/>
                </a:solidFill>
                <a:latin typeface="Times New Roman"/>
                <a:cs typeface="Times New Roman"/>
              </a:rPr>
              <a:t>лечению</a:t>
            </a:r>
            <a:endParaRPr sz="3200">
              <a:latin typeface="Times New Roman"/>
              <a:cs typeface="Times New Roman"/>
            </a:endParaRPr>
          </a:p>
        </p:txBody>
      </p:sp>
      <p:sp>
        <p:nvSpPr>
          <p:cNvPr id="4" name="object 4"/>
          <p:cNvSpPr txBox="1"/>
          <p:nvPr/>
        </p:nvSpPr>
        <p:spPr>
          <a:xfrm>
            <a:off x="688340" y="1416945"/>
            <a:ext cx="7966709" cy="3021965"/>
          </a:xfrm>
          <a:prstGeom prst="rect">
            <a:avLst/>
          </a:prstGeom>
        </p:spPr>
        <p:txBody>
          <a:bodyPr vert="horz" wrap="square" lIns="0" tIns="226695" rIns="0" bIns="0" rtlCol="0">
            <a:spAutoFit/>
          </a:bodyPr>
          <a:lstStyle/>
          <a:p>
            <a:pPr marL="12700">
              <a:lnSpc>
                <a:spcPct val="100000"/>
              </a:lnSpc>
              <a:spcBef>
                <a:spcPts val="1785"/>
              </a:spcBef>
              <a:tabLst>
                <a:tab pos="314325" algn="l"/>
              </a:tabLst>
            </a:pPr>
            <a:r>
              <a:rPr sz="2800" spc="-5" dirty="0">
                <a:latin typeface="Times New Roman"/>
                <a:cs typeface="Times New Roman"/>
              </a:rPr>
              <a:t>•	Неэффективность </a:t>
            </a:r>
            <a:r>
              <a:rPr sz="2800" spc="-25" dirty="0">
                <a:latin typeface="Times New Roman"/>
                <a:cs typeface="Times New Roman"/>
              </a:rPr>
              <a:t>консервативного</a:t>
            </a:r>
            <a:r>
              <a:rPr sz="2800" spc="195" dirty="0">
                <a:latin typeface="Times New Roman"/>
                <a:cs typeface="Times New Roman"/>
              </a:rPr>
              <a:t> </a:t>
            </a:r>
            <a:r>
              <a:rPr sz="2800" spc="-15" dirty="0">
                <a:latin typeface="Times New Roman"/>
                <a:cs typeface="Times New Roman"/>
              </a:rPr>
              <a:t>лечения</a:t>
            </a:r>
            <a:endParaRPr sz="2800">
              <a:latin typeface="Times New Roman"/>
              <a:cs typeface="Times New Roman"/>
            </a:endParaRPr>
          </a:p>
          <a:p>
            <a:pPr marL="12700">
              <a:lnSpc>
                <a:spcPct val="100000"/>
              </a:lnSpc>
              <a:spcBef>
                <a:spcPts val="1695"/>
              </a:spcBef>
              <a:tabLst>
                <a:tab pos="341630" algn="l"/>
              </a:tabLst>
            </a:pPr>
            <a:r>
              <a:rPr sz="2800" spc="-5" dirty="0">
                <a:latin typeface="Times New Roman"/>
                <a:cs typeface="Times New Roman"/>
              </a:rPr>
              <a:t>•	</a:t>
            </a:r>
            <a:r>
              <a:rPr sz="2800" spc="-10" dirty="0">
                <a:latin typeface="Times New Roman"/>
                <a:cs typeface="Times New Roman"/>
              </a:rPr>
              <a:t>Выраженные функциональные</a:t>
            </a:r>
            <a:r>
              <a:rPr sz="2800" spc="270" dirty="0">
                <a:latin typeface="Times New Roman"/>
                <a:cs typeface="Times New Roman"/>
              </a:rPr>
              <a:t> </a:t>
            </a:r>
            <a:r>
              <a:rPr sz="2800" spc="-10" dirty="0">
                <a:latin typeface="Times New Roman"/>
                <a:cs typeface="Times New Roman"/>
              </a:rPr>
              <a:t>нарушения</a:t>
            </a:r>
            <a:endParaRPr sz="2800">
              <a:latin typeface="Times New Roman"/>
              <a:cs typeface="Times New Roman"/>
            </a:endParaRPr>
          </a:p>
          <a:p>
            <a:pPr marL="390525" marR="650240" indent="-378460">
              <a:lnSpc>
                <a:spcPct val="100000"/>
              </a:lnSpc>
              <a:spcBef>
                <a:spcPts val="1705"/>
              </a:spcBef>
              <a:tabLst>
                <a:tab pos="314325" algn="l"/>
              </a:tabLst>
            </a:pPr>
            <a:r>
              <a:rPr sz="2800" spc="-5" dirty="0">
                <a:latin typeface="Times New Roman"/>
                <a:cs typeface="Times New Roman"/>
              </a:rPr>
              <a:t>•	</a:t>
            </a:r>
            <a:r>
              <a:rPr sz="2800" b="1" spc="-60" dirty="0">
                <a:latin typeface="Times New Roman"/>
                <a:cs typeface="Times New Roman"/>
              </a:rPr>
              <a:t>Ухудшение </a:t>
            </a:r>
            <a:r>
              <a:rPr sz="2800" b="1" spc="-10" dirty="0">
                <a:latin typeface="Times New Roman"/>
                <a:cs typeface="Times New Roman"/>
              </a:rPr>
              <a:t>самооценки </a:t>
            </a:r>
            <a:r>
              <a:rPr sz="2800" b="1" spc="-15" dirty="0">
                <a:latin typeface="Times New Roman"/>
                <a:cs typeface="Times New Roman"/>
              </a:rPr>
              <a:t>больными</a:t>
            </a:r>
            <a:r>
              <a:rPr sz="2800" b="1" spc="-145" dirty="0">
                <a:latin typeface="Times New Roman"/>
                <a:cs typeface="Times New Roman"/>
              </a:rPr>
              <a:t> </a:t>
            </a:r>
            <a:r>
              <a:rPr sz="2800" b="1" spc="-25" dirty="0">
                <a:latin typeface="Times New Roman"/>
                <a:cs typeface="Times New Roman"/>
              </a:rPr>
              <a:t>качества  </a:t>
            </a:r>
            <a:r>
              <a:rPr sz="2800" b="1" spc="-15" dirty="0">
                <a:latin typeface="Times New Roman"/>
                <a:cs typeface="Times New Roman"/>
              </a:rPr>
              <a:t>жизни</a:t>
            </a:r>
            <a:endParaRPr sz="2800">
              <a:latin typeface="Times New Roman"/>
              <a:cs typeface="Times New Roman"/>
            </a:endParaRPr>
          </a:p>
          <a:p>
            <a:pPr marL="12700">
              <a:lnSpc>
                <a:spcPct val="100000"/>
              </a:lnSpc>
              <a:spcBef>
                <a:spcPts val="1705"/>
              </a:spcBef>
              <a:tabLst>
                <a:tab pos="335915" algn="l"/>
              </a:tabLst>
            </a:pPr>
            <a:r>
              <a:rPr sz="2800" spc="-5" dirty="0">
                <a:latin typeface="Times New Roman"/>
                <a:cs typeface="Times New Roman"/>
              </a:rPr>
              <a:t>•	</a:t>
            </a:r>
            <a:r>
              <a:rPr sz="2800" spc="-15" dirty="0">
                <a:latin typeface="Times New Roman"/>
                <a:cs typeface="Times New Roman"/>
              </a:rPr>
              <a:t>Поздние </a:t>
            </a:r>
            <a:r>
              <a:rPr sz="2800" dirty="0">
                <a:latin typeface="Times New Roman"/>
                <a:cs typeface="Times New Roman"/>
              </a:rPr>
              <a:t>стадии </a:t>
            </a:r>
            <a:r>
              <a:rPr sz="2800" spc="-15" dirty="0">
                <a:latin typeface="Times New Roman"/>
                <a:cs typeface="Times New Roman"/>
              </a:rPr>
              <a:t>заболевания</a:t>
            </a:r>
            <a:r>
              <a:rPr sz="2800" spc="360" dirty="0">
                <a:latin typeface="Times New Roman"/>
                <a:cs typeface="Times New Roman"/>
              </a:rPr>
              <a:t> </a:t>
            </a:r>
            <a:r>
              <a:rPr sz="2800" spc="-5" dirty="0">
                <a:latin typeface="Times New Roman"/>
                <a:cs typeface="Times New Roman"/>
              </a:rPr>
              <a:t>(рентгенологически)</a:t>
            </a:r>
            <a:endParaRPr sz="2800">
              <a:latin typeface="Times New Roman"/>
              <a:cs typeface="Times New Roman"/>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21179" y="1821179"/>
            <a:ext cx="5501640" cy="41605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50288" y="351790"/>
            <a:ext cx="5847715" cy="993140"/>
          </a:xfrm>
          <a:prstGeom prst="rect">
            <a:avLst/>
          </a:prstGeom>
        </p:spPr>
        <p:txBody>
          <a:bodyPr vert="horz" wrap="square" lIns="0" tIns="12065" rIns="0" bIns="0" rtlCol="0">
            <a:spAutoFit/>
          </a:bodyPr>
          <a:lstStyle/>
          <a:p>
            <a:pPr marL="12700">
              <a:lnSpc>
                <a:spcPts val="1910"/>
              </a:lnSpc>
              <a:spcBef>
                <a:spcPts val="95"/>
              </a:spcBef>
            </a:pPr>
            <a:r>
              <a:rPr sz="1600" spc="-10" dirty="0">
                <a:latin typeface="Arial"/>
                <a:cs typeface="Arial"/>
              </a:rPr>
              <a:t>Б-я </a:t>
            </a:r>
            <a:r>
              <a:rPr sz="1600" spc="-5" dirty="0">
                <a:latin typeface="Arial"/>
                <a:cs typeface="Arial"/>
              </a:rPr>
              <a:t>И., 74</a:t>
            </a:r>
            <a:r>
              <a:rPr sz="1600" spc="50" dirty="0">
                <a:latin typeface="Arial"/>
                <a:cs typeface="Arial"/>
              </a:rPr>
              <a:t> </a:t>
            </a:r>
            <a:r>
              <a:rPr sz="1600" spc="-5" dirty="0">
                <a:latin typeface="Arial"/>
                <a:cs typeface="Arial"/>
              </a:rPr>
              <a:t>г</a:t>
            </a:r>
            <a:endParaRPr sz="1600">
              <a:latin typeface="Arial"/>
              <a:cs typeface="Arial"/>
            </a:endParaRPr>
          </a:p>
          <a:p>
            <a:pPr marL="12700" marR="5080" indent="55880">
              <a:lnSpc>
                <a:spcPct val="99100"/>
              </a:lnSpc>
              <a:spcBef>
                <a:spcPts val="5"/>
              </a:spcBef>
            </a:pPr>
            <a:r>
              <a:rPr sz="1600" spc="-10" dirty="0">
                <a:latin typeface="Arial"/>
                <a:cs typeface="Arial"/>
              </a:rPr>
              <a:t>операция: </a:t>
            </a:r>
            <a:r>
              <a:rPr sz="1600" spc="-15" dirty="0">
                <a:latin typeface="Arial"/>
                <a:cs typeface="Arial"/>
              </a:rPr>
              <a:t>тотальное эндопротезирование </a:t>
            </a:r>
            <a:r>
              <a:rPr sz="1600" spc="-10" dirty="0">
                <a:latin typeface="Arial"/>
                <a:cs typeface="Arial"/>
              </a:rPr>
              <a:t>правого </a:t>
            </a:r>
            <a:r>
              <a:rPr sz="1600" spc="-15" dirty="0">
                <a:latin typeface="Arial"/>
                <a:cs typeface="Arial"/>
              </a:rPr>
              <a:t>коленного  сустава эндопротезом </a:t>
            </a:r>
            <a:r>
              <a:rPr sz="1600" spc="-10" dirty="0">
                <a:latin typeface="Arial"/>
                <a:cs typeface="Arial"/>
              </a:rPr>
              <a:t>De </a:t>
            </a:r>
            <a:r>
              <a:rPr sz="1600" spc="-5" dirty="0">
                <a:latin typeface="Arial"/>
                <a:cs typeface="Arial"/>
              </a:rPr>
              <a:t>Puy с </a:t>
            </a:r>
            <a:r>
              <a:rPr sz="1600" spc="-15" dirty="0">
                <a:latin typeface="Arial"/>
                <a:cs typeface="Arial"/>
              </a:rPr>
              <a:t>ротационной </a:t>
            </a:r>
            <a:r>
              <a:rPr sz="1600" spc="-10" dirty="0">
                <a:latin typeface="Arial"/>
                <a:cs typeface="Arial"/>
              </a:rPr>
              <a:t>платформой  (цементная</a:t>
            </a:r>
            <a:r>
              <a:rPr sz="1600" spc="45" dirty="0">
                <a:latin typeface="Arial"/>
                <a:cs typeface="Arial"/>
              </a:rPr>
              <a:t> </a:t>
            </a:r>
            <a:r>
              <a:rPr sz="1600" spc="-5" dirty="0">
                <a:latin typeface="Arial"/>
                <a:cs typeface="Arial"/>
              </a:rPr>
              <a:t>фиксация).</a:t>
            </a:r>
            <a:endParaRPr sz="160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55419" y="2065019"/>
            <a:ext cx="6233159" cy="35509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50288" y="1392123"/>
            <a:ext cx="5883275" cy="644525"/>
          </a:xfrm>
          <a:prstGeom prst="rect">
            <a:avLst/>
          </a:prstGeom>
        </p:spPr>
        <p:txBody>
          <a:bodyPr vert="horz" wrap="square" lIns="0" tIns="13335" rIns="0" bIns="0" rtlCol="0">
            <a:spAutoFit/>
          </a:bodyPr>
          <a:lstStyle/>
          <a:p>
            <a:pPr marL="12700">
              <a:lnSpc>
                <a:spcPct val="100000"/>
              </a:lnSpc>
              <a:spcBef>
                <a:spcPts val="105"/>
              </a:spcBef>
            </a:pPr>
            <a:r>
              <a:rPr sz="1350" dirty="0">
                <a:latin typeface="Arial"/>
                <a:cs typeface="Arial"/>
              </a:rPr>
              <a:t>Б-я И., 74</a:t>
            </a:r>
            <a:r>
              <a:rPr sz="1350" spc="-50" dirty="0">
                <a:latin typeface="Arial"/>
                <a:cs typeface="Arial"/>
              </a:rPr>
              <a:t> </a:t>
            </a:r>
            <a:r>
              <a:rPr sz="1350" dirty="0">
                <a:latin typeface="Arial"/>
                <a:cs typeface="Arial"/>
              </a:rPr>
              <a:t>г</a:t>
            </a:r>
            <a:endParaRPr sz="1350">
              <a:latin typeface="Arial"/>
              <a:cs typeface="Arial"/>
            </a:endParaRPr>
          </a:p>
          <a:p>
            <a:pPr marL="12700" marR="5080" indent="46990">
              <a:lnSpc>
                <a:spcPct val="100000"/>
              </a:lnSpc>
              <a:spcBef>
                <a:spcPts val="5"/>
              </a:spcBef>
            </a:pPr>
            <a:r>
              <a:rPr sz="1350" spc="-5" dirty="0">
                <a:latin typeface="Arial"/>
                <a:cs typeface="Arial"/>
              </a:rPr>
              <a:t>операция: </a:t>
            </a:r>
            <a:r>
              <a:rPr sz="1350" spc="-10" dirty="0">
                <a:latin typeface="Arial"/>
                <a:cs typeface="Arial"/>
              </a:rPr>
              <a:t>тотальное эндопротезирование правого коленного </a:t>
            </a:r>
            <a:r>
              <a:rPr sz="1350" spc="-5" dirty="0">
                <a:latin typeface="Arial"/>
                <a:cs typeface="Arial"/>
              </a:rPr>
              <a:t>сустава  </a:t>
            </a:r>
            <a:r>
              <a:rPr sz="1350" spc="-10" dirty="0">
                <a:latin typeface="Arial"/>
                <a:cs typeface="Arial"/>
              </a:rPr>
              <a:t>эндопротезом</a:t>
            </a:r>
            <a:r>
              <a:rPr sz="1350" spc="-60" dirty="0">
                <a:latin typeface="Arial"/>
                <a:cs typeface="Arial"/>
              </a:rPr>
              <a:t> </a:t>
            </a:r>
            <a:r>
              <a:rPr sz="1350" spc="5" dirty="0">
                <a:latin typeface="Arial"/>
                <a:cs typeface="Arial"/>
              </a:rPr>
              <a:t>De</a:t>
            </a:r>
            <a:r>
              <a:rPr sz="1350" spc="-30" dirty="0">
                <a:latin typeface="Arial"/>
                <a:cs typeface="Arial"/>
              </a:rPr>
              <a:t> </a:t>
            </a:r>
            <a:r>
              <a:rPr sz="1350" dirty="0">
                <a:latin typeface="Arial"/>
                <a:cs typeface="Arial"/>
              </a:rPr>
              <a:t>Puy</a:t>
            </a:r>
            <a:r>
              <a:rPr sz="1350" spc="-35" dirty="0">
                <a:latin typeface="Arial"/>
                <a:cs typeface="Arial"/>
              </a:rPr>
              <a:t> </a:t>
            </a:r>
            <a:r>
              <a:rPr sz="1350" dirty="0">
                <a:latin typeface="Arial"/>
                <a:cs typeface="Arial"/>
              </a:rPr>
              <a:t>с</a:t>
            </a:r>
            <a:r>
              <a:rPr sz="1350" spc="-25" dirty="0">
                <a:latin typeface="Arial"/>
                <a:cs typeface="Arial"/>
              </a:rPr>
              <a:t> </a:t>
            </a:r>
            <a:r>
              <a:rPr sz="1350" spc="-5" dirty="0">
                <a:latin typeface="Arial"/>
                <a:cs typeface="Arial"/>
              </a:rPr>
              <a:t>ротационной</a:t>
            </a:r>
            <a:r>
              <a:rPr sz="1350" spc="-70" dirty="0">
                <a:latin typeface="Arial"/>
                <a:cs typeface="Arial"/>
              </a:rPr>
              <a:t> </a:t>
            </a:r>
            <a:r>
              <a:rPr sz="1350" spc="-5" dirty="0">
                <a:latin typeface="Arial"/>
                <a:cs typeface="Arial"/>
              </a:rPr>
              <a:t>платформой</a:t>
            </a:r>
            <a:r>
              <a:rPr sz="1350" spc="-40" dirty="0">
                <a:latin typeface="Arial"/>
                <a:cs typeface="Arial"/>
              </a:rPr>
              <a:t> </a:t>
            </a:r>
            <a:r>
              <a:rPr sz="1350" spc="-5" dirty="0">
                <a:latin typeface="Arial"/>
                <a:cs typeface="Arial"/>
              </a:rPr>
              <a:t>(цементная</a:t>
            </a:r>
            <a:r>
              <a:rPr sz="1350" spc="-45" dirty="0">
                <a:latin typeface="Arial"/>
                <a:cs typeface="Arial"/>
              </a:rPr>
              <a:t> </a:t>
            </a:r>
            <a:r>
              <a:rPr sz="1350" spc="-5" dirty="0">
                <a:latin typeface="Arial"/>
                <a:cs typeface="Arial"/>
              </a:rPr>
              <a:t>фиксация).</a:t>
            </a:r>
            <a:endParaRPr sz="135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9200" y="1821179"/>
            <a:ext cx="6583680" cy="41528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73149" y="1149222"/>
            <a:ext cx="2854325" cy="438150"/>
          </a:xfrm>
          <a:prstGeom prst="rect">
            <a:avLst/>
          </a:prstGeom>
        </p:spPr>
        <p:txBody>
          <a:bodyPr vert="horz" wrap="square" lIns="0" tIns="13335" rIns="0" bIns="0" rtlCol="0">
            <a:spAutoFit/>
          </a:bodyPr>
          <a:lstStyle/>
          <a:p>
            <a:pPr marL="12700">
              <a:lnSpc>
                <a:spcPct val="100000"/>
              </a:lnSpc>
              <a:spcBef>
                <a:spcPts val="105"/>
              </a:spcBef>
            </a:pPr>
            <a:r>
              <a:rPr sz="1350" dirty="0">
                <a:latin typeface="Arial"/>
                <a:cs typeface="Arial"/>
              </a:rPr>
              <a:t>П-т </a:t>
            </a:r>
            <a:r>
              <a:rPr sz="1350" spc="-5" dirty="0">
                <a:latin typeface="Arial"/>
                <a:cs typeface="Arial"/>
              </a:rPr>
              <a:t>В., </a:t>
            </a:r>
            <a:r>
              <a:rPr sz="1350" dirty="0">
                <a:latin typeface="Arial"/>
                <a:cs typeface="Arial"/>
              </a:rPr>
              <a:t>56</a:t>
            </a:r>
            <a:r>
              <a:rPr sz="1350" spc="-215" dirty="0">
                <a:latin typeface="Arial"/>
                <a:cs typeface="Arial"/>
              </a:rPr>
              <a:t> </a:t>
            </a:r>
            <a:r>
              <a:rPr sz="1350" spc="-50" dirty="0">
                <a:latin typeface="Arial"/>
                <a:cs typeface="Arial"/>
              </a:rPr>
              <a:t>лет,</a:t>
            </a:r>
            <a:endParaRPr sz="1350">
              <a:latin typeface="Arial"/>
              <a:cs typeface="Arial"/>
            </a:endParaRPr>
          </a:p>
          <a:p>
            <a:pPr marL="12700">
              <a:lnSpc>
                <a:spcPct val="100000"/>
              </a:lnSpc>
            </a:pPr>
            <a:r>
              <a:rPr sz="1350" spc="-5" dirty="0">
                <a:latin typeface="Arial"/>
                <a:cs typeface="Arial"/>
              </a:rPr>
              <a:t>диагноз: правосторонний</a:t>
            </a:r>
            <a:r>
              <a:rPr sz="1350" spc="-220" dirty="0">
                <a:latin typeface="Arial"/>
                <a:cs typeface="Arial"/>
              </a:rPr>
              <a:t> </a:t>
            </a:r>
            <a:r>
              <a:rPr sz="1350" spc="-10" dirty="0">
                <a:latin typeface="Arial"/>
                <a:cs typeface="Arial"/>
              </a:rPr>
              <a:t>гонартроз</a:t>
            </a:r>
            <a:endParaRPr sz="1350">
              <a:latin typeface="Arial"/>
              <a:cs typeface="Arial"/>
            </a:endParaRPr>
          </a:p>
        </p:txBody>
      </p:sp>
      <p:sp>
        <p:nvSpPr>
          <p:cNvPr id="4" name="object 4"/>
          <p:cNvSpPr txBox="1"/>
          <p:nvPr/>
        </p:nvSpPr>
        <p:spPr>
          <a:xfrm>
            <a:off x="1222349" y="5641340"/>
            <a:ext cx="27876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03100"/>
                </a:solidFill>
                <a:latin typeface="Arial"/>
                <a:cs typeface="Arial"/>
              </a:rPr>
              <a:t>IV</a:t>
            </a:r>
            <a:endParaRPr sz="210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9660" y="1699259"/>
            <a:ext cx="6842760" cy="42748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73149" y="1149222"/>
            <a:ext cx="2854325" cy="438150"/>
          </a:xfrm>
          <a:prstGeom prst="rect">
            <a:avLst/>
          </a:prstGeom>
        </p:spPr>
        <p:txBody>
          <a:bodyPr vert="horz" wrap="square" lIns="0" tIns="13335" rIns="0" bIns="0" rtlCol="0">
            <a:spAutoFit/>
          </a:bodyPr>
          <a:lstStyle/>
          <a:p>
            <a:pPr marL="12700">
              <a:lnSpc>
                <a:spcPct val="100000"/>
              </a:lnSpc>
              <a:spcBef>
                <a:spcPts val="105"/>
              </a:spcBef>
            </a:pPr>
            <a:r>
              <a:rPr sz="1350" dirty="0">
                <a:latin typeface="Arial"/>
                <a:cs typeface="Arial"/>
              </a:rPr>
              <a:t>П-т </a:t>
            </a:r>
            <a:r>
              <a:rPr sz="1350" spc="-5" dirty="0">
                <a:latin typeface="Arial"/>
                <a:cs typeface="Arial"/>
              </a:rPr>
              <a:t>В., </a:t>
            </a:r>
            <a:r>
              <a:rPr sz="1350" dirty="0">
                <a:latin typeface="Arial"/>
                <a:cs typeface="Arial"/>
              </a:rPr>
              <a:t>56</a:t>
            </a:r>
            <a:r>
              <a:rPr sz="1350" spc="-215" dirty="0">
                <a:latin typeface="Arial"/>
                <a:cs typeface="Arial"/>
              </a:rPr>
              <a:t> </a:t>
            </a:r>
            <a:r>
              <a:rPr sz="1350" spc="-50" dirty="0">
                <a:latin typeface="Arial"/>
                <a:cs typeface="Arial"/>
              </a:rPr>
              <a:t>лет,</a:t>
            </a:r>
            <a:endParaRPr sz="1350">
              <a:latin typeface="Arial"/>
              <a:cs typeface="Arial"/>
            </a:endParaRPr>
          </a:p>
          <a:p>
            <a:pPr marL="12700">
              <a:lnSpc>
                <a:spcPct val="100000"/>
              </a:lnSpc>
            </a:pPr>
            <a:r>
              <a:rPr sz="1350" spc="-5" dirty="0">
                <a:latin typeface="Arial"/>
                <a:cs typeface="Arial"/>
              </a:rPr>
              <a:t>диагноз: правосторонний</a:t>
            </a:r>
            <a:r>
              <a:rPr sz="1350" spc="-220" dirty="0">
                <a:latin typeface="Arial"/>
                <a:cs typeface="Arial"/>
              </a:rPr>
              <a:t> </a:t>
            </a:r>
            <a:r>
              <a:rPr sz="1350" spc="-10" dirty="0">
                <a:latin typeface="Arial"/>
                <a:cs typeface="Arial"/>
              </a:rPr>
              <a:t>гонартроз</a:t>
            </a:r>
            <a:endParaRPr sz="1350">
              <a:latin typeface="Arial"/>
              <a:cs typeface="Arial"/>
            </a:endParaRPr>
          </a:p>
        </p:txBody>
      </p:sp>
      <p:sp>
        <p:nvSpPr>
          <p:cNvPr id="4" name="object 4"/>
          <p:cNvSpPr txBox="1"/>
          <p:nvPr/>
        </p:nvSpPr>
        <p:spPr>
          <a:xfrm>
            <a:off x="1222349" y="5641340"/>
            <a:ext cx="27876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03100"/>
                </a:solidFill>
                <a:latin typeface="Arial"/>
                <a:cs typeface="Arial"/>
              </a:rPr>
              <a:t>IV</a:t>
            </a:r>
            <a:endParaRPr sz="2100">
              <a:latin typeface="Arial"/>
              <a:cs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1580" y="1577339"/>
            <a:ext cx="6720840" cy="43967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73149" y="1149222"/>
            <a:ext cx="2854325" cy="438150"/>
          </a:xfrm>
          <a:prstGeom prst="rect">
            <a:avLst/>
          </a:prstGeom>
        </p:spPr>
        <p:txBody>
          <a:bodyPr vert="horz" wrap="square" lIns="0" tIns="13335" rIns="0" bIns="0" rtlCol="0">
            <a:spAutoFit/>
          </a:bodyPr>
          <a:lstStyle/>
          <a:p>
            <a:pPr marL="12700">
              <a:lnSpc>
                <a:spcPct val="100000"/>
              </a:lnSpc>
              <a:spcBef>
                <a:spcPts val="105"/>
              </a:spcBef>
            </a:pPr>
            <a:r>
              <a:rPr sz="1350" dirty="0">
                <a:latin typeface="Arial"/>
                <a:cs typeface="Arial"/>
              </a:rPr>
              <a:t>П-т </a:t>
            </a:r>
            <a:r>
              <a:rPr sz="1350" spc="-5" dirty="0">
                <a:latin typeface="Arial"/>
                <a:cs typeface="Arial"/>
              </a:rPr>
              <a:t>В., </a:t>
            </a:r>
            <a:r>
              <a:rPr sz="1350" dirty="0">
                <a:latin typeface="Arial"/>
                <a:cs typeface="Arial"/>
              </a:rPr>
              <a:t>56</a:t>
            </a:r>
            <a:r>
              <a:rPr sz="1350" spc="-215" dirty="0">
                <a:latin typeface="Arial"/>
                <a:cs typeface="Arial"/>
              </a:rPr>
              <a:t> </a:t>
            </a:r>
            <a:r>
              <a:rPr sz="1350" spc="-50" dirty="0">
                <a:latin typeface="Arial"/>
                <a:cs typeface="Arial"/>
              </a:rPr>
              <a:t>лет,</a:t>
            </a:r>
            <a:endParaRPr sz="1350">
              <a:latin typeface="Arial"/>
              <a:cs typeface="Arial"/>
            </a:endParaRPr>
          </a:p>
          <a:p>
            <a:pPr marL="12700">
              <a:lnSpc>
                <a:spcPct val="100000"/>
              </a:lnSpc>
            </a:pPr>
            <a:r>
              <a:rPr sz="1350" spc="-5" dirty="0">
                <a:latin typeface="Arial"/>
                <a:cs typeface="Arial"/>
              </a:rPr>
              <a:t>диагноз: правосторонний</a:t>
            </a:r>
            <a:r>
              <a:rPr sz="1350" spc="-220" dirty="0">
                <a:latin typeface="Arial"/>
                <a:cs typeface="Arial"/>
              </a:rPr>
              <a:t> </a:t>
            </a:r>
            <a:r>
              <a:rPr sz="1350" spc="-10" dirty="0">
                <a:latin typeface="Arial"/>
                <a:cs typeface="Arial"/>
              </a:rPr>
              <a:t>гонартроз</a:t>
            </a:r>
            <a:endParaRPr sz="1350">
              <a:latin typeface="Arial"/>
              <a:cs typeface="Arial"/>
            </a:endParaRPr>
          </a:p>
        </p:txBody>
      </p:sp>
      <p:sp>
        <p:nvSpPr>
          <p:cNvPr id="4" name="object 4"/>
          <p:cNvSpPr txBox="1"/>
          <p:nvPr/>
        </p:nvSpPr>
        <p:spPr>
          <a:xfrm>
            <a:off x="1222349" y="5641340"/>
            <a:ext cx="27876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03100"/>
                </a:solidFill>
                <a:latin typeface="Arial"/>
                <a:cs typeface="Arial"/>
              </a:rPr>
              <a:t>IV</a:t>
            </a:r>
            <a:endParaRPr sz="21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21179" y="1821179"/>
            <a:ext cx="5379720" cy="33070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73149" y="1149222"/>
            <a:ext cx="2854325" cy="438150"/>
          </a:xfrm>
          <a:prstGeom prst="rect">
            <a:avLst/>
          </a:prstGeom>
        </p:spPr>
        <p:txBody>
          <a:bodyPr vert="horz" wrap="square" lIns="0" tIns="13335" rIns="0" bIns="0" rtlCol="0">
            <a:spAutoFit/>
          </a:bodyPr>
          <a:lstStyle/>
          <a:p>
            <a:pPr marL="12700">
              <a:lnSpc>
                <a:spcPct val="100000"/>
              </a:lnSpc>
              <a:spcBef>
                <a:spcPts val="105"/>
              </a:spcBef>
            </a:pPr>
            <a:r>
              <a:rPr sz="1350" dirty="0">
                <a:latin typeface="Arial"/>
                <a:cs typeface="Arial"/>
              </a:rPr>
              <a:t>П-т </a:t>
            </a:r>
            <a:r>
              <a:rPr sz="1350" spc="-5" dirty="0">
                <a:latin typeface="Arial"/>
                <a:cs typeface="Arial"/>
              </a:rPr>
              <a:t>В., </a:t>
            </a:r>
            <a:r>
              <a:rPr sz="1350" dirty="0">
                <a:latin typeface="Arial"/>
                <a:cs typeface="Arial"/>
              </a:rPr>
              <a:t>56</a:t>
            </a:r>
            <a:r>
              <a:rPr sz="1350" spc="-215" dirty="0">
                <a:latin typeface="Arial"/>
                <a:cs typeface="Arial"/>
              </a:rPr>
              <a:t> </a:t>
            </a:r>
            <a:r>
              <a:rPr sz="1350" spc="-50" dirty="0">
                <a:latin typeface="Arial"/>
                <a:cs typeface="Arial"/>
              </a:rPr>
              <a:t>лет,</a:t>
            </a:r>
            <a:endParaRPr sz="1350">
              <a:latin typeface="Arial"/>
              <a:cs typeface="Arial"/>
            </a:endParaRPr>
          </a:p>
          <a:p>
            <a:pPr marL="12700">
              <a:lnSpc>
                <a:spcPct val="100000"/>
              </a:lnSpc>
            </a:pPr>
            <a:r>
              <a:rPr sz="1350" spc="-5" dirty="0">
                <a:latin typeface="Arial"/>
                <a:cs typeface="Arial"/>
              </a:rPr>
              <a:t>диагноз: правосторонний</a:t>
            </a:r>
            <a:r>
              <a:rPr sz="1350" spc="-220" dirty="0">
                <a:latin typeface="Arial"/>
                <a:cs typeface="Arial"/>
              </a:rPr>
              <a:t> </a:t>
            </a:r>
            <a:r>
              <a:rPr sz="1350" spc="-10" dirty="0">
                <a:latin typeface="Arial"/>
                <a:cs typeface="Arial"/>
              </a:rPr>
              <a:t>гонартроз</a:t>
            </a:r>
            <a:endParaRPr sz="1350">
              <a:latin typeface="Arial"/>
              <a:cs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7280" y="853439"/>
            <a:ext cx="6949440" cy="9143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30983" y="879475"/>
            <a:ext cx="5047615" cy="436880"/>
          </a:xfrm>
          <a:prstGeom prst="rect">
            <a:avLst/>
          </a:prstGeom>
        </p:spPr>
        <p:txBody>
          <a:bodyPr vert="horz" wrap="square" lIns="0" tIns="12700" rIns="0" bIns="0" rtlCol="0">
            <a:spAutoFit/>
          </a:bodyPr>
          <a:lstStyle/>
          <a:p>
            <a:pPr marL="12700">
              <a:lnSpc>
                <a:spcPct val="100000"/>
              </a:lnSpc>
              <a:spcBef>
                <a:spcPts val="100"/>
              </a:spcBef>
            </a:pPr>
            <a:r>
              <a:rPr sz="2700" b="0" i="1" spc="-40" dirty="0">
                <a:solidFill>
                  <a:srgbClr val="000000"/>
                </a:solidFill>
                <a:latin typeface="Arial"/>
                <a:cs typeface="Arial"/>
              </a:rPr>
              <a:t>ПРОГРАММА</a:t>
            </a:r>
            <a:r>
              <a:rPr sz="2700" b="0" i="1" spc="-75" dirty="0">
                <a:solidFill>
                  <a:srgbClr val="000000"/>
                </a:solidFill>
                <a:latin typeface="Arial"/>
                <a:cs typeface="Arial"/>
              </a:rPr>
              <a:t> </a:t>
            </a:r>
            <a:r>
              <a:rPr sz="2700" b="0" i="1" spc="-25" dirty="0">
                <a:solidFill>
                  <a:srgbClr val="000000"/>
                </a:solidFill>
                <a:latin typeface="Arial"/>
                <a:cs typeface="Arial"/>
              </a:rPr>
              <a:t>РЕАБИЛИТАЦИИ</a:t>
            </a:r>
            <a:endParaRPr sz="2700">
              <a:latin typeface="Arial"/>
              <a:cs typeface="Arial"/>
            </a:endParaRPr>
          </a:p>
        </p:txBody>
      </p:sp>
      <p:sp>
        <p:nvSpPr>
          <p:cNvPr id="4" name="object 4"/>
          <p:cNvSpPr txBox="1"/>
          <p:nvPr/>
        </p:nvSpPr>
        <p:spPr>
          <a:xfrm>
            <a:off x="1357375" y="1823084"/>
            <a:ext cx="1503680" cy="391160"/>
          </a:xfrm>
          <a:prstGeom prst="rect">
            <a:avLst/>
          </a:prstGeom>
        </p:spPr>
        <p:txBody>
          <a:bodyPr vert="horz" wrap="square" lIns="0" tIns="12700" rIns="0" bIns="0" rtlCol="0">
            <a:spAutoFit/>
          </a:bodyPr>
          <a:lstStyle/>
          <a:p>
            <a:pPr marL="12700">
              <a:lnSpc>
                <a:spcPct val="100000"/>
              </a:lnSpc>
              <a:spcBef>
                <a:spcPts val="100"/>
              </a:spcBef>
            </a:pPr>
            <a:r>
              <a:rPr sz="2400" spc="90" dirty="0">
                <a:latin typeface="Wingdings"/>
                <a:cs typeface="Wingdings"/>
              </a:rPr>
              <a:t></a:t>
            </a:r>
            <a:r>
              <a:rPr sz="2400" b="1" i="1" spc="90" dirty="0">
                <a:latin typeface="Times New Roman"/>
                <a:cs typeface="Times New Roman"/>
              </a:rPr>
              <a:t>Этапы</a:t>
            </a:r>
            <a:r>
              <a:rPr sz="2400" b="1" i="1" spc="60" dirty="0">
                <a:latin typeface="Times New Roman"/>
                <a:cs typeface="Times New Roman"/>
              </a:rPr>
              <a:t> </a:t>
            </a:r>
            <a:r>
              <a:rPr sz="2400" b="1" i="1" dirty="0">
                <a:latin typeface="Times New Roman"/>
                <a:cs typeface="Times New Roman"/>
              </a:rPr>
              <a:t>:</a:t>
            </a:r>
            <a:endParaRPr sz="2400">
              <a:latin typeface="Times New Roman"/>
              <a:cs typeface="Times New Roman"/>
            </a:endParaRPr>
          </a:p>
        </p:txBody>
      </p:sp>
      <p:sp>
        <p:nvSpPr>
          <p:cNvPr id="5" name="object 5"/>
          <p:cNvSpPr txBox="1"/>
          <p:nvPr/>
        </p:nvSpPr>
        <p:spPr>
          <a:xfrm>
            <a:off x="1896872" y="2274442"/>
            <a:ext cx="3428365" cy="964565"/>
          </a:xfrm>
          <a:prstGeom prst="rect">
            <a:avLst/>
          </a:prstGeom>
        </p:spPr>
        <p:txBody>
          <a:bodyPr vert="horz" wrap="square" lIns="0" tIns="56515" rIns="0" bIns="0" rtlCol="0">
            <a:spAutoFit/>
          </a:bodyPr>
          <a:lstStyle/>
          <a:p>
            <a:pPr marL="12700">
              <a:lnSpc>
                <a:spcPct val="100000"/>
              </a:lnSpc>
              <a:spcBef>
                <a:spcPts val="445"/>
              </a:spcBef>
              <a:tabLst>
                <a:tab pos="405765" algn="l"/>
              </a:tabLst>
            </a:pPr>
            <a:r>
              <a:rPr sz="1800" dirty="0">
                <a:latin typeface="Wingdings"/>
                <a:cs typeface="Wingdings"/>
              </a:rPr>
              <a:t></a:t>
            </a:r>
            <a:r>
              <a:rPr sz="1800" dirty="0">
                <a:latin typeface="Times New Roman"/>
                <a:cs typeface="Times New Roman"/>
              </a:rPr>
              <a:t>	</a:t>
            </a:r>
            <a:r>
              <a:rPr sz="1800" b="1" spc="-45" dirty="0">
                <a:latin typeface="Times New Roman"/>
                <a:cs typeface="Times New Roman"/>
              </a:rPr>
              <a:t>предоперационная</a:t>
            </a:r>
            <a:r>
              <a:rPr sz="1800" b="1" spc="-80" dirty="0">
                <a:latin typeface="Times New Roman"/>
                <a:cs typeface="Times New Roman"/>
              </a:rPr>
              <a:t> </a:t>
            </a:r>
            <a:r>
              <a:rPr sz="1800" b="1" spc="-70" dirty="0">
                <a:latin typeface="Times New Roman"/>
                <a:cs typeface="Times New Roman"/>
              </a:rPr>
              <a:t>подготовка</a:t>
            </a:r>
            <a:endParaRPr sz="1800">
              <a:latin typeface="Times New Roman"/>
              <a:cs typeface="Times New Roman"/>
            </a:endParaRPr>
          </a:p>
          <a:p>
            <a:pPr marL="299085" marR="178435" indent="-287020">
              <a:lnSpc>
                <a:spcPct val="110300"/>
              </a:lnSpc>
              <a:spcBef>
                <a:spcPts val="125"/>
              </a:spcBef>
              <a:tabLst>
                <a:tab pos="404495" algn="l"/>
              </a:tabLst>
            </a:pPr>
            <a:r>
              <a:rPr sz="1800" dirty="0">
                <a:latin typeface="Wingdings"/>
                <a:cs typeface="Wingdings"/>
              </a:rPr>
              <a:t></a:t>
            </a:r>
            <a:r>
              <a:rPr sz="1800" dirty="0">
                <a:latin typeface="Times New Roman"/>
                <a:cs typeface="Times New Roman"/>
              </a:rPr>
              <a:t>		</a:t>
            </a:r>
            <a:r>
              <a:rPr sz="1800" b="1" spc="-40" dirty="0">
                <a:latin typeface="Times New Roman"/>
                <a:cs typeface="Times New Roman"/>
              </a:rPr>
              <a:t>ранний послеоперационный  </a:t>
            </a:r>
            <a:r>
              <a:rPr sz="1800" b="1" dirty="0">
                <a:latin typeface="Times New Roman"/>
                <a:cs typeface="Times New Roman"/>
              </a:rPr>
              <a:t>стационара </a:t>
            </a:r>
            <a:r>
              <a:rPr sz="1800" b="1" spc="-15" dirty="0">
                <a:latin typeface="Times New Roman"/>
                <a:cs typeface="Times New Roman"/>
              </a:rPr>
              <a:t>около </a:t>
            </a:r>
            <a:r>
              <a:rPr sz="1800" b="1" dirty="0">
                <a:latin typeface="Times New Roman"/>
                <a:cs typeface="Times New Roman"/>
              </a:rPr>
              <a:t>2</a:t>
            </a:r>
            <a:r>
              <a:rPr sz="1800" b="1" spc="-40" dirty="0">
                <a:latin typeface="Times New Roman"/>
                <a:cs typeface="Times New Roman"/>
              </a:rPr>
              <a:t> </a:t>
            </a:r>
            <a:r>
              <a:rPr sz="1800" b="1" spc="-5" dirty="0">
                <a:latin typeface="Times New Roman"/>
                <a:cs typeface="Times New Roman"/>
              </a:rPr>
              <a:t>нед.)</a:t>
            </a:r>
            <a:endParaRPr sz="1800">
              <a:latin typeface="Times New Roman"/>
              <a:cs typeface="Times New Roman"/>
            </a:endParaRPr>
          </a:p>
        </p:txBody>
      </p:sp>
      <p:sp>
        <p:nvSpPr>
          <p:cNvPr id="6" name="object 6"/>
          <p:cNvSpPr txBox="1"/>
          <p:nvPr/>
        </p:nvSpPr>
        <p:spPr>
          <a:xfrm>
            <a:off x="5412104" y="2636646"/>
            <a:ext cx="159385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(до </a:t>
            </a:r>
            <a:r>
              <a:rPr sz="1800" b="1" spc="-5" dirty="0">
                <a:latin typeface="Times New Roman"/>
                <a:cs typeface="Times New Roman"/>
              </a:rPr>
              <a:t>выписки</a:t>
            </a:r>
            <a:r>
              <a:rPr sz="1800" b="1" spc="-125" dirty="0">
                <a:latin typeface="Times New Roman"/>
                <a:cs typeface="Times New Roman"/>
              </a:rPr>
              <a:t> </a:t>
            </a:r>
            <a:r>
              <a:rPr sz="1800" b="1" spc="-10" dirty="0">
                <a:latin typeface="Times New Roman"/>
                <a:cs typeface="Times New Roman"/>
              </a:rPr>
              <a:t>из</a:t>
            </a:r>
            <a:endParaRPr sz="1800">
              <a:latin typeface="Times New Roman"/>
              <a:cs typeface="Times New Roman"/>
            </a:endParaRPr>
          </a:p>
        </p:txBody>
      </p:sp>
      <p:sp>
        <p:nvSpPr>
          <p:cNvPr id="7" name="object 7"/>
          <p:cNvSpPr txBox="1"/>
          <p:nvPr/>
        </p:nvSpPr>
        <p:spPr>
          <a:xfrm>
            <a:off x="1896872" y="3189477"/>
            <a:ext cx="5702300" cy="1014730"/>
          </a:xfrm>
          <a:prstGeom prst="rect">
            <a:avLst/>
          </a:prstGeom>
        </p:spPr>
        <p:txBody>
          <a:bodyPr vert="horz" wrap="square" lIns="0" tIns="12700" rIns="0" bIns="0" rtlCol="0">
            <a:spAutoFit/>
          </a:bodyPr>
          <a:lstStyle/>
          <a:p>
            <a:pPr marL="299085" marR="5080" indent="-287020">
              <a:lnSpc>
                <a:spcPct val="112200"/>
              </a:lnSpc>
              <a:spcBef>
                <a:spcPts val="100"/>
              </a:spcBef>
              <a:tabLst>
                <a:tab pos="375285" algn="l"/>
                <a:tab pos="3524250" algn="l"/>
              </a:tabLst>
            </a:pPr>
            <a:r>
              <a:rPr sz="1800" dirty="0">
                <a:latin typeface="Wingdings"/>
                <a:cs typeface="Wingdings"/>
              </a:rPr>
              <a:t></a:t>
            </a:r>
            <a:r>
              <a:rPr sz="1800" dirty="0">
                <a:latin typeface="Times New Roman"/>
                <a:cs typeface="Times New Roman"/>
              </a:rPr>
              <a:t>		</a:t>
            </a:r>
            <a:r>
              <a:rPr sz="1800" b="1" spc="-10" dirty="0">
                <a:latin typeface="Times New Roman"/>
                <a:cs typeface="Times New Roman"/>
              </a:rPr>
              <a:t>поздний</a:t>
            </a:r>
            <a:r>
              <a:rPr sz="1800" b="1" spc="-40" dirty="0">
                <a:latin typeface="Times New Roman"/>
                <a:cs typeface="Times New Roman"/>
              </a:rPr>
              <a:t> </a:t>
            </a:r>
            <a:r>
              <a:rPr sz="1800" b="1" spc="-10" dirty="0">
                <a:latin typeface="Times New Roman"/>
                <a:cs typeface="Times New Roman"/>
              </a:rPr>
              <a:t>послеоперационный	</a:t>
            </a:r>
            <a:r>
              <a:rPr sz="1800" b="1" dirty="0">
                <a:latin typeface="Times New Roman"/>
                <a:cs typeface="Times New Roman"/>
              </a:rPr>
              <a:t>(до</a:t>
            </a:r>
            <a:r>
              <a:rPr sz="1800" b="1" spc="-140" dirty="0">
                <a:latin typeface="Times New Roman"/>
                <a:cs typeface="Times New Roman"/>
              </a:rPr>
              <a:t> </a:t>
            </a:r>
            <a:r>
              <a:rPr sz="1800" b="1" dirty="0">
                <a:latin typeface="Times New Roman"/>
                <a:cs typeface="Times New Roman"/>
              </a:rPr>
              <a:t>3-4</a:t>
            </a:r>
            <a:r>
              <a:rPr sz="1800" b="1" spc="-114" dirty="0">
                <a:latin typeface="Times New Roman"/>
                <a:cs typeface="Times New Roman"/>
              </a:rPr>
              <a:t> </a:t>
            </a:r>
            <a:r>
              <a:rPr sz="1800" b="1" dirty="0">
                <a:latin typeface="Times New Roman"/>
                <a:cs typeface="Times New Roman"/>
              </a:rPr>
              <a:t>месяцев</a:t>
            </a:r>
            <a:r>
              <a:rPr sz="1800" b="1" spc="-125" dirty="0">
                <a:latin typeface="Times New Roman"/>
                <a:cs typeface="Times New Roman"/>
              </a:rPr>
              <a:t> </a:t>
            </a:r>
            <a:r>
              <a:rPr sz="1800" b="1" spc="-5" dirty="0">
                <a:latin typeface="Times New Roman"/>
                <a:cs typeface="Times New Roman"/>
              </a:rPr>
              <a:t>после  операции)</a:t>
            </a:r>
            <a:endParaRPr sz="1800">
              <a:latin typeface="Times New Roman"/>
              <a:cs typeface="Times New Roman"/>
            </a:endParaRPr>
          </a:p>
          <a:p>
            <a:pPr marL="12700">
              <a:lnSpc>
                <a:spcPct val="100000"/>
              </a:lnSpc>
              <a:spcBef>
                <a:spcPts val="780"/>
              </a:spcBef>
            </a:pPr>
            <a:r>
              <a:rPr sz="1800" dirty="0">
                <a:latin typeface="Wingdings"/>
                <a:cs typeface="Wingdings"/>
              </a:rPr>
              <a:t></a:t>
            </a:r>
            <a:r>
              <a:rPr sz="1800" spc="335" dirty="0">
                <a:latin typeface="Times New Roman"/>
                <a:cs typeface="Times New Roman"/>
              </a:rPr>
              <a:t> </a:t>
            </a:r>
            <a:r>
              <a:rPr sz="1800" b="1" spc="-5" dirty="0">
                <a:latin typeface="Times New Roman"/>
                <a:cs typeface="Times New Roman"/>
              </a:rPr>
              <a:t>резидуальный</a:t>
            </a:r>
            <a:endParaRPr sz="1800">
              <a:latin typeface="Times New Roman"/>
              <a:cs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9117" y="227787"/>
            <a:ext cx="8251190" cy="514477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Ограничения </a:t>
            </a:r>
            <a:r>
              <a:rPr sz="2400" b="1" dirty="0">
                <a:latin typeface="Calibri"/>
                <a:cs typeface="Calibri"/>
              </a:rPr>
              <a:t>по </a:t>
            </a:r>
            <a:r>
              <a:rPr sz="2400" b="1" spc="-5" dirty="0">
                <a:latin typeface="Calibri"/>
                <a:cs typeface="Calibri"/>
              </a:rPr>
              <a:t>ношению </a:t>
            </a:r>
            <a:r>
              <a:rPr sz="2400" b="1" spc="-10" dirty="0">
                <a:latin typeface="Calibri"/>
                <a:cs typeface="Calibri"/>
              </a:rPr>
              <a:t>тяжестей </a:t>
            </a:r>
            <a:r>
              <a:rPr sz="2400" b="1" dirty="0">
                <a:latin typeface="Calibri"/>
                <a:cs typeface="Calibri"/>
              </a:rPr>
              <a:t>и</a:t>
            </a:r>
            <a:r>
              <a:rPr sz="2400" b="1" spc="-30" dirty="0">
                <a:latin typeface="Calibri"/>
                <a:cs typeface="Calibri"/>
              </a:rPr>
              <a:t> </a:t>
            </a:r>
            <a:r>
              <a:rPr sz="2400" b="1" spc="-5" dirty="0">
                <a:latin typeface="Calibri"/>
                <a:cs typeface="Calibri"/>
              </a:rPr>
              <a:t>упражнениям</a:t>
            </a:r>
            <a:endParaRPr sz="2400">
              <a:latin typeface="Calibri"/>
              <a:cs typeface="Calibri"/>
            </a:endParaRPr>
          </a:p>
          <a:p>
            <a:pPr marL="12700">
              <a:lnSpc>
                <a:spcPct val="100000"/>
              </a:lnSpc>
              <a:spcBef>
                <a:spcPts val="5"/>
              </a:spcBef>
            </a:pPr>
            <a:r>
              <a:rPr sz="2400" spc="-15" dirty="0">
                <a:latin typeface="Calibri"/>
                <a:cs typeface="Calibri"/>
              </a:rPr>
              <a:t>должны </a:t>
            </a:r>
            <a:r>
              <a:rPr sz="2400" dirty="0">
                <a:latin typeface="Calibri"/>
                <a:cs typeface="Calibri"/>
              </a:rPr>
              <a:t>быть </a:t>
            </a:r>
            <a:r>
              <a:rPr sz="2400" spc="-5" dirty="0">
                <a:latin typeface="Calibri"/>
                <a:cs typeface="Calibri"/>
              </a:rPr>
              <a:t>получены </a:t>
            </a:r>
            <a:r>
              <a:rPr sz="2400" spc="-10" dirty="0">
                <a:latin typeface="Calibri"/>
                <a:cs typeface="Calibri"/>
              </a:rPr>
              <a:t>от</a:t>
            </a:r>
            <a:r>
              <a:rPr sz="2400" spc="-290" dirty="0">
                <a:latin typeface="Calibri"/>
                <a:cs typeface="Calibri"/>
              </a:rPr>
              <a:t> </a:t>
            </a:r>
            <a:r>
              <a:rPr sz="2400" spc="-10" dirty="0">
                <a:latin typeface="Calibri"/>
                <a:cs typeface="Calibri"/>
              </a:rPr>
              <a:t>хирурга-ортопеда):</a:t>
            </a:r>
            <a:endParaRPr sz="2400">
              <a:latin typeface="Calibri"/>
              <a:cs typeface="Calibri"/>
            </a:endParaRPr>
          </a:p>
          <a:p>
            <a:pPr marL="12700" marR="114300">
              <a:lnSpc>
                <a:spcPct val="100000"/>
              </a:lnSpc>
              <a:tabLst>
                <a:tab pos="302260" algn="l"/>
              </a:tabLst>
            </a:pPr>
            <a:r>
              <a:rPr sz="2400" dirty="0">
                <a:latin typeface="Calibri"/>
                <a:cs typeface="Calibri"/>
              </a:rPr>
              <a:t>–	</a:t>
            </a:r>
            <a:r>
              <a:rPr sz="2400" b="1" spc="-10" dirty="0">
                <a:latin typeface="Calibri"/>
                <a:cs typeface="Calibri"/>
              </a:rPr>
              <a:t>Ортез </a:t>
            </a:r>
            <a:r>
              <a:rPr sz="2400" b="1" spc="-5" dirty="0">
                <a:latin typeface="Calibri"/>
                <a:cs typeface="Calibri"/>
              </a:rPr>
              <a:t>на </a:t>
            </a:r>
            <a:r>
              <a:rPr sz="2400" b="1" spc="-10" dirty="0">
                <a:latin typeface="Calibri"/>
                <a:cs typeface="Calibri"/>
              </a:rPr>
              <a:t>коленный </a:t>
            </a:r>
            <a:r>
              <a:rPr sz="2400" b="1" spc="-5" dirty="0">
                <a:latin typeface="Calibri"/>
                <a:cs typeface="Calibri"/>
              </a:rPr>
              <a:t>сустав </a:t>
            </a:r>
            <a:r>
              <a:rPr sz="2400" spc="-25" dirty="0">
                <a:latin typeface="Calibri"/>
                <a:cs typeface="Calibri"/>
              </a:rPr>
              <a:t>иногда </a:t>
            </a:r>
            <a:r>
              <a:rPr sz="2400" spc="-10" dirty="0">
                <a:latin typeface="Calibri"/>
                <a:cs typeface="Calibri"/>
              </a:rPr>
              <a:t>является полезным </a:t>
            </a:r>
            <a:r>
              <a:rPr sz="2400" spc="-5" dirty="0">
                <a:latin typeface="Calibri"/>
                <a:cs typeface="Calibri"/>
              </a:rPr>
              <a:t>после  </a:t>
            </a:r>
            <a:r>
              <a:rPr sz="2400" b="1" dirty="0">
                <a:latin typeface="Calibri"/>
                <a:cs typeface="Calibri"/>
              </a:rPr>
              <a:t>операции замены </a:t>
            </a:r>
            <a:r>
              <a:rPr sz="2400" b="1" spc="-10" dirty="0">
                <a:latin typeface="Calibri"/>
                <a:cs typeface="Calibri"/>
              </a:rPr>
              <a:t>коленного </a:t>
            </a:r>
            <a:r>
              <a:rPr sz="2400" b="1" spc="-5" dirty="0">
                <a:latin typeface="Calibri"/>
                <a:cs typeface="Calibri"/>
              </a:rPr>
              <a:t>сустава, </a:t>
            </a:r>
            <a:r>
              <a:rPr sz="2400" b="1" spc="-10" dirty="0">
                <a:latin typeface="Calibri"/>
                <a:cs typeface="Calibri"/>
              </a:rPr>
              <a:t>пока </a:t>
            </a:r>
            <a:r>
              <a:rPr sz="2400" b="1" spc="-5" dirty="0">
                <a:latin typeface="Calibri"/>
                <a:cs typeface="Calibri"/>
              </a:rPr>
              <a:t>не восстановится  сила </a:t>
            </a:r>
            <a:r>
              <a:rPr sz="2400" b="1" spc="-15" dirty="0">
                <a:latin typeface="Calibri"/>
                <a:cs typeface="Calibri"/>
              </a:rPr>
              <a:t>четырехглавой </a:t>
            </a:r>
            <a:r>
              <a:rPr sz="2400" b="1" spc="-5" dirty="0">
                <a:latin typeface="Calibri"/>
                <a:cs typeface="Calibri"/>
              </a:rPr>
              <a:t>мышцы</a:t>
            </a:r>
            <a:r>
              <a:rPr sz="2400" spc="-5" dirty="0">
                <a:latin typeface="Calibri"/>
                <a:cs typeface="Calibri"/>
              </a:rPr>
              <a:t>; </a:t>
            </a:r>
            <a:r>
              <a:rPr sz="2400" dirty="0">
                <a:latin typeface="Calibri"/>
                <a:cs typeface="Calibri"/>
              </a:rPr>
              <a:t>ношение </a:t>
            </a:r>
            <a:r>
              <a:rPr sz="2400" spc="-5" dirty="0">
                <a:latin typeface="Calibri"/>
                <a:cs typeface="Calibri"/>
              </a:rPr>
              <a:t>обычно прекращается  </a:t>
            </a:r>
            <a:r>
              <a:rPr sz="2400" spc="-15" dirty="0">
                <a:latin typeface="Calibri"/>
                <a:cs typeface="Calibri"/>
              </a:rPr>
              <a:t>как </a:t>
            </a:r>
            <a:r>
              <a:rPr sz="2400" spc="-25" dirty="0">
                <a:latin typeface="Calibri"/>
                <a:cs typeface="Calibri"/>
              </a:rPr>
              <a:t>только </a:t>
            </a:r>
            <a:r>
              <a:rPr sz="2400" spc="-5" dirty="0">
                <a:latin typeface="Calibri"/>
                <a:cs typeface="Calibri"/>
              </a:rPr>
              <a:t>пациент </a:t>
            </a:r>
            <a:r>
              <a:rPr sz="2400" dirty="0">
                <a:latin typeface="Calibri"/>
                <a:cs typeface="Calibri"/>
              </a:rPr>
              <a:t>без </a:t>
            </a:r>
            <a:r>
              <a:rPr sz="2400" spc="-15" dirty="0">
                <a:latin typeface="Calibri"/>
                <a:cs typeface="Calibri"/>
              </a:rPr>
              <a:t>затруднений </a:t>
            </a:r>
            <a:r>
              <a:rPr sz="2400" spc="-10" dirty="0">
                <a:latin typeface="Calibri"/>
                <a:cs typeface="Calibri"/>
              </a:rPr>
              <a:t>сможет </a:t>
            </a:r>
            <a:r>
              <a:rPr sz="2400" spc="-15" dirty="0">
                <a:latin typeface="Calibri"/>
                <a:cs typeface="Calibri"/>
              </a:rPr>
              <a:t>поднимать  </a:t>
            </a:r>
            <a:r>
              <a:rPr sz="2400" dirty="0">
                <a:latin typeface="Calibri"/>
                <a:cs typeface="Calibri"/>
              </a:rPr>
              <a:t>выпрямленную</a:t>
            </a:r>
            <a:r>
              <a:rPr sz="2400" spc="-35" dirty="0">
                <a:latin typeface="Calibri"/>
                <a:cs typeface="Calibri"/>
              </a:rPr>
              <a:t> </a:t>
            </a:r>
            <a:r>
              <a:rPr sz="2400" spc="-15" dirty="0">
                <a:latin typeface="Calibri"/>
                <a:cs typeface="Calibri"/>
              </a:rPr>
              <a:t>ногу.</a:t>
            </a:r>
            <a:endParaRPr sz="2400">
              <a:latin typeface="Calibri"/>
              <a:cs typeface="Calibri"/>
            </a:endParaRPr>
          </a:p>
          <a:p>
            <a:pPr marL="12700">
              <a:lnSpc>
                <a:spcPts val="2810"/>
              </a:lnSpc>
              <a:spcBef>
                <a:spcPts val="60"/>
              </a:spcBef>
              <a:tabLst>
                <a:tab pos="306705" algn="l"/>
              </a:tabLst>
            </a:pPr>
            <a:r>
              <a:rPr sz="2400" dirty="0">
                <a:latin typeface="Calibri"/>
                <a:cs typeface="Calibri"/>
              </a:rPr>
              <a:t>–	</a:t>
            </a:r>
            <a:r>
              <a:rPr sz="2400" spc="-25" dirty="0">
                <a:latin typeface="Calibri"/>
                <a:cs typeface="Calibri"/>
              </a:rPr>
              <a:t>Ходьба </a:t>
            </a:r>
            <a:r>
              <a:rPr sz="2400" dirty="0">
                <a:latin typeface="Calibri"/>
                <a:cs typeface="Calibri"/>
              </a:rPr>
              <a:t>со слабой </a:t>
            </a:r>
            <a:r>
              <a:rPr sz="2400" spc="-15" dirty="0">
                <a:latin typeface="Calibri"/>
                <a:cs typeface="Calibri"/>
              </a:rPr>
              <a:t>четырехглавой </a:t>
            </a:r>
            <a:r>
              <a:rPr sz="2400" spc="-10" dirty="0">
                <a:latin typeface="Calibri"/>
                <a:cs typeface="Calibri"/>
              </a:rPr>
              <a:t>мышцей бедра</a:t>
            </a:r>
            <a:r>
              <a:rPr sz="2400" spc="155" dirty="0">
                <a:latin typeface="Calibri"/>
                <a:cs typeface="Calibri"/>
              </a:rPr>
              <a:t> </a:t>
            </a:r>
            <a:r>
              <a:rPr sz="2400" spc="-15" dirty="0">
                <a:latin typeface="Calibri"/>
                <a:cs typeface="Calibri"/>
              </a:rPr>
              <a:t>может</a:t>
            </a:r>
            <a:endParaRPr sz="2400">
              <a:latin typeface="Calibri"/>
              <a:cs typeface="Calibri"/>
            </a:endParaRPr>
          </a:p>
          <a:p>
            <a:pPr marL="12700" marR="5080">
              <a:lnSpc>
                <a:spcPts val="2740"/>
              </a:lnSpc>
              <a:spcBef>
                <a:spcPts val="140"/>
              </a:spcBef>
            </a:pPr>
            <a:r>
              <a:rPr sz="2400" spc="-15" dirty="0">
                <a:latin typeface="Calibri"/>
                <a:cs typeface="Calibri"/>
              </a:rPr>
              <a:t>приводить </a:t>
            </a:r>
            <a:r>
              <a:rPr sz="2400" dirty="0">
                <a:latin typeface="Calibri"/>
                <a:cs typeface="Calibri"/>
              </a:rPr>
              <a:t>к </a:t>
            </a:r>
            <a:r>
              <a:rPr sz="2400" spc="-5" dirty="0">
                <a:latin typeface="Calibri"/>
                <a:cs typeface="Calibri"/>
              </a:rPr>
              <a:t>нестабильности </a:t>
            </a:r>
            <a:r>
              <a:rPr sz="2400" dirty="0">
                <a:latin typeface="Calibri"/>
                <a:cs typeface="Calibri"/>
              </a:rPr>
              <a:t>или </a:t>
            </a:r>
            <a:r>
              <a:rPr sz="2400" spc="-5" dirty="0">
                <a:latin typeface="Calibri"/>
                <a:cs typeface="Calibri"/>
              </a:rPr>
              <a:t>развитию </a:t>
            </a:r>
            <a:r>
              <a:rPr sz="2400" spc="-15" dirty="0">
                <a:latin typeface="Calibri"/>
                <a:cs typeface="Calibri"/>
              </a:rPr>
              <a:t>болей </a:t>
            </a:r>
            <a:r>
              <a:rPr sz="2400" dirty="0">
                <a:latin typeface="Calibri"/>
                <a:cs typeface="Calibri"/>
              </a:rPr>
              <a:t>и</a:t>
            </a:r>
            <a:r>
              <a:rPr sz="2400" spc="-155" dirty="0">
                <a:latin typeface="Calibri"/>
                <a:cs typeface="Calibri"/>
              </a:rPr>
              <a:t> </a:t>
            </a:r>
            <a:r>
              <a:rPr sz="2400" spc="-5" dirty="0">
                <a:latin typeface="Calibri"/>
                <a:cs typeface="Calibri"/>
              </a:rPr>
              <a:t>ненужному  </a:t>
            </a:r>
            <a:r>
              <a:rPr sz="2400" dirty="0">
                <a:latin typeface="Calibri"/>
                <a:cs typeface="Calibri"/>
              </a:rPr>
              <a:t>стрессовой </a:t>
            </a:r>
            <a:r>
              <a:rPr sz="2400" spc="-5" dirty="0">
                <a:latin typeface="Calibri"/>
                <a:cs typeface="Calibri"/>
              </a:rPr>
              <a:t>нагрузке </a:t>
            </a:r>
            <a:r>
              <a:rPr sz="2400" dirty="0">
                <a:latin typeface="Calibri"/>
                <a:cs typeface="Calibri"/>
              </a:rPr>
              <a:t>на новый </a:t>
            </a:r>
            <a:r>
              <a:rPr sz="2400" spc="-5" dirty="0">
                <a:latin typeface="Calibri"/>
                <a:cs typeface="Calibri"/>
              </a:rPr>
              <a:t>имплантированный</a:t>
            </a:r>
            <a:r>
              <a:rPr sz="2400" spc="-114" dirty="0">
                <a:latin typeface="Calibri"/>
                <a:cs typeface="Calibri"/>
              </a:rPr>
              <a:t> </a:t>
            </a:r>
            <a:r>
              <a:rPr sz="2400" dirty="0">
                <a:latin typeface="Calibri"/>
                <a:cs typeface="Calibri"/>
              </a:rPr>
              <a:t>сустав.</a:t>
            </a:r>
            <a:endParaRPr sz="2400">
              <a:latin typeface="Calibri"/>
              <a:cs typeface="Calibri"/>
            </a:endParaRPr>
          </a:p>
          <a:p>
            <a:pPr marL="12700">
              <a:lnSpc>
                <a:spcPct val="100000"/>
              </a:lnSpc>
              <a:spcBef>
                <a:spcPts val="130"/>
              </a:spcBef>
              <a:tabLst>
                <a:tab pos="311150" algn="l"/>
              </a:tabLst>
            </a:pPr>
            <a:r>
              <a:rPr sz="2400" dirty="0">
                <a:latin typeface="Calibri"/>
                <a:cs typeface="Calibri"/>
              </a:rPr>
              <a:t>–	</a:t>
            </a:r>
            <a:r>
              <a:rPr sz="2400" spc="-5" dirty="0">
                <a:latin typeface="Calibri"/>
                <a:cs typeface="Calibri"/>
              </a:rPr>
              <a:t>При операции на </a:t>
            </a:r>
            <a:r>
              <a:rPr sz="2400" spc="-15" dirty="0">
                <a:latin typeface="Calibri"/>
                <a:cs typeface="Calibri"/>
              </a:rPr>
              <a:t>коленном </a:t>
            </a:r>
            <a:r>
              <a:rPr sz="2400" dirty="0">
                <a:latin typeface="Calibri"/>
                <a:cs typeface="Calibri"/>
              </a:rPr>
              <a:t>суставе </a:t>
            </a:r>
            <a:r>
              <a:rPr sz="2400" spc="-15" dirty="0">
                <a:latin typeface="Calibri"/>
                <a:cs typeface="Calibri"/>
              </a:rPr>
              <a:t>может</a:t>
            </a:r>
            <a:r>
              <a:rPr sz="2400" spc="229" dirty="0">
                <a:latin typeface="Calibri"/>
                <a:cs typeface="Calibri"/>
              </a:rPr>
              <a:t> </a:t>
            </a:r>
            <a:r>
              <a:rPr sz="2400" spc="-5" dirty="0">
                <a:latin typeface="Calibri"/>
                <a:cs typeface="Calibri"/>
              </a:rPr>
              <a:t>понадобиться</a:t>
            </a:r>
            <a:endParaRPr sz="2400">
              <a:latin typeface="Calibri"/>
              <a:cs typeface="Calibri"/>
            </a:endParaRPr>
          </a:p>
          <a:p>
            <a:pPr marL="12700" marR="798830">
              <a:lnSpc>
                <a:spcPct val="100000"/>
              </a:lnSpc>
              <a:spcBef>
                <a:spcPts val="5"/>
              </a:spcBef>
            </a:pPr>
            <a:r>
              <a:rPr sz="2400" spc="-5" dirty="0">
                <a:latin typeface="Calibri"/>
                <a:cs typeface="Calibri"/>
              </a:rPr>
              <a:t>операция </a:t>
            </a:r>
            <a:r>
              <a:rPr sz="2400" dirty="0">
                <a:latin typeface="Calibri"/>
                <a:cs typeface="Calibri"/>
              </a:rPr>
              <a:t>на </a:t>
            </a:r>
            <a:r>
              <a:rPr sz="2400" spc="-10" dirty="0">
                <a:latin typeface="Calibri"/>
                <a:cs typeface="Calibri"/>
              </a:rPr>
              <a:t>сухожилии </a:t>
            </a:r>
            <a:r>
              <a:rPr sz="2400" spc="-15" dirty="0">
                <a:latin typeface="Calibri"/>
                <a:cs typeface="Calibri"/>
              </a:rPr>
              <a:t>надколенника </a:t>
            </a:r>
            <a:r>
              <a:rPr sz="2400" dirty="0">
                <a:latin typeface="Calibri"/>
                <a:cs typeface="Calibri"/>
              </a:rPr>
              <a:t>или </a:t>
            </a:r>
            <a:r>
              <a:rPr sz="2400" spc="-10" dirty="0">
                <a:latin typeface="Calibri"/>
                <a:cs typeface="Calibri"/>
              </a:rPr>
              <a:t>его</a:t>
            </a:r>
            <a:r>
              <a:rPr sz="2400" spc="-200" dirty="0">
                <a:latin typeface="Calibri"/>
                <a:cs typeface="Calibri"/>
              </a:rPr>
              <a:t> </a:t>
            </a:r>
            <a:r>
              <a:rPr sz="2400" spc="-5" dirty="0">
                <a:latin typeface="Calibri"/>
                <a:cs typeface="Calibri"/>
              </a:rPr>
              <a:t>фиксация,  упражнения, направленные </a:t>
            </a:r>
            <a:r>
              <a:rPr sz="2400" dirty="0">
                <a:latin typeface="Calibri"/>
                <a:cs typeface="Calibri"/>
              </a:rPr>
              <a:t>на </a:t>
            </a:r>
            <a:r>
              <a:rPr sz="2400" spc="-10" dirty="0">
                <a:latin typeface="Calibri"/>
                <a:cs typeface="Calibri"/>
              </a:rPr>
              <a:t>увеличение </a:t>
            </a:r>
            <a:r>
              <a:rPr sz="2400" spc="-15" dirty="0">
                <a:latin typeface="Calibri"/>
                <a:cs typeface="Calibri"/>
              </a:rPr>
              <a:t>амплитуды  </a:t>
            </a:r>
            <a:r>
              <a:rPr sz="2400" spc="-5" dirty="0">
                <a:latin typeface="Calibri"/>
                <a:cs typeface="Calibri"/>
              </a:rPr>
              <a:t>движений </a:t>
            </a:r>
            <a:r>
              <a:rPr sz="2400" b="1" dirty="0">
                <a:latin typeface="Calibri"/>
                <a:cs typeface="Calibri"/>
              </a:rPr>
              <a:t>могут </a:t>
            </a:r>
            <a:r>
              <a:rPr sz="2400" b="1" spc="-5" dirty="0">
                <a:latin typeface="Calibri"/>
                <a:cs typeface="Calibri"/>
              </a:rPr>
              <a:t>быть</a:t>
            </a:r>
            <a:r>
              <a:rPr sz="2400" b="1" spc="-50" dirty="0">
                <a:latin typeface="Calibri"/>
                <a:cs typeface="Calibri"/>
              </a:rPr>
              <a:t> </a:t>
            </a:r>
            <a:r>
              <a:rPr sz="2400" b="1" dirty="0">
                <a:latin typeface="Calibri"/>
                <a:cs typeface="Calibri"/>
              </a:rPr>
              <a:t>ограничены</a:t>
            </a:r>
            <a:endParaRPr sz="240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06879" y="1584959"/>
            <a:ext cx="5913120" cy="6095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8091" y="1065403"/>
            <a:ext cx="5091430" cy="436880"/>
          </a:xfrm>
          <a:prstGeom prst="rect">
            <a:avLst/>
          </a:prstGeom>
        </p:spPr>
        <p:txBody>
          <a:bodyPr vert="horz" wrap="square" lIns="0" tIns="12700" rIns="0" bIns="0" rtlCol="0">
            <a:spAutoFit/>
          </a:bodyPr>
          <a:lstStyle/>
          <a:p>
            <a:pPr marL="12700">
              <a:lnSpc>
                <a:spcPct val="100000"/>
              </a:lnSpc>
              <a:spcBef>
                <a:spcPts val="100"/>
              </a:spcBef>
            </a:pPr>
            <a:r>
              <a:rPr sz="2700" i="1" spc="-55" dirty="0">
                <a:solidFill>
                  <a:srgbClr val="000000"/>
                </a:solidFill>
                <a:latin typeface="Times New Roman"/>
                <a:cs typeface="Times New Roman"/>
              </a:rPr>
              <a:t>ПРОГРАММА</a:t>
            </a:r>
            <a:r>
              <a:rPr sz="2700" i="1" spc="-105" dirty="0">
                <a:solidFill>
                  <a:srgbClr val="000000"/>
                </a:solidFill>
                <a:latin typeface="Times New Roman"/>
                <a:cs typeface="Times New Roman"/>
              </a:rPr>
              <a:t> </a:t>
            </a:r>
            <a:r>
              <a:rPr sz="2700" i="1" spc="-40" dirty="0">
                <a:solidFill>
                  <a:srgbClr val="000000"/>
                </a:solidFill>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1388491" y="1668907"/>
            <a:ext cx="6344920" cy="3812540"/>
          </a:xfrm>
          <a:prstGeom prst="rect">
            <a:avLst/>
          </a:prstGeom>
        </p:spPr>
        <p:txBody>
          <a:bodyPr vert="horz" wrap="square" lIns="0" tIns="12700" rIns="0" bIns="0" rtlCol="0">
            <a:spAutoFit/>
          </a:bodyPr>
          <a:lstStyle/>
          <a:p>
            <a:pPr marL="211454" algn="ctr">
              <a:lnSpc>
                <a:spcPct val="100000"/>
              </a:lnSpc>
              <a:spcBef>
                <a:spcPts val="100"/>
              </a:spcBef>
            </a:pPr>
            <a:r>
              <a:rPr sz="2400" i="1" spc="-10" dirty="0">
                <a:latin typeface="Times New Roman"/>
                <a:cs typeface="Times New Roman"/>
              </a:rPr>
              <a:t>Предоперационная</a:t>
            </a:r>
            <a:r>
              <a:rPr sz="2400" i="1" spc="-40" dirty="0">
                <a:latin typeface="Times New Roman"/>
                <a:cs typeface="Times New Roman"/>
              </a:rPr>
              <a:t> </a:t>
            </a:r>
            <a:r>
              <a:rPr sz="2400" i="1" spc="-25" dirty="0">
                <a:latin typeface="Times New Roman"/>
                <a:cs typeface="Times New Roman"/>
              </a:rPr>
              <a:t>подготовка</a:t>
            </a:r>
            <a:endParaRPr sz="2400">
              <a:latin typeface="Times New Roman"/>
              <a:cs typeface="Times New Roman"/>
            </a:endParaRPr>
          </a:p>
          <a:p>
            <a:pPr>
              <a:lnSpc>
                <a:spcPct val="100000"/>
              </a:lnSpc>
              <a:spcBef>
                <a:spcPts val="45"/>
              </a:spcBef>
            </a:pPr>
            <a:endParaRPr sz="3200">
              <a:latin typeface="Times New Roman"/>
              <a:cs typeface="Times New Roman"/>
            </a:endParaRPr>
          </a:p>
          <a:p>
            <a:pPr marL="12700">
              <a:lnSpc>
                <a:spcPct val="100000"/>
              </a:lnSpc>
              <a:tabLst>
                <a:tab pos="367665" algn="l"/>
              </a:tabLst>
            </a:pPr>
            <a:r>
              <a:rPr sz="1700" dirty="0">
                <a:latin typeface="Wingdings"/>
                <a:cs typeface="Wingdings"/>
              </a:rPr>
              <a:t></a:t>
            </a:r>
            <a:r>
              <a:rPr sz="1700" dirty="0">
                <a:latin typeface="Times New Roman"/>
                <a:cs typeface="Times New Roman"/>
              </a:rPr>
              <a:t>	</a:t>
            </a:r>
            <a:r>
              <a:rPr sz="1700" spc="-10" dirty="0">
                <a:latin typeface="Times New Roman"/>
                <a:cs typeface="Times New Roman"/>
              </a:rPr>
              <a:t>разучивание </a:t>
            </a:r>
            <a:r>
              <a:rPr sz="1700" dirty="0">
                <a:latin typeface="Times New Roman"/>
                <a:cs typeface="Times New Roman"/>
              </a:rPr>
              <a:t>упражнений </a:t>
            </a:r>
            <a:r>
              <a:rPr sz="1700" spc="-10" dirty="0">
                <a:latin typeface="Times New Roman"/>
                <a:cs typeface="Times New Roman"/>
              </a:rPr>
              <a:t>раннего </a:t>
            </a:r>
            <a:r>
              <a:rPr sz="1700" dirty="0">
                <a:latin typeface="Times New Roman"/>
                <a:cs typeface="Times New Roman"/>
              </a:rPr>
              <a:t>послеоперационного</a:t>
            </a:r>
            <a:r>
              <a:rPr sz="1700" spc="-290" dirty="0">
                <a:latin typeface="Times New Roman"/>
                <a:cs typeface="Times New Roman"/>
              </a:rPr>
              <a:t> </a:t>
            </a:r>
            <a:r>
              <a:rPr sz="1700" spc="-10" dirty="0">
                <a:latin typeface="Times New Roman"/>
                <a:cs typeface="Times New Roman"/>
              </a:rPr>
              <a:t>периода</a:t>
            </a:r>
            <a:endParaRPr sz="1700">
              <a:latin typeface="Times New Roman"/>
              <a:cs typeface="Times New Roman"/>
            </a:endParaRPr>
          </a:p>
          <a:p>
            <a:pPr marL="355600" marR="255904" indent="-342900">
              <a:lnSpc>
                <a:spcPct val="120000"/>
              </a:lnSpc>
              <a:spcBef>
                <a:spcPts val="385"/>
              </a:spcBef>
              <a:tabLst>
                <a:tab pos="368935" algn="l"/>
              </a:tabLst>
            </a:pPr>
            <a:r>
              <a:rPr sz="1700" dirty="0">
                <a:latin typeface="Wingdings"/>
                <a:cs typeface="Wingdings"/>
              </a:rPr>
              <a:t></a:t>
            </a:r>
            <a:r>
              <a:rPr sz="1700" dirty="0">
                <a:latin typeface="Times New Roman"/>
                <a:cs typeface="Times New Roman"/>
              </a:rPr>
              <a:t>		</a:t>
            </a:r>
            <a:r>
              <a:rPr sz="1700" spc="-10" dirty="0">
                <a:latin typeface="Times New Roman"/>
                <a:cs typeface="Times New Roman"/>
              </a:rPr>
              <a:t>обучение</a:t>
            </a:r>
            <a:r>
              <a:rPr sz="1700" spc="-75" dirty="0">
                <a:latin typeface="Times New Roman"/>
                <a:cs typeface="Times New Roman"/>
              </a:rPr>
              <a:t> </a:t>
            </a:r>
            <a:r>
              <a:rPr sz="1700" spc="-5" dirty="0">
                <a:latin typeface="Times New Roman"/>
                <a:cs typeface="Times New Roman"/>
              </a:rPr>
              <a:t>навыкам</a:t>
            </a:r>
            <a:r>
              <a:rPr sz="1700" spc="-95" dirty="0">
                <a:latin typeface="Times New Roman"/>
                <a:cs typeface="Times New Roman"/>
              </a:rPr>
              <a:t> </a:t>
            </a:r>
            <a:r>
              <a:rPr sz="1700" spc="-5" dirty="0">
                <a:latin typeface="Times New Roman"/>
                <a:cs typeface="Times New Roman"/>
              </a:rPr>
              <a:t>самообслуживания</a:t>
            </a:r>
            <a:r>
              <a:rPr sz="1700" spc="-85" dirty="0">
                <a:latin typeface="Times New Roman"/>
                <a:cs typeface="Times New Roman"/>
              </a:rPr>
              <a:t> </a:t>
            </a:r>
            <a:r>
              <a:rPr sz="1700" dirty="0">
                <a:latin typeface="Times New Roman"/>
                <a:cs typeface="Times New Roman"/>
              </a:rPr>
              <a:t>в</a:t>
            </a:r>
            <a:r>
              <a:rPr sz="1700" spc="-65" dirty="0">
                <a:latin typeface="Times New Roman"/>
                <a:cs typeface="Times New Roman"/>
              </a:rPr>
              <a:t> </a:t>
            </a:r>
            <a:r>
              <a:rPr sz="1700" dirty="0">
                <a:latin typeface="Times New Roman"/>
                <a:cs typeface="Times New Roman"/>
              </a:rPr>
              <a:t>условиях</a:t>
            </a:r>
            <a:r>
              <a:rPr sz="1700" spc="-65" dirty="0">
                <a:latin typeface="Times New Roman"/>
                <a:cs typeface="Times New Roman"/>
              </a:rPr>
              <a:t> </a:t>
            </a:r>
            <a:r>
              <a:rPr sz="1700" dirty="0">
                <a:latin typeface="Times New Roman"/>
                <a:cs typeface="Times New Roman"/>
              </a:rPr>
              <a:t>постельного  </a:t>
            </a:r>
            <a:r>
              <a:rPr sz="1700" spc="-5" dirty="0">
                <a:latin typeface="Times New Roman"/>
                <a:cs typeface="Times New Roman"/>
              </a:rPr>
              <a:t>режима</a:t>
            </a:r>
            <a:endParaRPr sz="1700">
              <a:latin typeface="Times New Roman"/>
              <a:cs typeface="Times New Roman"/>
            </a:endParaRPr>
          </a:p>
          <a:p>
            <a:pPr marL="12700">
              <a:lnSpc>
                <a:spcPct val="100000"/>
              </a:lnSpc>
              <a:spcBef>
                <a:spcPts val="815"/>
              </a:spcBef>
              <a:tabLst>
                <a:tab pos="368935" algn="l"/>
              </a:tabLst>
            </a:pPr>
            <a:r>
              <a:rPr sz="1700" spc="5" dirty="0">
                <a:latin typeface="Wingdings"/>
                <a:cs typeface="Wingdings"/>
              </a:rPr>
              <a:t></a:t>
            </a:r>
            <a:r>
              <a:rPr sz="1700" spc="5" dirty="0">
                <a:latin typeface="Times New Roman"/>
                <a:cs typeface="Times New Roman"/>
              </a:rPr>
              <a:t>	</a:t>
            </a:r>
            <a:r>
              <a:rPr sz="1700" spc="-10" dirty="0">
                <a:latin typeface="Times New Roman"/>
                <a:cs typeface="Times New Roman"/>
              </a:rPr>
              <a:t>обучение</a:t>
            </a:r>
            <a:r>
              <a:rPr sz="1700" spc="-85" dirty="0">
                <a:latin typeface="Times New Roman"/>
                <a:cs typeface="Times New Roman"/>
              </a:rPr>
              <a:t> </a:t>
            </a:r>
            <a:r>
              <a:rPr sz="1700" spc="-10" dirty="0">
                <a:latin typeface="Times New Roman"/>
                <a:cs typeface="Times New Roman"/>
              </a:rPr>
              <a:t>технике</a:t>
            </a:r>
            <a:r>
              <a:rPr sz="1700" spc="-90" dirty="0">
                <a:latin typeface="Times New Roman"/>
                <a:cs typeface="Times New Roman"/>
              </a:rPr>
              <a:t> </a:t>
            </a:r>
            <a:r>
              <a:rPr sz="1700" spc="-5" dirty="0">
                <a:latin typeface="Times New Roman"/>
                <a:cs typeface="Times New Roman"/>
              </a:rPr>
              <a:t>присаживания,</a:t>
            </a:r>
            <a:r>
              <a:rPr sz="1700" spc="-65" dirty="0">
                <a:latin typeface="Times New Roman"/>
                <a:cs typeface="Times New Roman"/>
              </a:rPr>
              <a:t> </a:t>
            </a:r>
            <a:r>
              <a:rPr sz="1700" dirty="0">
                <a:latin typeface="Times New Roman"/>
                <a:cs typeface="Times New Roman"/>
              </a:rPr>
              <a:t>сидения</a:t>
            </a:r>
            <a:r>
              <a:rPr sz="1700" spc="-80" dirty="0">
                <a:latin typeface="Times New Roman"/>
                <a:cs typeface="Times New Roman"/>
              </a:rPr>
              <a:t> </a:t>
            </a:r>
            <a:r>
              <a:rPr sz="1700" dirty="0">
                <a:latin typeface="Times New Roman"/>
                <a:cs typeface="Times New Roman"/>
              </a:rPr>
              <a:t>и</a:t>
            </a:r>
            <a:r>
              <a:rPr sz="1700" spc="-50" dirty="0">
                <a:latin typeface="Times New Roman"/>
                <a:cs typeface="Times New Roman"/>
              </a:rPr>
              <a:t> </a:t>
            </a:r>
            <a:r>
              <a:rPr sz="1700" spc="-5" dirty="0">
                <a:latin typeface="Times New Roman"/>
                <a:cs typeface="Times New Roman"/>
              </a:rPr>
              <a:t>передвижения</a:t>
            </a:r>
            <a:r>
              <a:rPr sz="1700" spc="-80" dirty="0">
                <a:latin typeface="Times New Roman"/>
                <a:cs typeface="Times New Roman"/>
              </a:rPr>
              <a:t> </a:t>
            </a:r>
            <a:r>
              <a:rPr sz="1700" spc="-5" dirty="0">
                <a:latin typeface="Times New Roman"/>
                <a:cs typeface="Times New Roman"/>
              </a:rPr>
              <a:t>при</a:t>
            </a:r>
            <a:endParaRPr sz="1700">
              <a:latin typeface="Times New Roman"/>
              <a:cs typeface="Times New Roman"/>
            </a:endParaRPr>
          </a:p>
          <a:p>
            <a:pPr marL="355600">
              <a:lnSpc>
                <a:spcPct val="100000"/>
              </a:lnSpc>
              <a:spcBef>
                <a:spcPts val="409"/>
              </a:spcBef>
            </a:pPr>
            <a:r>
              <a:rPr sz="1700" spc="-10" dirty="0">
                <a:latin typeface="Times New Roman"/>
                <a:cs typeface="Times New Roman"/>
              </a:rPr>
              <a:t>помощи</a:t>
            </a:r>
            <a:r>
              <a:rPr sz="1700" spc="-50" dirty="0">
                <a:latin typeface="Times New Roman"/>
                <a:cs typeface="Times New Roman"/>
              </a:rPr>
              <a:t> </a:t>
            </a:r>
            <a:r>
              <a:rPr sz="1700" spc="-10" dirty="0">
                <a:latin typeface="Times New Roman"/>
                <a:cs typeface="Times New Roman"/>
              </a:rPr>
              <a:t>костылей</a:t>
            </a:r>
            <a:endParaRPr sz="1700">
              <a:latin typeface="Times New Roman"/>
              <a:cs typeface="Times New Roman"/>
            </a:endParaRPr>
          </a:p>
          <a:p>
            <a:pPr marL="355600" marR="5080" indent="-342900">
              <a:lnSpc>
                <a:spcPct val="120000"/>
              </a:lnSpc>
              <a:spcBef>
                <a:spcPts val="395"/>
              </a:spcBef>
              <a:tabLst>
                <a:tab pos="398145" algn="l"/>
              </a:tabLst>
            </a:pPr>
            <a:r>
              <a:rPr sz="1700" dirty="0">
                <a:latin typeface="Wingdings"/>
                <a:cs typeface="Wingdings"/>
              </a:rPr>
              <a:t></a:t>
            </a:r>
            <a:r>
              <a:rPr sz="1700" dirty="0">
                <a:latin typeface="Times New Roman"/>
                <a:cs typeface="Times New Roman"/>
              </a:rPr>
              <a:t>		укрепление мышц </a:t>
            </a:r>
            <a:r>
              <a:rPr sz="1700" spc="-5" dirty="0">
                <a:latin typeface="Times New Roman"/>
                <a:cs typeface="Times New Roman"/>
              </a:rPr>
              <a:t>нижних </a:t>
            </a:r>
            <a:r>
              <a:rPr sz="1700" spc="-10" dirty="0">
                <a:latin typeface="Times New Roman"/>
                <a:cs typeface="Times New Roman"/>
              </a:rPr>
              <a:t>конечностей, </a:t>
            </a:r>
            <a:r>
              <a:rPr sz="1700" spc="-5" dirty="0">
                <a:latin typeface="Times New Roman"/>
                <a:cs typeface="Times New Roman"/>
              </a:rPr>
              <a:t>брюшной стенки,</a:t>
            </a:r>
            <a:r>
              <a:rPr sz="1700" spc="-135" dirty="0">
                <a:latin typeface="Times New Roman"/>
                <a:cs typeface="Times New Roman"/>
              </a:rPr>
              <a:t> </a:t>
            </a:r>
            <a:r>
              <a:rPr sz="1700" spc="-5" dirty="0">
                <a:latin typeface="Times New Roman"/>
                <a:cs typeface="Times New Roman"/>
              </a:rPr>
              <a:t>пояса  верхних</a:t>
            </a:r>
            <a:r>
              <a:rPr sz="1700" spc="-60" dirty="0">
                <a:latin typeface="Times New Roman"/>
                <a:cs typeface="Times New Roman"/>
              </a:rPr>
              <a:t> </a:t>
            </a:r>
            <a:r>
              <a:rPr sz="1700" spc="-15" dirty="0">
                <a:latin typeface="Times New Roman"/>
                <a:cs typeface="Times New Roman"/>
              </a:rPr>
              <a:t>конечностей</a:t>
            </a:r>
            <a:endParaRPr sz="1700">
              <a:latin typeface="Times New Roman"/>
              <a:cs typeface="Times New Roman"/>
            </a:endParaRPr>
          </a:p>
          <a:p>
            <a:pPr marL="12700">
              <a:lnSpc>
                <a:spcPct val="100000"/>
              </a:lnSpc>
              <a:spcBef>
                <a:spcPts val="805"/>
              </a:spcBef>
              <a:tabLst>
                <a:tab pos="353695" algn="l"/>
              </a:tabLst>
            </a:pPr>
            <a:r>
              <a:rPr sz="1700" spc="5" dirty="0">
                <a:latin typeface="Wingdings"/>
                <a:cs typeface="Wingdings"/>
              </a:rPr>
              <a:t></a:t>
            </a:r>
            <a:r>
              <a:rPr sz="1700" spc="5" dirty="0">
                <a:latin typeface="Times New Roman"/>
                <a:cs typeface="Times New Roman"/>
              </a:rPr>
              <a:t>	</a:t>
            </a:r>
            <a:r>
              <a:rPr sz="1700" spc="-10" dirty="0">
                <a:latin typeface="Times New Roman"/>
                <a:cs typeface="Times New Roman"/>
              </a:rPr>
              <a:t>консервативное</a:t>
            </a:r>
            <a:r>
              <a:rPr sz="1700" spc="-125" dirty="0">
                <a:latin typeface="Times New Roman"/>
                <a:cs typeface="Times New Roman"/>
              </a:rPr>
              <a:t> </a:t>
            </a:r>
            <a:r>
              <a:rPr sz="1700" spc="-10" dirty="0">
                <a:latin typeface="Times New Roman"/>
                <a:cs typeface="Times New Roman"/>
              </a:rPr>
              <a:t>лечение</a:t>
            </a:r>
            <a:r>
              <a:rPr sz="1700" spc="-120" dirty="0">
                <a:latin typeface="Times New Roman"/>
                <a:cs typeface="Times New Roman"/>
              </a:rPr>
              <a:t> </a:t>
            </a:r>
            <a:r>
              <a:rPr sz="1700" spc="-20" dirty="0">
                <a:latin typeface="Times New Roman"/>
                <a:cs typeface="Times New Roman"/>
              </a:rPr>
              <a:t>второго</a:t>
            </a:r>
            <a:r>
              <a:rPr sz="1700" spc="-85" dirty="0">
                <a:latin typeface="Times New Roman"/>
                <a:cs typeface="Times New Roman"/>
              </a:rPr>
              <a:t> </a:t>
            </a:r>
            <a:r>
              <a:rPr sz="1700" spc="-5" dirty="0">
                <a:latin typeface="Times New Roman"/>
                <a:cs typeface="Times New Roman"/>
              </a:rPr>
              <a:t>сустава</a:t>
            </a:r>
            <a:r>
              <a:rPr sz="1700" spc="-125" dirty="0">
                <a:latin typeface="Times New Roman"/>
                <a:cs typeface="Times New Roman"/>
              </a:rPr>
              <a:t> </a:t>
            </a:r>
            <a:r>
              <a:rPr sz="1700" dirty="0">
                <a:latin typeface="Times New Roman"/>
                <a:cs typeface="Times New Roman"/>
              </a:rPr>
              <a:t>при</a:t>
            </a:r>
            <a:r>
              <a:rPr sz="1700" spc="-90" dirty="0">
                <a:latin typeface="Times New Roman"/>
                <a:cs typeface="Times New Roman"/>
              </a:rPr>
              <a:t> </a:t>
            </a:r>
            <a:r>
              <a:rPr sz="1700" spc="-10" dirty="0">
                <a:latin typeface="Times New Roman"/>
                <a:cs typeface="Times New Roman"/>
              </a:rPr>
              <a:t>двустороннем</a:t>
            </a:r>
            <a:endParaRPr sz="1700">
              <a:latin typeface="Times New Roman"/>
              <a:cs typeface="Times New Roman"/>
            </a:endParaRPr>
          </a:p>
          <a:p>
            <a:pPr marL="355600">
              <a:lnSpc>
                <a:spcPct val="100000"/>
              </a:lnSpc>
              <a:spcBef>
                <a:spcPts val="409"/>
              </a:spcBef>
            </a:pPr>
            <a:r>
              <a:rPr sz="1700" spc="15" dirty="0">
                <a:latin typeface="Times New Roman"/>
                <a:cs typeface="Times New Roman"/>
              </a:rPr>
              <a:t>процессе</a:t>
            </a:r>
            <a:endParaRPr sz="1700">
              <a:latin typeface="Times New Roman"/>
              <a:cs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7201"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i="1" spc="-55" dirty="0">
                <a:solidFill>
                  <a:srgbClr val="000000"/>
                </a:solidFill>
                <a:latin typeface="Times New Roman"/>
                <a:cs typeface="Times New Roman"/>
              </a:rPr>
              <a:t>ПРОГРАММА</a:t>
            </a:r>
            <a:r>
              <a:rPr sz="2700" i="1" spc="-110" dirty="0">
                <a:solidFill>
                  <a:srgbClr val="000000"/>
                </a:solidFill>
                <a:latin typeface="Times New Roman"/>
                <a:cs typeface="Times New Roman"/>
              </a:rPr>
              <a:t> </a:t>
            </a:r>
            <a:r>
              <a:rPr sz="2700" i="1" spc="-40" dirty="0">
                <a:solidFill>
                  <a:srgbClr val="000000"/>
                </a:solidFill>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1442466" y="1668907"/>
            <a:ext cx="6170930" cy="4127500"/>
          </a:xfrm>
          <a:prstGeom prst="rect">
            <a:avLst/>
          </a:prstGeom>
        </p:spPr>
        <p:txBody>
          <a:bodyPr vert="horz" wrap="square" lIns="0" tIns="12700" rIns="0" bIns="0" rtlCol="0">
            <a:spAutoFit/>
          </a:bodyPr>
          <a:lstStyle/>
          <a:p>
            <a:pPr marR="26670" algn="ctr">
              <a:lnSpc>
                <a:spcPct val="100000"/>
              </a:lnSpc>
              <a:spcBef>
                <a:spcPts val="100"/>
              </a:spcBef>
            </a:pPr>
            <a:r>
              <a:rPr sz="2400" i="1" spc="-20" dirty="0">
                <a:latin typeface="Times New Roman"/>
                <a:cs typeface="Times New Roman"/>
              </a:rPr>
              <a:t>Ранний </a:t>
            </a:r>
            <a:r>
              <a:rPr sz="2400" i="1" dirty="0">
                <a:latin typeface="Times New Roman"/>
                <a:cs typeface="Times New Roman"/>
              </a:rPr>
              <a:t>послеоперационный</a:t>
            </a:r>
            <a:r>
              <a:rPr sz="2400" i="1" spc="-120"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a:p>
            <a:pPr marL="12700">
              <a:lnSpc>
                <a:spcPct val="100000"/>
              </a:lnSpc>
              <a:spcBef>
                <a:spcPts val="1365"/>
              </a:spcBef>
              <a:tabLst>
                <a:tab pos="379730" algn="l"/>
              </a:tabLst>
            </a:pPr>
            <a:r>
              <a:rPr sz="1800" dirty="0">
                <a:latin typeface="Wingdings"/>
                <a:cs typeface="Wingdings"/>
              </a:rPr>
              <a:t></a:t>
            </a:r>
            <a:r>
              <a:rPr sz="1800" dirty="0">
                <a:latin typeface="Times New Roman"/>
                <a:cs typeface="Times New Roman"/>
              </a:rPr>
              <a:t>	</a:t>
            </a:r>
            <a:r>
              <a:rPr sz="1800" spc="-5" dirty="0">
                <a:latin typeface="Times New Roman"/>
                <a:cs typeface="Times New Roman"/>
              </a:rPr>
              <a:t>профилактика </a:t>
            </a:r>
            <a:r>
              <a:rPr sz="1800" dirty="0">
                <a:latin typeface="Times New Roman"/>
                <a:cs typeface="Times New Roman"/>
              </a:rPr>
              <a:t>и </a:t>
            </a:r>
            <a:r>
              <a:rPr sz="1800" spc="-5" dirty="0">
                <a:latin typeface="Times New Roman"/>
                <a:cs typeface="Times New Roman"/>
              </a:rPr>
              <a:t>борьба </a:t>
            </a:r>
            <a:r>
              <a:rPr sz="1800" dirty="0">
                <a:latin typeface="Times New Roman"/>
                <a:cs typeface="Times New Roman"/>
              </a:rPr>
              <a:t>с</a:t>
            </a:r>
            <a:r>
              <a:rPr sz="1800" spc="-320" dirty="0">
                <a:latin typeface="Times New Roman"/>
                <a:cs typeface="Times New Roman"/>
              </a:rPr>
              <a:t> </a:t>
            </a:r>
            <a:r>
              <a:rPr sz="1800" spc="-10" dirty="0">
                <a:latin typeface="Times New Roman"/>
                <a:cs typeface="Times New Roman"/>
              </a:rPr>
              <a:t>возможными</a:t>
            </a:r>
            <a:endParaRPr sz="1800">
              <a:latin typeface="Times New Roman"/>
              <a:cs typeface="Times New Roman"/>
            </a:endParaRPr>
          </a:p>
          <a:p>
            <a:pPr marL="355600" marR="207010">
              <a:lnSpc>
                <a:spcPct val="110000"/>
              </a:lnSpc>
              <a:spcBef>
                <a:spcPts val="5"/>
              </a:spcBef>
            </a:pPr>
            <a:r>
              <a:rPr sz="1800" dirty="0">
                <a:latin typeface="Times New Roman"/>
                <a:cs typeface="Times New Roman"/>
              </a:rPr>
              <a:t>послеоперационными </a:t>
            </a:r>
            <a:r>
              <a:rPr sz="1800" spc="-5" dirty="0">
                <a:latin typeface="Times New Roman"/>
                <a:cs typeface="Times New Roman"/>
              </a:rPr>
              <a:t>осложнениями (пневмонии,</a:t>
            </a:r>
            <a:r>
              <a:rPr sz="1800" spc="-160" dirty="0">
                <a:latin typeface="Times New Roman"/>
                <a:cs typeface="Times New Roman"/>
              </a:rPr>
              <a:t> </a:t>
            </a:r>
            <a:r>
              <a:rPr sz="1800" spc="-15" dirty="0">
                <a:latin typeface="Times New Roman"/>
                <a:cs typeface="Times New Roman"/>
              </a:rPr>
              <a:t>атония  </a:t>
            </a:r>
            <a:r>
              <a:rPr sz="1800" spc="-10" dirty="0">
                <a:latin typeface="Times New Roman"/>
                <a:cs typeface="Times New Roman"/>
              </a:rPr>
              <a:t>кишечника </a:t>
            </a:r>
            <a:r>
              <a:rPr sz="1800" dirty="0">
                <a:latin typeface="Times New Roman"/>
                <a:cs typeface="Times New Roman"/>
              </a:rPr>
              <a:t>и </a:t>
            </a:r>
            <a:r>
              <a:rPr sz="1800" spc="-15" dirty="0">
                <a:latin typeface="Times New Roman"/>
                <a:cs typeface="Times New Roman"/>
              </a:rPr>
              <a:t>мочевого </a:t>
            </a:r>
            <a:r>
              <a:rPr sz="1800" dirty="0">
                <a:latin typeface="Times New Roman"/>
                <a:cs typeface="Times New Roman"/>
              </a:rPr>
              <a:t>пузыря, </a:t>
            </a:r>
            <a:r>
              <a:rPr sz="1800" spc="-5" dirty="0">
                <a:latin typeface="Times New Roman"/>
                <a:cs typeface="Times New Roman"/>
              </a:rPr>
              <a:t>тромбозы </a:t>
            </a:r>
            <a:r>
              <a:rPr sz="1800" dirty="0">
                <a:latin typeface="Times New Roman"/>
                <a:cs typeface="Times New Roman"/>
              </a:rPr>
              <a:t>и</a:t>
            </a:r>
            <a:r>
              <a:rPr sz="1800" spc="-245" dirty="0">
                <a:latin typeface="Times New Roman"/>
                <a:cs typeface="Times New Roman"/>
              </a:rPr>
              <a:t> </a:t>
            </a:r>
            <a:r>
              <a:rPr sz="1800" dirty="0">
                <a:latin typeface="Times New Roman"/>
                <a:cs typeface="Times New Roman"/>
              </a:rPr>
              <a:t>др.)</a:t>
            </a:r>
            <a:endParaRPr sz="1800">
              <a:latin typeface="Times New Roman"/>
              <a:cs typeface="Times New Roman"/>
            </a:endParaRPr>
          </a:p>
          <a:p>
            <a:pPr marL="12700">
              <a:lnSpc>
                <a:spcPct val="100000"/>
              </a:lnSpc>
              <a:spcBef>
                <a:spcPts val="610"/>
              </a:spcBef>
              <a:tabLst>
                <a:tab pos="364490" algn="l"/>
              </a:tabLst>
            </a:pPr>
            <a:r>
              <a:rPr sz="1800" dirty="0">
                <a:latin typeface="Wingdings"/>
                <a:cs typeface="Wingdings"/>
              </a:rPr>
              <a:t></a:t>
            </a:r>
            <a:r>
              <a:rPr sz="1800" dirty="0">
                <a:latin typeface="Times New Roman"/>
                <a:cs typeface="Times New Roman"/>
              </a:rPr>
              <a:t>	</a:t>
            </a:r>
            <a:r>
              <a:rPr sz="1800" spc="-10" dirty="0">
                <a:latin typeface="Times New Roman"/>
                <a:cs typeface="Times New Roman"/>
              </a:rPr>
              <a:t>улучшению </a:t>
            </a:r>
            <a:r>
              <a:rPr sz="1800" dirty="0">
                <a:latin typeface="Times New Roman"/>
                <a:cs typeface="Times New Roman"/>
              </a:rPr>
              <a:t>деятельности</a:t>
            </a:r>
            <a:r>
              <a:rPr sz="1800" spc="-254" dirty="0">
                <a:latin typeface="Times New Roman"/>
                <a:cs typeface="Times New Roman"/>
              </a:rPr>
              <a:t> </a:t>
            </a:r>
            <a:r>
              <a:rPr sz="1800" spc="-10" dirty="0">
                <a:latin typeface="Times New Roman"/>
                <a:cs typeface="Times New Roman"/>
              </a:rPr>
              <a:t>сердечно-сосудистой,</a:t>
            </a:r>
            <a:endParaRPr sz="1800">
              <a:latin typeface="Times New Roman"/>
              <a:cs typeface="Times New Roman"/>
            </a:endParaRPr>
          </a:p>
          <a:p>
            <a:pPr marL="355600">
              <a:lnSpc>
                <a:spcPct val="100000"/>
              </a:lnSpc>
              <a:spcBef>
                <a:spcPts val="215"/>
              </a:spcBef>
            </a:pPr>
            <a:r>
              <a:rPr sz="1800" spc="-10" dirty="0">
                <a:latin typeface="Times New Roman"/>
                <a:cs typeface="Times New Roman"/>
              </a:rPr>
              <a:t>дыхательной </a:t>
            </a:r>
            <a:r>
              <a:rPr sz="1800" dirty="0">
                <a:latin typeface="Times New Roman"/>
                <a:cs typeface="Times New Roman"/>
              </a:rPr>
              <a:t>систем, </a:t>
            </a:r>
            <a:r>
              <a:rPr sz="1800" spc="-5" dirty="0">
                <a:latin typeface="Times New Roman"/>
                <a:cs typeface="Times New Roman"/>
              </a:rPr>
              <a:t>активизации</a:t>
            </a:r>
            <a:r>
              <a:rPr sz="1800" spc="-245" dirty="0">
                <a:latin typeface="Times New Roman"/>
                <a:cs typeface="Times New Roman"/>
              </a:rPr>
              <a:t> </a:t>
            </a:r>
            <a:r>
              <a:rPr sz="1800" spc="-10" dirty="0">
                <a:latin typeface="Times New Roman"/>
                <a:cs typeface="Times New Roman"/>
              </a:rPr>
              <a:t>периферического</a:t>
            </a:r>
            <a:endParaRPr sz="1800">
              <a:latin typeface="Times New Roman"/>
              <a:cs typeface="Times New Roman"/>
            </a:endParaRPr>
          </a:p>
          <a:p>
            <a:pPr marL="355600">
              <a:lnSpc>
                <a:spcPct val="100000"/>
              </a:lnSpc>
              <a:spcBef>
                <a:spcPts val="220"/>
              </a:spcBef>
            </a:pPr>
            <a:r>
              <a:rPr sz="1800" spc="-5" dirty="0">
                <a:latin typeface="Times New Roman"/>
                <a:cs typeface="Times New Roman"/>
              </a:rPr>
              <a:t>кровообращения</a:t>
            </a:r>
            <a:endParaRPr sz="1800">
              <a:latin typeface="Times New Roman"/>
              <a:cs typeface="Times New Roman"/>
            </a:endParaRPr>
          </a:p>
          <a:p>
            <a:pPr marL="12700">
              <a:lnSpc>
                <a:spcPct val="100000"/>
              </a:lnSpc>
              <a:spcBef>
                <a:spcPts val="780"/>
              </a:spcBef>
              <a:tabLst>
                <a:tab pos="365760" algn="l"/>
              </a:tabLst>
            </a:pPr>
            <a:r>
              <a:rPr sz="1800" dirty="0">
                <a:latin typeface="Wingdings"/>
                <a:cs typeface="Wingdings"/>
              </a:rPr>
              <a:t></a:t>
            </a:r>
            <a:r>
              <a:rPr sz="1800" dirty="0">
                <a:latin typeface="Times New Roman"/>
                <a:cs typeface="Times New Roman"/>
              </a:rPr>
              <a:t>	</a:t>
            </a:r>
            <a:r>
              <a:rPr sz="1800" spc="-10" dirty="0">
                <a:latin typeface="Times New Roman"/>
                <a:cs typeface="Times New Roman"/>
              </a:rPr>
              <a:t>улучшению эмоционального </a:t>
            </a:r>
            <a:r>
              <a:rPr sz="1800" spc="-5" dirty="0">
                <a:latin typeface="Times New Roman"/>
                <a:cs typeface="Times New Roman"/>
              </a:rPr>
              <a:t>состояния</a:t>
            </a:r>
            <a:r>
              <a:rPr sz="1800" spc="-325" dirty="0">
                <a:latin typeface="Times New Roman"/>
                <a:cs typeface="Times New Roman"/>
              </a:rPr>
              <a:t> </a:t>
            </a:r>
            <a:r>
              <a:rPr sz="1800" spc="-15" dirty="0">
                <a:latin typeface="Times New Roman"/>
                <a:cs typeface="Times New Roman"/>
              </a:rPr>
              <a:t>больного</a:t>
            </a:r>
            <a:endParaRPr sz="1800">
              <a:latin typeface="Times New Roman"/>
              <a:cs typeface="Times New Roman"/>
            </a:endParaRPr>
          </a:p>
          <a:p>
            <a:pPr marL="12700">
              <a:lnSpc>
                <a:spcPct val="100000"/>
              </a:lnSpc>
              <a:spcBef>
                <a:spcPts val="600"/>
              </a:spcBef>
              <a:tabLst>
                <a:tab pos="376555" algn="l"/>
              </a:tabLst>
            </a:pPr>
            <a:r>
              <a:rPr sz="1800" dirty="0">
                <a:latin typeface="Wingdings"/>
                <a:cs typeface="Wingdings"/>
              </a:rPr>
              <a:t></a:t>
            </a:r>
            <a:r>
              <a:rPr sz="1800" dirty="0">
                <a:latin typeface="Times New Roman"/>
                <a:cs typeface="Times New Roman"/>
              </a:rPr>
              <a:t>	</a:t>
            </a:r>
            <a:r>
              <a:rPr sz="1800" spc="-10" dirty="0">
                <a:latin typeface="Times New Roman"/>
                <a:cs typeface="Times New Roman"/>
              </a:rPr>
              <a:t>улучшение</a:t>
            </a:r>
            <a:r>
              <a:rPr sz="1800" spc="-110" dirty="0">
                <a:latin typeface="Times New Roman"/>
                <a:cs typeface="Times New Roman"/>
              </a:rPr>
              <a:t> </a:t>
            </a:r>
            <a:r>
              <a:rPr sz="1800" spc="-5" dirty="0">
                <a:latin typeface="Times New Roman"/>
                <a:cs typeface="Times New Roman"/>
              </a:rPr>
              <a:t>подвижности</a:t>
            </a:r>
            <a:r>
              <a:rPr sz="1800" spc="-105" dirty="0">
                <a:latin typeface="Times New Roman"/>
                <a:cs typeface="Times New Roman"/>
              </a:rPr>
              <a:t> </a:t>
            </a:r>
            <a:r>
              <a:rPr sz="1800" dirty="0">
                <a:latin typeface="Times New Roman"/>
                <a:cs typeface="Times New Roman"/>
              </a:rPr>
              <a:t>в</a:t>
            </a:r>
            <a:r>
              <a:rPr sz="1800" spc="-85" dirty="0">
                <a:latin typeface="Times New Roman"/>
                <a:cs typeface="Times New Roman"/>
              </a:rPr>
              <a:t> </a:t>
            </a:r>
            <a:r>
              <a:rPr sz="1800" spc="-10" dirty="0">
                <a:latin typeface="Times New Roman"/>
                <a:cs typeface="Times New Roman"/>
              </a:rPr>
              <a:t>искусственном</a:t>
            </a:r>
            <a:r>
              <a:rPr sz="1800" spc="-120" dirty="0">
                <a:latin typeface="Times New Roman"/>
                <a:cs typeface="Times New Roman"/>
              </a:rPr>
              <a:t> </a:t>
            </a:r>
            <a:r>
              <a:rPr sz="1800" dirty="0">
                <a:latin typeface="Times New Roman"/>
                <a:cs typeface="Times New Roman"/>
              </a:rPr>
              <a:t>суставе</a:t>
            </a:r>
            <a:endParaRPr sz="1800">
              <a:latin typeface="Times New Roman"/>
              <a:cs typeface="Times New Roman"/>
            </a:endParaRPr>
          </a:p>
          <a:p>
            <a:pPr marL="12700">
              <a:lnSpc>
                <a:spcPct val="100000"/>
              </a:lnSpc>
              <a:spcBef>
                <a:spcPts val="540"/>
              </a:spcBef>
              <a:tabLst>
                <a:tab pos="377825" algn="l"/>
              </a:tabLst>
            </a:pPr>
            <a:r>
              <a:rPr sz="1800" dirty="0">
                <a:latin typeface="Wingdings"/>
                <a:cs typeface="Wingdings"/>
              </a:rPr>
              <a:t></a:t>
            </a:r>
            <a:r>
              <a:rPr sz="1800" dirty="0">
                <a:latin typeface="Times New Roman"/>
                <a:cs typeface="Times New Roman"/>
              </a:rPr>
              <a:t>	</a:t>
            </a:r>
            <a:r>
              <a:rPr sz="1800" spc="-5" dirty="0">
                <a:latin typeface="Times New Roman"/>
                <a:cs typeface="Times New Roman"/>
              </a:rPr>
              <a:t>активизация</a:t>
            </a:r>
            <a:r>
              <a:rPr sz="1800" spc="-95" dirty="0">
                <a:latin typeface="Times New Roman"/>
                <a:cs typeface="Times New Roman"/>
              </a:rPr>
              <a:t> </a:t>
            </a:r>
            <a:r>
              <a:rPr sz="1800" spc="-10" dirty="0">
                <a:latin typeface="Times New Roman"/>
                <a:cs typeface="Times New Roman"/>
              </a:rPr>
              <a:t>больного,</a:t>
            </a:r>
            <a:r>
              <a:rPr sz="1800" spc="-70" dirty="0">
                <a:latin typeface="Times New Roman"/>
                <a:cs typeface="Times New Roman"/>
              </a:rPr>
              <a:t> </a:t>
            </a:r>
            <a:r>
              <a:rPr sz="1800" spc="-10" dirty="0">
                <a:latin typeface="Times New Roman"/>
                <a:cs typeface="Times New Roman"/>
              </a:rPr>
              <a:t>обучение</a:t>
            </a:r>
            <a:r>
              <a:rPr sz="1800" spc="-95" dirty="0">
                <a:latin typeface="Times New Roman"/>
                <a:cs typeface="Times New Roman"/>
              </a:rPr>
              <a:t> </a:t>
            </a:r>
            <a:r>
              <a:rPr sz="1800" spc="-5" dirty="0">
                <a:latin typeface="Times New Roman"/>
                <a:cs typeface="Times New Roman"/>
              </a:rPr>
              <a:t>присаживанию</a:t>
            </a:r>
            <a:r>
              <a:rPr sz="1800" spc="-90" dirty="0">
                <a:latin typeface="Times New Roman"/>
                <a:cs typeface="Times New Roman"/>
              </a:rPr>
              <a:t> </a:t>
            </a:r>
            <a:r>
              <a:rPr sz="1800" dirty="0">
                <a:latin typeface="Times New Roman"/>
                <a:cs typeface="Times New Roman"/>
              </a:rPr>
              <a:t>и</a:t>
            </a:r>
            <a:r>
              <a:rPr sz="1800" spc="-85" dirty="0">
                <a:latin typeface="Times New Roman"/>
                <a:cs typeface="Times New Roman"/>
              </a:rPr>
              <a:t> </a:t>
            </a:r>
            <a:r>
              <a:rPr sz="1800" spc="-5" dirty="0">
                <a:latin typeface="Times New Roman"/>
                <a:cs typeface="Times New Roman"/>
              </a:rPr>
              <a:t>сидению,</a:t>
            </a:r>
            <a:endParaRPr sz="1800">
              <a:latin typeface="Times New Roman"/>
              <a:cs typeface="Times New Roman"/>
            </a:endParaRPr>
          </a:p>
          <a:p>
            <a:pPr marL="355600">
              <a:lnSpc>
                <a:spcPct val="100000"/>
              </a:lnSpc>
              <a:spcBef>
                <a:spcPts val="220"/>
              </a:spcBef>
            </a:pPr>
            <a:r>
              <a:rPr sz="1800" spc="-10" dirty="0">
                <a:latin typeface="Times New Roman"/>
                <a:cs typeface="Times New Roman"/>
              </a:rPr>
              <a:t>перевод </a:t>
            </a:r>
            <a:r>
              <a:rPr sz="1800" dirty="0">
                <a:latin typeface="Times New Roman"/>
                <a:cs typeface="Times New Roman"/>
              </a:rPr>
              <a:t>в </a:t>
            </a:r>
            <a:r>
              <a:rPr sz="1800" spc="-15" dirty="0">
                <a:latin typeface="Times New Roman"/>
                <a:cs typeface="Times New Roman"/>
              </a:rPr>
              <a:t>положение</a:t>
            </a:r>
            <a:r>
              <a:rPr sz="1800" spc="-245" dirty="0">
                <a:latin typeface="Times New Roman"/>
                <a:cs typeface="Times New Roman"/>
              </a:rPr>
              <a:t> </a:t>
            </a:r>
            <a:r>
              <a:rPr sz="1800" spc="-15" dirty="0">
                <a:latin typeface="Times New Roman"/>
                <a:cs typeface="Times New Roman"/>
              </a:rPr>
              <a:t>стоя</a:t>
            </a:r>
            <a:endParaRPr sz="1800">
              <a:latin typeface="Times New Roman"/>
              <a:cs typeface="Times New Roman"/>
            </a:endParaRPr>
          </a:p>
          <a:p>
            <a:pPr marL="12700">
              <a:lnSpc>
                <a:spcPct val="100000"/>
              </a:lnSpc>
              <a:spcBef>
                <a:spcPts val="670"/>
              </a:spcBef>
              <a:tabLst>
                <a:tab pos="375285" algn="l"/>
              </a:tabLst>
            </a:pPr>
            <a:r>
              <a:rPr sz="1800" dirty="0">
                <a:latin typeface="Wingdings"/>
                <a:cs typeface="Wingdings"/>
              </a:rPr>
              <a:t></a:t>
            </a:r>
            <a:r>
              <a:rPr sz="1800" dirty="0">
                <a:latin typeface="Times New Roman"/>
                <a:cs typeface="Times New Roman"/>
              </a:rPr>
              <a:t>	</a:t>
            </a:r>
            <a:r>
              <a:rPr sz="1800" spc="-10" dirty="0">
                <a:latin typeface="Times New Roman"/>
                <a:cs typeface="Times New Roman"/>
              </a:rPr>
              <a:t>обучение</a:t>
            </a:r>
            <a:r>
              <a:rPr sz="1800" spc="-114" dirty="0">
                <a:latin typeface="Times New Roman"/>
                <a:cs typeface="Times New Roman"/>
              </a:rPr>
              <a:t> </a:t>
            </a:r>
            <a:r>
              <a:rPr sz="1800" spc="-5" dirty="0">
                <a:latin typeface="Times New Roman"/>
                <a:cs typeface="Times New Roman"/>
              </a:rPr>
              <a:t>передвижению</a:t>
            </a:r>
            <a:r>
              <a:rPr sz="1800" spc="-105" dirty="0">
                <a:latin typeface="Times New Roman"/>
                <a:cs typeface="Times New Roman"/>
              </a:rPr>
              <a:t> </a:t>
            </a:r>
            <a:r>
              <a:rPr sz="1800" spc="-5" dirty="0">
                <a:latin typeface="Times New Roman"/>
                <a:cs typeface="Times New Roman"/>
              </a:rPr>
              <a:t>при</a:t>
            </a:r>
            <a:r>
              <a:rPr sz="1800" spc="-85" dirty="0">
                <a:latin typeface="Times New Roman"/>
                <a:cs typeface="Times New Roman"/>
              </a:rPr>
              <a:t> </a:t>
            </a:r>
            <a:r>
              <a:rPr sz="1800" spc="-10" dirty="0">
                <a:latin typeface="Times New Roman"/>
                <a:cs typeface="Times New Roman"/>
              </a:rPr>
              <a:t>помощи</a:t>
            </a:r>
            <a:r>
              <a:rPr sz="1800" spc="-95" dirty="0">
                <a:latin typeface="Times New Roman"/>
                <a:cs typeface="Times New Roman"/>
              </a:rPr>
              <a:t> </a:t>
            </a:r>
            <a:r>
              <a:rPr sz="1800" spc="-10" dirty="0">
                <a:latin typeface="Times New Roman"/>
                <a:cs typeface="Times New Roman"/>
              </a:rPr>
              <a:t>костылей</a:t>
            </a:r>
            <a:endParaRPr sz="18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54176" y="290906"/>
            <a:ext cx="7616825" cy="761365"/>
          </a:xfrm>
          <a:prstGeom prst="rect">
            <a:avLst/>
          </a:prstGeom>
        </p:spPr>
        <p:txBody>
          <a:bodyPr vert="horz" wrap="square" lIns="0" tIns="12065" rIns="0" bIns="0" rtlCol="0">
            <a:spAutoFit/>
          </a:bodyPr>
          <a:lstStyle/>
          <a:p>
            <a:pPr marL="19685" algn="ctr">
              <a:lnSpc>
                <a:spcPct val="100000"/>
              </a:lnSpc>
              <a:spcBef>
                <a:spcPts val="95"/>
              </a:spcBef>
            </a:pPr>
            <a:r>
              <a:rPr spc="-10" dirty="0">
                <a:latin typeface="Times New Roman"/>
                <a:cs typeface="Times New Roman"/>
              </a:rPr>
              <a:t>Цель</a:t>
            </a:r>
            <a:r>
              <a:rPr spc="-15" dirty="0">
                <a:latin typeface="Times New Roman"/>
                <a:cs typeface="Times New Roman"/>
              </a:rPr>
              <a:t> </a:t>
            </a:r>
            <a:r>
              <a:rPr dirty="0">
                <a:latin typeface="Times New Roman"/>
                <a:cs typeface="Times New Roman"/>
              </a:rPr>
              <a:t>реабилитации</a:t>
            </a:r>
          </a:p>
          <a:p>
            <a:pPr algn="ctr">
              <a:lnSpc>
                <a:spcPct val="100000"/>
              </a:lnSpc>
              <a:spcBef>
                <a:spcPts val="35"/>
              </a:spcBef>
            </a:pPr>
            <a:r>
              <a:rPr sz="2000" b="0" dirty="0">
                <a:solidFill>
                  <a:srgbClr val="000000"/>
                </a:solidFill>
                <a:latin typeface="Times New Roman"/>
                <a:cs typeface="Times New Roman"/>
              </a:rPr>
              <a:t>(по </a:t>
            </a:r>
            <a:r>
              <a:rPr sz="2000" b="0" spc="-35" dirty="0">
                <a:solidFill>
                  <a:srgbClr val="000000"/>
                </a:solidFill>
                <a:latin typeface="Times New Roman"/>
                <a:cs typeface="Times New Roman"/>
              </a:rPr>
              <a:t>МКФ </a:t>
            </a:r>
            <a:r>
              <a:rPr sz="2000" b="0" dirty="0">
                <a:solidFill>
                  <a:srgbClr val="000000"/>
                </a:solidFill>
                <a:latin typeface="Times New Roman"/>
                <a:cs typeface="Times New Roman"/>
              </a:rPr>
              <a:t>- </a:t>
            </a:r>
            <a:r>
              <a:rPr sz="2000" b="0" spc="-10" dirty="0">
                <a:solidFill>
                  <a:srgbClr val="000000"/>
                </a:solidFill>
                <a:latin typeface="Times New Roman"/>
                <a:cs typeface="Times New Roman"/>
              </a:rPr>
              <a:t>Международной </a:t>
            </a:r>
            <a:r>
              <a:rPr sz="2000" b="0" spc="-5" dirty="0">
                <a:solidFill>
                  <a:srgbClr val="000000"/>
                </a:solidFill>
                <a:latin typeface="Times New Roman"/>
                <a:cs typeface="Times New Roman"/>
              </a:rPr>
              <a:t>классификации </a:t>
            </a:r>
            <a:r>
              <a:rPr sz="2000" b="0" spc="-10" dirty="0">
                <a:solidFill>
                  <a:srgbClr val="000000"/>
                </a:solidFill>
                <a:latin typeface="Times New Roman"/>
                <a:cs typeface="Times New Roman"/>
              </a:rPr>
              <a:t>функционирования,</a:t>
            </a:r>
            <a:r>
              <a:rPr sz="2000" b="0" spc="-30" dirty="0">
                <a:solidFill>
                  <a:srgbClr val="000000"/>
                </a:solidFill>
                <a:latin typeface="Times New Roman"/>
                <a:cs typeface="Times New Roman"/>
              </a:rPr>
              <a:t> </a:t>
            </a:r>
            <a:r>
              <a:rPr sz="2000" b="0" spc="5" dirty="0">
                <a:solidFill>
                  <a:srgbClr val="000000"/>
                </a:solidFill>
                <a:latin typeface="Times New Roman"/>
                <a:cs typeface="Times New Roman"/>
              </a:rPr>
              <a:t>2001)</a:t>
            </a:r>
            <a:endParaRPr sz="2000">
              <a:latin typeface="Times New Roman"/>
              <a:cs typeface="Times New Roman"/>
            </a:endParaRPr>
          </a:p>
        </p:txBody>
      </p:sp>
      <p:sp>
        <p:nvSpPr>
          <p:cNvPr id="4" name="object 4"/>
          <p:cNvSpPr txBox="1"/>
          <p:nvPr/>
        </p:nvSpPr>
        <p:spPr>
          <a:xfrm>
            <a:off x="690168" y="1442907"/>
            <a:ext cx="7819390" cy="2892425"/>
          </a:xfrm>
          <a:prstGeom prst="rect">
            <a:avLst/>
          </a:prstGeom>
        </p:spPr>
        <p:txBody>
          <a:bodyPr vert="horz" wrap="square" lIns="0" tIns="89535" rIns="0" bIns="0" rtlCol="0">
            <a:spAutoFit/>
          </a:bodyPr>
          <a:lstStyle/>
          <a:p>
            <a:pPr marL="12700">
              <a:lnSpc>
                <a:spcPct val="100000"/>
              </a:lnSpc>
              <a:spcBef>
                <a:spcPts val="705"/>
              </a:spcBef>
            </a:pPr>
            <a:r>
              <a:rPr sz="2400" dirty="0">
                <a:latin typeface="Times New Roman"/>
                <a:cs typeface="Times New Roman"/>
              </a:rPr>
              <a:t>восстановление:</a:t>
            </a:r>
            <a:endParaRPr sz="2400">
              <a:latin typeface="Times New Roman"/>
              <a:cs typeface="Times New Roman"/>
            </a:endParaRPr>
          </a:p>
          <a:p>
            <a:pPr marL="355600" marR="1664335" indent="-343535">
              <a:lnSpc>
                <a:spcPct val="100000"/>
              </a:lnSpc>
              <a:spcBef>
                <a:spcPts val="600"/>
              </a:spcBef>
              <a:tabLst>
                <a:tab pos="347980" algn="l"/>
              </a:tabLst>
            </a:pPr>
            <a:r>
              <a:rPr sz="2400" dirty="0">
                <a:latin typeface="Times New Roman"/>
                <a:cs typeface="Times New Roman"/>
              </a:rPr>
              <a:t>•	</a:t>
            </a:r>
            <a:r>
              <a:rPr sz="2400" spc="-10" dirty="0">
                <a:latin typeface="Times New Roman"/>
                <a:cs typeface="Times New Roman"/>
              </a:rPr>
              <a:t>функции оперированного сустава </a:t>
            </a:r>
            <a:r>
              <a:rPr sz="2400" dirty="0">
                <a:latin typeface="Times New Roman"/>
                <a:cs typeface="Times New Roman"/>
              </a:rPr>
              <a:t>(на</a:t>
            </a:r>
            <a:r>
              <a:rPr sz="2400" spc="-114" dirty="0">
                <a:latin typeface="Times New Roman"/>
                <a:cs typeface="Times New Roman"/>
              </a:rPr>
              <a:t> </a:t>
            </a:r>
            <a:r>
              <a:rPr sz="2400" dirty="0">
                <a:latin typeface="Times New Roman"/>
                <a:cs typeface="Times New Roman"/>
              </a:rPr>
              <a:t>уровне  </a:t>
            </a:r>
            <a:r>
              <a:rPr sz="2400" spc="-5" dirty="0">
                <a:latin typeface="Times New Roman"/>
                <a:cs typeface="Times New Roman"/>
              </a:rPr>
              <a:t>повреждения, по</a:t>
            </a:r>
            <a:r>
              <a:rPr sz="2400" spc="-105" dirty="0">
                <a:latin typeface="Times New Roman"/>
                <a:cs typeface="Times New Roman"/>
              </a:rPr>
              <a:t> </a:t>
            </a:r>
            <a:r>
              <a:rPr sz="2400" spc="-35" dirty="0">
                <a:latin typeface="Times New Roman"/>
                <a:cs typeface="Times New Roman"/>
              </a:rPr>
              <a:t>МКФ)</a:t>
            </a:r>
            <a:endParaRPr sz="2400">
              <a:latin typeface="Times New Roman"/>
              <a:cs typeface="Times New Roman"/>
            </a:endParaRPr>
          </a:p>
          <a:p>
            <a:pPr marL="12700">
              <a:lnSpc>
                <a:spcPct val="100000"/>
              </a:lnSpc>
              <a:spcBef>
                <a:spcPts val="600"/>
              </a:spcBef>
              <a:tabLst>
                <a:tab pos="347980" algn="l"/>
              </a:tabLst>
            </a:pPr>
            <a:r>
              <a:rPr sz="2400" dirty="0">
                <a:latin typeface="Times New Roman"/>
                <a:cs typeface="Times New Roman"/>
              </a:rPr>
              <a:t>•	</a:t>
            </a:r>
            <a:r>
              <a:rPr sz="2400" spc="-5" dirty="0">
                <a:latin typeface="Times New Roman"/>
                <a:cs typeface="Times New Roman"/>
              </a:rPr>
              <a:t>возможностей </a:t>
            </a:r>
            <a:r>
              <a:rPr sz="2400" spc="-10" dirty="0">
                <a:latin typeface="Times New Roman"/>
                <a:cs typeface="Times New Roman"/>
              </a:rPr>
              <a:t>передвижения </a:t>
            </a:r>
            <a:r>
              <a:rPr sz="2400" dirty="0">
                <a:latin typeface="Times New Roman"/>
                <a:cs typeface="Times New Roman"/>
              </a:rPr>
              <a:t>и </a:t>
            </a:r>
            <a:r>
              <a:rPr sz="2400" spc="-5" dirty="0">
                <a:latin typeface="Times New Roman"/>
                <a:cs typeface="Times New Roman"/>
              </a:rPr>
              <a:t>самообслуживания</a:t>
            </a:r>
            <a:r>
              <a:rPr sz="2400" spc="-45" dirty="0">
                <a:latin typeface="Times New Roman"/>
                <a:cs typeface="Times New Roman"/>
              </a:rPr>
              <a:t> </a:t>
            </a:r>
            <a:r>
              <a:rPr sz="2400" dirty="0">
                <a:latin typeface="Times New Roman"/>
                <a:cs typeface="Times New Roman"/>
              </a:rPr>
              <a:t>(на</a:t>
            </a:r>
            <a:endParaRPr sz="2400">
              <a:latin typeface="Times New Roman"/>
              <a:cs typeface="Times New Roman"/>
            </a:endParaRPr>
          </a:p>
          <a:p>
            <a:pPr marL="355600">
              <a:lnSpc>
                <a:spcPct val="100000"/>
              </a:lnSpc>
              <a:spcBef>
                <a:spcPts val="5"/>
              </a:spcBef>
            </a:pPr>
            <a:r>
              <a:rPr sz="2400" dirty="0">
                <a:latin typeface="Times New Roman"/>
                <a:cs typeface="Times New Roman"/>
              </a:rPr>
              <a:t>уровне активности, </a:t>
            </a:r>
            <a:r>
              <a:rPr sz="2400" spc="-5" dirty="0">
                <a:latin typeface="Times New Roman"/>
                <a:cs typeface="Times New Roman"/>
              </a:rPr>
              <a:t>по</a:t>
            </a:r>
            <a:r>
              <a:rPr sz="2400" spc="-85" dirty="0">
                <a:latin typeface="Times New Roman"/>
                <a:cs typeface="Times New Roman"/>
              </a:rPr>
              <a:t> </a:t>
            </a:r>
            <a:r>
              <a:rPr sz="2400" spc="-35" dirty="0">
                <a:latin typeface="Times New Roman"/>
                <a:cs typeface="Times New Roman"/>
              </a:rPr>
              <a:t>МКФ)</a:t>
            </a:r>
            <a:endParaRPr sz="2400">
              <a:latin typeface="Times New Roman"/>
              <a:cs typeface="Times New Roman"/>
            </a:endParaRPr>
          </a:p>
          <a:p>
            <a:pPr marL="355600" marR="5080" indent="-343535">
              <a:lnSpc>
                <a:spcPct val="100000"/>
              </a:lnSpc>
              <a:spcBef>
                <a:spcPts val="600"/>
              </a:spcBef>
              <a:tabLst>
                <a:tab pos="347980" algn="l"/>
              </a:tabLst>
            </a:pPr>
            <a:r>
              <a:rPr sz="2400" dirty="0">
                <a:latin typeface="Times New Roman"/>
                <a:cs typeface="Times New Roman"/>
              </a:rPr>
              <a:t>•	социальной и профессиональной активности, </a:t>
            </a:r>
            <a:r>
              <a:rPr sz="2400" spc="-10" dirty="0">
                <a:latin typeface="Times New Roman"/>
                <a:cs typeface="Times New Roman"/>
              </a:rPr>
              <a:t>улучшение  </a:t>
            </a:r>
            <a:r>
              <a:rPr sz="2400" spc="-15" dirty="0">
                <a:latin typeface="Times New Roman"/>
                <a:cs typeface="Times New Roman"/>
              </a:rPr>
              <a:t>качества </a:t>
            </a:r>
            <a:r>
              <a:rPr sz="2400" dirty="0">
                <a:latin typeface="Times New Roman"/>
                <a:cs typeface="Times New Roman"/>
              </a:rPr>
              <a:t>жизни (на уровне участия, </a:t>
            </a:r>
            <a:r>
              <a:rPr sz="2400" spc="-5" dirty="0">
                <a:latin typeface="Times New Roman"/>
                <a:cs typeface="Times New Roman"/>
              </a:rPr>
              <a:t>по</a:t>
            </a:r>
            <a:r>
              <a:rPr sz="2400" spc="-260" dirty="0">
                <a:latin typeface="Times New Roman"/>
                <a:cs typeface="Times New Roman"/>
              </a:rPr>
              <a:t> </a:t>
            </a:r>
            <a:r>
              <a:rPr sz="2400" spc="-35" dirty="0">
                <a:latin typeface="Times New Roman"/>
                <a:cs typeface="Times New Roman"/>
              </a:rPr>
              <a:t>МКФ)</a:t>
            </a:r>
            <a:endParaRPr sz="2400">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52420" y="889508"/>
            <a:ext cx="3241040" cy="345440"/>
          </a:xfrm>
          <a:prstGeom prst="rect">
            <a:avLst/>
          </a:prstGeom>
        </p:spPr>
        <p:txBody>
          <a:bodyPr vert="horz" wrap="square" lIns="0" tIns="12700" rIns="0" bIns="0" rtlCol="0">
            <a:spAutoFit/>
          </a:bodyPr>
          <a:lstStyle/>
          <a:p>
            <a:pPr marL="12700">
              <a:lnSpc>
                <a:spcPct val="100000"/>
              </a:lnSpc>
              <a:spcBef>
                <a:spcPts val="100"/>
              </a:spcBef>
            </a:pPr>
            <a:r>
              <a:rPr sz="2100" i="1" dirty="0">
                <a:solidFill>
                  <a:srgbClr val="000000"/>
                </a:solidFill>
                <a:latin typeface="Arial"/>
                <a:cs typeface="Arial"/>
              </a:rPr>
              <a:t>первый </a:t>
            </a:r>
            <a:r>
              <a:rPr sz="2100" i="1" spc="-5" dirty="0">
                <a:solidFill>
                  <a:srgbClr val="000000"/>
                </a:solidFill>
                <a:latin typeface="Arial"/>
                <a:cs typeface="Arial"/>
              </a:rPr>
              <a:t>день после</a:t>
            </a:r>
            <a:r>
              <a:rPr sz="2100" i="1" spc="-90" dirty="0">
                <a:solidFill>
                  <a:srgbClr val="000000"/>
                </a:solidFill>
                <a:latin typeface="Arial"/>
                <a:cs typeface="Arial"/>
              </a:rPr>
              <a:t> </a:t>
            </a:r>
            <a:r>
              <a:rPr sz="2100" i="1" spc="5" dirty="0">
                <a:solidFill>
                  <a:srgbClr val="000000"/>
                </a:solidFill>
                <a:latin typeface="Arial"/>
                <a:cs typeface="Arial"/>
              </a:rPr>
              <a:t>ТЭП</a:t>
            </a:r>
            <a:endParaRPr sz="2100">
              <a:latin typeface="Arial"/>
              <a:cs typeface="Arial"/>
            </a:endParaRPr>
          </a:p>
        </p:txBody>
      </p:sp>
      <p:sp>
        <p:nvSpPr>
          <p:cNvPr id="4" name="object 4"/>
          <p:cNvSpPr txBox="1"/>
          <p:nvPr/>
        </p:nvSpPr>
        <p:spPr>
          <a:xfrm>
            <a:off x="253390" y="1744726"/>
            <a:ext cx="8458835" cy="3952240"/>
          </a:xfrm>
          <a:prstGeom prst="rect">
            <a:avLst/>
          </a:prstGeom>
        </p:spPr>
        <p:txBody>
          <a:bodyPr vert="horz" wrap="square" lIns="0" tIns="12700" rIns="0" bIns="0" rtlCol="0">
            <a:spAutoFit/>
          </a:bodyPr>
          <a:lstStyle/>
          <a:p>
            <a:pPr marL="355600" marR="5080" indent="-342900">
              <a:lnSpc>
                <a:spcPct val="100000"/>
              </a:lnSpc>
              <a:spcBef>
                <a:spcPts val="100"/>
              </a:spcBef>
              <a:tabLst>
                <a:tab pos="611505" algn="l"/>
                <a:tab pos="6533515" algn="l"/>
              </a:tabLst>
            </a:pPr>
            <a:r>
              <a:rPr sz="1800" spc="-5" dirty="0">
                <a:latin typeface="Arial"/>
                <a:cs typeface="Arial"/>
              </a:rPr>
              <a:t>1. </a:t>
            </a:r>
            <a:r>
              <a:rPr sz="1800" spc="-15" dirty="0">
                <a:latin typeface="Arial"/>
                <a:cs typeface="Arial"/>
              </a:rPr>
              <a:t>Упражнения </a:t>
            </a:r>
            <a:r>
              <a:rPr sz="1800" dirty="0">
                <a:latin typeface="Arial"/>
                <a:cs typeface="Arial"/>
              </a:rPr>
              <a:t>для </a:t>
            </a:r>
            <a:r>
              <a:rPr sz="1800" spc="-15" dirty="0">
                <a:latin typeface="Arial"/>
                <a:cs typeface="Arial"/>
              </a:rPr>
              <a:t>четырехглавой </a:t>
            </a:r>
            <a:r>
              <a:rPr sz="1800" dirty="0">
                <a:latin typeface="Arial"/>
                <a:cs typeface="Arial"/>
              </a:rPr>
              <a:t>мышцы </a:t>
            </a:r>
            <a:r>
              <a:rPr sz="1800" spc="-15" dirty="0">
                <a:latin typeface="Arial"/>
                <a:cs typeface="Arial"/>
              </a:rPr>
              <a:t>бедра: </a:t>
            </a:r>
            <a:r>
              <a:rPr sz="1800" spc="-10" dirty="0">
                <a:latin typeface="Arial"/>
                <a:cs typeface="Arial"/>
              </a:rPr>
              <a:t>изометрическое напряжение  </a:t>
            </a:r>
            <a:r>
              <a:rPr sz="1800" dirty="0">
                <a:latin typeface="Arial"/>
                <a:cs typeface="Arial"/>
              </a:rPr>
              <a:t>в	и.п. </a:t>
            </a:r>
            <a:r>
              <a:rPr sz="1800" spc="-10" dirty="0">
                <a:latin typeface="Arial"/>
                <a:cs typeface="Arial"/>
              </a:rPr>
              <a:t>«стопа </a:t>
            </a:r>
            <a:r>
              <a:rPr sz="1800" dirty="0">
                <a:latin typeface="Arial"/>
                <a:cs typeface="Arial"/>
              </a:rPr>
              <a:t>на </a:t>
            </a:r>
            <a:r>
              <a:rPr sz="1800" spc="-5" dirty="0">
                <a:latin typeface="Arial"/>
                <a:cs typeface="Arial"/>
              </a:rPr>
              <a:t>валике»; </a:t>
            </a:r>
            <a:r>
              <a:rPr sz="1800" spc="-10" dirty="0">
                <a:latin typeface="Arial"/>
                <a:cs typeface="Arial"/>
              </a:rPr>
              <a:t>приподнимание прямой</a:t>
            </a:r>
            <a:r>
              <a:rPr sz="1800" spc="229" dirty="0">
                <a:latin typeface="Arial"/>
                <a:cs typeface="Arial"/>
              </a:rPr>
              <a:t> </a:t>
            </a:r>
            <a:r>
              <a:rPr sz="1800" spc="-5" dirty="0">
                <a:latin typeface="Arial"/>
                <a:cs typeface="Arial"/>
              </a:rPr>
              <a:t>ноги</a:t>
            </a:r>
            <a:r>
              <a:rPr sz="1800" spc="40" dirty="0">
                <a:latin typeface="Arial"/>
                <a:cs typeface="Arial"/>
              </a:rPr>
              <a:t> </a:t>
            </a:r>
            <a:r>
              <a:rPr sz="1800" dirty="0">
                <a:latin typeface="Arial"/>
                <a:cs typeface="Arial"/>
              </a:rPr>
              <a:t>с	</a:t>
            </a:r>
            <a:r>
              <a:rPr sz="1800" spc="-5" dirty="0">
                <a:latin typeface="Arial"/>
                <a:cs typeface="Arial"/>
              </a:rPr>
              <a:t>ее </a:t>
            </a:r>
            <a:r>
              <a:rPr sz="1800" spc="-15" dirty="0">
                <a:latin typeface="Arial"/>
                <a:cs typeface="Arial"/>
              </a:rPr>
              <a:t>удержанием </a:t>
            </a:r>
            <a:r>
              <a:rPr sz="1800" dirty="0">
                <a:latin typeface="Arial"/>
                <a:cs typeface="Arial"/>
              </a:rPr>
              <a:t>в  </a:t>
            </a:r>
            <a:r>
              <a:rPr sz="1800" spc="-20" dirty="0">
                <a:latin typeface="Arial"/>
                <a:cs typeface="Arial"/>
              </a:rPr>
              <a:t>течение </a:t>
            </a:r>
            <a:r>
              <a:rPr sz="1800" spc="-5" dirty="0">
                <a:latin typeface="Arial"/>
                <a:cs typeface="Arial"/>
              </a:rPr>
              <a:t>5-10</a:t>
            </a:r>
            <a:r>
              <a:rPr sz="1800" spc="-70" dirty="0">
                <a:latin typeface="Arial"/>
                <a:cs typeface="Arial"/>
              </a:rPr>
              <a:t> </a:t>
            </a:r>
            <a:r>
              <a:rPr sz="1800" dirty="0">
                <a:latin typeface="Arial"/>
                <a:cs typeface="Arial"/>
              </a:rPr>
              <a:t>сек.</a:t>
            </a:r>
            <a:endParaRPr sz="1800">
              <a:latin typeface="Arial"/>
              <a:cs typeface="Arial"/>
            </a:endParaRPr>
          </a:p>
          <a:p>
            <a:pPr marL="12700">
              <a:lnSpc>
                <a:spcPct val="100000"/>
              </a:lnSpc>
              <a:spcBef>
                <a:spcPts val="505"/>
              </a:spcBef>
            </a:pPr>
            <a:r>
              <a:rPr sz="1800" spc="-5" dirty="0">
                <a:latin typeface="Arial"/>
                <a:cs typeface="Arial"/>
              </a:rPr>
              <a:t>2. </a:t>
            </a:r>
            <a:r>
              <a:rPr sz="1800" spc="-10" dirty="0">
                <a:latin typeface="Arial"/>
                <a:cs typeface="Arial"/>
              </a:rPr>
              <a:t>Сгибание </a:t>
            </a:r>
            <a:r>
              <a:rPr sz="1800" dirty="0">
                <a:latin typeface="Arial"/>
                <a:cs typeface="Arial"/>
              </a:rPr>
              <a:t>– </a:t>
            </a:r>
            <a:r>
              <a:rPr sz="1800" spc="-10" dirty="0">
                <a:latin typeface="Arial"/>
                <a:cs typeface="Arial"/>
              </a:rPr>
              <a:t>разгибание стоп </a:t>
            </a:r>
            <a:r>
              <a:rPr sz="1800" dirty="0">
                <a:latin typeface="Arial"/>
                <a:cs typeface="Arial"/>
              </a:rPr>
              <a:t>в </a:t>
            </a:r>
            <a:r>
              <a:rPr sz="1800" spc="-15" dirty="0">
                <a:latin typeface="Arial"/>
                <a:cs typeface="Arial"/>
              </a:rPr>
              <a:t>голеностопных</a:t>
            </a:r>
            <a:r>
              <a:rPr sz="1800" spc="-105" dirty="0">
                <a:latin typeface="Arial"/>
                <a:cs typeface="Arial"/>
              </a:rPr>
              <a:t> </a:t>
            </a:r>
            <a:r>
              <a:rPr sz="1800" spc="-15" dirty="0">
                <a:latin typeface="Arial"/>
                <a:cs typeface="Arial"/>
              </a:rPr>
              <a:t>суставах.</a:t>
            </a:r>
            <a:endParaRPr sz="1800">
              <a:latin typeface="Arial"/>
              <a:cs typeface="Arial"/>
            </a:endParaRPr>
          </a:p>
          <a:p>
            <a:pPr marL="12700">
              <a:lnSpc>
                <a:spcPct val="100000"/>
              </a:lnSpc>
              <a:spcBef>
                <a:spcPts val="395"/>
              </a:spcBef>
            </a:pPr>
            <a:r>
              <a:rPr sz="1800" spc="-5" dirty="0">
                <a:latin typeface="Arial"/>
                <a:cs typeface="Arial"/>
              </a:rPr>
              <a:t>3. </a:t>
            </a:r>
            <a:r>
              <a:rPr sz="1800" spc="-10" dirty="0">
                <a:latin typeface="Arial"/>
                <a:cs typeface="Arial"/>
              </a:rPr>
              <a:t>Сгибание </a:t>
            </a:r>
            <a:r>
              <a:rPr sz="1800" spc="-5" dirty="0">
                <a:latin typeface="Arial"/>
                <a:cs typeface="Arial"/>
              </a:rPr>
              <a:t>колена </a:t>
            </a:r>
            <a:r>
              <a:rPr sz="1800" spc="-10" dirty="0">
                <a:latin typeface="Arial"/>
                <a:cs typeface="Arial"/>
              </a:rPr>
              <a:t>(стопа </a:t>
            </a:r>
            <a:r>
              <a:rPr sz="1800" spc="-5" dirty="0">
                <a:latin typeface="Arial"/>
                <a:cs typeface="Arial"/>
              </a:rPr>
              <a:t>скользит по </a:t>
            </a:r>
            <a:r>
              <a:rPr sz="1800" spc="-10" dirty="0">
                <a:latin typeface="Arial"/>
                <a:cs typeface="Arial"/>
              </a:rPr>
              <a:t>скользящей</a:t>
            </a:r>
            <a:r>
              <a:rPr sz="1800" spc="45" dirty="0">
                <a:latin typeface="Arial"/>
                <a:cs typeface="Arial"/>
              </a:rPr>
              <a:t> </a:t>
            </a:r>
            <a:r>
              <a:rPr sz="1800" dirty="0">
                <a:latin typeface="Arial"/>
                <a:cs typeface="Arial"/>
              </a:rPr>
              <a:t>плоскости).</a:t>
            </a:r>
            <a:endParaRPr sz="1800">
              <a:latin typeface="Arial"/>
              <a:cs typeface="Arial"/>
            </a:endParaRPr>
          </a:p>
          <a:p>
            <a:pPr marL="12700">
              <a:lnSpc>
                <a:spcPct val="100000"/>
              </a:lnSpc>
              <a:spcBef>
                <a:spcPts val="395"/>
              </a:spcBef>
            </a:pPr>
            <a:r>
              <a:rPr sz="1800" spc="-5" dirty="0">
                <a:latin typeface="Arial"/>
                <a:cs typeface="Arial"/>
              </a:rPr>
              <a:t>4. </a:t>
            </a:r>
            <a:r>
              <a:rPr sz="1800" spc="-10" dirty="0">
                <a:latin typeface="Arial"/>
                <a:cs typeface="Arial"/>
              </a:rPr>
              <a:t>Напряжение </a:t>
            </a:r>
            <a:r>
              <a:rPr sz="1800" spc="-5" dirty="0">
                <a:latin typeface="Arial"/>
                <a:cs typeface="Arial"/>
              </a:rPr>
              <a:t>задней </a:t>
            </a:r>
            <a:r>
              <a:rPr sz="1800" spc="-10" dirty="0">
                <a:latin typeface="Arial"/>
                <a:cs typeface="Arial"/>
              </a:rPr>
              <a:t>группы </a:t>
            </a:r>
            <a:r>
              <a:rPr sz="1800" dirty="0">
                <a:latin typeface="Arial"/>
                <a:cs typeface="Arial"/>
              </a:rPr>
              <a:t>мышц</a:t>
            </a:r>
            <a:r>
              <a:rPr sz="1800" spc="170" dirty="0">
                <a:latin typeface="Arial"/>
                <a:cs typeface="Arial"/>
              </a:rPr>
              <a:t> </a:t>
            </a:r>
            <a:r>
              <a:rPr sz="1800" spc="-15" dirty="0">
                <a:latin typeface="Arial"/>
                <a:cs typeface="Arial"/>
              </a:rPr>
              <a:t>бедра.</a:t>
            </a:r>
            <a:endParaRPr sz="1800">
              <a:latin typeface="Arial"/>
              <a:cs typeface="Arial"/>
            </a:endParaRPr>
          </a:p>
          <a:p>
            <a:pPr marL="12700">
              <a:lnSpc>
                <a:spcPct val="100000"/>
              </a:lnSpc>
              <a:spcBef>
                <a:spcPts val="409"/>
              </a:spcBef>
            </a:pPr>
            <a:r>
              <a:rPr sz="1800" spc="-5" dirty="0">
                <a:latin typeface="Arial"/>
                <a:cs typeface="Arial"/>
              </a:rPr>
              <a:t>5. </a:t>
            </a:r>
            <a:r>
              <a:rPr sz="1800" spc="-10" dirty="0">
                <a:latin typeface="Arial"/>
                <a:cs typeface="Arial"/>
              </a:rPr>
              <a:t>Приподнимание </a:t>
            </a:r>
            <a:r>
              <a:rPr sz="1800" spc="-15" dirty="0">
                <a:latin typeface="Arial"/>
                <a:cs typeface="Arial"/>
              </a:rPr>
              <a:t>таза </a:t>
            </a:r>
            <a:r>
              <a:rPr sz="1800" dirty="0">
                <a:latin typeface="Arial"/>
                <a:cs typeface="Arial"/>
              </a:rPr>
              <a:t>с </a:t>
            </a:r>
            <a:r>
              <a:rPr sz="1800" spc="-10" dirty="0">
                <a:latin typeface="Arial"/>
                <a:cs typeface="Arial"/>
              </a:rPr>
              <a:t>опорой </a:t>
            </a:r>
            <a:r>
              <a:rPr sz="1800" dirty="0">
                <a:latin typeface="Arial"/>
                <a:cs typeface="Arial"/>
              </a:rPr>
              <a:t>на </a:t>
            </a:r>
            <a:r>
              <a:rPr sz="1800" spc="-15" dirty="0">
                <a:latin typeface="Arial"/>
                <a:cs typeface="Arial"/>
              </a:rPr>
              <a:t>здоровую </a:t>
            </a:r>
            <a:r>
              <a:rPr sz="1800" spc="-5" dirty="0">
                <a:latin typeface="Arial"/>
                <a:cs typeface="Arial"/>
              </a:rPr>
              <a:t>ногу </a:t>
            </a:r>
            <a:r>
              <a:rPr sz="1800" dirty="0">
                <a:latin typeface="Arial"/>
                <a:cs typeface="Arial"/>
              </a:rPr>
              <a:t>и</a:t>
            </a:r>
            <a:r>
              <a:rPr sz="1800" spc="40" dirty="0">
                <a:latin typeface="Arial"/>
                <a:cs typeface="Arial"/>
              </a:rPr>
              <a:t> </a:t>
            </a:r>
            <a:r>
              <a:rPr sz="1800" spc="-15" dirty="0">
                <a:latin typeface="Arial"/>
                <a:cs typeface="Arial"/>
              </a:rPr>
              <a:t>плечи.</a:t>
            </a:r>
            <a:endParaRPr sz="1800">
              <a:latin typeface="Arial"/>
              <a:cs typeface="Arial"/>
            </a:endParaRPr>
          </a:p>
          <a:p>
            <a:pPr marL="12700">
              <a:lnSpc>
                <a:spcPct val="100000"/>
              </a:lnSpc>
              <a:spcBef>
                <a:spcPts val="400"/>
              </a:spcBef>
            </a:pPr>
            <a:r>
              <a:rPr sz="1800" spc="-5" dirty="0">
                <a:latin typeface="Arial"/>
                <a:cs typeface="Arial"/>
              </a:rPr>
              <a:t>6. </a:t>
            </a:r>
            <a:r>
              <a:rPr sz="1800" spc="-10" dirty="0">
                <a:latin typeface="Arial"/>
                <a:cs typeface="Arial"/>
              </a:rPr>
              <a:t>Велосипедные </a:t>
            </a:r>
            <a:r>
              <a:rPr sz="1800" spc="-5" dirty="0">
                <a:latin typeface="Arial"/>
                <a:cs typeface="Arial"/>
              </a:rPr>
              <a:t>движения </a:t>
            </a:r>
            <a:r>
              <a:rPr sz="1800" spc="-15" dirty="0">
                <a:latin typeface="Arial"/>
                <a:cs typeface="Arial"/>
              </a:rPr>
              <a:t>здоровой ногой </a:t>
            </a:r>
            <a:r>
              <a:rPr sz="1800" dirty="0">
                <a:latin typeface="Arial"/>
                <a:cs typeface="Arial"/>
              </a:rPr>
              <a:t>на </a:t>
            </a:r>
            <a:r>
              <a:rPr sz="1800" spc="-25" dirty="0">
                <a:latin typeface="Arial"/>
                <a:cs typeface="Arial"/>
              </a:rPr>
              <a:t>счет </a:t>
            </a:r>
            <a:r>
              <a:rPr sz="1800" dirty="0">
                <a:latin typeface="Arial"/>
                <a:cs typeface="Arial"/>
              </a:rPr>
              <a:t>до</a:t>
            </a:r>
            <a:r>
              <a:rPr sz="1800" spc="-25" dirty="0">
                <a:latin typeface="Arial"/>
                <a:cs typeface="Arial"/>
              </a:rPr>
              <a:t> </a:t>
            </a:r>
            <a:r>
              <a:rPr sz="1800" spc="-5" dirty="0">
                <a:latin typeface="Arial"/>
                <a:cs typeface="Arial"/>
              </a:rPr>
              <a:t>4.</a:t>
            </a:r>
            <a:endParaRPr sz="1800">
              <a:latin typeface="Arial"/>
              <a:cs typeface="Arial"/>
            </a:endParaRPr>
          </a:p>
          <a:p>
            <a:pPr marL="355600" marR="848994" indent="-342900">
              <a:lnSpc>
                <a:spcPct val="100000"/>
              </a:lnSpc>
              <a:spcBef>
                <a:spcPts val="395"/>
              </a:spcBef>
            </a:pPr>
            <a:r>
              <a:rPr sz="1800" spc="-5" dirty="0">
                <a:latin typeface="Arial"/>
                <a:cs typeface="Arial"/>
              </a:rPr>
              <a:t>7. </a:t>
            </a:r>
            <a:r>
              <a:rPr sz="1800" spc="-15" dirty="0">
                <a:latin typeface="Arial"/>
                <a:cs typeface="Arial"/>
              </a:rPr>
              <a:t>Механотерапия </a:t>
            </a:r>
            <a:r>
              <a:rPr sz="1800" dirty="0">
                <a:latin typeface="Arial"/>
                <a:cs typeface="Arial"/>
              </a:rPr>
              <a:t>– </a:t>
            </a:r>
            <a:r>
              <a:rPr sz="1800" spc="-5" dirty="0">
                <a:latin typeface="Arial"/>
                <a:cs typeface="Arial"/>
              </a:rPr>
              <a:t>пассивная </a:t>
            </a:r>
            <a:r>
              <a:rPr sz="1800" spc="-10" dirty="0">
                <a:latin typeface="Arial"/>
                <a:cs typeface="Arial"/>
              </a:rPr>
              <a:t>разработка оперированного </a:t>
            </a:r>
            <a:r>
              <a:rPr sz="1800" spc="-15" dirty="0">
                <a:latin typeface="Arial"/>
                <a:cs typeface="Arial"/>
              </a:rPr>
              <a:t>сустава </a:t>
            </a:r>
            <a:r>
              <a:rPr sz="1800" dirty="0">
                <a:latin typeface="Arial"/>
                <a:cs typeface="Arial"/>
              </a:rPr>
              <a:t>на  </a:t>
            </a:r>
            <a:r>
              <a:rPr sz="1800" spc="-15" dirty="0">
                <a:latin typeface="Arial"/>
                <a:cs typeface="Arial"/>
              </a:rPr>
              <a:t>аппарате </a:t>
            </a:r>
            <a:r>
              <a:rPr sz="1800" dirty="0">
                <a:latin typeface="Arial"/>
                <a:cs typeface="Arial"/>
              </a:rPr>
              <a:t>CPM - </a:t>
            </a:r>
            <a:r>
              <a:rPr sz="1800" spc="-5" dirty="0">
                <a:latin typeface="Arial"/>
                <a:cs typeface="Arial"/>
              </a:rPr>
              <a:t>2 </a:t>
            </a:r>
            <a:r>
              <a:rPr sz="1800" spc="-15" dirty="0">
                <a:latin typeface="Arial"/>
                <a:cs typeface="Arial"/>
              </a:rPr>
              <a:t>раза </a:t>
            </a:r>
            <a:r>
              <a:rPr sz="1800" dirty="0">
                <a:latin typeface="Arial"/>
                <a:cs typeface="Arial"/>
              </a:rPr>
              <a:t>в </a:t>
            </a:r>
            <a:r>
              <a:rPr sz="1800" spc="-5" dirty="0">
                <a:latin typeface="Arial"/>
                <a:cs typeface="Arial"/>
              </a:rPr>
              <a:t>день по</a:t>
            </a:r>
            <a:r>
              <a:rPr sz="1800" spc="-40" dirty="0">
                <a:latin typeface="Arial"/>
                <a:cs typeface="Arial"/>
              </a:rPr>
              <a:t> </a:t>
            </a:r>
            <a:r>
              <a:rPr sz="1800" spc="-5" dirty="0">
                <a:latin typeface="Arial"/>
                <a:cs typeface="Arial"/>
              </a:rPr>
              <a:t>30мин.</a:t>
            </a:r>
            <a:endParaRPr sz="1800">
              <a:latin typeface="Arial"/>
              <a:cs typeface="Arial"/>
            </a:endParaRPr>
          </a:p>
          <a:p>
            <a:pPr marL="355600" marR="92710" indent="-342900">
              <a:lnSpc>
                <a:spcPct val="101200"/>
              </a:lnSpc>
              <a:spcBef>
                <a:spcPts val="260"/>
              </a:spcBef>
              <a:tabLst>
                <a:tab pos="387350" algn="l"/>
              </a:tabLst>
            </a:pPr>
            <a:r>
              <a:rPr sz="1800" spc="-5" dirty="0">
                <a:latin typeface="Arial"/>
                <a:cs typeface="Arial"/>
              </a:rPr>
              <a:t>8.		</a:t>
            </a:r>
            <a:r>
              <a:rPr sz="1800" spc="-15" dirty="0">
                <a:latin typeface="Arial"/>
                <a:cs typeface="Arial"/>
              </a:rPr>
              <a:t>Обучение </a:t>
            </a:r>
            <a:r>
              <a:rPr sz="1800" spc="-5" dirty="0">
                <a:latin typeface="Arial"/>
                <a:cs typeface="Arial"/>
              </a:rPr>
              <a:t>присаживанию, </a:t>
            </a:r>
            <a:r>
              <a:rPr sz="1800" spc="-10" dirty="0">
                <a:latin typeface="Arial"/>
                <a:cs typeface="Arial"/>
              </a:rPr>
              <a:t>подъему </a:t>
            </a:r>
            <a:r>
              <a:rPr sz="1800" dirty="0">
                <a:latin typeface="Arial"/>
                <a:cs typeface="Arial"/>
              </a:rPr>
              <a:t>с </a:t>
            </a:r>
            <a:r>
              <a:rPr sz="1800" spc="-15" dirty="0">
                <a:latin typeface="Arial"/>
                <a:cs typeface="Arial"/>
              </a:rPr>
              <a:t>постели, </a:t>
            </a:r>
            <a:r>
              <a:rPr sz="1800" spc="-20" dirty="0">
                <a:latin typeface="Arial"/>
                <a:cs typeface="Arial"/>
              </a:rPr>
              <a:t>ходьбе </a:t>
            </a:r>
            <a:r>
              <a:rPr sz="1800" spc="-5" dirty="0">
                <a:latin typeface="Arial"/>
                <a:cs typeface="Arial"/>
              </a:rPr>
              <a:t>по </a:t>
            </a:r>
            <a:r>
              <a:rPr sz="1800" spc="-15" dirty="0">
                <a:latin typeface="Arial"/>
                <a:cs typeface="Arial"/>
              </a:rPr>
              <a:t>палате </a:t>
            </a:r>
            <a:r>
              <a:rPr sz="1800" dirty="0">
                <a:latin typeface="Arial"/>
                <a:cs typeface="Arial"/>
              </a:rPr>
              <a:t>с  </a:t>
            </a:r>
            <a:r>
              <a:rPr sz="1800" spc="-15" dirty="0">
                <a:latin typeface="Arial"/>
                <a:cs typeface="Arial"/>
              </a:rPr>
              <a:t>дополнительной двухсторонней </a:t>
            </a:r>
            <a:r>
              <a:rPr sz="1800" spc="-10" dirty="0">
                <a:latin typeface="Arial"/>
                <a:cs typeface="Arial"/>
              </a:rPr>
              <a:t>опорой </a:t>
            </a:r>
            <a:r>
              <a:rPr sz="1800" spc="-20" dirty="0">
                <a:latin typeface="Arial"/>
                <a:cs typeface="Arial"/>
              </a:rPr>
              <a:t>под </a:t>
            </a:r>
            <a:r>
              <a:rPr sz="1800" spc="-10" dirty="0">
                <a:latin typeface="Arial"/>
                <a:cs typeface="Arial"/>
              </a:rPr>
              <a:t>контролем инструктора </a:t>
            </a:r>
            <a:r>
              <a:rPr sz="1800" spc="-15" dirty="0">
                <a:latin typeface="Arial"/>
                <a:cs typeface="Arial"/>
              </a:rPr>
              <a:t>ЛФК, </a:t>
            </a:r>
            <a:r>
              <a:rPr sz="1800" dirty="0">
                <a:latin typeface="Arial"/>
                <a:cs typeface="Arial"/>
              </a:rPr>
              <a:t>2  </a:t>
            </a:r>
            <a:r>
              <a:rPr sz="1800" spc="-15" dirty="0">
                <a:latin typeface="Arial"/>
                <a:cs typeface="Arial"/>
              </a:rPr>
              <a:t>раза </a:t>
            </a:r>
            <a:r>
              <a:rPr sz="1800" dirty="0">
                <a:latin typeface="Arial"/>
                <a:cs typeface="Arial"/>
              </a:rPr>
              <a:t>в </a:t>
            </a:r>
            <a:r>
              <a:rPr sz="1800" spc="-5" dirty="0">
                <a:latin typeface="Arial"/>
                <a:cs typeface="Arial"/>
              </a:rPr>
              <a:t>день, 15</a:t>
            </a:r>
            <a:r>
              <a:rPr sz="1800" spc="10" dirty="0">
                <a:latin typeface="Arial"/>
                <a:cs typeface="Arial"/>
              </a:rPr>
              <a:t> </a:t>
            </a:r>
            <a:r>
              <a:rPr sz="1800" dirty="0">
                <a:latin typeface="Arial"/>
                <a:cs typeface="Arial"/>
              </a:rPr>
              <a:t>мин</a:t>
            </a:r>
            <a:endParaRPr sz="180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87776" y="889508"/>
            <a:ext cx="3367404" cy="345440"/>
          </a:xfrm>
          <a:prstGeom prst="rect">
            <a:avLst/>
          </a:prstGeom>
        </p:spPr>
        <p:txBody>
          <a:bodyPr vert="horz" wrap="square" lIns="0" tIns="12700" rIns="0" bIns="0" rtlCol="0">
            <a:spAutoFit/>
          </a:bodyPr>
          <a:lstStyle/>
          <a:p>
            <a:pPr marL="12700">
              <a:lnSpc>
                <a:spcPct val="100000"/>
              </a:lnSpc>
              <a:spcBef>
                <a:spcPts val="100"/>
              </a:spcBef>
              <a:tabLst>
                <a:tab pos="1240790" algn="l"/>
              </a:tabLst>
            </a:pPr>
            <a:r>
              <a:rPr sz="2100" i="1" spc="-5" dirty="0">
                <a:solidFill>
                  <a:srgbClr val="000000"/>
                </a:solidFill>
                <a:latin typeface="Arial"/>
                <a:cs typeface="Arial"/>
              </a:rPr>
              <a:t>Второй	день после</a:t>
            </a:r>
            <a:r>
              <a:rPr sz="2100" i="1" spc="-105" dirty="0">
                <a:solidFill>
                  <a:srgbClr val="000000"/>
                </a:solidFill>
                <a:latin typeface="Arial"/>
                <a:cs typeface="Arial"/>
              </a:rPr>
              <a:t> </a:t>
            </a:r>
            <a:r>
              <a:rPr sz="2100" i="1" spc="5" dirty="0">
                <a:solidFill>
                  <a:srgbClr val="000000"/>
                </a:solidFill>
                <a:latin typeface="Arial"/>
                <a:cs typeface="Arial"/>
              </a:rPr>
              <a:t>ТЭП</a:t>
            </a:r>
            <a:endParaRPr sz="2100">
              <a:latin typeface="Arial"/>
              <a:cs typeface="Arial"/>
            </a:endParaRPr>
          </a:p>
        </p:txBody>
      </p:sp>
      <p:sp>
        <p:nvSpPr>
          <p:cNvPr id="4" name="object 4"/>
          <p:cNvSpPr txBox="1"/>
          <p:nvPr/>
        </p:nvSpPr>
        <p:spPr>
          <a:xfrm>
            <a:off x="378968" y="1626870"/>
            <a:ext cx="110109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Times New Roman"/>
                <a:cs typeface="Times New Roman"/>
              </a:rPr>
              <a:t>Добавляют</a:t>
            </a:r>
            <a:endParaRPr sz="1800">
              <a:latin typeface="Times New Roman"/>
              <a:cs typeface="Times New Roman"/>
            </a:endParaRPr>
          </a:p>
        </p:txBody>
      </p:sp>
      <p:sp>
        <p:nvSpPr>
          <p:cNvPr id="5" name="object 5"/>
          <p:cNvSpPr txBox="1"/>
          <p:nvPr/>
        </p:nvSpPr>
        <p:spPr>
          <a:xfrm>
            <a:off x="378968" y="2889630"/>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6" name="object 6"/>
          <p:cNvSpPr txBox="1"/>
          <p:nvPr/>
        </p:nvSpPr>
        <p:spPr>
          <a:xfrm>
            <a:off x="378968" y="1892300"/>
            <a:ext cx="7922895" cy="2504440"/>
          </a:xfrm>
          <a:prstGeom prst="rect">
            <a:avLst/>
          </a:prstGeom>
        </p:spPr>
        <p:txBody>
          <a:bodyPr vert="horz" wrap="square" lIns="0" tIns="71755" rIns="0" bIns="0" rtlCol="0">
            <a:spAutoFit/>
          </a:bodyPr>
          <a:lstStyle/>
          <a:p>
            <a:pPr marL="12700">
              <a:lnSpc>
                <a:spcPct val="100000"/>
              </a:lnSpc>
              <a:spcBef>
                <a:spcPts val="565"/>
              </a:spcBef>
              <a:tabLst>
                <a:tab pos="339725" algn="l"/>
              </a:tabLst>
            </a:pPr>
            <a:r>
              <a:rPr sz="1800" dirty="0">
                <a:latin typeface="Times New Roman"/>
                <a:cs typeface="Times New Roman"/>
              </a:rPr>
              <a:t>1.	упражнения </a:t>
            </a:r>
            <a:r>
              <a:rPr sz="1800" spc="-5" dirty="0">
                <a:latin typeface="Times New Roman"/>
                <a:cs typeface="Times New Roman"/>
              </a:rPr>
              <a:t>из </a:t>
            </a:r>
            <a:r>
              <a:rPr sz="1800" spc="-25" dirty="0">
                <a:latin typeface="Times New Roman"/>
                <a:cs typeface="Times New Roman"/>
              </a:rPr>
              <a:t>исходного </a:t>
            </a:r>
            <a:r>
              <a:rPr sz="1800" spc="-15" dirty="0">
                <a:latin typeface="Times New Roman"/>
                <a:cs typeface="Times New Roman"/>
              </a:rPr>
              <a:t>положения </a:t>
            </a:r>
            <a:r>
              <a:rPr sz="1800" dirty="0">
                <a:latin typeface="Times New Roman"/>
                <a:cs typeface="Times New Roman"/>
              </a:rPr>
              <a:t>сидя </a:t>
            </a:r>
            <a:r>
              <a:rPr sz="1800" spc="-5" dirty="0">
                <a:latin typeface="Times New Roman"/>
                <a:cs typeface="Times New Roman"/>
              </a:rPr>
              <a:t>на</a:t>
            </a:r>
            <a:r>
              <a:rPr sz="1800" spc="-290" dirty="0">
                <a:latin typeface="Times New Roman"/>
                <a:cs typeface="Times New Roman"/>
              </a:rPr>
              <a:t> </a:t>
            </a:r>
            <a:r>
              <a:rPr sz="1800" spc="-10" dirty="0">
                <a:latin typeface="Times New Roman"/>
                <a:cs typeface="Times New Roman"/>
              </a:rPr>
              <a:t>кровати:</a:t>
            </a:r>
            <a:endParaRPr sz="1800">
              <a:latin typeface="Times New Roman"/>
              <a:cs typeface="Times New Roman"/>
            </a:endParaRPr>
          </a:p>
          <a:p>
            <a:pPr marL="355600" marR="78105" indent="-342900">
              <a:lnSpc>
                <a:spcPct val="104800"/>
              </a:lnSpc>
              <a:spcBef>
                <a:spcPts val="365"/>
              </a:spcBef>
              <a:tabLst>
                <a:tab pos="354965" algn="l"/>
              </a:tabLst>
            </a:pPr>
            <a:r>
              <a:rPr sz="1800" dirty="0">
                <a:latin typeface="Times New Roman"/>
                <a:cs typeface="Times New Roman"/>
              </a:rPr>
              <a:t>•	</a:t>
            </a:r>
            <a:r>
              <a:rPr sz="1800" spc="-5" dirty="0">
                <a:latin typeface="Times New Roman"/>
                <a:cs typeface="Times New Roman"/>
              </a:rPr>
              <a:t>сгибание </a:t>
            </a:r>
            <a:r>
              <a:rPr sz="1800" spc="-20" dirty="0">
                <a:latin typeface="Times New Roman"/>
                <a:cs typeface="Times New Roman"/>
              </a:rPr>
              <a:t>коленного </a:t>
            </a:r>
            <a:r>
              <a:rPr sz="1800" dirty="0">
                <a:latin typeface="Times New Roman"/>
                <a:cs typeface="Times New Roman"/>
              </a:rPr>
              <a:t>сустава с </a:t>
            </a:r>
            <a:r>
              <a:rPr sz="1800" spc="-20" dirty="0">
                <a:latin typeface="Times New Roman"/>
                <a:cs typeface="Times New Roman"/>
              </a:rPr>
              <a:t>поддержкой </a:t>
            </a:r>
            <a:r>
              <a:rPr sz="1800" spc="-5" dirty="0">
                <a:latin typeface="Times New Roman"/>
                <a:cs typeface="Times New Roman"/>
              </a:rPr>
              <a:t>оперированной ноги </a:t>
            </a:r>
            <a:r>
              <a:rPr sz="1800" dirty="0">
                <a:latin typeface="Times New Roman"/>
                <a:cs typeface="Times New Roman"/>
              </a:rPr>
              <a:t>с </a:t>
            </a:r>
            <a:r>
              <a:rPr sz="1800" spc="-10" dirty="0">
                <a:latin typeface="Times New Roman"/>
                <a:cs typeface="Times New Roman"/>
              </a:rPr>
              <a:t>помощью  здоровой </a:t>
            </a:r>
            <a:r>
              <a:rPr sz="1800" dirty="0">
                <a:latin typeface="Times New Roman"/>
                <a:cs typeface="Times New Roman"/>
              </a:rPr>
              <a:t>и </a:t>
            </a:r>
            <a:r>
              <a:rPr sz="1800" spc="-10" dirty="0">
                <a:latin typeface="Times New Roman"/>
                <a:cs typeface="Times New Roman"/>
              </a:rPr>
              <a:t>удержанием </a:t>
            </a:r>
            <a:r>
              <a:rPr sz="1800" spc="-5" dirty="0">
                <a:latin typeface="Times New Roman"/>
                <a:cs typeface="Times New Roman"/>
              </a:rPr>
              <a:t>прямой ноги при разгибании </a:t>
            </a:r>
            <a:r>
              <a:rPr sz="1800" dirty="0">
                <a:latin typeface="Times New Roman"/>
                <a:cs typeface="Times New Roman"/>
              </a:rPr>
              <a:t>в </a:t>
            </a:r>
            <a:r>
              <a:rPr sz="1800" spc="-10" dirty="0">
                <a:latin typeface="Times New Roman"/>
                <a:cs typeface="Times New Roman"/>
              </a:rPr>
              <a:t>течение </a:t>
            </a:r>
            <a:r>
              <a:rPr sz="1800" dirty="0">
                <a:latin typeface="Times New Roman"/>
                <a:cs typeface="Times New Roman"/>
              </a:rPr>
              <a:t>4-5 секунд;  </a:t>
            </a:r>
            <a:r>
              <a:rPr sz="1800" spc="-5" dirty="0">
                <a:latin typeface="Times New Roman"/>
                <a:cs typeface="Times New Roman"/>
              </a:rPr>
              <a:t>cгибание </a:t>
            </a:r>
            <a:r>
              <a:rPr sz="1800" dirty="0">
                <a:latin typeface="Times New Roman"/>
                <a:cs typeface="Times New Roman"/>
              </a:rPr>
              <a:t>и </a:t>
            </a:r>
            <a:r>
              <a:rPr sz="1800" spc="-5" dirty="0">
                <a:latin typeface="Times New Roman"/>
                <a:cs typeface="Times New Roman"/>
              </a:rPr>
              <a:t>разгибание ноги </a:t>
            </a:r>
            <a:r>
              <a:rPr sz="1800" dirty="0">
                <a:latin typeface="Times New Roman"/>
                <a:cs typeface="Times New Roman"/>
              </a:rPr>
              <a:t>в </a:t>
            </a:r>
            <a:r>
              <a:rPr sz="1800" spc="-25" dirty="0">
                <a:latin typeface="Times New Roman"/>
                <a:cs typeface="Times New Roman"/>
              </a:rPr>
              <a:t>коленном </a:t>
            </a:r>
            <a:r>
              <a:rPr sz="1800" dirty="0">
                <a:latin typeface="Times New Roman"/>
                <a:cs typeface="Times New Roman"/>
              </a:rPr>
              <a:t>суставе </a:t>
            </a:r>
            <a:r>
              <a:rPr sz="1800" spc="-10" dirty="0">
                <a:latin typeface="Times New Roman"/>
                <a:cs typeface="Times New Roman"/>
              </a:rPr>
              <a:t>больной </a:t>
            </a:r>
            <a:r>
              <a:rPr sz="1800" spc="-5" dirty="0">
                <a:latin typeface="Times New Roman"/>
                <a:cs typeface="Times New Roman"/>
              </a:rPr>
              <a:t>ноги, стопа </a:t>
            </a:r>
            <a:r>
              <a:rPr sz="1800" spc="-25" dirty="0">
                <a:latin typeface="Times New Roman"/>
                <a:cs typeface="Times New Roman"/>
              </a:rPr>
              <a:t>которой  </a:t>
            </a:r>
            <a:r>
              <a:rPr sz="1800" spc="-15" dirty="0">
                <a:latin typeface="Times New Roman"/>
                <a:cs typeface="Times New Roman"/>
              </a:rPr>
              <a:t>скользит </a:t>
            </a:r>
            <a:r>
              <a:rPr sz="1800" spc="-5" dirty="0">
                <a:latin typeface="Times New Roman"/>
                <a:cs typeface="Times New Roman"/>
              </a:rPr>
              <a:t>по</a:t>
            </a:r>
            <a:r>
              <a:rPr sz="1800" spc="-125" dirty="0">
                <a:latin typeface="Times New Roman"/>
                <a:cs typeface="Times New Roman"/>
              </a:rPr>
              <a:t> </a:t>
            </a:r>
            <a:r>
              <a:rPr sz="1800" spc="-5" dirty="0">
                <a:latin typeface="Times New Roman"/>
                <a:cs typeface="Times New Roman"/>
              </a:rPr>
              <a:t>полу;</a:t>
            </a:r>
            <a:endParaRPr sz="1800">
              <a:latin typeface="Times New Roman"/>
              <a:cs typeface="Times New Roman"/>
            </a:endParaRPr>
          </a:p>
          <a:p>
            <a:pPr marL="355600" marR="5080" indent="-342900">
              <a:lnSpc>
                <a:spcPts val="2140"/>
              </a:lnSpc>
              <a:spcBef>
                <a:spcPts val="650"/>
              </a:spcBef>
              <a:tabLst>
                <a:tab pos="354965" algn="l"/>
              </a:tabLst>
            </a:pPr>
            <a:r>
              <a:rPr sz="1800" dirty="0">
                <a:latin typeface="Times New Roman"/>
                <a:cs typeface="Times New Roman"/>
              </a:rPr>
              <a:t>•	</a:t>
            </a:r>
            <a:r>
              <a:rPr sz="1800" spc="-5" dirty="0">
                <a:latin typeface="Times New Roman"/>
                <a:cs typeface="Times New Roman"/>
              </a:rPr>
              <a:t>разгибание ноги </a:t>
            </a:r>
            <a:r>
              <a:rPr sz="1800" dirty="0">
                <a:latin typeface="Times New Roman"/>
                <a:cs typeface="Times New Roman"/>
              </a:rPr>
              <a:t>в </a:t>
            </a:r>
            <a:r>
              <a:rPr sz="1800" spc="-25" dirty="0">
                <a:latin typeface="Times New Roman"/>
                <a:cs typeface="Times New Roman"/>
              </a:rPr>
              <a:t>коленном </a:t>
            </a:r>
            <a:r>
              <a:rPr sz="1800" dirty="0">
                <a:latin typeface="Times New Roman"/>
                <a:cs typeface="Times New Roman"/>
              </a:rPr>
              <a:t>суставе с </a:t>
            </a:r>
            <a:r>
              <a:rPr sz="1800" spc="-10" dirty="0">
                <a:latin typeface="Times New Roman"/>
                <a:cs typeface="Times New Roman"/>
              </a:rPr>
              <a:t>приподниманием бедра </a:t>
            </a:r>
            <a:r>
              <a:rPr sz="1800" spc="-15" dirty="0">
                <a:latin typeface="Times New Roman"/>
                <a:cs typeface="Times New Roman"/>
              </a:rPr>
              <a:t>от</a:t>
            </a:r>
            <a:r>
              <a:rPr sz="1800" spc="-280" dirty="0">
                <a:latin typeface="Times New Roman"/>
                <a:cs typeface="Times New Roman"/>
              </a:rPr>
              <a:t> </a:t>
            </a:r>
            <a:r>
              <a:rPr sz="1800" dirty="0">
                <a:latin typeface="Times New Roman"/>
                <a:cs typeface="Times New Roman"/>
              </a:rPr>
              <a:t>поверхности  </a:t>
            </a:r>
            <a:r>
              <a:rPr sz="1800" spc="-10" dirty="0">
                <a:latin typeface="Times New Roman"/>
                <a:cs typeface="Times New Roman"/>
              </a:rPr>
              <a:t>кровати</a:t>
            </a:r>
            <a:r>
              <a:rPr sz="1800" spc="-60" dirty="0">
                <a:latin typeface="Times New Roman"/>
                <a:cs typeface="Times New Roman"/>
              </a:rPr>
              <a:t> </a:t>
            </a:r>
            <a:r>
              <a:rPr sz="1800" dirty="0">
                <a:latin typeface="Times New Roman"/>
                <a:cs typeface="Times New Roman"/>
              </a:rPr>
              <a:t>и</a:t>
            </a:r>
            <a:r>
              <a:rPr sz="1800" spc="-50" dirty="0">
                <a:latin typeface="Times New Roman"/>
                <a:cs typeface="Times New Roman"/>
              </a:rPr>
              <a:t> </a:t>
            </a:r>
            <a:r>
              <a:rPr sz="1800" spc="-10" dirty="0">
                <a:latin typeface="Times New Roman"/>
                <a:cs typeface="Times New Roman"/>
              </a:rPr>
              <a:t>удержанием</a:t>
            </a:r>
            <a:r>
              <a:rPr sz="1800" spc="-75" dirty="0">
                <a:latin typeface="Times New Roman"/>
                <a:cs typeface="Times New Roman"/>
              </a:rPr>
              <a:t> </a:t>
            </a:r>
            <a:r>
              <a:rPr sz="1800" spc="-5" dirty="0">
                <a:latin typeface="Times New Roman"/>
                <a:cs typeface="Times New Roman"/>
              </a:rPr>
              <a:t>ноги</a:t>
            </a:r>
            <a:r>
              <a:rPr sz="1800" spc="-45" dirty="0">
                <a:latin typeface="Times New Roman"/>
                <a:cs typeface="Times New Roman"/>
              </a:rPr>
              <a:t> </a:t>
            </a:r>
            <a:r>
              <a:rPr sz="1800" dirty="0">
                <a:latin typeface="Times New Roman"/>
                <a:cs typeface="Times New Roman"/>
              </a:rPr>
              <a:t>в</a:t>
            </a:r>
            <a:r>
              <a:rPr sz="1800" spc="-40" dirty="0">
                <a:latin typeface="Times New Roman"/>
                <a:cs typeface="Times New Roman"/>
              </a:rPr>
              <a:t> </a:t>
            </a:r>
            <a:r>
              <a:rPr sz="1800" spc="-20" dirty="0">
                <a:latin typeface="Times New Roman"/>
                <a:cs typeface="Times New Roman"/>
              </a:rPr>
              <a:t>этом</a:t>
            </a:r>
            <a:r>
              <a:rPr sz="1800" spc="-40" dirty="0">
                <a:latin typeface="Times New Roman"/>
                <a:cs typeface="Times New Roman"/>
              </a:rPr>
              <a:t> </a:t>
            </a:r>
            <a:r>
              <a:rPr sz="1800" spc="-15" dirty="0">
                <a:latin typeface="Times New Roman"/>
                <a:cs typeface="Times New Roman"/>
              </a:rPr>
              <a:t>положении</a:t>
            </a:r>
            <a:r>
              <a:rPr sz="1800" spc="-50" dirty="0">
                <a:latin typeface="Times New Roman"/>
                <a:cs typeface="Times New Roman"/>
              </a:rPr>
              <a:t> </a:t>
            </a:r>
            <a:r>
              <a:rPr sz="1800" dirty="0">
                <a:latin typeface="Times New Roman"/>
                <a:cs typeface="Times New Roman"/>
              </a:rPr>
              <a:t>6-10</a:t>
            </a:r>
            <a:r>
              <a:rPr sz="1800" spc="-45" dirty="0">
                <a:latin typeface="Times New Roman"/>
                <a:cs typeface="Times New Roman"/>
              </a:rPr>
              <a:t> </a:t>
            </a:r>
            <a:r>
              <a:rPr sz="1800" dirty="0">
                <a:latin typeface="Times New Roman"/>
                <a:cs typeface="Times New Roman"/>
              </a:rPr>
              <a:t>секунд;</a:t>
            </a:r>
            <a:endParaRPr sz="1800">
              <a:latin typeface="Times New Roman"/>
              <a:cs typeface="Times New Roman"/>
            </a:endParaRPr>
          </a:p>
          <a:p>
            <a:pPr marL="12700">
              <a:lnSpc>
                <a:spcPct val="100000"/>
              </a:lnSpc>
              <a:spcBef>
                <a:spcPts val="385"/>
              </a:spcBef>
              <a:tabLst>
                <a:tab pos="354965" algn="l"/>
              </a:tabLst>
            </a:pPr>
            <a:r>
              <a:rPr sz="1800" dirty="0">
                <a:latin typeface="Times New Roman"/>
                <a:cs typeface="Times New Roman"/>
              </a:rPr>
              <a:t>•	</a:t>
            </a:r>
            <a:r>
              <a:rPr sz="1800" spc="-10" dirty="0">
                <a:latin typeface="Times New Roman"/>
                <a:cs typeface="Times New Roman"/>
              </a:rPr>
              <a:t>перекаты </a:t>
            </a:r>
            <a:r>
              <a:rPr sz="1800" dirty="0">
                <a:latin typeface="Times New Roman"/>
                <a:cs typeface="Times New Roman"/>
              </a:rPr>
              <a:t>с </a:t>
            </a:r>
            <a:r>
              <a:rPr sz="1800" spc="-5" dirty="0">
                <a:latin typeface="Times New Roman"/>
                <a:cs typeface="Times New Roman"/>
              </a:rPr>
              <a:t>пятки на </a:t>
            </a:r>
            <a:r>
              <a:rPr sz="1800" spc="5" dirty="0">
                <a:latin typeface="Times New Roman"/>
                <a:cs typeface="Times New Roman"/>
              </a:rPr>
              <a:t>носок </a:t>
            </a:r>
            <a:r>
              <a:rPr sz="1800" dirty="0">
                <a:latin typeface="Times New Roman"/>
                <a:cs typeface="Times New Roman"/>
              </a:rPr>
              <a:t>(ноги согнуты и касаются</a:t>
            </a:r>
            <a:r>
              <a:rPr sz="1800" spc="-175" dirty="0">
                <a:latin typeface="Times New Roman"/>
                <a:cs typeface="Times New Roman"/>
              </a:rPr>
              <a:t> </a:t>
            </a:r>
            <a:r>
              <a:rPr sz="1800" spc="-5" dirty="0">
                <a:latin typeface="Times New Roman"/>
                <a:cs typeface="Times New Roman"/>
              </a:rPr>
              <a:t>пола).</a:t>
            </a:r>
            <a:endParaRPr sz="1800">
              <a:latin typeface="Times New Roman"/>
              <a:cs typeface="Times New Roman"/>
            </a:endParaRPr>
          </a:p>
        </p:txBody>
      </p:sp>
      <p:sp>
        <p:nvSpPr>
          <p:cNvPr id="7" name="object 7"/>
          <p:cNvSpPr txBox="1"/>
          <p:nvPr/>
        </p:nvSpPr>
        <p:spPr>
          <a:xfrm>
            <a:off x="378968" y="4423664"/>
            <a:ext cx="762000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2.</a:t>
            </a:r>
            <a:r>
              <a:rPr sz="1800" u="sng" dirty="0">
                <a:uFill>
                  <a:solidFill>
                    <a:srgbClr val="000000"/>
                  </a:solidFill>
                </a:uFill>
                <a:latin typeface="Times New Roman"/>
                <a:cs typeface="Times New Roman"/>
              </a:rPr>
              <a:t> щадящую</a:t>
            </a:r>
            <a:r>
              <a:rPr sz="1800" dirty="0">
                <a:latin typeface="Times New Roman"/>
                <a:cs typeface="Times New Roman"/>
              </a:rPr>
              <a:t> пассивную </a:t>
            </a:r>
            <a:r>
              <a:rPr sz="1800" spc="-5" dirty="0">
                <a:latin typeface="Times New Roman"/>
                <a:cs typeface="Times New Roman"/>
              </a:rPr>
              <a:t>мобилизацию </a:t>
            </a:r>
            <a:r>
              <a:rPr sz="1800" spc="-20" dirty="0">
                <a:latin typeface="Times New Roman"/>
                <a:cs typeface="Times New Roman"/>
              </a:rPr>
              <a:t>надколенника </a:t>
            </a:r>
            <a:r>
              <a:rPr sz="1800" spc="-5" dirty="0">
                <a:latin typeface="Times New Roman"/>
                <a:cs typeface="Times New Roman"/>
              </a:rPr>
              <a:t>(выполняет инструктор</a:t>
            </a:r>
            <a:r>
              <a:rPr sz="1800" spc="-175" dirty="0">
                <a:latin typeface="Times New Roman"/>
                <a:cs typeface="Times New Roman"/>
              </a:rPr>
              <a:t> </a:t>
            </a:r>
            <a:r>
              <a:rPr sz="1800" dirty="0">
                <a:latin typeface="Times New Roman"/>
                <a:cs typeface="Times New Roman"/>
              </a:rPr>
              <a:t>–</a:t>
            </a:r>
            <a:endParaRPr sz="1800">
              <a:latin typeface="Times New Roman"/>
              <a:cs typeface="Times New Roman"/>
            </a:endParaRPr>
          </a:p>
          <a:p>
            <a:pPr marL="355600">
              <a:lnSpc>
                <a:spcPct val="100000"/>
              </a:lnSpc>
            </a:pPr>
            <a:r>
              <a:rPr sz="1800" spc="-10" dirty="0">
                <a:latin typeface="Times New Roman"/>
                <a:cs typeface="Times New Roman"/>
              </a:rPr>
              <a:t>методист </a:t>
            </a:r>
            <a:r>
              <a:rPr sz="1800" spc="-5" dirty="0">
                <a:latin typeface="Times New Roman"/>
                <a:cs typeface="Times New Roman"/>
              </a:rPr>
              <a:t>или </a:t>
            </a:r>
            <a:r>
              <a:rPr sz="1800" spc="-20" dirty="0">
                <a:latin typeface="Times New Roman"/>
                <a:cs typeface="Times New Roman"/>
              </a:rPr>
              <a:t>врач</a:t>
            </a:r>
            <a:r>
              <a:rPr sz="1800" spc="-210" dirty="0">
                <a:latin typeface="Times New Roman"/>
                <a:cs typeface="Times New Roman"/>
              </a:rPr>
              <a:t> </a:t>
            </a:r>
            <a:r>
              <a:rPr sz="1800" spc="-10" dirty="0">
                <a:latin typeface="Times New Roman"/>
                <a:cs typeface="Times New Roman"/>
              </a:rPr>
              <a:t>ЛФК)</a:t>
            </a:r>
            <a:endParaRPr sz="1800">
              <a:latin typeface="Times New Roman"/>
              <a:cs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2663" y="828862"/>
            <a:ext cx="8181975" cy="4074160"/>
          </a:xfrm>
          <a:prstGeom prst="rect">
            <a:avLst/>
          </a:prstGeom>
        </p:spPr>
        <p:txBody>
          <a:bodyPr vert="horz" wrap="square" lIns="0" tIns="71120" rIns="0" bIns="0" rtlCol="0">
            <a:spAutoFit/>
          </a:bodyPr>
          <a:lstStyle/>
          <a:p>
            <a:pPr marL="76200">
              <a:lnSpc>
                <a:spcPct val="100000"/>
              </a:lnSpc>
              <a:spcBef>
                <a:spcPts val="560"/>
              </a:spcBef>
            </a:pPr>
            <a:r>
              <a:rPr sz="1800" b="1" i="1" dirty="0">
                <a:latin typeface="Arial"/>
                <a:cs typeface="Arial"/>
              </a:rPr>
              <a:t>с </a:t>
            </a:r>
            <a:r>
              <a:rPr sz="1800" b="1" i="1" spc="-20" dirty="0">
                <a:latin typeface="Arial"/>
                <a:cs typeface="Arial"/>
              </a:rPr>
              <a:t>3-го </a:t>
            </a:r>
            <a:r>
              <a:rPr sz="1800" b="1" i="1" spc="-5" dirty="0">
                <a:latin typeface="Arial"/>
                <a:cs typeface="Arial"/>
              </a:rPr>
              <a:t>дня</a:t>
            </a:r>
            <a:r>
              <a:rPr sz="1800" b="1" i="1" spc="-130" dirty="0">
                <a:latin typeface="Arial"/>
                <a:cs typeface="Arial"/>
              </a:rPr>
              <a:t> </a:t>
            </a:r>
            <a:r>
              <a:rPr sz="1800" i="1" spc="-10" dirty="0">
                <a:latin typeface="Arial"/>
                <a:cs typeface="Arial"/>
              </a:rPr>
              <a:t>добавляют</a:t>
            </a:r>
            <a:endParaRPr sz="1800">
              <a:latin typeface="Arial"/>
              <a:cs typeface="Arial"/>
            </a:endParaRPr>
          </a:p>
          <a:p>
            <a:pPr marL="12700">
              <a:lnSpc>
                <a:spcPct val="100000"/>
              </a:lnSpc>
              <a:spcBef>
                <a:spcPts val="459"/>
              </a:spcBef>
              <a:tabLst>
                <a:tab pos="355600" algn="l"/>
              </a:tabLst>
            </a:pPr>
            <a:r>
              <a:rPr sz="1800" dirty="0">
                <a:latin typeface="Arial"/>
                <a:cs typeface="Arial"/>
              </a:rPr>
              <a:t>•	</a:t>
            </a:r>
            <a:r>
              <a:rPr sz="1800" spc="-10" dirty="0">
                <a:latin typeface="Arial"/>
                <a:cs typeface="Arial"/>
              </a:rPr>
              <a:t>упражнения </a:t>
            </a:r>
            <a:r>
              <a:rPr sz="1800" dirty="0">
                <a:latin typeface="Arial"/>
                <a:cs typeface="Arial"/>
              </a:rPr>
              <a:t>из </a:t>
            </a:r>
            <a:r>
              <a:rPr sz="1800" spc="-15" dirty="0">
                <a:latin typeface="Arial"/>
                <a:cs typeface="Arial"/>
              </a:rPr>
              <a:t>исходного </a:t>
            </a:r>
            <a:r>
              <a:rPr sz="1800" spc="-10" dirty="0">
                <a:latin typeface="Arial"/>
                <a:cs typeface="Arial"/>
              </a:rPr>
              <a:t>положения стоя </a:t>
            </a:r>
            <a:r>
              <a:rPr sz="1800" dirty="0">
                <a:latin typeface="Arial"/>
                <a:cs typeface="Arial"/>
              </a:rPr>
              <a:t>на </a:t>
            </a:r>
            <a:r>
              <a:rPr sz="1800" spc="-15" dirty="0">
                <a:latin typeface="Arial"/>
                <a:cs typeface="Arial"/>
              </a:rPr>
              <a:t>здоровой ноге </a:t>
            </a:r>
            <a:r>
              <a:rPr sz="1800" dirty="0">
                <a:latin typeface="Arial"/>
                <a:cs typeface="Arial"/>
              </a:rPr>
              <a:t>с </a:t>
            </a:r>
            <a:r>
              <a:rPr sz="1800" spc="-10" dirty="0">
                <a:latin typeface="Arial"/>
                <a:cs typeface="Arial"/>
              </a:rPr>
              <a:t>опорой</a:t>
            </a:r>
            <a:r>
              <a:rPr sz="1800" spc="-229" dirty="0">
                <a:latin typeface="Arial"/>
                <a:cs typeface="Arial"/>
              </a:rPr>
              <a:t> </a:t>
            </a:r>
            <a:r>
              <a:rPr sz="1800" spc="-25" dirty="0">
                <a:latin typeface="Arial"/>
                <a:cs typeface="Arial"/>
              </a:rPr>
              <a:t>рук</a:t>
            </a:r>
            <a:endParaRPr sz="1800">
              <a:latin typeface="Arial"/>
              <a:cs typeface="Arial"/>
            </a:endParaRPr>
          </a:p>
          <a:p>
            <a:pPr marL="355600">
              <a:lnSpc>
                <a:spcPct val="100000"/>
              </a:lnSpc>
            </a:pPr>
            <a:r>
              <a:rPr sz="1800" dirty="0">
                <a:latin typeface="Arial"/>
                <a:cs typeface="Arial"/>
              </a:rPr>
              <a:t>на спинке</a:t>
            </a:r>
            <a:r>
              <a:rPr sz="1800" spc="-65" dirty="0">
                <a:latin typeface="Arial"/>
                <a:cs typeface="Arial"/>
              </a:rPr>
              <a:t> </a:t>
            </a:r>
            <a:r>
              <a:rPr sz="1800" spc="-10" dirty="0">
                <a:latin typeface="Arial"/>
                <a:cs typeface="Arial"/>
              </a:rPr>
              <a:t>кровати:</a:t>
            </a:r>
            <a:endParaRPr sz="1800">
              <a:latin typeface="Arial"/>
              <a:cs typeface="Arial"/>
            </a:endParaRPr>
          </a:p>
          <a:p>
            <a:pPr marL="355600" marR="198120" indent="-342900">
              <a:lnSpc>
                <a:spcPct val="100000"/>
              </a:lnSpc>
              <a:spcBef>
                <a:spcPts val="434"/>
              </a:spcBef>
            </a:pPr>
            <a:r>
              <a:rPr sz="1800" spc="-5" dirty="0">
                <a:latin typeface="Arial"/>
                <a:cs typeface="Arial"/>
              </a:rPr>
              <a:t>1. </a:t>
            </a:r>
            <a:r>
              <a:rPr sz="1800" spc="-10" dirty="0">
                <a:latin typeface="Arial"/>
                <a:cs typeface="Arial"/>
              </a:rPr>
              <a:t>Поднимание прооперированной </a:t>
            </a:r>
            <a:r>
              <a:rPr sz="1800" spc="-5" dirty="0">
                <a:latin typeface="Arial"/>
                <a:cs typeface="Arial"/>
              </a:rPr>
              <a:t>прямой ноги </a:t>
            </a:r>
            <a:r>
              <a:rPr sz="1800" dirty="0">
                <a:latin typeface="Arial"/>
                <a:cs typeface="Arial"/>
              </a:rPr>
              <a:t>до </a:t>
            </a:r>
            <a:r>
              <a:rPr sz="1800" spc="-10" dirty="0">
                <a:latin typeface="Arial"/>
                <a:cs typeface="Arial"/>
              </a:rPr>
              <a:t>горизонтального </a:t>
            </a:r>
            <a:r>
              <a:rPr sz="1800" spc="-15" dirty="0">
                <a:latin typeface="Arial"/>
                <a:cs typeface="Arial"/>
              </a:rPr>
              <a:t>уровня  </a:t>
            </a:r>
            <a:r>
              <a:rPr sz="1800" spc="-10" dirty="0">
                <a:latin typeface="Arial"/>
                <a:cs typeface="Arial"/>
              </a:rPr>
              <a:t>(стопа </a:t>
            </a:r>
            <a:r>
              <a:rPr sz="1800" dirty="0">
                <a:latin typeface="Arial"/>
                <a:cs typeface="Arial"/>
              </a:rPr>
              <a:t>в </a:t>
            </a:r>
            <a:r>
              <a:rPr sz="1800" spc="-10" dirty="0">
                <a:latin typeface="Arial"/>
                <a:cs typeface="Arial"/>
              </a:rPr>
              <a:t>положении </a:t>
            </a:r>
            <a:r>
              <a:rPr sz="1800" spc="-5" dirty="0">
                <a:latin typeface="Arial"/>
                <a:cs typeface="Arial"/>
              </a:rPr>
              <a:t>тыльного</a:t>
            </a:r>
            <a:r>
              <a:rPr sz="1800" spc="-114" dirty="0">
                <a:latin typeface="Arial"/>
                <a:cs typeface="Arial"/>
              </a:rPr>
              <a:t> </a:t>
            </a:r>
            <a:r>
              <a:rPr sz="1800" spc="-10" dirty="0">
                <a:latin typeface="Arial"/>
                <a:cs typeface="Arial"/>
              </a:rPr>
              <a:t>сгибания).</a:t>
            </a:r>
            <a:endParaRPr sz="1800">
              <a:latin typeface="Arial"/>
              <a:cs typeface="Arial"/>
            </a:endParaRPr>
          </a:p>
          <a:p>
            <a:pPr marL="12700">
              <a:lnSpc>
                <a:spcPct val="100000"/>
              </a:lnSpc>
              <a:spcBef>
                <a:spcPts val="395"/>
              </a:spcBef>
            </a:pPr>
            <a:r>
              <a:rPr sz="1800" spc="-5" dirty="0">
                <a:latin typeface="Arial"/>
                <a:cs typeface="Arial"/>
              </a:rPr>
              <a:t>2. </a:t>
            </a:r>
            <a:r>
              <a:rPr sz="1800" spc="-10" dirty="0">
                <a:latin typeface="Arial"/>
                <a:cs typeface="Arial"/>
              </a:rPr>
              <a:t>Отведение прямой прооперированной </a:t>
            </a:r>
            <a:r>
              <a:rPr sz="1800" spc="-5" dirty="0">
                <a:latin typeface="Arial"/>
                <a:cs typeface="Arial"/>
              </a:rPr>
              <a:t>ноги</a:t>
            </a:r>
            <a:r>
              <a:rPr sz="1800" spc="434" dirty="0">
                <a:latin typeface="Arial"/>
                <a:cs typeface="Arial"/>
              </a:rPr>
              <a:t> </a:t>
            </a:r>
            <a:r>
              <a:rPr sz="1800" spc="-10" dirty="0">
                <a:latin typeface="Arial"/>
                <a:cs typeface="Arial"/>
              </a:rPr>
              <a:t>назад.</a:t>
            </a:r>
            <a:endParaRPr sz="1800">
              <a:latin typeface="Arial"/>
              <a:cs typeface="Arial"/>
            </a:endParaRPr>
          </a:p>
          <a:p>
            <a:pPr marL="12700">
              <a:lnSpc>
                <a:spcPct val="100000"/>
              </a:lnSpc>
              <a:spcBef>
                <a:spcPts val="409"/>
              </a:spcBef>
            </a:pPr>
            <a:r>
              <a:rPr sz="1800" spc="-5" dirty="0">
                <a:latin typeface="Arial"/>
                <a:cs typeface="Arial"/>
              </a:rPr>
              <a:t>3. </a:t>
            </a:r>
            <a:r>
              <a:rPr sz="1800" spc="-10" dirty="0">
                <a:latin typeface="Arial"/>
                <a:cs typeface="Arial"/>
              </a:rPr>
              <a:t>Сгибание оперированной </a:t>
            </a:r>
            <a:r>
              <a:rPr sz="1800" spc="-5" dirty="0">
                <a:latin typeface="Arial"/>
                <a:cs typeface="Arial"/>
              </a:rPr>
              <a:t>ноги </a:t>
            </a:r>
            <a:r>
              <a:rPr sz="1800" dirty="0">
                <a:latin typeface="Arial"/>
                <a:cs typeface="Arial"/>
              </a:rPr>
              <a:t>в </a:t>
            </a:r>
            <a:r>
              <a:rPr sz="1800" spc="-5" dirty="0">
                <a:latin typeface="Arial"/>
                <a:cs typeface="Arial"/>
              </a:rPr>
              <a:t>коленном</a:t>
            </a:r>
            <a:r>
              <a:rPr sz="1800" spc="355" dirty="0">
                <a:latin typeface="Arial"/>
                <a:cs typeface="Arial"/>
              </a:rPr>
              <a:t> </a:t>
            </a:r>
            <a:r>
              <a:rPr sz="1800" spc="-15" dirty="0">
                <a:latin typeface="Arial"/>
                <a:cs typeface="Arial"/>
              </a:rPr>
              <a:t>суставе.</a:t>
            </a:r>
            <a:endParaRPr sz="1800">
              <a:latin typeface="Arial"/>
              <a:cs typeface="Arial"/>
            </a:endParaRPr>
          </a:p>
          <a:p>
            <a:pPr marL="12700">
              <a:lnSpc>
                <a:spcPct val="100000"/>
              </a:lnSpc>
              <a:spcBef>
                <a:spcPts val="395"/>
              </a:spcBef>
            </a:pPr>
            <a:r>
              <a:rPr sz="1800" spc="-5" dirty="0">
                <a:latin typeface="Arial"/>
                <a:cs typeface="Arial"/>
              </a:rPr>
              <a:t>4. </a:t>
            </a:r>
            <a:r>
              <a:rPr sz="1800" spc="-10" dirty="0">
                <a:latin typeface="Arial"/>
                <a:cs typeface="Arial"/>
              </a:rPr>
              <a:t>Отведение оперированной </a:t>
            </a:r>
            <a:r>
              <a:rPr sz="1800" spc="-5" dirty="0">
                <a:latin typeface="Arial"/>
                <a:cs typeface="Arial"/>
              </a:rPr>
              <a:t>ноги </a:t>
            </a:r>
            <a:r>
              <a:rPr sz="1800" dirty="0">
                <a:latin typeface="Arial"/>
                <a:cs typeface="Arial"/>
              </a:rPr>
              <a:t>в</a:t>
            </a:r>
            <a:r>
              <a:rPr sz="1800" spc="-70" dirty="0">
                <a:latin typeface="Arial"/>
                <a:cs typeface="Arial"/>
              </a:rPr>
              <a:t> </a:t>
            </a:r>
            <a:r>
              <a:rPr sz="1800" spc="-35" dirty="0">
                <a:latin typeface="Arial"/>
                <a:cs typeface="Arial"/>
              </a:rPr>
              <a:t>сторону.</a:t>
            </a:r>
            <a:endParaRPr sz="1800">
              <a:latin typeface="Arial"/>
              <a:cs typeface="Arial"/>
            </a:endParaRPr>
          </a:p>
          <a:p>
            <a:pPr>
              <a:lnSpc>
                <a:spcPct val="100000"/>
              </a:lnSpc>
              <a:spcBef>
                <a:spcPts val="10"/>
              </a:spcBef>
            </a:pPr>
            <a:endParaRPr sz="2600">
              <a:latin typeface="Arial"/>
              <a:cs typeface="Arial"/>
            </a:endParaRPr>
          </a:p>
          <a:p>
            <a:pPr marL="355600" marR="5080" indent="-279400">
              <a:lnSpc>
                <a:spcPct val="100000"/>
              </a:lnSpc>
            </a:pPr>
            <a:r>
              <a:rPr sz="1800" b="1" spc="-5" dirty="0">
                <a:latin typeface="Arial"/>
                <a:cs typeface="Arial"/>
              </a:rPr>
              <a:t>На 4-й день </a:t>
            </a:r>
            <a:r>
              <a:rPr sz="1800" b="1" spc="-15" dirty="0">
                <a:latin typeface="Arial"/>
                <a:cs typeface="Arial"/>
              </a:rPr>
              <a:t>после </a:t>
            </a:r>
            <a:r>
              <a:rPr sz="1800" b="1" spc="-5" dirty="0">
                <a:latin typeface="Arial"/>
                <a:cs typeface="Arial"/>
              </a:rPr>
              <a:t>операции </a:t>
            </a:r>
            <a:r>
              <a:rPr sz="1800" spc="-20" dirty="0">
                <a:latin typeface="Arial"/>
                <a:cs typeface="Arial"/>
              </a:rPr>
              <a:t>добавляется </a:t>
            </a:r>
            <a:r>
              <a:rPr sz="1800" spc="-25" dirty="0">
                <a:latin typeface="Arial"/>
                <a:cs typeface="Arial"/>
              </a:rPr>
              <a:t>ходьба </a:t>
            </a:r>
            <a:r>
              <a:rPr sz="1800" dirty="0">
                <a:latin typeface="Arial"/>
                <a:cs typeface="Arial"/>
              </a:rPr>
              <a:t>в </a:t>
            </a:r>
            <a:r>
              <a:rPr sz="1800" spc="-15" dirty="0">
                <a:latin typeface="Arial"/>
                <a:cs typeface="Arial"/>
              </a:rPr>
              <a:t>брусьях </a:t>
            </a:r>
            <a:r>
              <a:rPr sz="1800" dirty="0">
                <a:latin typeface="Arial"/>
                <a:cs typeface="Arial"/>
              </a:rPr>
              <a:t>и </a:t>
            </a:r>
            <a:r>
              <a:rPr sz="1800" spc="-5" dirty="0">
                <a:latin typeface="Arial"/>
                <a:cs typeface="Arial"/>
              </a:rPr>
              <a:t>по</a:t>
            </a:r>
            <a:r>
              <a:rPr sz="1800" spc="-175" dirty="0">
                <a:latin typeface="Arial"/>
                <a:cs typeface="Arial"/>
              </a:rPr>
              <a:t> </a:t>
            </a:r>
            <a:r>
              <a:rPr sz="1800" spc="-10" dirty="0">
                <a:latin typeface="Arial"/>
                <a:cs typeface="Arial"/>
              </a:rPr>
              <a:t>лестнице-  тренажеру </a:t>
            </a:r>
            <a:r>
              <a:rPr sz="1800" dirty="0">
                <a:latin typeface="Arial"/>
                <a:cs typeface="Arial"/>
              </a:rPr>
              <a:t>(в </a:t>
            </a:r>
            <a:r>
              <a:rPr sz="1800" spc="-20" dirty="0">
                <a:latin typeface="Arial"/>
                <a:cs typeface="Arial"/>
              </a:rPr>
              <a:t>течение </a:t>
            </a:r>
            <a:r>
              <a:rPr sz="1800" spc="-5" dirty="0">
                <a:latin typeface="Arial"/>
                <a:cs typeface="Arial"/>
              </a:rPr>
              <a:t>5-10 минут </a:t>
            </a:r>
            <a:r>
              <a:rPr sz="1800" spc="-15" dirty="0">
                <a:latin typeface="Arial"/>
                <a:cs typeface="Arial"/>
              </a:rPr>
              <a:t>под </a:t>
            </a:r>
            <a:r>
              <a:rPr sz="1800" spc="-10" dirty="0">
                <a:latin typeface="Arial"/>
                <a:cs typeface="Arial"/>
              </a:rPr>
              <a:t>контролем инструктора</a:t>
            </a:r>
            <a:r>
              <a:rPr sz="1800" spc="-70" dirty="0">
                <a:latin typeface="Arial"/>
                <a:cs typeface="Arial"/>
              </a:rPr>
              <a:t> </a:t>
            </a:r>
            <a:r>
              <a:rPr sz="1800" spc="-10" dirty="0">
                <a:latin typeface="Arial"/>
                <a:cs typeface="Arial"/>
              </a:rPr>
              <a:t>ЛФК),</a:t>
            </a:r>
            <a:endParaRPr sz="1800">
              <a:latin typeface="Arial"/>
              <a:cs typeface="Arial"/>
            </a:endParaRPr>
          </a:p>
          <a:p>
            <a:pPr marL="355600" marR="320675" indent="-279400">
              <a:lnSpc>
                <a:spcPct val="100000"/>
              </a:lnSpc>
              <a:spcBef>
                <a:spcPts val="400"/>
              </a:spcBef>
            </a:pPr>
            <a:r>
              <a:rPr sz="1800" b="1" dirty="0">
                <a:latin typeface="Arial"/>
                <a:cs typeface="Arial"/>
              </a:rPr>
              <a:t>с </a:t>
            </a:r>
            <a:r>
              <a:rPr sz="1800" b="1" spc="-10" dirty="0">
                <a:latin typeface="Arial"/>
                <a:cs typeface="Arial"/>
              </a:rPr>
              <a:t>5-го </a:t>
            </a:r>
            <a:r>
              <a:rPr sz="1800" b="1" dirty="0">
                <a:latin typeface="Arial"/>
                <a:cs typeface="Arial"/>
              </a:rPr>
              <a:t>дня </a:t>
            </a:r>
            <a:r>
              <a:rPr sz="1800" spc="-5" dirty="0">
                <a:latin typeface="Arial"/>
                <a:cs typeface="Arial"/>
              </a:rPr>
              <a:t>пациента </a:t>
            </a:r>
            <a:r>
              <a:rPr sz="1800" spc="-20" dirty="0">
                <a:latin typeface="Arial"/>
                <a:cs typeface="Arial"/>
              </a:rPr>
              <a:t>обучают ходьбе </a:t>
            </a:r>
            <a:r>
              <a:rPr sz="1800" spc="-5" dirty="0">
                <a:latin typeface="Arial"/>
                <a:cs typeface="Arial"/>
              </a:rPr>
              <a:t>по </a:t>
            </a:r>
            <a:r>
              <a:rPr sz="1800" spc="-10" dirty="0">
                <a:latin typeface="Arial"/>
                <a:cs typeface="Arial"/>
              </a:rPr>
              <a:t>лестнице </a:t>
            </a:r>
            <a:r>
              <a:rPr sz="1800" dirty="0">
                <a:latin typeface="Arial"/>
                <a:cs typeface="Arial"/>
              </a:rPr>
              <a:t>и </a:t>
            </a:r>
            <a:r>
              <a:rPr sz="1800" spc="-5" dirty="0">
                <a:latin typeface="Arial"/>
                <a:cs typeface="Arial"/>
              </a:rPr>
              <a:t>по </a:t>
            </a:r>
            <a:r>
              <a:rPr sz="1800" spc="-20" dirty="0">
                <a:latin typeface="Arial"/>
                <a:cs typeface="Arial"/>
              </a:rPr>
              <a:t>беговой </a:t>
            </a:r>
            <a:r>
              <a:rPr sz="1800" spc="-5" dirty="0">
                <a:latin typeface="Arial"/>
                <a:cs typeface="Arial"/>
              </a:rPr>
              <a:t>дорожке</a:t>
            </a:r>
            <a:r>
              <a:rPr sz="1800" spc="-260" dirty="0">
                <a:latin typeface="Arial"/>
                <a:cs typeface="Arial"/>
              </a:rPr>
              <a:t> </a:t>
            </a:r>
            <a:r>
              <a:rPr sz="1800" dirty="0">
                <a:latin typeface="Arial"/>
                <a:cs typeface="Arial"/>
              </a:rPr>
              <a:t>в  </a:t>
            </a:r>
            <a:r>
              <a:rPr sz="1800" spc="-20" dirty="0">
                <a:latin typeface="Arial"/>
                <a:cs typeface="Arial"/>
              </a:rPr>
              <a:t>подвесе.</a:t>
            </a:r>
            <a:endParaRPr sz="1800">
              <a:latin typeface="Arial"/>
              <a:cs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3215" y="3140455"/>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4" name="object 4"/>
          <p:cNvSpPr txBox="1"/>
          <p:nvPr/>
        </p:nvSpPr>
        <p:spPr>
          <a:xfrm>
            <a:off x="223215" y="999108"/>
            <a:ext cx="8260715" cy="3319145"/>
          </a:xfrm>
          <a:prstGeom prst="rect">
            <a:avLst/>
          </a:prstGeom>
        </p:spPr>
        <p:txBody>
          <a:bodyPr vert="horz" wrap="square" lIns="0" tIns="67945" rIns="0" bIns="0" rtlCol="0">
            <a:spAutoFit/>
          </a:bodyPr>
          <a:lstStyle/>
          <a:p>
            <a:pPr marL="144145" algn="ctr">
              <a:lnSpc>
                <a:spcPct val="100000"/>
              </a:lnSpc>
              <a:spcBef>
                <a:spcPts val="535"/>
              </a:spcBef>
            </a:pPr>
            <a:r>
              <a:rPr sz="1800" b="1" spc="-40" dirty="0">
                <a:latin typeface="Arial"/>
                <a:cs typeface="Arial"/>
              </a:rPr>
              <a:t>ФИЗИОТЕРАПИЯ</a:t>
            </a:r>
            <a:endParaRPr sz="1800">
              <a:latin typeface="Arial"/>
              <a:cs typeface="Arial"/>
            </a:endParaRPr>
          </a:p>
          <a:p>
            <a:pPr marL="355600" marR="5080" indent="-342900" algn="just">
              <a:lnSpc>
                <a:spcPct val="100000"/>
              </a:lnSpc>
              <a:spcBef>
                <a:spcPts val="434"/>
              </a:spcBef>
            </a:pPr>
            <a:r>
              <a:rPr sz="1800" dirty="0">
                <a:latin typeface="Arial"/>
                <a:cs typeface="Arial"/>
              </a:rPr>
              <a:t>• </a:t>
            </a:r>
            <a:r>
              <a:rPr sz="1800" spc="-25" dirty="0">
                <a:latin typeface="Arial"/>
                <a:cs typeface="Arial"/>
              </a:rPr>
              <a:t>Уже </a:t>
            </a:r>
            <a:r>
              <a:rPr sz="1800" spc="-15" dirty="0">
                <a:latin typeface="Arial"/>
                <a:cs typeface="Arial"/>
              </a:rPr>
              <a:t>через </a:t>
            </a:r>
            <a:r>
              <a:rPr sz="1800" spc="-5" dirty="0">
                <a:latin typeface="Arial"/>
                <a:cs typeface="Arial"/>
              </a:rPr>
              <a:t>сутки </a:t>
            </a:r>
            <a:r>
              <a:rPr sz="1800" dirty="0">
                <a:latin typeface="Arial"/>
                <a:cs typeface="Arial"/>
              </a:rPr>
              <a:t>после </a:t>
            </a:r>
            <a:r>
              <a:rPr sz="1800" spc="-10" dirty="0">
                <a:latin typeface="Arial"/>
                <a:cs typeface="Arial"/>
              </a:rPr>
              <a:t>операции </a:t>
            </a:r>
            <a:r>
              <a:rPr sz="1800" spc="-15" dirty="0">
                <a:latin typeface="Arial"/>
                <a:cs typeface="Arial"/>
              </a:rPr>
              <a:t>назначают </a:t>
            </a:r>
            <a:r>
              <a:rPr sz="1800" spc="-10" dirty="0">
                <a:latin typeface="Arial"/>
                <a:cs typeface="Arial"/>
              </a:rPr>
              <a:t>низкочастотную импульсную  магнитотерапию сразу </a:t>
            </a:r>
            <a:r>
              <a:rPr sz="1800" spc="-5" dirty="0">
                <a:latin typeface="Arial"/>
                <a:cs typeface="Arial"/>
              </a:rPr>
              <a:t>после </a:t>
            </a:r>
            <a:r>
              <a:rPr sz="1800" spc="-10" dirty="0">
                <a:latin typeface="Arial"/>
                <a:cs typeface="Arial"/>
              </a:rPr>
              <a:t>выполненного </a:t>
            </a:r>
            <a:r>
              <a:rPr sz="1800" spc="-25" dirty="0">
                <a:latin typeface="Arial"/>
                <a:cs typeface="Arial"/>
              </a:rPr>
              <a:t>УФО </a:t>
            </a:r>
            <a:r>
              <a:rPr sz="1800" dirty="0">
                <a:latin typeface="Arial"/>
                <a:cs typeface="Arial"/>
              </a:rPr>
              <a:t>или </a:t>
            </a:r>
            <a:r>
              <a:rPr sz="1800" spc="-15" dirty="0">
                <a:latin typeface="Arial"/>
                <a:cs typeface="Arial"/>
              </a:rPr>
              <a:t>фотохромотерапии  </a:t>
            </a:r>
            <a:r>
              <a:rPr sz="1800" dirty="0">
                <a:latin typeface="Arial"/>
                <a:cs typeface="Arial"/>
              </a:rPr>
              <a:t>синим</a:t>
            </a:r>
            <a:r>
              <a:rPr sz="1800" spc="-25" dirty="0">
                <a:latin typeface="Arial"/>
                <a:cs typeface="Arial"/>
              </a:rPr>
              <a:t> </a:t>
            </a:r>
            <a:r>
              <a:rPr sz="1800" dirty="0">
                <a:latin typeface="Arial"/>
                <a:cs typeface="Arial"/>
              </a:rPr>
              <a:t>спектром.</a:t>
            </a:r>
            <a:endParaRPr sz="1800">
              <a:latin typeface="Arial"/>
              <a:cs typeface="Arial"/>
            </a:endParaRPr>
          </a:p>
          <a:p>
            <a:pPr marL="355600" marR="347345" indent="-342900">
              <a:lnSpc>
                <a:spcPct val="100000"/>
              </a:lnSpc>
              <a:spcBef>
                <a:spcPts val="434"/>
              </a:spcBef>
              <a:tabLst>
                <a:tab pos="354965" algn="l"/>
              </a:tabLst>
            </a:pPr>
            <a:r>
              <a:rPr sz="1800" dirty="0">
                <a:latin typeface="Arial"/>
                <a:cs typeface="Arial"/>
              </a:rPr>
              <a:t>•	Эффективно </a:t>
            </a:r>
            <a:r>
              <a:rPr sz="1800" spc="-10" dirty="0">
                <a:latin typeface="Arial"/>
                <a:cs typeface="Arial"/>
              </a:rPr>
              <a:t>использование криотерапии </a:t>
            </a:r>
            <a:r>
              <a:rPr sz="1800" dirty="0">
                <a:latin typeface="Arial"/>
                <a:cs typeface="Arial"/>
              </a:rPr>
              <a:t>на </a:t>
            </a:r>
            <a:r>
              <a:rPr sz="1800" spc="-20" dirty="0">
                <a:latin typeface="Arial"/>
                <a:cs typeface="Arial"/>
              </a:rPr>
              <a:t>область </a:t>
            </a:r>
            <a:r>
              <a:rPr sz="1800" spc="-10" dirty="0">
                <a:latin typeface="Arial"/>
                <a:cs typeface="Arial"/>
              </a:rPr>
              <a:t>оперированного  </a:t>
            </a:r>
            <a:r>
              <a:rPr sz="1800" spc="-15" dirty="0">
                <a:latin typeface="Arial"/>
                <a:cs typeface="Arial"/>
              </a:rPr>
              <a:t>сустава </a:t>
            </a:r>
            <a:r>
              <a:rPr sz="1800" dirty="0">
                <a:latin typeface="Arial"/>
                <a:cs typeface="Arial"/>
              </a:rPr>
              <a:t>и </a:t>
            </a:r>
            <a:r>
              <a:rPr sz="1800" spc="-15" dirty="0">
                <a:latin typeface="Arial"/>
                <a:cs typeface="Arial"/>
              </a:rPr>
              <a:t>аппаратного </a:t>
            </a:r>
            <a:r>
              <a:rPr sz="1800" spc="-5" dirty="0">
                <a:latin typeface="Arial"/>
                <a:cs typeface="Arial"/>
              </a:rPr>
              <a:t>массажа </a:t>
            </a:r>
            <a:r>
              <a:rPr sz="1800" spc="-10" dirty="0">
                <a:latin typeface="Arial"/>
                <a:cs typeface="Arial"/>
              </a:rPr>
              <a:t>оперированной конечности </a:t>
            </a:r>
            <a:r>
              <a:rPr sz="1800" dirty="0">
                <a:latin typeface="Arial"/>
                <a:cs typeface="Arial"/>
              </a:rPr>
              <a:t>с </a:t>
            </a:r>
            <a:r>
              <a:rPr sz="1800" spc="-5" dirty="0">
                <a:latin typeface="Arial"/>
                <a:cs typeface="Arial"/>
              </a:rPr>
              <a:t>помощью  </a:t>
            </a:r>
            <a:r>
              <a:rPr sz="1800" spc="-10" dirty="0">
                <a:latin typeface="Arial"/>
                <a:cs typeface="Arial"/>
              </a:rPr>
              <a:t>переменного импульсного электростатического</a:t>
            </a:r>
            <a:r>
              <a:rPr sz="1800" spc="290" dirty="0">
                <a:latin typeface="Arial"/>
                <a:cs typeface="Arial"/>
              </a:rPr>
              <a:t> </a:t>
            </a:r>
            <a:r>
              <a:rPr sz="1800" spc="-10" dirty="0">
                <a:latin typeface="Arial"/>
                <a:cs typeface="Arial"/>
              </a:rPr>
              <a:t>поля.</a:t>
            </a:r>
            <a:endParaRPr sz="1800">
              <a:latin typeface="Arial"/>
              <a:cs typeface="Arial"/>
            </a:endParaRPr>
          </a:p>
          <a:p>
            <a:pPr marL="355600">
              <a:lnSpc>
                <a:spcPct val="100000"/>
              </a:lnSpc>
              <a:spcBef>
                <a:spcPts val="234"/>
              </a:spcBef>
            </a:pPr>
            <a:r>
              <a:rPr sz="1800" dirty="0">
                <a:latin typeface="Arial"/>
                <a:cs typeface="Arial"/>
              </a:rPr>
              <a:t>С </a:t>
            </a:r>
            <a:r>
              <a:rPr sz="1800" spc="-5" dirty="0">
                <a:latin typeface="Arial"/>
                <a:cs typeface="Arial"/>
              </a:rPr>
              <a:t>3-4 дня </a:t>
            </a:r>
            <a:r>
              <a:rPr sz="1800" spc="-15" dirty="0">
                <a:latin typeface="Arial"/>
                <a:cs typeface="Arial"/>
              </a:rPr>
              <a:t>возможно назначение </a:t>
            </a:r>
            <a:r>
              <a:rPr sz="1800" spc="-5" dirty="0">
                <a:latin typeface="Arial"/>
                <a:cs typeface="Arial"/>
              </a:rPr>
              <a:t>электростимуляции </a:t>
            </a:r>
            <a:r>
              <a:rPr sz="1800" spc="-20" dirty="0">
                <a:latin typeface="Arial"/>
                <a:cs typeface="Arial"/>
              </a:rPr>
              <a:t>четырехглавой</a:t>
            </a:r>
            <a:r>
              <a:rPr sz="1800" spc="-325" dirty="0">
                <a:latin typeface="Arial"/>
                <a:cs typeface="Arial"/>
              </a:rPr>
              <a:t> </a:t>
            </a:r>
            <a:r>
              <a:rPr sz="1800" dirty="0">
                <a:latin typeface="Arial"/>
                <a:cs typeface="Arial"/>
              </a:rPr>
              <a:t>и</a:t>
            </a:r>
            <a:endParaRPr sz="1800">
              <a:latin typeface="Arial"/>
              <a:cs typeface="Arial"/>
            </a:endParaRPr>
          </a:p>
          <a:p>
            <a:pPr marL="355600">
              <a:lnSpc>
                <a:spcPct val="100000"/>
              </a:lnSpc>
              <a:spcBef>
                <a:spcPts val="20"/>
              </a:spcBef>
            </a:pPr>
            <a:r>
              <a:rPr sz="1800" spc="-15" dirty="0">
                <a:latin typeface="Arial"/>
                <a:cs typeface="Arial"/>
              </a:rPr>
              <a:t>двухглавой </a:t>
            </a:r>
            <a:r>
              <a:rPr sz="1800" spc="-5" dirty="0">
                <a:latin typeface="Arial"/>
                <a:cs typeface="Arial"/>
              </a:rPr>
              <a:t>мышц </a:t>
            </a:r>
            <a:r>
              <a:rPr sz="1800" spc="-15" dirty="0">
                <a:latin typeface="Arial"/>
                <a:cs typeface="Arial"/>
              </a:rPr>
              <a:t>бедра </a:t>
            </a:r>
            <a:r>
              <a:rPr sz="1800" spc="-10" dirty="0">
                <a:latin typeface="Arial"/>
                <a:cs typeface="Arial"/>
              </a:rPr>
              <a:t>оперированной</a:t>
            </a:r>
            <a:r>
              <a:rPr sz="1800" spc="-145" dirty="0">
                <a:latin typeface="Arial"/>
                <a:cs typeface="Arial"/>
              </a:rPr>
              <a:t> </a:t>
            </a:r>
            <a:r>
              <a:rPr sz="1800" spc="-10" dirty="0">
                <a:latin typeface="Arial"/>
                <a:cs typeface="Arial"/>
              </a:rPr>
              <a:t>конечности.</a:t>
            </a:r>
            <a:endParaRPr sz="1800">
              <a:latin typeface="Arial"/>
              <a:cs typeface="Arial"/>
            </a:endParaRPr>
          </a:p>
          <a:p>
            <a:pPr marL="355600" marR="284480" indent="-342900">
              <a:lnSpc>
                <a:spcPct val="100000"/>
              </a:lnSpc>
              <a:spcBef>
                <a:spcPts val="615"/>
              </a:spcBef>
              <a:tabLst>
                <a:tab pos="354965" algn="l"/>
              </a:tabLst>
            </a:pPr>
            <a:r>
              <a:rPr sz="1800" dirty="0">
                <a:latin typeface="Arial"/>
                <a:cs typeface="Arial"/>
              </a:rPr>
              <a:t>•	Для </a:t>
            </a:r>
            <a:r>
              <a:rPr sz="1800" spc="-5" dirty="0">
                <a:latin typeface="Arial"/>
                <a:cs typeface="Arial"/>
              </a:rPr>
              <a:t>профилактики </a:t>
            </a:r>
            <a:r>
              <a:rPr sz="1800" spc="-10" dirty="0">
                <a:latin typeface="Arial"/>
                <a:cs typeface="Arial"/>
              </a:rPr>
              <a:t>пневмонии </a:t>
            </a:r>
            <a:r>
              <a:rPr sz="1800" dirty="0">
                <a:latin typeface="Arial"/>
                <a:cs typeface="Arial"/>
              </a:rPr>
              <a:t>и </a:t>
            </a:r>
            <a:r>
              <a:rPr sz="1800" spc="-5" dirty="0">
                <a:latin typeface="Arial"/>
                <a:cs typeface="Arial"/>
              </a:rPr>
              <a:t>застойных </a:t>
            </a:r>
            <a:r>
              <a:rPr sz="1800" spc="-10" dirty="0">
                <a:latin typeface="Arial"/>
                <a:cs typeface="Arial"/>
              </a:rPr>
              <a:t>явлений </a:t>
            </a:r>
            <a:r>
              <a:rPr sz="1800" dirty="0">
                <a:latin typeface="Arial"/>
                <a:cs typeface="Arial"/>
              </a:rPr>
              <a:t>в </a:t>
            </a:r>
            <a:r>
              <a:rPr sz="1800" spc="-5" dirty="0">
                <a:latin typeface="Arial"/>
                <a:cs typeface="Arial"/>
              </a:rPr>
              <a:t>легких</a:t>
            </a:r>
            <a:r>
              <a:rPr sz="1800" spc="-235" dirty="0">
                <a:latin typeface="Arial"/>
                <a:cs typeface="Arial"/>
              </a:rPr>
              <a:t> </a:t>
            </a:r>
            <a:r>
              <a:rPr sz="1800" spc="-15" dirty="0">
                <a:latin typeface="Arial"/>
                <a:cs typeface="Arial"/>
              </a:rPr>
              <a:t>назначают  </a:t>
            </a:r>
            <a:r>
              <a:rPr sz="1800" spc="-5" dirty="0">
                <a:latin typeface="Arial"/>
                <a:cs typeface="Arial"/>
              </a:rPr>
              <a:t>массаж </a:t>
            </a:r>
            <a:r>
              <a:rPr sz="1800" dirty="0">
                <a:latin typeface="Arial"/>
                <a:cs typeface="Arial"/>
              </a:rPr>
              <a:t>или </a:t>
            </a:r>
            <a:r>
              <a:rPr sz="1800" spc="-5" dirty="0">
                <a:latin typeface="Arial"/>
                <a:cs typeface="Arial"/>
              </a:rPr>
              <a:t>вибромассаж </a:t>
            </a:r>
            <a:r>
              <a:rPr sz="1800" spc="-20" dirty="0">
                <a:latin typeface="Arial"/>
                <a:cs typeface="Arial"/>
              </a:rPr>
              <a:t>грудной</a:t>
            </a:r>
            <a:r>
              <a:rPr sz="1800" spc="-140" dirty="0">
                <a:latin typeface="Arial"/>
                <a:cs typeface="Arial"/>
              </a:rPr>
              <a:t> </a:t>
            </a:r>
            <a:r>
              <a:rPr sz="1800" spc="-10" dirty="0">
                <a:latin typeface="Arial"/>
                <a:cs typeface="Arial"/>
              </a:rPr>
              <a:t>клетки.</a:t>
            </a:r>
            <a:endParaRPr sz="180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26516" y="1248283"/>
            <a:ext cx="629475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Реабилитация </a:t>
            </a:r>
            <a:r>
              <a:rPr sz="1800" b="1" dirty="0">
                <a:latin typeface="Arial"/>
                <a:cs typeface="Arial"/>
              </a:rPr>
              <a:t>в </a:t>
            </a:r>
            <a:r>
              <a:rPr sz="1800" b="1" spc="-5" dirty="0">
                <a:latin typeface="Arial"/>
                <a:cs typeface="Arial"/>
              </a:rPr>
              <a:t>позднем </a:t>
            </a:r>
            <a:r>
              <a:rPr sz="1800" b="1" spc="-10" dirty="0">
                <a:latin typeface="Arial"/>
                <a:cs typeface="Arial"/>
              </a:rPr>
              <a:t>послеоперационном</a:t>
            </a:r>
            <a:r>
              <a:rPr sz="1800" b="1" spc="-85" dirty="0">
                <a:latin typeface="Arial"/>
                <a:cs typeface="Arial"/>
              </a:rPr>
              <a:t> </a:t>
            </a:r>
            <a:r>
              <a:rPr sz="1800" b="1" spc="-5" dirty="0">
                <a:latin typeface="Arial"/>
                <a:cs typeface="Arial"/>
              </a:rPr>
              <a:t>периоде</a:t>
            </a:r>
            <a:endParaRPr sz="1800">
              <a:latin typeface="Arial"/>
              <a:cs typeface="Arial"/>
            </a:endParaRPr>
          </a:p>
        </p:txBody>
      </p:sp>
      <p:sp>
        <p:nvSpPr>
          <p:cNvPr id="4" name="object 4"/>
          <p:cNvSpPr txBox="1"/>
          <p:nvPr/>
        </p:nvSpPr>
        <p:spPr>
          <a:xfrm>
            <a:off x="426516" y="2784805"/>
            <a:ext cx="106045"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endParaRPr sz="1800">
              <a:latin typeface="Arial"/>
              <a:cs typeface="Arial"/>
            </a:endParaRPr>
          </a:p>
        </p:txBody>
      </p:sp>
      <p:sp>
        <p:nvSpPr>
          <p:cNvPr id="5" name="object 5"/>
          <p:cNvSpPr txBox="1"/>
          <p:nvPr/>
        </p:nvSpPr>
        <p:spPr>
          <a:xfrm>
            <a:off x="426516" y="1577162"/>
            <a:ext cx="8319770" cy="3593465"/>
          </a:xfrm>
          <a:prstGeom prst="rect">
            <a:avLst/>
          </a:prstGeom>
        </p:spPr>
        <p:txBody>
          <a:bodyPr vert="horz" wrap="square" lIns="0" tIns="12700" rIns="0" bIns="0" rtlCol="0">
            <a:spAutoFit/>
          </a:bodyPr>
          <a:lstStyle/>
          <a:p>
            <a:pPr marL="12700">
              <a:lnSpc>
                <a:spcPts val="2145"/>
              </a:lnSpc>
              <a:spcBef>
                <a:spcPts val="100"/>
              </a:spcBef>
              <a:tabLst>
                <a:tab pos="355600" algn="l"/>
              </a:tabLst>
            </a:pPr>
            <a:r>
              <a:rPr sz="1800" dirty="0">
                <a:latin typeface="Arial"/>
                <a:cs typeface="Arial"/>
              </a:rPr>
              <a:t>•	</a:t>
            </a:r>
            <a:r>
              <a:rPr sz="2700" spc="-22" baseline="1543" dirty="0">
                <a:latin typeface="Arial"/>
                <a:cs typeface="Arial"/>
              </a:rPr>
              <a:t>Через </a:t>
            </a:r>
            <a:r>
              <a:rPr sz="2700" spc="-7" baseline="1543" dirty="0">
                <a:latin typeface="Arial"/>
                <a:cs typeface="Arial"/>
              </a:rPr>
              <a:t>2-3 </a:t>
            </a:r>
            <a:r>
              <a:rPr sz="2700" spc="-30" baseline="1543" dirty="0">
                <a:latin typeface="Arial"/>
                <a:cs typeface="Arial"/>
              </a:rPr>
              <a:t>недели </a:t>
            </a:r>
            <a:r>
              <a:rPr sz="2700" spc="-7" baseline="1543" dirty="0">
                <a:latin typeface="Arial"/>
                <a:cs typeface="Arial"/>
              </a:rPr>
              <a:t>после </a:t>
            </a:r>
            <a:r>
              <a:rPr sz="2700" spc="7" baseline="1543" dirty="0">
                <a:latin typeface="Arial"/>
                <a:cs typeface="Arial"/>
              </a:rPr>
              <a:t>ТЭП </a:t>
            </a:r>
            <a:r>
              <a:rPr sz="2700" spc="-22" baseline="1543" dirty="0">
                <a:latin typeface="Arial"/>
                <a:cs typeface="Arial"/>
              </a:rPr>
              <a:t>возможны </a:t>
            </a:r>
            <a:r>
              <a:rPr sz="2700" spc="-7" baseline="1543" dirty="0">
                <a:latin typeface="Arial"/>
                <a:cs typeface="Arial"/>
              </a:rPr>
              <a:t>занятия </a:t>
            </a:r>
            <a:r>
              <a:rPr sz="2700" baseline="1543" dirty="0">
                <a:latin typeface="Arial"/>
                <a:cs typeface="Arial"/>
              </a:rPr>
              <a:t>на </a:t>
            </a:r>
            <a:r>
              <a:rPr sz="2700" spc="-22" baseline="1543" dirty="0">
                <a:latin typeface="Arial"/>
                <a:cs typeface="Arial"/>
              </a:rPr>
              <a:t>велотренажере</a:t>
            </a:r>
            <a:r>
              <a:rPr sz="2700" spc="-412" baseline="1543" dirty="0">
                <a:latin typeface="Arial"/>
                <a:cs typeface="Arial"/>
              </a:rPr>
              <a:t> </a:t>
            </a:r>
            <a:r>
              <a:rPr sz="2700" spc="-37" baseline="1543" dirty="0">
                <a:latin typeface="Arial"/>
                <a:cs typeface="Arial"/>
              </a:rPr>
              <a:t>без</a:t>
            </a:r>
            <a:endParaRPr sz="2700" baseline="1543">
              <a:latin typeface="Arial"/>
              <a:cs typeface="Arial"/>
            </a:endParaRPr>
          </a:p>
          <a:p>
            <a:pPr marL="355600">
              <a:lnSpc>
                <a:spcPts val="2145"/>
              </a:lnSpc>
            </a:pPr>
            <a:r>
              <a:rPr sz="1800" spc="-10" dirty="0">
                <a:latin typeface="Arial"/>
                <a:cs typeface="Arial"/>
              </a:rPr>
              <a:t>нагрузки </a:t>
            </a:r>
            <a:r>
              <a:rPr sz="1800" dirty="0">
                <a:latin typeface="Arial"/>
                <a:cs typeface="Arial"/>
              </a:rPr>
              <a:t>в </a:t>
            </a:r>
            <a:r>
              <a:rPr sz="1800" spc="-20" dirty="0">
                <a:latin typeface="Arial"/>
                <a:cs typeface="Arial"/>
              </a:rPr>
              <a:t>течение </a:t>
            </a:r>
            <a:r>
              <a:rPr sz="1800" spc="-5" dirty="0">
                <a:latin typeface="Arial"/>
                <a:cs typeface="Arial"/>
              </a:rPr>
              <a:t>3-10 минут 1 </a:t>
            </a:r>
            <a:r>
              <a:rPr sz="1800" dirty="0">
                <a:latin typeface="Arial"/>
                <a:cs typeface="Arial"/>
              </a:rPr>
              <a:t>- </a:t>
            </a:r>
            <a:r>
              <a:rPr sz="1800" spc="-5" dirty="0">
                <a:latin typeface="Arial"/>
                <a:cs typeface="Arial"/>
              </a:rPr>
              <a:t>2 </a:t>
            </a:r>
            <a:r>
              <a:rPr sz="1800" spc="-15" dirty="0">
                <a:latin typeface="Arial"/>
                <a:cs typeface="Arial"/>
              </a:rPr>
              <a:t>раза </a:t>
            </a:r>
            <a:r>
              <a:rPr sz="1800" dirty="0">
                <a:latin typeface="Arial"/>
                <a:cs typeface="Arial"/>
              </a:rPr>
              <a:t>в</a:t>
            </a:r>
            <a:r>
              <a:rPr sz="1800" spc="20" dirty="0">
                <a:latin typeface="Arial"/>
                <a:cs typeface="Arial"/>
              </a:rPr>
              <a:t> </a:t>
            </a:r>
            <a:r>
              <a:rPr sz="1800" spc="-5" dirty="0">
                <a:latin typeface="Arial"/>
                <a:cs typeface="Arial"/>
              </a:rPr>
              <a:t>день.</a:t>
            </a:r>
            <a:endParaRPr sz="1800">
              <a:latin typeface="Arial"/>
              <a:cs typeface="Arial"/>
            </a:endParaRPr>
          </a:p>
          <a:p>
            <a:pPr marL="12700">
              <a:lnSpc>
                <a:spcPts val="2140"/>
              </a:lnSpc>
              <a:spcBef>
                <a:spcPts val="470"/>
              </a:spcBef>
              <a:tabLst>
                <a:tab pos="355600" algn="l"/>
              </a:tabLst>
            </a:pPr>
            <a:r>
              <a:rPr sz="1800" dirty="0">
                <a:latin typeface="Arial"/>
                <a:cs typeface="Arial"/>
              </a:rPr>
              <a:t>•	</a:t>
            </a:r>
            <a:r>
              <a:rPr sz="2700" baseline="1543" dirty="0">
                <a:latin typeface="Arial"/>
                <a:cs typeface="Arial"/>
              </a:rPr>
              <a:t>С </a:t>
            </a:r>
            <a:r>
              <a:rPr sz="2700" spc="-15" baseline="1543" dirty="0">
                <a:latin typeface="Arial"/>
                <a:cs typeface="Arial"/>
              </a:rPr>
              <a:t>15-го </a:t>
            </a:r>
            <a:r>
              <a:rPr sz="2700" spc="-7" baseline="1543" dirty="0">
                <a:latin typeface="Arial"/>
                <a:cs typeface="Arial"/>
              </a:rPr>
              <a:t>дня после </a:t>
            </a:r>
            <a:r>
              <a:rPr sz="2700" spc="-15" baseline="1543" dirty="0">
                <a:latin typeface="Arial"/>
                <a:cs typeface="Arial"/>
              </a:rPr>
              <a:t>операции </a:t>
            </a:r>
            <a:r>
              <a:rPr sz="2700" spc="-30" baseline="1543" dirty="0">
                <a:latin typeface="Arial"/>
                <a:cs typeface="Arial"/>
              </a:rPr>
              <a:t>назначается </a:t>
            </a:r>
            <a:r>
              <a:rPr sz="2700" spc="-7" baseline="1543" dirty="0">
                <a:latin typeface="Arial"/>
                <a:cs typeface="Arial"/>
              </a:rPr>
              <a:t>массаж</a:t>
            </a:r>
            <a:r>
              <a:rPr sz="2700" spc="-135" baseline="1543" dirty="0">
                <a:latin typeface="Arial"/>
                <a:cs typeface="Arial"/>
              </a:rPr>
              <a:t> </a:t>
            </a:r>
            <a:r>
              <a:rPr sz="2700" spc="-15" baseline="1543" dirty="0">
                <a:latin typeface="Arial"/>
                <a:cs typeface="Arial"/>
              </a:rPr>
              <a:t>оперированной</a:t>
            </a:r>
            <a:endParaRPr sz="2700" baseline="1543">
              <a:latin typeface="Arial"/>
              <a:cs typeface="Arial"/>
            </a:endParaRPr>
          </a:p>
          <a:p>
            <a:pPr marL="355600">
              <a:lnSpc>
                <a:spcPts val="2140"/>
              </a:lnSpc>
            </a:pPr>
            <a:r>
              <a:rPr sz="1800" spc="-10" dirty="0">
                <a:latin typeface="Arial"/>
                <a:cs typeface="Arial"/>
              </a:rPr>
              <a:t>конечности</a:t>
            </a:r>
            <a:r>
              <a:rPr sz="1800" spc="-50" dirty="0">
                <a:latin typeface="Arial"/>
                <a:cs typeface="Arial"/>
              </a:rPr>
              <a:t> </a:t>
            </a:r>
            <a:r>
              <a:rPr sz="1800" spc="-10" dirty="0">
                <a:latin typeface="Arial"/>
                <a:cs typeface="Arial"/>
              </a:rPr>
              <a:t>№10-15.</a:t>
            </a:r>
            <a:endParaRPr sz="1800">
              <a:latin typeface="Arial"/>
              <a:cs typeface="Arial"/>
            </a:endParaRPr>
          </a:p>
          <a:p>
            <a:pPr marL="355600" marR="661035">
              <a:lnSpc>
                <a:spcPct val="101099"/>
              </a:lnSpc>
              <a:spcBef>
                <a:spcPts val="250"/>
              </a:spcBef>
            </a:pPr>
            <a:r>
              <a:rPr sz="1800" spc="-15" dirty="0">
                <a:latin typeface="Arial"/>
                <a:cs typeface="Arial"/>
              </a:rPr>
              <a:t>Через </a:t>
            </a:r>
            <a:r>
              <a:rPr sz="1800" spc="-5" dirty="0">
                <a:latin typeface="Arial"/>
                <a:cs typeface="Arial"/>
              </a:rPr>
              <a:t>3-4 </a:t>
            </a:r>
            <a:r>
              <a:rPr sz="1800" spc="-20" dirty="0">
                <a:latin typeface="Arial"/>
                <a:cs typeface="Arial"/>
              </a:rPr>
              <a:t>недели </a:t>
            </a:r>
            <a:r>
              <a:rPr sz="1800" spc="-5" dirty="0">
                <a:latin typeface="Arial"/>
                <a:cs typeface="Arial"/>
              </a:rPr>
              <a:t>после </a:t>
            </a:r>
            <a:r>
              <a:rPr sz="1800" spc="-10" dirty="0">
                <a:latin typeface="Arial"/>
                <a:cs typeface="Arial"/>
              </a:rPr>
              <a:t>операции </a:t>
            </a:r>
            <a:r>
              <a:rPr sz="1800" spc="-15" dirty="0">
                <a:latin typeface="Arial"/>
                <a:cs typeface="Arial"/>
              </a:rPr>
              <a:t>назначают лечебную </a:t>
            </a:r>
            <a:r>
              <a:rPr sz="1800" dirty="0">
                <a:latin typeface="Arial"/>
                <a:cs typeface="Arial"/>
              </a:rPr>
              <a:t>гимнастику</a:t>
            </a:r>
            <a:r>
              <a:rPr sz="1800" spc="-285" dirty="0">
                <a:latin typeface="Arial"/>
                <a:cs typeface="Arial"/>
              </a:rPr>
              <a:t> </a:t>
            </a:r>
            <a:r>
              <a:rPr sz="1800" dirty="0">
                <a:latin typeface="Arial"/>
                <a:cs typeface="Arial"/>
              </a:rPr>
              <a:t>в  </a:t>
            </a:r>
            <a:r>
              <a:rPr sz="1800" spc="-15" dirty="0">
                <a:latin typeface="Arial"/>
                <a:cs typeface="Arial"/>
              </a:rPr>
              <a:t>бассейне</a:t>
            </a:r>
            <a:endParaRPr sz="1800">
              <a:latin typeface="Arial"/>
              <a:cs typeface="Arial"/>
            </a:endParaRPr>
          </a:p>
          <a:p>
            <a:pPr marL="12700">
              <a:lnSpc>
                <a:spcPct val="100000"/>
              </a:lnSpc>
              <a:spcBef>
                <a:spcPts val="610"/>
              </a:spcBef>
              <a:tabLst>
                <a:tab pos="355600" algn="l"/>
              </a:tabLst>
            </a:pPr>
            <a:r>
              <a:rPr sz="1800" dirty="0">
                <a:latin typeface="Arial"/>
                <a:cs typeface="Arial"/>
              </a:rPr>
              <a:t>•	</a:t>
            </a:r>
            <a:r>
              <a:rPr sz="1800" spc="-5" dirty="0">
                <a:latin typeface="Arial"/>
                <a:cs typeface="Arial"/>
              </a:rPr>
              <a:t>При </a:t>
            </a:r>
            <a:r>
              <a:rPr sz="1800" spc="-15" dirty="0">
                <a:latin typeface="Arial"/>
                <a:cs typeface="Arial"/>
              </a:rPr>
              <a:t>болевом </a:t>
            </a:r>
            <a:r>
              <a:rPr sz="1800" spc="-5" dirty="0">
                <a:latin typeface="Arial"/>
                <a:cs typeface="Arial"/>
              </a:rPr>
              <a:t>синдроме </a:t>
            </a:r>
            <a:r>
              <a:rPr sz="1800" spc="-15" dirty="0">
                <a:latin typeface="Arial"/>
                <a:cs typeface="Arial"/>
              </a:rPr>
              <a:t>назначают </a:t>
            </a:r>
            <a:r>
              <a:rPr sz="1800" spc="-10" dirty="0">
                <a:latin typeface="Arial"/>
                <a:cs typeface="Arial"/>
              </a:rPr>
              <a:t>низкочастотную</a:t>
            </a:r>
            <a:r>
              <a:rPr sz="1800" spc="-260" dirty="0">
                <a:latin typeface="Arial"/>
                <a:cs typeface="Arial"/>
              </a:rPr>
              <a:t> </a:t>
            </a:r>
            <a:r>
              <a:rPr sz="1800" spc="-10" dirty="0">
                <a:latin typeface="Arial"/>
                <a:cs typeface="Arial"/>
              </a:rPr>
              <a:t>электротерапию:</a:t>
            </a:r>
            <a:endParaRPr sz="1800">
              <a:latin typeface="Arial"/>
              <a:cs typeface="Arial"/>
            </a:endParaRPr>
          </a:p>
          <a:p>
            <a:pPr marL="355600">
              <a:lnSpc>
                <a:spcPct val="100000"/>
              </a:lnSpc>
            </a:pPr>
            <a:r>
              <a:rPr sz="1800" spc="-10" dirty="0">
                <a:latin typeface="Arial"/>
                <a:cs typeface="Arial"/>
              </a:rPr>
              <a:t>амплипульстерапию </a:t>
            </a:r>
            <a:r>
              <a:rPr sz="1800" spc="-5" dirty="0">
                <a:latin typeface="Arial"/>
                <a:cs typeface="Arial"/>
              </a:rPr>
              <a:t>(СМТ), </a:t>
            </a:r>
            <a:r>
              <a:rPr sz="1800" dirty="0">
                <a:latin typeface="Arial"/>
                <a:cs typeface="Arial"/>
              </a:rPr>
              <a:t>а </a:t>
            </a:r>
            <a:r>
              <a:rPr sz="1800" spc="-10" dirty="0">
                <a:latin typeface="Arial"/>
                <a:cs typeface="Arial"/>
              </a:rPr>
              <a:t>также низкочастотную</a:t>
            </a:r>
            <a:r>
              <a:rPr sz="1800" spc="-300" dirty="0">
                <a:latin typeface="Arial"/>
                <a:cs typeface="Arial"/>
              </a:rPr>
              <a:t> </a:t>
            </a:r>
            <a:r>
              <a:rPr sz="1800" spc="-10" dirty="0">
                <a:latin typeface="Arial"/>
                <a:cs typeface="Arial"/>
              </a:rPr>
              <a:t>магнитотерапию.</a:t>
            </a:r>
            <a:endParaRPr sz="1800">
              <a:latin typeface="Arial"/>
              <a:cs typeface="Arial"/>
            </a:endParaRPr>
          </a:p>
          <a:p>
            <a:pPr marL="12700">
              <a:lnSpc>
                <a:spcPts val="2145"/>
              </a:lnSpc>
              <a:spcBef>
                <a:spcPts val="430"/>
              </a:spcBef>
              <a:tabLst>
                <a:tab pos="355600" algn="l"/>
              </a:tabLst>
            </a:pPr>
            <a:r>
              <a:rPr sz="1800" dirty="0">
                <a:latin typeface="Arial"/>
                <a:cs typeface="Arial"/>
              </a:rPr>
              <a:t>•	</a:t>
            </a:r>
            <a:r>
              <a:rPr sz="2700" spc="-22" baseline="1543" dirty="0">
                <a:latin typeface="Arial"/>
                <a:cs typeface="Arial"/>
              </a:rPr>
              <a:t>Через </a:t>
            </a:r>
            <a:r>
              <a:rPr sz="2700" spc="-7" baseline="1543" dirty="0">
                <a:latin typeface="Arial"/>
                <a:cs typeface="Arial"/>
              </a:rPr>
              <a:t>4-5 </a:t>
            </a:r>
            <a:r>
              <a:rPr sz="2700" spc="-30" baseline="1543" dirty="0">
                <a:latin typeface="Arial"/>
                <a:cs typeface="Arial"/>
              </a:rPr>
              <a:t>недель </a:t>
            </a:r>
            <a:r>
              <a:rPr sz="2700" spc="-22" baseline="1543" dirty="0">
                <a:latin typeface="Arial"/>
                <a:cs typeface="Arial"/>
              </a:rPr>
              <a:t>назначают лечебные </a:t>
            </a:r>
            <a:r>
              <a:rPr sz="2700" spc="-15" baseline="1543" dirty="0">
                <a:latin typeface="Arial"/>
                <a:cs typeface="Arial"/>
              </a:rPr>
              <a:t>ванны </a:t>
            </a:r>
            <a:r>
              <a:rPr sz="2700" baseline="1543" dirty="0">
                <a:latin typeface="Arial"/>
                <a:cs typeface="Arial"/>
              </a:rPr>
              <a:t>(жемчужные, </a:t>
            </a:r>
            <a:r>
              <a:rPr sz="2700" spc="-7" baseline="1543" dirty="0">
                <a:latin typeface="Arial"/>
                <a:cs typeface="Arial"/>
              </a:rPr>
              <a:t>кислородные</a:t>
            </a:r>
            <a:r>
              <a:rPr sz="2700" spc="-352" baseline="1543" dirty="0">
                <a:latin typeface="Arial"/>
                <a:cs typeface="Arial"/>
              </a:rPr>
              <a:t> </a:t>
            </a:r>
            <a:r>
              <a:rPr sz="2700" baseline="1543" dirty="0">
                <a:latin typeface="Arial"/>
                <a:cs typeface="Arial"/>
              </a:rPr>
              <a:t>и</a:t>
            </a:r>
            <a:endParaRPr sz="2700" baseline="1543">
              <a:latin typeface="Arial"/>
              <a:cs typeface="Arial"/>
            </a:endParaRPr>
          </a:p>
          <a:p>
            <a:pPr marL="355600">
              <a:lnSpc>
                <a:spcPts val="2145"/>
              </a:lnSpc>
            </a:pPr>
            <a:r>
              <a:rPr sz="1800" spc="-5" dirty="0">
                <a:latin typeface="Arial"/>
                <a:cs typeface="Arial"/>
              </a:rPr>
              <a:t>др.) </a:t>
            </a:r>
            <a:r>
              <a:rPr sz="1800" dirty="0">
                <a:latin typeface="Arial"/>
                <a:cs typeface="Arial"/>
              </a:rPr>
              <a:t>и </a:t>
            </a:r>
            <a:r>
              <a:rPr sz="1800" spc="-15" dirty="0">
                <a:latin typeface="Arial"/>
                <a:cs typeface="Arial"/>
              </a:rPr>
              <a:t>подводный</a:t>
            </a:r>
            <a:r>
              <a:rPr sz="1800" spc="-150" dirty="0">
                <a:latin typeface="Arial"/>
                <a:cs typeface="Arial"/>
              </a:rPr>
              <a:t> </a:t>
            </a:r>
            <a:r>
              <a:rPr sz="1800" spc="-5" dirty="0">
                <a:latin typeface="Arial"/>
                <a:cs typeface="Arial"/>
              </a:rPr>
              <a:t>душ-массаж.</a:t>
            </a:r>
            <a:endParaRPr sz="1800">
              <a:latin typeface="Arial"/>
              <a:cs typeface="Arial"/>
            </a:endParaRPr>
          </a:p>
          <a:p>
            <a:pPr marL="12700">
              <a:lnSpc>
                <a:spcPct val="100000"/>
              </a:lnSpc>
              <a:spcBef>
                <a:spcPts val="470"/>
              </a:spcBef>
              <a:tabLst>
                <a:tab pos="355600" algn="l"/>
              </a:tabLst>
            </a:pPr>
            <a:r>
              <a:rPr sz="1800" dirty="0">
                <a:latin typeface="Arial"/>
                <a:cs typeface="Arial"/>
              </a:rPr>
              <a:t>•	</a:t>
            </a:r>
            <a:r>
              <a:rPr sz="1800" spc="-5" dirty="0">
                <a:latin typeface="Arial"/>
                <a:cs typeface="Arial"/>
              </a:rPr>
              <a:t>показано </a:t>
            </a:r>
            <a:r>
              <a:rPr sz="1800" spc="-15" dirty="0">
                <a:latin typeface="Arial"/>
                <a:cs typeface="Arial"/>
              </a:rPr>
              <a:t>проведение </a:t>
            </a:r>
            <a:r>
              <a:rPr sz="1800" spc="-5" dirty="0">
                <a:latin typeface="Arial"/>
                <a:cs typeface="Arial"/>
              </a:rPr>
              <a:t>функциональной многоканальной стимуляции</a:t>
            </a:r>
            <a:r>
              <a:rPr sz="1800" spc="-70" dirty="0">
                <a:latin typeface="Arial"/>
                <a:cs typeface="Arial"/>
              </a:rPr>
              <a:t> </a:t>
            </a:r>
            <a:r>
              <a:rPr sz="1800" dirty="0">
                <a:latin typeface="Arial"/>
                <a:cs typeface="Arial"/>
              </a:rPr>
              <a:t>мышц</a:t>
            </a:r>
            <a:endParaRPr sz="1800">
              <a:latin typeface="Arial"/>
              <a:cs typeface="Arial"/>
            </a:endParaRPr>
          </a:p>
          <a:p>
            <a:pPr marL="355600">
              <a:lnSpc>
                <a:spcPct val="100000"/>
              </a:lnSpc>
            </a:pPr>
            <a:r>
              <a:rPr sz="1800" spc="-15" dirty="0">
                <a:latin typeface="Arial"/>
                <a:cs typeface="Arial"/>
              </a:rPr>
              <a:t>во </a:t>
            </a:r>
            <a:r>
              <a:rPr sz="1800" spc="-5" dirty="0">
                <a:latin typeface="Arial"/>
                <a:cs typeface="Arial"/>
              </a:rPr>
              <a:t>время </a:t>
            </a:r>
            <a:r>
              <a:rPr sz="1800" spc="-20" dirty="0">
                <a:latin typeface="Arial"/>
                <a:cs typeface="Arial"/>
              </a:rPr>
              <a:t>ходьбы</a:t>
            </a:r>
            <a:r>
              <a:rPr sz="1800" spc="-85" dirty="0">
                <a:latin typeface="Arial"/>
                <a:cs typeface="Arial"/>
              </a:rPr>
              <a:t> </a:t>
            </a:r>
            <a:r>
              <a:rPr sz="1800" spc="-5" dirty="0">
                <a:latin typeface="Arial"/>
                <a:cs typeface="Arial"/>
              </a:rPr>
              <a:t>(ФМСМ)</a:t>
            </a:r>
            <a:endParaRPr sz="180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0939" y="982208"/>
            <a:ext cx="7957184" cy="3630295"/>
          </a:xfrm>
          <a:prstGeom prst="rect">
            <a:avLst/>
          </a:prstGeom>
        </p:spPr>
        <p:txBody>
          <a:bodyPr vert="horz" wrap="square" lIns="0" tIns="62230" rIns="0" bIns="0" rtlCol="0">
            <a:spAutoFit/>
          </a:bodyPr>
          <a:lstStyle/>
          <a:p>
            <a:pPr marL="12700">
              <a:lnSpc>
                <a:spcPct val="100000"/>
              </a:lnSpc>
              <a:spcBef>
                <a:spcPts val="490"/>
              </a:spcBef>
            </a:pPr>
            <a:r>
              <a:rPr sz="1800" b="1" i="1" spc="-5" dirty="0">
                <a:latin typeface="Arial"/>
                <a:cs typeface="Arial"/>
              </a:rPr>
              <a:t>Рекомендации для</a:t>
            </a:r>
            <a:r>
              <a:rPr sz="1800" b="1" i="1" spc="-35" dirty="0">
                <a:latin typeface="Arial"/>
                <a:cs typeface="Arial"/>
              </a:rPr>
              <a:t> </a:t>
            </a:r>
            <a:r>
              <a:rPr sz="1800" b="1" i="1" spc="-5" dirty="0">
                <a:latin typeface="Arial"/>
                <a:cs typeface="Arial"/>
              </a:rPr>
              <a:t>пациентов</a:t>
            </a:r>
            <a:endParaRPr sz="1800">
              <a:latin typeface="Arial"/>
              <a:cs typeface="Arial"/>
            </a:endParaRPr>
          </a:p>
          <a:p>
            <a:pPr marL="12700">
              <a:lnSpc>
                <a:spcPct val="100000"/>
              </a:lnSpc>
              <a:spcBef>
                <a:spcPts val="400"/>
              </a:spcBef>
            </a:pPr>
            <a:r>
              <a:rPr sz="1800" spc="-5" dirty="0">
                <a:latin typeface="Arial"/>
                <a:cs typeface="Arial"/>
              </a:rPr>
              <a:t>1. Костыли </a:t>
            </a:r>
            <a:r>
              <a:rPr sz="1800" spc="-10" dirty="0">
                <a:latin typeface="Arial"/>
                <a:cs typeface="Arial"/>
              </a:rPr>
              <a:t>становятся </a:t>
            </a:r>
            <a:r>
              <a:rPr sz="1800" spc="-5" dirty="0">
                <a:latin typeface="Arial"/>
                <a:cs typeface="Arial"/>
              </a:rPr>
              <a:t>ненужными </a:t>
            </a:r>
            <a:r>
              <a:rPr sz="1800" spc="-15" dirty="0">
                <a:latin typeface="Arial"/>
                <a:cs typeface="Arial"/>
              </a:rPr>
              <a:t>через </a:t>
            </a:r>
            <a:r>
              <a:rPr sz="1800" spc="-5" dirty="0">
                <a:latin typeface="Arial"/>
                <a:cs typeface="Arial"/>
              </a:rPr>
              <a:t>3-4 </a:t>
            </a:r>
            <a:r>
              <a:rPr sz="1800" spc="-20" dirty="0">
                <a:latin typeface="Arial"/>
                <a:cs typeface="Arial"/>
              </a:rPr>
              <a:t>недели </a:t>
            </a:r>
            <a:r>
              <a:rPr sz="1800" spc="-5" dirty="0">
                <a:latin typeface="Arial"/>
                <a:cs typeface="Arial"/>
              </a:rPr>
              <a:t>после операции,</a:t>
            </a:r>
            <a:r>
              <a:rPr sz="1800" spc="165" dirty="0">
                <a:latin typeface="Arial"/>
                <a:cs typeface="Arial"/>
              </a:rPr>
              <a:t> </a:t>
            </a:r>
            <a:r>
              <a:rPr sz="1800" spc="5" dirty="0">
                <a:latin typeface="Arial"/>
                <a:cs typeface="Arial"/>
              </a:rPr>
              <a:t>как</a:t>
            </a:r>
            <a:endParaRPr sz="1800">
              <a:latin typeface="Arial"/>
              <a:cs typeface="Arial"/>
            </a:endParaRPr>
          </a:p>
          <a:p>
            <a:pPr marL="354965">
              <a:lnSpc>
                <a:spcPct val="100000"/>
              </a:lnSpc>
            </a:pPr>
            <a:r>
              <a:rPr sz="1800" spc="-10" dirty="0">
                <a:latin typeface="Arial"/>
                <a:cs typeface="Arial"/>
              </a:rPr>
              <a:t>только </a:t>
            </a:r>
            <a:r>
              <a:rPr sz="1800" spc="-15" dirty="0">
                <a:latin typeface="Arial"/>
                <a:cs typeface="Arial"/>
              </a:rPr>
              <a:t>позволит </a:t>
            </a:r>
            <a:r>
              <a:rPr sz="1800" spc="-10" dirty="0">
                <a:latin typeface="Arial"/>
                <a:cs typeface="Arial"/>
              </a:rPr>
              <a:t>самочувствие</a:t>
            </a:r>
            <a:r>
              <a:rPr sz="1800" spc="-180" dirty="0">
                <a:latin typeface="Arial"/>
                <a:cs typeface="Arial"/>
              </a:rPr>
              <a:t> </a:t>
            </a:r>
            <a:r>
              <a:rPr sz="1800" spc="-5" dirty="0">
                <a:latin typeface="Arial"/>
                <a:cs typeface="Arial"/>
              </a:rPr>
              <a:t>пациента.</a:t>
            </a:r>
            <a:endParaRPr sz="1800">
              <a:latin typeface="Arial"/>
              <a:cs typeface="Arial"/>
            </a:endParaRPr>
          </a:p>
          <a:p>
            <a:pPr marL="354965" marR="456565" indent="-342900">
              <a:lnSpc>
                <a:spcPct val="100000"/>
              </a:lnSpc>
              <a:spcBef>
                <a:spcPts val="409"/>
              </a:spcBef>
            </a:pPr>
            <a:r>
              <a:rPr sz="1800" spc="-5" dirty="0">
                <a:latin typeface="Arial"/>
                <a:cs typeface="Arial"/>
              </a:rPr>
              <a:t>2. </a:t>
            </a:r>
            <a:r>
              <a:rPr sz="1800" spc="-25" dirty="0">
                <a:latin typeface="Arial"/>
                <a:cs typeface="Arial"/>
              </a:rPr>
              <a:t>Следует </a:t>
            </a:r>
            <a:r>
              <a:rPr sz="1800" spc="-15" dirty="0">
                <a:latin typeface="Arial"/>
                <a:cs typeface="Arial"/>
              </a:rPr>
              <a:t>бинтовать </a:t>
            </a:r>
            <a:r>
              <a:rPr sz="1800" spc="-10" dirty="0">
                <a:latin typeface="Arial"/>
                <a:cs typeface="Arial"/>
              </a:rPr>
              <a:t>оперированную </a:t>
            </a:r>
            <a:r>
              <a:rPr sz="1800" spc="-5" dirty="0">
                <a:latin typeface="Arial"/>
                <a:cs typeface="Arial"/>
              </a:rPr>
              <a:t>ногу </a:t>
            </a:r>
            <a:r>
              <a:rPr sz="1800" spc="-10" dirty="0">
                <a:latin typeface="Arial"/>
                <a:cs typeface="Arial"/>
              </a:rPr>
              <a:t>эластичным </a:t>
            </a:r>
            <a:r>
              <a:rPr sz="1800" spc="-5" dirty="0">
                <a:latin typeface="Arial"/>
                <a:cs typeface="Arial"/>
              </a:rPr>
              <a:t>бинтом </a:t>
            </a:r>
            <a:r>
              <a:rPr sz="1800" dirty="0">
                <a:latin typeface="Arial"/>
                <a:cs typeface="Arial"/>
              </a:rPr>
              <a:t>до </a:t>
            </a:r>
            <a:r>
              <a:rPr sz="1800" spc="-5" dirty="0">
                <a:latin typeface="Arial"/>
                <a:cs typeface="Arial"/>
              </a:rPr>
              <a:t>3-х  </a:t>
            </a:r>
            <a:r>
              <a:rPr sz="1800" spc="-10" dirty="0">
                <a:latin typeface="Arial"/>
                <a:cs typeface="Arial"/>
              </a:rPr>
              <a:t>месяцев </a:t>
            </a:r>
            <a:r>
              <a:rPr sz="1800" spc="-5" dirty="0">
                <a:latin typeface="Arial"/>
                <a:cs typeface="Arial"/>
              </a:rPr>
              <a:t>после</a:t>
            </a:r>
            <a:r>
              <a:rPr sz="1800" spc="-60" dirty="0">
                <a:latin typeface="Arial"/>
                <a:cs typeface="Arial"/>
              </a:rPr>
              <a:t> </a:t>
            </a:r>
            <a:r>
              <a:rPr sz="1800" spc="-10" dirty="0">
                <a:latin typeface="Arial"/>
                <a:cs typeface="Arial"/>
              </a:rPr>
              <a:t>операции.</a:t>
            </a:r>
            <a:endParaRPr sz="1800">
              <a:latin typeface="Arial"/>
              <a:cs typeface="Arial"/>
            </a:endParaRPr>
          </a:p>
          <a:p>
            <a:pPr marL="354965" marR="60325" indent="-342900">
              <a:lnSpc>
                <a:spcPct val="100000"/>
              </a:lnSpc>
              <a:spcBef>
                <a:spcPts val="395"/>
              </a:spcBef>
            </a:pPr>
            <a:r>
              <a:rPr sz="1800" spc="-5" dirty="0">
                <a:latin typeface="Arial"/>
                <a:cs typeface="Arial"/>
              </a:rPr>
              <a:t>3. Опасные виды активности после </a:t>
            </a:r>
            <a:r>
              <a:rPr sz="1800" spc="-10" dirty="0">
                <a:latin typeface="Arial"/>
                <a:cs typeface="Arial"/>
              </a:rPr>
              <a:t>операции: </a:t>
            </a:r>
            <a:r>
              <a:rPr sz="1800" spc="-65" dirty="0">
                <a:latin typeface="Arial"/>
                <a:cs typeface="Arial"/>
              </a:rPr>
              <a:t>бег, </a:t>
            </a:r>
            <a:r>
              <a:rPr sz="1800" spc="-5" dirty="0">
                <a:latin typeface="Arial"/>
                <a:cs typeface="Arial"/>
              </a:rPr>
              <a:t>прыжки, </a:t>
            </a:r>
            <a:r>
              <a:rPr sz="1800" dirty="0">
                <a:latin typeface="Arial"/>
                <a:cs typeface="Arial"/>
              </a:rPr>
              <a:t>игры с </a:t>
            </a:r>
            <a:r>
              <a:rPr sz="1800" spc="-5" dirty="0">
                <a:latin typeface="Arial"/>
                <a:cs typeface="Arial"/>
              </a:rPr>
              <a:t>мячом,  </a:t>
            </a:r>
            <a:r>
              <a:rPr sz="1800" dirty="0">
                <a:latin typeface="Arial"/>
                <a:cs typeface="Arial"/>
              </a:rPr>
              <a:t>контактные </a:t>
            </a:r>
            <a:r>
              <a:rPr sz="1800" spc="-5" dirty="0">
                <a:latin typeface="Arial"/>
                <a:cs typeface="Arial"/>
              </a:rPr>
              <a:t>виды </a:t>
            </a:r>
            <a:r>
              <a:rPr sz="1800" spc="-15" dirty="0">
                <a:latin typeface="Arial"/>
                <a:cs typeface="Arial"/>
              </a:rPr>
              <a:t>спорта, </a:t>
            </a:r>
            <a:r>
              <a:rPr sz="1800" dirty="0">
                <a:latin typeface="Arial"/>
                <a:cs typeface="Arial"/>
              </a:rPr>
              <a:t>аэробика – не</a:t>
            </a:r>
            <a:r>
              <a:rPr sz="1800" spc="-45" dirty="0">
                <a:latin typeface="Arial"/>
                <a:cs typeface="Arial"/>
              </a:rPr>
              <a:t> </a:t>
            </a:r>
            <a:r>
              <a:rPr sz="1800" spc="-10" dirty="0">
                <a:latin typeface="Arial"/>
                <a:cs typeface="Arial"/>
              </a:rPr>
              <a:t>рекомендуются.</a:t>
            </a:r>
            <a:endParaRPr sz="1800">
              <a:latin typeface="Arial"/>
              <a:cs typeface="Arial"/>
            </a:endParaRPr>
          </a:p>
          <a:p>
            <a:pPr marL="354965" marR="5080" indent="-342900">
              <a:lnSpc>
                <a:spcPct val="100800"/>
              </a:lnSpc>
              <a:spcBef>
                <a:spcPts val="270"/>
              </a:spcBef>
            </a:pPr>
            <a:r>
              <a:rPr sz="1800" spc="-5" dirty="0">
                <a:latin typeface="Arial"/>
                <a:cs typeface="Arial"/>
              </a:rPr>
              <a:t>4. </a:t>
            </a:r>
            <a:r>
              <a:rPr sz="1800" spc="-15" dirty="0">
                <a:latin typeface="Arial"/>
                <a:cs typeface="Arial"/>
              </a:rPr>
              <a:t>Разрешенная </a:t>
            </a:r>
            <a:r>
              <a:rPr sz="1800" spc="-5" dirty="0">
                <a:latin typeface="Arial"/>
                <a:cs typeface="Arial"/>
              </a:rPr>
              <a:t>активность после </a:t>
            </a:r>
            <a:r>
              <a:rPr sz="1800" spc="-10" dirty="0">
                <a:latin typeface="Arial"/>
                <a:cs typeface="Arial"/>
              </a:rPr>
              <a:t>операции: </a:t>
            </a:r>
            <a:r>
              <a:rPr sz="1800" spc="-15" dirty="0">
                <a:latin typeface="Arial"/>
                <a:cs typeface="Arial"/>
              </a:rPr>
              <a:t>неутомительные </a:t>
            </a:r>
            <a:r>
              <a:rPr sz="1800" spc="-10" dirty="0">
                <a:latin typeface="Arial"/>
                <a:cs typeface="Arial"/>
              </a:rPr>
              <a:t>прогулки,  плавание, </a:t>
            </a:r>
            <a:r>
              <a:rPr sz="1800" spc="-15" dirty="0">
                <a:latin typeface="Arial"/>
                <a:cs typeface="Arial"/>
              </a:rPr>
              <a:t>гольф, </a:t>
            </a:r>
            <a:r>
              <a:rPr sz="1800" spc="-10" dirty="0">
                <a:latin typeface="Arial"/>
                <a:cs typeface="Arial"/>
              </a:rPr>
              <a:t>вождение автомобиля, </a:t>
            </a:r>
            <a:r>
              <a:rPr sz="1800" spc="-5" dirty="0">
                <a:latin typeface="Arial"/>
                <a:cs typeface="Arial"/>
              </a:rPr>
              <a:t>«неэкстремальный» туризм,  </a:t>
            </a:r>
            <a:r>
              <a:rPr sz="1800" spc="-15" dirty="0">
                <a:latin typeface="Arial"/>
                <a:cs typeface="Arial"/>
              </a:rPr>
              <a:t>подъемы </a:t>
            </a:r>
            <a:r>
              <a:rPr sz="1800" spc="-5" dirty="0">
                <a:latin typeface="Arial"/>
                <a:cs typeface="Arial"/>
              </a:rPr>
              <a:t>по </a:t>
            </a:r>
            <a:r>
              <a:rPr sz="1800" dirty="0">
                <a:latin typeface="Arial"/>
                <a:cs typeface="Arial"/>
              </a:rPr>
              <a:t>невысокой </a:t>
            </a:r>
            <a:r>
              <a:rPr sz="1800" spc="-10" dirty="0">
                <a:latin typeface="Arial"/>
                <a:cs typeface="Arial"/>
              </a:rPr>
              <a:t>лестнице, </a:t>
            </a:r>
            <a:r>
              <a:rPr sz="1800" dirty="0">
                <a:latin typeface="Arial"/>
                <a:cs typeface="Arial"/>
              </a:rPr>
              <a:t>лыжи, </a:t>
            </a:r>
            <a:r>
              <a:rPr sz="1800" spc="-15" dirty="0">
                <a:latin typeface="Arial"/>
                <a:cs typeface="Arial"/>
              </a:rPr>
              <a:t>велосипед, </a:t>
            </a:r>
            <a:r>
              <a:rPr sz="1800" spc="-25" dirty="0">
                <a:latin typeface="Arial"/>
                <a:cs typeface="Arial"/>
              </a:rPr>
              <a:t>ходьба </a:t>
            </a:r>
            <a:r>
              <a:rPr sz="1800" dirty="0">
                <a:latin typeface="Arial"/>
                <a:cs typeface="Arial"/>
              </a:rPr>
              <a:t>с</a:t>
            </a:r>
            <a:r>
              <a:rPr sz="1800" spc="-220" dirty="0">
                <a:latin typeface="Arial"/>
                <a:cs typeface="Arial"/>
              </a:rPr>
              <a:t> </a:t>
            </a:r>
            <a:r>
              <a:rPr sz="1800" dirty="0">
                <a:latin typeface="Arial"/>
                <a:cs typeface="Arial"/>
              </a:rPr>
              <a:t>палками.</a:t>
            </a:r>
            <a:endParaRPr sz="1800">
              <a:latin typeface="Arial"/>
              <a:cs typeface="Arial"/>
            </a:endParaRPr>
          </a:p>
          <a:p>
            <a:pPr marL="12700">
              <a:lnSpc>
                <a:spcPct val="100000"/>
              </a:lnSpc>
              <a:spcBef>
                <a:spcPts val="540"/>
              </a:spcBef>
            </a:pPr>
            <a:r>
              <a:rPr sz="1800" spc="-5" dirty="0">
                <a:latin typeface="Arial"/>
                <a:cs typeface="Arial"/>
              </a:rPr>
              <a:t>5. </a:t>
            </a:r>
            <a:r>
              <a:rPr sz="1800" spc="-20" dirty="0">
                <a:latin typeface="Arial"/>
                <a:cs typeface="Arial"/>
              </a:rPr>
              <a:t>Рекомендуется </a:t>
            </a:r>
            <a:r>
              <a:rPr sz="1800" spc="-15" dirty="0">
                <a:latin typeface="Arial"/>
                <a:cs typeface="Arial"/>
              </a:rPr>
              <a:t>ходить </a:t>
            </a:r>
            <a:r>
              <a:rPr sz="1800" dirty="0">
                <a:latin typeface="Arial"/>
                <a:cs typeface="Arial"/>
              </a:rPr>
              <a:t>в </a:t>
            </a:r>
            <a:r>
              <a:rPr sz="1800" spc="-20" dirty="0">
                <a:latin typeface="Arial"/>
                <a:cs typeface="Arial"/>
              </a:rPr>
              <a:t>обуви </a:t>
            </a:r>
            <a:r>
              <a:rPr sz="1800" dirty="0">
                <a:latin typeface="Arial"/>
                <a:cs typeface="Arial"/>
              </a:rPr>
              <a:t>на низком </a:t>
            </a:r>
            <a:r>
              <a:rPr sz="1800" spc="-10" dirty="0">
                <a:latin typeface="Arial"/>
                <a:cs typeface="Arial"/>
              </a:rPr>
              <a:t>каблуке, убрать </a:t>
            </a:r>
            <a:r>
              <a:rPr sz="1800" dirty="0">
                <a:latin typeface="Arial"/>
                <a:cs typeface="Arial"/>
              </a:rPr>
              <a:t>на</a:t>
            </a:r>
            <a:r>
              <a:rPr sz="1800" spc="35" dirty="0">
                <a:latin typeface="Arial"/>
                <a:cs typeface="Arial"/>
              </a:rPr>
              <a:t> </a:t>
            </a:r>
            <a:r>
              <a:rPr sz="1800" spc="-5" dirty="0">
                <a:latin typeface="Arial"/>
                <a:cs typeface="Arial"/>
              </a:rPr>
              <a:t>время</a:t>
            </a:r>
            <a:endParaRPr sz="1800">
              <a:latin typeface="Arial"/>
              <a:cs typeface="Arial"/>
            </a:endParaRPr>
          </a:p>
          <a:p>
            <a:pPr marL="354965">
              <a:lnSpc>
                <a:spcPct val="100000"/>
              </a:lnSpc>
              <a:spcBef>
                <a:spcPts val="5"/>
              </a:spcBef>
            </a:pPr>
            <a:r>
              <a:rPr sz="1800" spc="-10" dirty="0">
                <a:latin typeface="Arial"/>
                <a:cs typeface="Arial"/>
              </a:rPr>
              <a:t>подвижные </a:t>
            </a:r>
            <a:r>
              <a:rPr sz="1800" spc="-5" dirty="0">
                <a:latin typeface="Arial"/>
                <a:cs typeface="Arial"/>
              </a:rPr>
              <a:t>коврики,</a:t>
            </a:r>
            <a:r>
              <a:rPr sz="1800" spc="-105" dirty="0">
                <a:latin typeface="Arial"/>
                <a:cs typeface="Arial"/>
              </a:rPr>
              <a:t> </a:t>
            </a:r>
            <a:r>
              <a:rPr sz="1800" spc="-15" dirty="0">
                <a:latin typeface="Arial"/>
                <a:cs typeface="Arial"/>
              </a:rPr>
              <a:t>провода</a:t>
            </a:r>
            <a:endParaRPr sz="180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11580" y="2552699"/>
            <a:ext cx="7208520" cy="28117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97201"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b="1" i="1" spc="-55" dirty="0">
                <a:latin typeface="Times New Roman"/>
                <a:cs typeface="Times New Roman"/>
              </a:rPr>
              <a:t>ПРОГРАММА</a:t>
            </a:r>
            <a:r>
              <a:rPr sz="2700" b="1" i="1" spc="-110" dirty="0">
                <a:latin typeface="Times New Roman"/>
                <a:cs typeface="Times New Roman"/>
              </a:rPr>
              <a:t> </a:t>
            </a:r>
            <a:r>
              <a:rPr sz="2700" b="1" i="1" spc="-40" dirty="0">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2228850" y="1668907"/>
            <a:ext cx="4563745" cy="391160"/>
          </a:xfrm>
          <a:prstGeom prst="rect">
            <a:avLst/>
          </a:prstGeom>
        </p:spPr>
        <p:txBody>
          <a:bodyPr vert="horz" wrap="square" lIns="0" tIns="12700" rIns="0" bIns="0" rtlCol="0">
            <a:spAutoFit/>
          </a:bodyPr>
          <a:lstStyle/>
          <a:p>
            <a:pPr marL="12700">
              <a:lnSpc>
                <a:spcPct val="100000"/>
              </a:lnSpc>
              <a:spcBef>
                <a:spcPts val="100"/>
              </a:spcBef>
            </a:pPr>
            <a:r>
              <a:rPr sz="2400" i="1" spc="-20" dirty="0">
                <a:latin typeface="Times New Roman"/>
                <a:cs typeface="Times New Roman"/>
              </a:rPr>
              <a:t>Ранний </a:t>
            </a:r>
            <a:r>
              <a:rPr sz="2400" i="1" dirty="0">
                <a:latin typeface="Times New Roman"/>
                <a:cs typeface="Times New Roman"/>
              </a:rPr>
              <a:t>послеоперационный</a:t>
            </a:r>
            <a:r>
              <a:rPr sz="2400" i="1" spc="-155"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9660" y="2674619"/>
            <a:ext cx="7330440" cy="269747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97201"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b="1" i="1" spc="-55" dirty="0">
                <a:latin typeface="Times New Roman"/>
                <a:cs typeface="Times New Roman"/>
              </a:rPr>
              <a:t>ПРОГРАММА</a:t>
            </a:r>
            <a:r>
              <a:rPr sz="2700" b="1" i="1" spc="-110" dirty="0">
                <a:latin typeface="Times New Roman"/>
                <a:cs typeface="Times New Roman"/>
              </a:rPr>
              <a:t> </a:t>
            </a:r>
            <a:r>
              <a:rPr sz="2700" b="1" i="1" spc="-40" dirty="0">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2228850" y="1668907"/>
            <a:ext cx="4563745" cy="391160"/>
          </a:xfrm>
          <a:prstGeom prst="rect">
            <a:avLst/>
          </a:prstGeom>
        </p:spPr>
        <p:txBody>
          <a:bodyPr vert="horz" wrap="square" lIns="0" tIns="12700" rIns="0" bIns="0" rtlCol="0">
            <a:spAutoFit/>
          </a:bodyPr>
          <a:lstStyle/>
          <a:p>
            <a:pPr marL="12700">
              <a:lnSpc>
                <a:spcPct val="100000"/>
              </a:lnSpc>
              <a:spcBef>
                <a:spcPts val="100"/>
              </a:spcBef>
            </a:pPr>
            <a:r>
              <a:rPr sz="2400" i="1" spc="-20" dirty="0">
                <a:latin typeface="Times New Roman"/>
                <a:cs typeface="Times New Roman"/>
              </a:rPr>
              <a:t>Ранний </a:t>
            </a:r>
            <a:r>
              <a:rPr sz="2400" i="1" dirty="0">
                <a:latin typeface="Times New Roman"/>
                <a:cs typeface="Times New Roman"/>
              </a:rPr>
              <a:t>послеоперационный</a:t>
            </a:r>
            <a:r>
              <a:rPr sz="2400" i="1" spc="-155" dirty="0">
                <a:latin typeface="Times New Roman"/>
                <a:cs typeface="Times New Roman"/>
              </a:rPr>
              <a:t> </a:t>
            </a:r>
            <a:r>
              <a:rPr sz="2400" i="1" spc="-10" dirty="0">
                <a:latin typeface="Times New Roman"/>
                <a:cs typeface="Times New Roman"/>
              </a:rPr>
              <a:t>период</a:t>
            </a:r>
            <a:endParaRPr sz="2400">
              <a:latin typeface="Times New Roman"/>
              <a:cs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7201"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i="1" spc="-55" dirty="0">
                <a:solidFill>
                  <a:srgbClr val="000000"/>
                </a:solidFill>
                <a:latin typeface="Times New Roman"/>
                <a:cs typeface="Times New Roman"/>
              </a:rPr>
              <a:t>ПРОГРАММА</a:t>
            </a:r>
            <a:r>
              <a:rPr sz="2700" i="1" spc="-110" dirty="0">
                <a:solidFill>
                  <a:srgbClr val="000000"/>
                </a:solidFill>
                <a:latin typeface="Times New Roman"/>
                <a:cs typeface="Times New Roman"/>
              </a:rPr>
              <a:t> </a:t>
            </a:r>
            <a:r>
              <a:rPr sz="2700" i="1" spc="-40" dirty="0">
                <a:solidFill>
                  <a:srgbClr val="000000"/>
                </a:solidFill>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1888998" y="1667383"/>
            <a:ext cx="5247005" cy="436880"/>
          </a:xfrm>
          <a:prstGeom prst="rect">
            <a:avLst/>
          </a:prstGeom>
        </p:spPr>
        <p:txBody>
          <a:bodyPr vert="horz" wrap="square" lIns="0" tIns="12700" rIns="0" bIns="0" rtlCol="0">
            <a:spAutoFit/>
          </a:bodyPr>
          <a:lstStyle/>
          <a:p>
            <a:pPr marL="12700">
              <a:lnSpc>
                <a:spcPct val="100000"/>
              </a:lnSpc>
              <a:spcBef>
                <a:spcPts val="100"/>
              </a:spcBef>
            </a:pPr>
            <a:r>
              <a:rPr sz="2700" i="1" spc="-10" dirty="0">
                <a:latin typeface="Times New Roman"/>
                <a:cs typeface="Times New Roman"/>
              </a:rPr>
              <a:t>поздний </a:t>
            </a:r>
            <a:r>
              <a:rPr sz="2700" i="1" dirty="0">
                <a:latin typeface="Times New Roman"/>
                <a:cs typeface="Times New Roman"/>
              </a:rPr>
              <a:t>послеоперационный</a:t>
            </a:r>
            <a:r>
              <a:rPr sz="2700" i="1" spc="-155" dirty="0">
                <a:latin typeface="Times New Roman"/>
                <a:cs typeface="Times New Roman"/>
              </a:rPr>
              <a:t> </a:t>
            </a:r>
            <a:r>
              <a:rPr sz="2700" i="1" spc="-5" dirty="0">
                <a:latin typeface="Times New Roman"/>
                <a:cs typeface="Times New Roman"/>
              </a:rPr>
              <a:t>период</a:t>
            </a:r>
            <a:endParaRPr sz="2700">
              <a:latin typeface="Times New Roman"/>
              <a:cs typeface="Times New Roman"/>
            </a:endParaRPr>
          </a:p>
        </p:txBody>
      </p:sp>
      <p:sp>
        <p:nvSpPr>
          <p:cNvPr id="5" name="object 5"/>
          <p:cNvSpPr txBox="1"/>
          <p:nvPr/>
        </p:nvSpPr>
        <p:spPr>
          <a:xfrm>
            <a:off x="1712214" y="2490597"/>
            <a:ext cx="5913120" cy="2319655"/>
          </a:xfrm>
          <a:prstGeom prst="rect">
            <a:avLst/>
          </a:prstGeom>
        </p:spPr>
        <p:txBody>
          <a:bodyPr vert="horz" wrap="square" lIns="0" tIns="139065" rIns="0" bIns="0" rtlCol="0">
            <a:spAutoFit/>
          </a:bodyPr>
          <a:lstStyle/>
          <a:p>
            <a:pPr marL="12700">
              <a:lnSpc>
                <a:spcPct val="100000"/>
              </a:lnSpc>
              <a:spcBef>
                <a:spcPts val="1095"/>
              </a:spcBef>
              <a:tabLst>
                <a:tab pos="385445" algn="l"/>
              </a:tabLst>
            </a:pPr>
            <a:r>
              <a:rPr sz="1800" dirty="0">
                <a:latin typeface="Wingdings"/>
                <a:cs typeface="Wingdings"/>
              </a:rPr>
              <a:t></a:t>
            </a:r>
            <a:r>
              <a:rPr sz="1800" dirty="0">
                <a:latin typeface="Times New Roman"/>
                <a:cs typeface="Times New Roman"/>
              </a:rPr>
              <a:t>	Дальнейшее </a:t>
            </a:r>
            <a:r>
              <a:rPr sz="1800" spc="-10" dirty="0">
                <a:latin typeface="Times New Roman"/>
                <a:cs typeface="Times New Roman"/>
              </a:rPr>
              <a:t>улучшение </a:t>
            </a:r>
            <a:r>
              <a:rPr sz="1800" spc="-5" dirty="0">
                <a:latin typeface="Times New Roman"/>
                <a:cs typeface="Times New Roman"/>
              </a:rPr>
              <a:t>подвижности </a:t>
            </a:r>
            <a:r>
              <a:rPr sz="1800" dirty="0">
                <a:latin typeface="Times New Roman"/>
                <a:cs typeface="Times New Roman"/>
              </a:rPr>
              <a:t>в</a:t>
            </a:r>
            <a:r>
              <a:rPr sz="1800" spc="-320" dirty="0">
                <a:latin typeface="Times New Roman"/>
                <a:cs typeface="Times New Roman"/>
              </a:rPr>
              <a:t> </a:t>
            </a:r>
            <a:r>
              <a:rPr sz="1800" dirty="0">
                <a:latin typeface="Times New Roman"/>
                <a:cs typeface="Times New Roman"/>
              </a:rPr>
              <a:t>суставе</a:t>
            </a:r>
            <a:endParaRPr sz="1800">
              <a:latin typeface="Times New Roman"/>
              <a:cs typeface="Times New Roman"/>
            </a:endParaRPr>
          </a:p>
          <a:p>
            <a:pPr marL="927100" marR="623570" indent="-915035">
              <a:lnSpc>
                <a:spcPct val="118900"/>
              </a:lnSpc>
              <a:spcBef>
                <a:spcPts val="585"/>
              </a:spcBef>
              <a:tabLst>
                <a:tab pos="379730" algn="l"/>
              </a:tabLst>
            </a:pPr>
            <a:r>
              <a:rPr sz="1800" dirty="0">
                <a:latin typeface="Wingdings"/>
                <a:cs typeface="Wingdings"/>
              </a:rPr>
              <a:t></a:t>
            </a:r>
            <a:r>
              <a:rPr sz="1800" dirty="0">
                <a:latin typeface="Times New Roman"/>
                <a:cs typeface="Times New Roman"/>
              </a:rPr>
              <a:t>	Восстановление </a:t>
            </a:r>
            <a:r>
              <a:rPr sz="1800" spc="-10" dirty="0">
                <a:latin typeface="Times New Roman"/>
                <a:cs typeface="Times New Roman"/>
              </a:rPr>
              <a:t>правильного </a:t>
            </a:r>
            <a:r>
              <a:rPr sz="1800" spc="-5" dirty="0">
                <a:latin typeface="Times New Roman"/>
                <a:cs typeface="Times New Roman"/>
              </a:rPr>
              <a:t>стереотипа </a:t>
            </a:r>
            <a:r>
              <a:rPr sz="1800" spc="-25" dirty="0">
                <a:latin typeface="Times New Roman"/>
                <a:cs typeface="Times New Roman"/>
              </a:rPr>
              <a:t>ходьбы</a:t>
            </a:r>
            <a:r>
              <a:rPr sz="1800" spc="-310" dirty="0">
                <a:latin typeface="Times New Roman"/>
                <a:cs typeface="Times New Roman"/>
              </a:rPr>
              <a:t> </a:t>
            </a:r>
            <a:r>
              <a:rPr sz="1800" dirty="0">
                <a:latin typeface="Times New Roman"/>
                <a:cs typeface="Times New Roman"/>
              </a:rPr>
              <a:t>и  </a:t>
            </a:r>
            <a:r>
              <a:rPr sz="1800" spc="-5" dirty="0">
                <a:latin typeface="Times New Roman"/>
                <a:cs typeface="Times New Roman"/>
              </a:rPr>
              <a:t>дозированная </a:t>
            </a:r>
            <a:r>
              <a:rPr sz="1800" dirty="0">
                <a:latin typeface="Times New Roman"/>
                <a:cs typeface="Times New Roman"/>
              </a:rPr>
              <a:t>тренировка в</a:t>
            </a:r>
            <a:r>
              <a:rPr sz="1800" spc="-204" dirty="0">
                <a:latin typeface="Times New Roman"/>
                <a:cs typeface="Times New Roman"/>
              </a:rPr>
              <a:t> </a:t>
            </a:r>
            <a:r>
              <a:rPr sz="1800" spc="-30" dirty="0">
                <a:latin typeface="Times New Roman"/>
                <a:cs typeface="Times New Roman"/>
              </a:rPr>
              <a:t>ходьбе</a:t>
            </a:r>
            <a:endParaRPr sz="1800">
              <a:latin typeface="Times New Roman"/>
              <a:cs typeface="Times New Roman"/>
            </a:endParaRPr>
          </a:p>
          <a:p>
            <a:pPr marL="12700">
              <a:lnSpc>
                <a:spcPct val="100000"/>
              </a:lnSpc>
              <a:spcBef>
                <a:spcPts val="1300"/>
              </a:spcBef>
              <a:tabLst>
                <a:tab pos="390525" algn="l"/>
              </a:tabLst>
            </a:pPr>
            <a:r>
              <a:rPr sz="1800" dirty="0">
                <a:latin typeface="Wingdings"/>
                <a:cs typeface="Wingdings"/>
              </a:rPr>
              <a:t></a:t>
            </a:r>
            <a:r>
              <a:rPr sz="1800" dirty="0">
                <a:latin typeface="Times New Roman"/>
                <a:cs typeface="Times New Roman"/>
              </a:rPr>
              <a:t>	Освоение</a:t>
            </a:r>
            <a:r>
              <a:rPr sz="1800" spc="-70" dirty="0">
                <a:latin typeface="Times New Roman"/>
                <a:cs typeface="Times New Roman"/>
              </a:rPr>
              <a:t> </a:t>
            </a:r>
            <a:r>
              <a:rPr sz="1800" dirty="0">
                <a:latin typeface="Times New Roman"/>
                <a:cs typeface="Times New Roman"/>
              </a:rPr>
              <a:t>спуска</a:t>
            </a:r>
            <a:r>
              <a:rPr sz="1800" spc="-105" dirty="0">
                <a:latin typeface="Times New Roman"/>
                <a:cs typeface="Times New Roman"/>
              </a:rPr>
              <a:t> </a:t>
            </a:r>
            <a:r>
              <a:rPr sz="1800" dirty="0">
                <a:latin typeface="Times New Roman"/>
                <a:cs typeface="Times New Roman"/>
              </a:rPr>
              <a:t>и</a:t>
            </a:r>
            <a:r>
              <a:rPr sz="1800" spc="-70" dirty="0">
                <a:latin typeface="Times New Roman"/>
                <a:cs typeface="Times New Roman"/>
              </a:rPr>
              <a:t> </a:t>
            </a:r>
            <a:r>
              <a:rPr sz="1800" spc="-15" dirty="0">
                <a:latin typeface="Times New Roman"/>
                <a:cs typeface="Times New Roman"/>
              </a:rPr>
              <a:t>подъема</a:t>
            </a:r>
            <a:r>
              <a:rPr sz="1800" spc="-90" dirty="0">
                <a:latin typeface="Times New Roman"/>
                <a:cs typeface="Times New Roman"/>
              </a:rPr>
              <a:t> </a:t>
            </a:r>
            <a:r>
              <a:rPr sz="1800" spc="-5" dirty="0">
                <a:latin typeface="Times New Roman"/>
                <a:cs typeface="Times New Roman"/>
              </a:rPr>
              <a:t>по</a:t>
            </a:r>
            <a:r>
              <a:rPr sz="1800" spc="-60" dirty="0">
                <a:latin typeface="Times New Roman"/>
                <a:cs typeface="Times New Roman"/>
              </a:rPr>
              <a:t> </a:t>
            </a:r>
            <a:r>
              <a:rPr sz="1800" dirty="0">
                <a:latin typeface="Times New Roman"/>
                <a:cs typeface="Times New Roman"/>
              </a:rPr>
              <a:t>лестнице</a:t>
            </a:r>
            <a:endParaRPr sz="1800">
              <a:latin typeface="Times New Roman"/>
              <a:cs typeface="Times New Roman"/>
            </a:endParaRPr>
          </a:p>
          <a:p>
            <a:pPr marL="927100" marR="5080" indent="-915035">
              <a:lnSpc>
                <a:spcPct val="118900"/>
              </a:lnSpc>
              <a:spcBef>
                <a:spcPts val="590"/>
              </a:spcBef>
              <a:tabLst>
                <a:tab pos="434340" algn="l"/>
              </a:tabLst>
            </a:pPr>
            <a:r>
              <a:rPr sz="1800" dirty="0">
                <a:latin typeface="Wingdings"/>
                <a:cs typeface="Wingdings"/>
              </a:rPr>
              <a:t></a:t>
            </a:r>
            <a:r>
              <a:rPr sz="1800" dirty="0">
                <a:latin typeface="Times New Roman"/>
                <a:cs typeface="Times New Roman"/>
              </a:rPr>
              <a:t>	</a:t>
            </a:r>
            <a:r>
              <a:rPr sz="1800" spc="-10" dirty="0">
                <a:latin typeface="Times New Roman"/>
                <a:cs typeface="Times New Roman"/>
              </a:rPr>
              <a:t>Обучение </a:t>
            </a:r>
            <a:r>
              <a:rPr sz="1800" spc="-5" dirty="0">
                <a:latin typeface="Times New Roman"/>
                <a:cs typeface="Times New Roman"/>
              </a:rPr>
              <a:t>оптимальной </a:t>
            </a:r>
            <a:r>
              <a:rPr sz="1800" spc="-15" dirty="0">
                <a:latin typeface="Times New Roman"/>
                <a:cs typeface="Times New Roman"/>
              </a:rPr>
              <a:t>технике </a:t>
            </a:r>
            <a:r>
              <a:rPr sz="1800" spc="-5" dirty="0">
                <a:latin typeface="Times New Roman"/>
                <a:cs typeface="Times New Roman"/>
              </a:rPr>
              <a:t>самообслуживания </a:t>
            </a:r>
            <a:r>
              <a:rPr sz="1800" dirty="0">
                <a:latin typeface="Times New Roman"/>
                <a:cs typeface="Times New Roman"/>
              </a:rPr>
              <a:t>и  </a:t>
            </a:r>
            <a:r>
              <a:rPr sz="1800" spc="-5" dirty="0">
                <a:latin typeface="Times New Roman"/>
                <a:cs typeface="Times New Roman"/>
              </a:rPr>
              <a:t>рациональному </a:t>
            </a:r>
            <a:r>
              <a:rPr sz="1800" spc="-10" dirty="0">
                <a:latin typeface="Times New Roman"/>
                <a:cs typeface="Times New Roman"/>
              </a:rPr>
              <a:t>поведению </a:t>
            </a:r>
            <a:r>
              <a:rPr sz="1800" dirty="0">
                <a:latin typeface="Times New Roman"/>
                <a:cs typeface="Times New Roman"/>
              </a:rPr>
              <a:t>в </a:t>
            </a:r>
            <a:r>
              <a:rPr sz="1800" spc="-5" dirty="0">
                <a:latin typeface="Times New Roman"/>
                <a:cs typeface="Times New Roman"/>
              </a:rPr>
              <a:t>повседневной</a:t>
            </a:r>
            <a:r>
              <a:rPr sz="1800" spc="-60" dirty="0">
                <a:latin typeface="Times New Roman"/>
                <a:cs typeface="Times New Roman"/>
              </a:rPr>
              <a:t> </a:t>
            </a:r>
            <a:r>
              <a:rPr sz="1800" dirty="0">
                <a:latin typeface="Times New Roman"/>
                <a:cs typeface="Times New Roman"/>
              </a:rPr>
              <a:t>жизни</a:t>
            </a:r>
            <a:endParaRPr sz="1800">
              <a:latin typeface="Times New Roman"/>
              <a:cs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53439" y="2674619"/>
            <a:ext cx="7688580" cy="269747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97455" y="1065403"/>
            <a:ext cx="5088255" cy="436880"/>
          </a:xfrm>
          <a:prstGeom prst="rect">
            <a:avLst/>
          </a:prstGeom>
        </p:spPr>
        <p:txBody>
          <a:bodyPr vert="horz" wrap="square" lIns="0" tIns="12700" rIns="0" bIns="0" rtlCol="0">
            <a:spAutoFit/>
          </a:bodyPr>
          <a:lstStyle/>
          <a:p>
            <a:pPr marL="12700">
              <a:lnSpc>
                <a:spcPct val="100000"/>
              </a:lnSpc>
              <a:spcBef>
                <a:spcPts val="100"/>
              </a:spcBef>
            </a:pPr>
            <a:r>
              <a:rPr sz="2700" i="1" spc="-55" dirty="0">
                <a:solidFill>
                  <a:srgbClr val="000000"/>
                </a:solidFill>
                <a:latin typeface="Times New Roman"/>
                <a:cs typeface="Times New Roman"/>
              </a:rPr>
              <a:t>ПРОГРАММА</a:t>
            </a:r>
            <a:r>
              <a:rPr sz="2700" i="1" spc="-125" dirty="0">
                <a:solidFill>
                  <a:srgbClr val="000000"/>
                </a:solidFill>
                <a:latin typeface="Times New Roman"/>
                <a:cs typeface="Times New Roman"/>
              </a:rPr>
              <a:t> </a:t>
            </a:r>
            <a:r>
              <a:rPr sz="2700" i="1" spc="-40" dirty="0">
                <a:solidFill>
                  <a:srgbClr val="000000"/>
                </a:solidFill>
                <a:latin typeface="Times New Roman"/>
                <a:cs typeface="Times New Roman"/>
              </a:rPr>
              <a:t>РЕАБИЛИТАЦИИ</a:t>
            </a:r>
            <a:endParaRPr sz="2700">
              <a:latin typeface="Times New Roman"/>
              <a:cs typeface="Times New Roman"/>
            </a:endParaRPr>
          </a:p>
        </p:txBody>
      </p:sp>
      <p:sp>
        <p:nvSpPr>
          <p:cNvPr id="4" name="object 4"/>
          <p:cNvSpPr txBox="1"/>
          <p:nvPr/>
        </p:nvSpPr>
        <p:spPr>
          <a:xfrm>
            <a:off x="1851151" y="1667383"/>
            <a:ext cx="5323205" cy="436880"/>
          </a:xfrm>
          <a:prstGeom prst="rect">
            <a:avLst/>
          </a:prstGeom>
        </p:spPr>
        <p:txBody>
          <a:bodyPr vert="horz" wrap="square" lIns="0" tIns="12700" rIns="0" bIns="0" rtlCol="0">
            <a:spAutoFit/>
          </a:bodyPr>
          <a:lstStyle/>
          <a:p>
            <a:pPr marL="12700">
              <a:lnSpc>
                <a:spcPct val="100000"/>
              </a:lnSpc>
              <a:spcBef>
                <a:spcPts val="100"/>
              </a:spcBef>
            </a:pPr>
            <a:r>
              <a:rPr sz="2700" i="1" spc="-10" dirty="0">
                <a:latin typeface="Times New Roman"/>
                <a:cs typeface="Times New Roman"/>
              </a:rPr>
              <a:t>Поздний </a:t>
            </a:r>
            <a:r>
              <a:rPr sz="2700" i="1" dirty="0">
                <a:latin typeface="Times New Roman"/>
                <a:cs typeface="Times New Roman"/>
              </a:rPr>
              <a:t>послеоперационный</a:t>
            </a:r>
            <a:r>
              <a:rPr sz="2700" i="1" spc="-160" dirty="0">
                <a:latin typeface="Times New Roman"/>
                <a:cs typeface="Times New Roman"/>
              </a:rPr>
              <a:t> </a:t>
            </a:r>
            <a:r>
              <a:rPr sz="2700" i="1" spc="-5" dirty="0">
                <a:latin typeface="Times New Roman"/>
                <a:cs typeface="Times New Roman"/>
              </a:rPr>
              <a:t>период</a:t>
            </a:r>
            <a:endParaRPr sz="27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16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3237</Words>
  <Application>Microsoft Office PowerPoint</Application>
  <PresentationFormat>Экран (4:3)</PresentationFormat>
  <Paragraphs>1002</Paragraphs>
  <Slides>136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136</vt:i4>
      </vt:variant>
    </vt:vector>
  </HeadingPairs>
  <TitlesOfParts>
    <vt:vector size="137" baseType="lpstr">
      <vt:lpstr>Office Theme</vt:lpstr>
      <vt:lpstr>РЕАБИЛИТАЦИЯ БОЛЬНЫХ ПОСЛЕ ЭНДОПРОТЕЗИРОВАНИЯ ТАЗОБЕДРЕННОГО И  КОЛЕННОГО СУСТАВОВ</vt:lpstr>
      <vt:lpstr>Содержание лекции</vt:lpstr>
      <vt:lpstr>Актуальность</vt:lpstr>
      <vt:lpstr>Презентация PowerPoint</vt:lpstr>
      <vt:lpstr>Актуальность</vt:lpstr>
      <vt:lpstr>Основные термины, связанные с операциями протезирования  суставов</vt:lpstr>
      <vt:lpstr>Презентация PowerPoint</vt:lpstr>
      <vt:lpstr>Показания к оперативному лечению</vt:lpstr>
      <vt:lpstr>Цель реабилитации (по МКФ - Международной классификации функционирования, 2001)</vt:lpstr>
      <vt:lpstr>Презентация PowerPoint</vt:lpstr>
      <vt:lpstr>Презентация PowerPoint</vt:lpstr>
      <vt:lpstr>Методы реабилитации, используемые после ТЭП</vt:lpstr>
      <vt:lpstr>Методы лечебной гимнастики</vt:lpstr>
      <vt:lpstr>Обучение стоянию и тренировка в ходьбе</vt:lpstr>
      <vt:lpstr>После операции</vt:lpstr>
      <vt:lpstr>Периоды реабилитации</vt:lpstr>
      <vt:lpstr>Презентация PowerPoint</vt:lpstr>
      <vt:lpstr>Презентация PowerPoint</vt:lpstr>
      <vt:lpstr>Содержание лекции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Предоперационный период  Задачи:</vt:lpstr>
      <vt:lpstr>Предоперационный период (продолжение) Задачи:</vt:lpstr>
      <vt:lpstr>Ранний послеоперационный период (первые одна-две недели после операции)</vt:lpstr>
      <vt:lpstr>Ранний послеоперационный период правила поведения:</vt:lpstr>
      <vt:lpstr>Предупреждение дислокации тазобедренного сустава</vt:lpstr>
      <vt:lpstr>Ранний послеоперационный период (первые одна-две недели после операции)</vt:lpstr>
      <vt:lpstr>Ранний послеоперационный период (первые одна-две недели после операции)</vt:lpstr>
      <vt:lpstr>Перечень упражнений, возможных со 2-3 го дня после  операции</vt:lpstr>
      <vt:lpstr> Ранний послеоперационный период (первые одна-две недели после операции)</vt:lpstr>
      <vt:lpstr>Презентация PowerPoint</vt:lpstr>
      <vt:lpstr> Ранний послеоперационный период</vt:lpstr>
      <vt:lpstr>Программа реабилитации  при эндопротезировании  тазобедренного сустава ранний послеоперационный период</vt:lpstr>
      <vt:lpstr>Программа реабилитации  при эндопротезировании  тазобедренного сустава ранний послеоперационный период</vt:lpstr>
      <vt:lpstr>Тест «Томаса»</vt:lpstr>
      <vt:lpstr>«Хула-Хула»</vt:lpstr>
      <vt:lpstr>Презентация PowerPoint</vt:lpstr>
      <vt:lpstr>Презентация PowerPoint</vt:lpstr>
      <vt:lpstr>Восстановление функции ходьбы</vt:lpstr>
      <vt:lpstr>Неравномерность шага: больной делает оперированной ногой шаг более длинный, а</vt:lpstr>
      <vt:lpstr>Презентация PowerPoint</vt:lpstr>
      <vt:lpstr>Ранний послеоперационный период  (первые одна-две недели после операции)  физиотерапия:</vt:lpstr>
      <vt:lpstr>Поздний послеоперационный  (ранний восстановительный) период (со второй-третьей недели до конца шестой недели с момента операции)</vt:lpstr>
      <vt:lpstr>Поздний послеоперационный  (ранний восстановительный) период</vt:lpstr>
      <vt:lpstr>Поздний послеоперационный  (ранний восстановительный) период (со второй-третьей недели до конца шестой недели с момента операции)</vt:lpstr>
      <vt:lpstr>Поздний послеоперационный  (ранний восстановительный) период</vt:lpstr>
      <vt:lpstr>Поздний послеоперационный  (ранний восстановительный) период</vt:lpstr>
      <vt:lpstr>Поздний послеоперационный  (ранний восстановительный) период (со второй-третьей недели до конца шестой недели с момента операции)</vt:lpstr>
      <vt:lpstr>Поздний послеоперационный  (ранний восстановительный) период (со второй-третьей недели до конца шестой недели с момента операции)</vt:lpstr>
      <vt:lpstr>Поздний послеоперационный  (ранний восстановительный) период (со второй-третьей недели до конца шестой недели с момента операции)</vt:lpstr>
      <vt:lpstr>Поздний послеоперационный  (ранний восстановительный) период (со второй-третьей недели до конца шестой недели с момента операции)</vt:lpstr>
      <vt:lpstr>Поздний послеоперационный  (ранний восстановительный) период</vt:lpstr>
      <vt:lpstr>Поздний послеоперационный  (ранний восстановительный) период</vt:lpstr>
      <vt:lpstr>Презентация PowerPoint</vt:lpstr>
      <vt:lpstr>Презентация PowerPoint</vt:lpstr>
      <vt:lpstr>Программа реабилитации  при эндопротезировании  тазобедренного сустава поздний послеоперационный период</vt:lpstr>
      <vt:lpstr>Программа реабилитации  при эндопротезировании  тазобедренного сустава поздний послеоперационный период</vt:lpstr>
      <vt:lpstr>Презентация PowerPoint</vt:lpstr>
      <vt:lpstr>Презентация PowerPoint</vt:lpstr>
      <vt:lpstr>Презентация PowerPoint</vt:lpstr>
      <vt:lpstr>Поздний послеоперационный (поздний восстановительный) период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Контроль</vt:lpstr>
      <vt:lpstr>Презентация PowerPoint</vt:lpstr>
      <vt:lpstr>Содержание лекции</vt:lpstr>
      <vt:lpstr>ТОТАЛЬНОЕ ЭНДОПРОТЕЗИРОВАНИЕ  КОЛЕННОГО СУСТАВА</vt:lpstr>
      <vt:lpstr>Первая операция тотального эндопротезирования коленного сустава  была выполнена в конце 1890 Темистофером Глаком, он установил  эндопротез из слоновой кости на акриловый костный цемент. После  этого понадобилось ещё 80 лет для того, чтобы были разработаны  первые, по настоящему удачные модели эндопротезов.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ПРОГРАММА РЕАБИЛИТАЦИИ</vt:lpstr>
      <vt:lpstr>Презентация PowerPoint</vt:lpstr>
      <vt:lpstr>ПРОГРАММА РЕАБИЛИТАЦИИ</vt:lpstr>
      <vt:lpstr>ПРОГРАММА РЕАБИЛИТАЦИИ</vt:lpstr>
      <vt:lpstr>первый день после ТЭП</vt:lpstr>
      <vt:lpstr>Второй день после ТЭП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ПРОГРАММА РЕАБИЛИТАЦИИ</vt:lpstr>
      <vt:lpstr>ПРОГРАММА РЕАБИЛИТАЦИИ</vt:lpstr>
      <vt:lpstr>Презентация PowerPoint</vt:lpstr>
      <vt:lpstr>Презентация PowerPoint</vt:lpstr>
      <vt:lpstr>Презентация PowerPoint</vt:lpstr>
      <vt:lpstr>Презентация PowerPoint</vt:lpstr>
      <vt:lpstr>Содержание лекции</vt:lpstr>
      <vt:lpstr>Реабилитационный прогноз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Варианты осложненного течения  после ТЭП коленного сустава</vt:lpstr>
      <vt:lpstr>Клинический пример</vt:lpstr>
      <vt:lpstr>Реабилитационный  диагноз</vt:lpstr>
      <vt:lpstr>Реабилитационный диагноз по МКБ</vt:lpstr>
      <vt:lpstr>Реабилитационный диагноз по МКФ (Международной классификации функционирования, 2001)</vt:lpstr>
      <vt:lpstr>Оценка состояния на уровне структуры и  функции</vt:lpstr>
      <vt:lpstr>Оценка состояния на уровне активности и  участия</vt:lpstr>
      <vt:lpstr>Тесты для оценки функции ходьбы</vt:lpstr>
      <vt:lpstr>ШКАЛА ЛЕКЕНА  БОЛЬ ИЛИ ДИСКОМФОРТ</vt:lpstr>
      <vt:lpstr>МАКСИМАЛЬНАЯ ДИСТАНЦИЯ ПЕРЕДВИЖЕНИЯ</vt:lpstr>
      <vt:lpstr>ПОВСЕДНЕВНАЯ АКТИВНОСТЬ</vt:lpstr>
      <vt:lpstr>Степень ограничения жизнедеятельности</vt:lpstr>
      <vt:lpstr>EQ-5D – опросник качества жизни</vt:lpstr>
      <vt:lpstr>Пилотный проект «Создание новой модели  системы реабилитации в РФ»</vt:lpstr>
      <vt:lpstr>Презентация PowerPoint</vt:lpstr>
      <vt:lpstr>Презентация PowerPoint</vt:lpstr>
      <vt:lpstr>Оценка по шкалам у пациентов с I по III этапы</vt:lpstr>
      <vt:lpstr>МАРШРУТИЗАЦИЯ</vt:lpstr>
      <vt:lpstr> Домены МКФ, которые наиболее часто встречаются при   эндопротезировании тазобедренного сустава </vt:lpstr>
      <vt:lpstr>Клинический пример :</vt:lpstr>
      <vt:lpstr> Фрагмент реабилитационного</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Директор ИРИЗ</dc:creator>
  <cp:lastModifiedBy>Екатерина Быкова</cp:lastModifiedBy>
  <cp:revision>1</cp:revision>
  <dcterms:created xsi:type="dcterms:W3CDTF">2020-11-11T14:06:12Z</dcterms:created>
  <dcterms:modified xsi:type="dcterms:W3CDTF">2020-11-11T17:19:28Z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2019-05-20T00:00:00Z</vt:filetime>
  </property>
  <property fmtid="{D5CDD505-2E9C-101B-9397-08002B2CF9AE}" pid="3" name="Creator">
    <vt:lpwstr>Microsoft® PowerPoint® 2016</vt:lpwstr>
  </property>
  <property fmtid="{D5CDD505-2E9C-101B-9397-08002B2CF9AE}" pid="4" name="LastSaved">
    <vt:filetime>2020-11-11T00:00:00Z</vt:filetime>
  </property>
</Properties>
</file>