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67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н/я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111</c:v>
                </c:pt>
                <c:pt idx="2">
                  <c:v>60</c:v>
                </c:pt>
                <c:pt idx="3">
                  <c:v>21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392B5-09A5-4AF3-A5A8-A0FAFF486E62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33FB-B3EB-41C0-BC06-5C9FE6C90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1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D623-A2F7-475B-A38D-1BD4FB5D65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099" y="99548"/>
            <a:ext cx="8747901" cy="10972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государственный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медицинский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. проф. В.Ф.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Войно-Ясенецкого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России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5157192"/>
            <a:ext cx="5185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Декан лечебного факультета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Газенкампф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А.А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623731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 descr="C:\Users\gazenkampfaa\Pictures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36843"/>
            <a:ext cx="815818" cy="13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Pictures\acc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9484">
            <a:off x="73354" y="2049295"/>
            <a:ext cx="3120987" cy="244251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1772816"/>
            <a:ext cx="594015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Первичная аккредитация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специалистов.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Что мы </a:t>
            </a:r>
            <a:r>
              <a:rPr lang="ru-RU" sz="4000" b="1" dirty="0" smtClean="0">
                <a:solidFill>
                  <a:srgbClr val="C00000"/>
                </a:solidFill>
              </a:rPr>
              <a:t>имеем сейчас</a:t>
            </a:r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6688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6688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8336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0424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8336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16954" y="3525250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22429" y="62060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30956" y="519797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797975" y="2877283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9090" y="287728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gazenkampfaa\Documents\Деканат\Деканат_новая_эра\Аккредитация_2017\фото станций\20170426_115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84" y="1508188"/>
            <a:ext cx="3457640" cy="461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9248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Этапы подготовки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97550"/>
              </p:ext>
            </p:extLst>
          </p:nvPr>
        </p:nvGraphicFramePr>
        <p:xfrm>
          <a:off x="251520" y="548680"/>
          <a:ext cx="8568952" cy="184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2736304"/>
              </a:tblGrid>
              <a:tr h="4515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СРОКИ</a:t>
                      </a:r>
                      <a:endParaRPr lang="ru-RU" sz="2400" dirty="0"/>
                    </a:p>
                  </a:txBody>
                  <a:tcPr/>
                </a:tc>
              </a:tr>
              <a:tr h="6923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Обучение помощников</a:t>
                      </a:r>
                      <a:r>
                        <a:rPr lang="ru-RU" sz="1800" baseline="0" dirty="0" smtClean="0"/>
                        <a:t> экспертов работы с оборудованием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12 - 13.04.2017г.</a:t>
                      </a:r>
                      <a:endParaRPr lang="ru-RU" sz="1800" dirty="0"/>
                    </a:p>
                  </a:txBody>
                  <a:tcPr/>
                </a:tc>
              </a:tr>
              <a:tr h="6923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Мастер-класс для помощников</a:t>
                      </a:r>
                      <a:r>
                        <a:rPr lang="ru-RU" sz="1800" baseline="0" dirty="0" smtClean="0"/>
                        <a:t> экспертов по проведения </a:t>
                      </a:r>
                      <a:r>
                        <a:rPr lang="en-US" sz="1800" baseline="0" dirty="0" smtClean="0"/>
                        <a:t>II</a:t>
                      </a:r>
                      <a:r>
                        <a:rPr lang="ru-RU" sz="1800" baseline="0" dirty="0" smtClean="0"/>
                        <a:t> этапа 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19.04.</a:t>
                      </a:r>
                      <a:r>
                        <a:rPr lang="ru-RU" sz="1800" baseline="0" dirty="0" smtClean="0"/>
                        <a:t>2017г.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901"/>
              </p:ext>
            </p:extLst>
          </p:nvPr>
        </p:nvGraphicFramePr>
        <p:xfrm>
          <a:off x="3491880" y="2204864"/>
          <a:ext cx="5525939" cy="439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391"/>
                <a:gridCol w="2291981"/>
                <a:gridCol w="1626567"/>
              </a:tblGrid>
              <a:tr h="258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27 – 28.04.17.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03 – 04.05.17.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Неотложная М.П.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10 – 11.05.17.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15 – 16.05.17.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 – 18.05.17.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Неотложная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 – 20.05.17.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22 – 23.05.17.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24 – 25.05.17.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26 – 27.05.17.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Неотложная М.П.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29 – 31.05.17.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 СТАНЦИИ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Газенкампф А.А.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996952"/>
            <a:ext cx="331236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Погружения на кафедрах ВБ 1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 ВБ 2 дважды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неделю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9797" y="764704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fmza.ru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0690" y="1520788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Деканат лечебного факультета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5178458"/>
            <a:ext cx="3943912" cy="7200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перинатологии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акушерства и гинекологии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леч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факультета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2280862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Коновалов В.Н.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6669" y="2298139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Черкашина И.И.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254" y="5013450"/>
            <a:ext cx="3637658" cy="1001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Каф.поликлинической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терапии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семейной медицины и ЗОЖ с курсом ПО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098340"/>
            <a:ext cx="3923087" cy="10081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клиника хирургических болезней им. проф.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Ю.М.Лубенского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861" y="3882315"/>
            <a:ext cx="3642051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Каф. внутренних болезней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№2 с курсом ПО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3018219"/>
            <a:ext cx="3943911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клиника хирургических болезней им. проф.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А.М.Дыхно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 курсом эндоскопии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эндохирургии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3018219"/>
            <a:ext cx="36724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внутренних болезней №1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4" idx="2"/>
            <a:endCxn id="5" idx="0"/>
          </p:cNvCxnSpPr>
          <p:nvPr/>
        </p:nvCxnSpPr>
        <p:spPr>
          <a:xfrm>
            <a:off x="4685961" y="1268760"/>
            <a:ext cx="20893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30690" y="2024844"/>
            <a:ext cx="405206" cy="25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2024844"/>
            <a:ext cx="432048" cy="25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95936" y="2802195"/>
            <a:ext cx="36004" cy="366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48464" y="2784918"/>
            <a:ext cx="0" cy="36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>
            <a:stCxn id="13" idx="3"/>
            <a:endCxn id="13" idx="3"/>
          </p:cNvCxnSpPr>
          <p:nvPr/>
        </p:nvCxnSpPr>
        <p:spPr>
          <a:xfrm>
            <a:off x="3779912" y="337825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Прямая со стрелкой 5131"/>
          <p:cNvCxnSpPr>
            <a:endCxn id="13" idx="3"/>
          </p:cNvCxnSpPr>
          <p:nvPr/>
        </p:nvCxnSpPr>
        <p:spPr>
          <a:xfrm flipH="1">
            <a:off x="3779912" y="337825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Прямая со стрелкой 5133"/>
          <p:cNvCxnSpPr>
            <a:endCxn id="11" idx="3"/>
          </p:cNvCxnSpPr>
          <p:nvPr/>
        </p:nvCxnSpPr>
        <p:spPr>
          <a:xfrm flipH="1">
            <a:off x="3779912" y="4350367"/>
            <a:ext cx="2340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Прямая со стрелкой 5135"/>
          <p:cNvCxnSpPr>
            <a:endCxn id="9" idx="3"/>
          </p:cNvCxnSpPr>
          <p:nvPr/>
        </p:nvCxnSpPr>
        <p:spPr>
          <a:xfrm flipH="1">
            <a:off x="3779912" y="5514310"/>
            <a:ext cx="2520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Прямая со стрелкой 5137"/>
          <p:cNvCxnSpPr>
            <a:endCxn id="12" idx="3"/>
          </p:cNvCxnSpPr>
          <p:nvPr/>
        </p:nvCxnSpPr>
        <p:spPr>
          <a:xfrm flipH="1">
            <a:off x="8515911" y="3522275"/>
            <a:ext cx="2325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Прямая со стрелкой 5139"/>
          <p:cNvCxnSpPr>
            <a:endCxn id="10" idx="3"/>
          </p:cNvCxnSpPr>
          <p:nvPr/>
        </p:nvCxnSpPr>
        <p:spPr>
          <a:xfrm flipH="1">
            <a:off x="8495087" y="4602395"/>
            <a:ext cx="2533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Прямая со стрелкой 5141"/>
          <p:cNvCxnSpPr>
            <a:endCxn id="6" idx="3"/>
          </p:cNvCxnSpPr>
          <p:nvPr/>
        </p:nvCxnSpPr>
        <p:spPr>
          <a:xfrm flipH="1">
            <a:off x="8515912" y="5538499"/>
            <a:ext cx="232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07504" y="6220196"/>
            <a:ext cx="3637658" cy="5008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аф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туберкулеза с курсом ПО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748152" y="6470625"/>
            <a:ext cx="2520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571999" y="6122166"/>
            <a:ext cx="3923087" cy="5988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афедры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клиники сердечно-сосудистой хирургии ИПО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8495086" y="6411926"/>
            <a:ext cx="232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179512" y="0"/>
            <a:ext cx="8492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</a:rPr>
              <a:t>Задачи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azenkampfaa\Pictures\a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9803"/>
            <a:ext cx="7416824" cy="461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9248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Сроки проведения первичной аккредитации</a:t>
            </a:r>
            <a:br>
              <a:rPr lang="ru-RU" sz="3200" dirty="0" smtClean="0"/>
            </a:br>
            <a:r>
              <a:rPr lang="ru-RU" sz="3200" dirty="0" smtClean="0"/>
              <a:t>по специальности 31.05.01 «Лечебное дело»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60984"/>
              </p:ext>
            </p:extLst>
          </p:nvPr>
        </p:nvGraphicFramePr>
        <p:xfrm>
          <a:off x="899592" y="1772816"/>
          <a:ext cx="756084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312368"/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ЭТАП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СРОКИ</a:t>
                      </a:r>
                      <a:endParaRPr lang="ru-RU" sz="2800" dirty="0"/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Тестирование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26.06.2017г.</a:t>
                      </a:r>
                      <a:endParaRPr lang="ru-RU" sz="2400" dirty="0"/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Практические навыки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29.06.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–  07.07.2017г.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Задачи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11.07. – 14.07.2017г.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Тестирование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3 на ДО </a:t>
            </a:r>
            <a:r>
              <a:rPr lang="ru-RU" sz="2800" dirty="0" err="1" smtClean="0">
                <a:solidFill>
                  <a:schemeClr val="accent1"/>
                </a:solidFill>
              </a:rPr>
              <a:t>КрасГМУ</a:t>
            </a:r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4 на сайте ФМЦА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3 запланировано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365104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1"/>
                </a:solidFill>
              </a:rPr>
              <a:t>Разбор тестов на лекциях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Приложение для мобильных устройств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Включение базы тестов в учебный процесс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7467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Репетиционные тестирования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8504001"/>
              </p:ext>
            </p:extLst>
          </p:nvPr>
        </p:nvGraphicFramePr>
        <p:xfrm>
          <a:off x="5364088" y="1541016"/>
          <a:ext cx="3552056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7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56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Станции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705972"/>
              </p:ext>
            </p:extLst>
          </p:nvPr>
        </p:nvGraphicFramePr>
        <p:xfrm>
          <a:off x="323528" y="764704"/>
          <a:ext cx="856895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58"/>
                <a:gridCol w="1726648"/>
                <a:gridCol w="3370602"/>
                <a:gridCol w="3096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Станция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Проверяемые навыки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Оборудование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ДИСПАНСЕ-РИЗАЦИЯ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Обработка рук, измерение артериального давления.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Тренажер для измерения</a:t>
                      </a:r>
                      <a:r>
                        <a:rPr lang="ru-RU" sz="1600" baseline="0" dirty="0" smtClean="0"/>
                        <a:t> артериального давления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ФИЗИКАЛЬНОЕ</a:t>
                      </a:r>
                      <a:r>
                        <a:rPr lang="ru-RU" sz="1600" baseline="0" dirty="0" smtClean="0"/>
                        <a:t> ОБСЛЕДОВАНИЕ ПАЦИЕНТА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Осмотр пациента с заболеванием сердечно сосудистой системы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Осмотр пациента с заболеванием органов дыхания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Тренажер для диагностики заболеваний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сердца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Тренажер для диагностики заболеваний легких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НЕОТЛОЖНАЯ МЕДИЦИНСКАЯ ПОМОЩЬ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Внутривенное</a:t>
                      </a:r>
                      <a:r>
                        <a:rPr lang="ru-RU" sz="1600" baseline="0" dirty="0" smtClean="0"/>
                        <a:t> ведение пациенту 40% р-</a:t>
                      </a:r>
                      <a:r>
                        <a:rPr lang="ru-RU" sz="1600" baseline="0" dirty="0" err="1" smtClean="0"/>
                        <a:t>ра</a:t>
                      </a:r>
                      <a:r>
                        <a:rPr lang="ru-RU" sz="1600" baseline="0" dirty="0" smtClean="0"/>
                        <a:t> глюкозы.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Фантом с возможностями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внутривенных, внутримышечных и подкожных инъекций.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 </a:t>
                      </a:r>
                      <a:r>
                        <a:rPr lang="ru-RU" sz="1600" dirty="0" smtClean="0"/>
                        <a:t>РЕАНИМАЦИОН-НЫЙ КОМПЛЕКС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</a:t>
                      </a:r>
                      <a:r>
                        <a:rPr lang="ru-RU" sz="1600" baseline="0" dirty="0" smtClean="0"/>
                        <a:t> сердечно-легочной реанимации с </a:t>
                      </a:r>
                      <a:r>
                        <a:rPr lang="ru-RU" sz="1600" b="1" baseline="0" dirty="0" smtClean="0"/>
                        <a:t>использованием АНД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Манекен взрослого для обучения СЛР с компьютерной регистрацией </a:t>
                      </a:r>
                      <a:r>
                        <a:rPr lang="ru-RU" sz="1600" dirty="0" smtClean="0"/>
                        <a:t>результатов, АНД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МЕДИЦИНСКАЯ ПОМОЩЬ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медицинская помощь при </a:t>
                      </a:r>
                      <a:r>
                        <a:rPr lang="ru-RU" sz="1600" dirty="0" err="1" smtClean="0"/>
                        <a:t>жизнеугрожающих</a:t>
                      </a:r>
                      <a:r>
                        <a:rPr lang="ru-RU" sz="1600" dirty="0" smtClean="0"/>
                        <a:t> состояниях </a:t>
                      </a:r>
                      <a:r>
                        <a:rPr lang="ru-RU" sz="1600" b="1" dirty="0" smtClean="0"/>
                        <a:t>(12 сценариев)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Полноростовой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универсальный манекен с возможностью имитации различных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показателей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908720"/>
            <a:ext cx="16561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i="1" dirty="0" smtClean="0">
                <a:solidFill>
                  <a:srgbClr val="C00000"/>
                </a:solidFill>
              </a:rPr>
              <a:t>?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4869160"/>
            <a:ext cx="16561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i="1" dirty="0" smtClean="0">
                <a:solidFill>
                  <a:srgbClr val="C00000"/>
                </a:solidFill>
              </a:rPr>
              <a:t>?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gazenkampfaa\Documents\Деканат\Деканат_новая_эра\Аккредитация_2017\ПЛАН_симцентр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" y="260648"/>
            <a:ext cx="9050837" cy="64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148064" y="3335040"/>
            <a:ext cx="1800200" cy="3456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99592" y="2818101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82505" y="35417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43608" y="607317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888196" y="5161559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88196" y="296211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gazenkampfaa\Documents\Деканат\Деканат_новая_эра\Аккредитация_2017\фото станций\20170426_121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8160" y="2234828"/>
            <a:ext cx="4703168" cy="3527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888678" y="2962117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57961" y="281810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43505" y="374072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57961" y="611925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01516" y="517384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gazenkampfaa\Documents\Деканат\Деканат_новая_эра\Аккредитация_2017\фото станций\20170426_121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80" y="1143958"/>
            <a:ext cx="3596744" cy="4795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901516" y="5069323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01516" y="274970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66119" y="288449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81721" y="354178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66119" y="610201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gazenkampfaa\Documents\Деканат\Деканат_новая_эра\Аккредитация_2017\фото станций\20170426_12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0028"/>
            <a:ext cx="3528392" cy="47045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7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87137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87137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918785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10873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18785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019539" y="6206084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29100" y="518193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85084" y="284382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11753" y="284382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67737" y="35417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gazenkampfaa\Documents\Деканат\Деканат_новая_эра\Аккредитация_2017\фото станций\20170426_115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02" y="1079631"/>
            <a:ext cx="3693235" cy="4924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419</Words>
  <Application>Microsoft Office PowerPoint</Application>
  <PresentationFormat>Экран (4:3)</PresentationFormat>
  <Paragraphs>121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ФГБОУ ВО «Красноярский государственный медицинский университет им. проф. В.Ф. Войно-Ясенецкого»  Минздрава России</vt:lpstr>
      <vt:lpstr>Сроки проведения первичной аккредитации по специальности 31.05.01 «Лечебное дело»</vt:lpstr>
      <vt:lpstr>Тестирование</vt:lpstr>
      <vt:lpstr>Станции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подготовки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 первичной аккредитации по специальности 31.05.01 «Лечебное дело»</dc:title>
  <dc:creator>Газенкампф Андрей Александрович</dc:creator>
  <cp:lastModifiedBy>Газенкампф Андрей Александрович</cp:lastModifiedBy>
  <cp:revision>20</cp:revision>
  <dcterms:created xsi:type="dcterms:W3CDTF">2017-04-18T08:58:20Z</dcterms:created>
  <dcterms:modified xsi:type="dcterms:W3CDTF">2017-04-27T05:31:16Z</dcterms:modified>
</cp:coreProperties>
</file>