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78" r:id="rId2"/>
    <p:sldId id="257" r:id="rId3"/>
    <p:sldId id="307" r:id="rId4"/>
    <p:sldId id="308" r:id="rId5"/>
    <p:sldId id="309" r:id="rId6"/>
    <p:sldId id="311" r:id="rId7"/>
    <p:sldId id="313" r:id="rId8"/>
    <p:sldId id="314" r:id="rId9"/>
    <p:sldId id="265" r:id="rId10"/>
    <p:sldId id="315" r:id="rId11"/>
    <p:sldId id="317" r:id="rId12"/>
    <p:sldId id="316" r:id="rId13"/>
    <p:sldId id="318" r:id="rId14"/>
    <p:sldId id="320" r:id="rId15"/>
    <p:sldId id="310" r:id="rId16"/>
    <p:sldId id="271" r:id="rId17"/>
    <p:sldId id="321" r:id="rId18"/>
    <p:sldId id="322" r:id="rId19"/>
    <p:sldId id="323" r:id="rId20"/>
    <p:sldId id="325" r:id="rId21"/>
    <p:sldId id="326" r:id="rId22"/>
    <p:sldId id="292" r:id="rId23"/>
    <p:sldId id="293" r:id="rId24"/>
    <p:sldId id="294" r:id="rId25"/>
    <p:sldId id="295" r:id="rId26"/>
    <p:sldId id="297" r:id="rId27"/>
    <p:sldId id="298" r:id="rId28"/>
    <p:sldId id="286" r:id="rId29"/>
    <p:sldId id="32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7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FF9E-7B70-47B4-B064-8B16CBBD4EBF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29DD2-77BB-4246-B1CC-B97E560B4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00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09E4-485A-4046-B746-60C9C2DC901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45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509E4-485A-4046-B746-60C9C2DC9013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30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6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63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14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62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10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18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2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75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37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2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B180-E5E8-4A27-9734-13F1D9F3FB6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BA7C-199D-4B69-B620-38FD07B02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22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" y="1857364"/>
            <a:ext cx="8649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15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«Репродуктивная  система женщины».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8971" y="6381328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0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24"/>
            <a:ext cx="7886700" cy="615602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44019"/>
            <a:ext cx="8640960" cy="16561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гладкомышечный орган, имеет грушевидную форму, длиной 7 – 11 см. Средняя масса матки 50 – 100 грамм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имеет 4 отдела: шейка, перешеек, тело, дно. </a:t>
            </a:r>
          </a:p>
        </p:txBody>
      </p:sp>
      <p:pic>
        <p:nvPicPr>
          <p:cNvPr id="6148" name="Picture 4" descr="https://konspekta.net/studopediaru/baza23/7191293831094.files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856" y="2492896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765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1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Стенка матки представлена тремя слоями: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внутренним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слизистой оболочкой (эндометрий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средним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мышечным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миометрий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наружным – серозным (периметрием).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слизистой оболочке матки существует два слоя: фун­кциональный и базальный.  Функциональный слой подвергается циклическим изменениям.  </a:t>
            </a:r>
          </a:p>
          <a:p>
            <a:pPr algn="just">
              <a:lnSpc>
                <a:spcPct val="11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Мышечный слой образован гладкими мышцами, расположенными в несколько слоев, что важно для процесса изгнания плода. Мышечные волокна во время беременности  растягиваются и увеличиваются в объеме. Матка увеличивается в массе до 1 кг, в длину до 24 – 25 см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функция матки – вынашивание плода и его изгнание.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22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Шейка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матки имеет цилиндрическую форму. В шейке проходит цервикальный канал,  который имеет наружное и внутреннее отверстие (зев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зев имеет круглую или овальную форму у нерожавших и щелевидную форму у рожавших.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mezhdunami.ru/upload/medialibrary/251/25132ab0ae87cb3fbf5baea4fda212b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5"/>
          <a:stretch/>
        </p:blipFill>
        <p:spPr bwMode="auto">
          <a:xfrm>
            <a:off x="430401" y="4374674"/>
            <a:ext cx="4573647" cy="22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ktb76.ru/wp-content/uploads/2020/12/img_16084207836600-1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696345" cy="23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71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88640"/>
            <a:ext cx="7886700" cy="471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Маточные трубы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60225"/>
            <a:ext cx="850728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длину 10-12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Интерстициальная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толще стенки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Перешеечная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средний отдел, наиболее суженный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Ампулярная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конеч­ный отдел (воронка), самый широкий отдел с множеством выростов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фимбрий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8194" name="Picture 2" descr="https://barto-clinic.ru/UserFiles/Image/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3050"/>
            <a:ext cx="6552728" cy="39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59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33" y="476672"/>
            <a:ext cx="8064896" cy="144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Слизистая оболочка маточных труб покрыта однослой­ным цилиндрическим мерцательным эпителием, реснич­ки которого мерцают в сторону матки. 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ампулярном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отделе трубы происходит оплодотворение.</a:t>
            </a:r>
          </a:p>
        </p:txBody>
      </p:sp>
      <p:pic>
        <p:nvPicPr>
          <p:cNvPr id="9218" name="Picture 2" descr="https://konspekta.net/studopediaru/baza23/7191293831094.files/image0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" t="21377" r="8564" b="13066"/>
          <a:stretch/>
        </p:blipFill>
        <p:spPr bwMode="auto">
          <a:xfrm>
            <a:off x="950573" y="2132856"/>
            <a:ext cx="7704856" cy="44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55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uch.ru/1-rodi-srochnie-t-e-v-srok-pri-sroke-beremennosti-38-40-nedele/125154_html_bd4ff4eb63fbb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724128" cy="438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8287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Яичники образуют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яйцеклетки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синтезируют гормоны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эстроген и прогестерон.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Яйцеклетки образуются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 месяце эмбрион.  развития;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период половой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зрелости. Способны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оплодотворению в течение 12 – 24 час после овуляции.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2636912"/>
            <a:ext cx="2520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Фолликулярные клетки, желтое тело питают яйцеклетку и зародыш на начальных этапах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445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3582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Менструальный цикл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циклические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физиологические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яичнике, матке и связанные с ними изменения в других железах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секреции и во всем организме под воздействием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системы.</a:t>
            </a:r>
          </a:p>
          <a:p>
            <a:endParaRPr lang="ru-RU" dirty="0"/>
          </a:p>
        </p:txBody>
      </p:sp>
      <p:pic>
        <p:nvPicPr>
          <p:cNvPr id="1026" name="Picture 2" descr="https://boleznimatki.com/wp-content/uploads/2019/01b/opisanie_menstrualnogo_cik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4128963" cy="3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72437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Продолжительность менструального цикла в среднем 28 дней, реже 21 или 30 – 35 дней.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Визуальным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результатом менструального цикла явля­ется менструация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ежемесячное выделение крови из матки, в норме она длится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3 - 7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дней. Объем выделений во время менструации составляет 50 – 200 мл.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Менструация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безболезненная и сопровож­дается незначительными тянущими болями внизу живо­та и пояснице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407" t="14300" r="38582" b="15700"/>
          <a:stretch/>
        </p:blipFill>
        <p:spPr>
          <a:xfrm>
            <a:off x="4355976" y="944386"/>
            <a:ext cx="4392488" cy="4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51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Первая менструация начинается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12 - 14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лет, уста­навливается в течение года. Время наступления первой менструации зависит от климатических условий, социальных условий, условий быта, труда, питания и т.д.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 менструальном цикле различают: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Яичниковый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Маточный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Гипоталямо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-гипофизарный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циклы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omensmed.ru/wp-content/uploads/2017/07/disfunkcionalnye-matochnye-krovoteche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04456" cy="31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678109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Изменения, происходящие в яичнике, называются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яич­никовым циклом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 делится на 3 фазы: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фолликулиновую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фазу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фазу овуляции,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лютеиновую фазу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9530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 действием ФСГ в яичниках начинает созревать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доминантный фолликул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клетки которого продуцируют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эстрадиол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(самый активный эстроген в организме женщины). По достижении фолликулом размера около 2 см в диаметре гипофизом выбрасывается большое количество ЛГ. Происходит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овуляция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 есть разрыв фолликула и выход яйцеклетки в брюшную полость. На месте лопнувшего фолликула формируется временное образование – желтое тело, которое функционирует 10-14 дней, а затем, при отсутствии беременности, погибает. В желтом теле вырабатывается прогестерон.</a:t>
            </a:r>
          </a:p>
        </p:txBody>
      </p:sp>
      <p:pic>
        <p:nvPicPr>
          <p:cNvPr id="5" name="Picture 2" descr="https://womensmed.ru/wp-content/uploads/2017/07/disfunkcionalnye-matochnye-krovotec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328592" cy="41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22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916832"/>
            <a:ext cx="785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функция репродуктивных систем женщины.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Половые гормоны, их биологическое действие на женский организм.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Менструальный цикл.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71435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Ма­точный цикл (он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имеет 4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фазы)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фаза 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десквамация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(отторжение) функционального слоя слизистой матки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и есть менструация. Эта фаза наступает  через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 суток после падения уровня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прогестерона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(восстановление) функциональ­ного слоя слизистой матки за счет клеток базального слоя эндометрия,  за­канчивается к 7-му дню от начала менструации.</a:t>
            </a:r>
          </a:p>
          <a:p>
            <a:pPr marL="0" indent="0" algn="just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пролиферация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(разрастание) слизистого слоя матки.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Он утолщается в 4 – 5 раз , в нем развивается большое количество желез в результате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васкуляризации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Продолжительность  фазы с 7-8 до 14 дня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цикла.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фаза секреции,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которая готовит матку к бере­менности, к внедрению оплодотворенного яйца. В слизистой накапливается гликоген,  кальций, фосфор и другие вещества, необходимые для принятия оплодотворенной яйцеклетки, снижается сократительная способность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чувствительность к окситоцину. Если   оплодотворение не произошло, 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наступает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менструация.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44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72" y="562670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Гипоталямо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-гипофизарный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196752"/>
            <a:ext cx="8517632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Выработка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гормонов гипофиза происходит под воздействием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Циклические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изменения в нейроэндокринной системе и половых органах в течение менструального цикла сопровождаются изменениями в общем состоянии. Перед менструацией нередко повышается раздражительность, возбудимость или появляются утомляемость и сонливость. Кроме того учащается пульс, повышается артериальное  давление и температура тела  на несколько десятых долей градуса, нарастает количество эритроцитов, гемоглобина  и лейкоцитов в крови. После менструации обычно отмечаются ощущения бодрости и прилива сил.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молочных железах во второй половине менструального цикла наблюдается напряжение, ощущение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нагрубания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 железы несколько увеличиваются в объеме. Это происходит под влиянием прогестерона.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0761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357166"/>
            <a:ext cx="7992888" cy="561662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женщины складывается из нескольких  составляющих:</a:t>
            </a:r>
          </a:p>
          <a:p>
            <a:pPr marL="457200" indent="-457200" algn="ctr" eaLnBrk="1" hangingPunct="1">
              <a:buFont typeface="+mj-lt"/>
              <a:buAutoNum type="arabicPeriod"/>
              <a:defRPr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необходимо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подмываться.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подмывания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иметь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полотенце.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женщина должна каждый день надевать свежее нижнее белье. </a:t>
            </a:r>
          </a:p>
          <a:p>
            <a:pPr marL="385763" indent="-385763">
              <a:defRPr/>
            </a:pP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4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9842" y="260648"/>
            <a:ext cx="8026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Особенность подмывания состоит в том, что струя воды должна направляться спереди назад!</a:t>
            </a:r>
          </a:p>
          <a:p>
            <a:pPr marL="385763" indent="-385763">
              <a:defRPr/>
            </a:pP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883" y="5475304"/>
            <a:ext cx="84560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 algn="ctr">
              <a:defRPr/>
            </a:pPr>
            <a:r>
              <a:rPr lang="ru-RU" sz="2100" b="1" dirty="0">
                <a:solidFill>
                  <a:srgbClr val="C00000"/>
                </a:solidFill>
                <a:latin typeface="Georgia" pitchFamily="18" charset="0"/>
              </a:rPr>
              <a:t>При таком подмывании исключается проникновение  бактерий из кишечника во влагалище.</a:t>
            </a:r>
          </a:p>
        </p:txBody>
      </p:sp>
      <p:pic>
        <p:nvPicPr>
          <p:cNvPr id="9" name="Рисунок 8" descr="20220224_214641-01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40" y="1500174"/>
            <a:ext cx="2768980" cy="38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06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4976618" cy="3603567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100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  выполнения подмывания необходимо с аккуратностью и осторожностью использовать мыло или другое средство для  гигиены половых органов, так как нельзя допускать их попадания на слизистую влагалища. 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 проникновении моющего средства на слизистую происходит</a:t>
            </a: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уничтожение естественной микрофлоры половых органов, которая составляет природную защиту от раздражающих негативных факторов.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8926" y="500042"/>
            <a:ext cx="3176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Georgia" pitchFamily="18" charset="0"/>
              </a:rPr>
              <a:t>Запомните!</a:t>
            </a:r>
          </a:p>
        </p:txBody>
      </p:sp>
      <p:pic>
        <p:nvPicPr>
          <p:cNvPr id="6" name="Рисунок 5" descr="20220224_214647-01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2132" y="1643050"/>
            <a:ext cx="3201306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04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52"/>
            <a:ext cx="8297098" cy="371477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ли вам что больше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нареканий  у гинекологов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модные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нынче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трусики стринги или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выглядят красиво и сексуально, но тоненькая полосочка во время ходьбы «работает» как переносчик бактерий из ануса к половым органам.</a:t>
            </a:r>
          </a:p>
          <a:p>
            <a:pPr algn="just" eaLnBrk="1" hangingPunct="1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если белье слишком плотно прилегает к коже, оно перекрывает к ней доступ кислорода и нарушает кровообращение.</a:t>
            </a:r>
          </a:p>
          <a:p>
            <a:pPr algn="just" eaLnBrk="1" hangingPunct="1">
              <a:defRPr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белье должно быть из натуральных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 Оно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впитывает влагу, позволяет коже дышать и не создает питательной среды для бактерий.</a:t>
            </a:r>
          </a:p>
          <a:p>
            <a:pPr eaLnBrk="1" hangingPunct="1"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4283" y="3857629"/>
            <a:ext cx="8715436" cy="2857520"/>
            <a:chOff x="0" y="857251"/>
            <a:chExt cx="8993981" cy="51435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6200000" flipH="1">
              <a:off x="1900833" y="3399830"/>
              <a:ext cx="5143500" cy="583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Текст 3"/>
            <p:cNvSpPr txBox="1">
              <a:spLocks/>
            </p:cNvSpPr>
            <p:nvPr/>
          </p:nvSpPr>
          <p:spPr>
            <a:xfrm>
              <a:off x="570310" y="1101319"/>
              <a:ext cx="6674644" cy="4345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	</a:t>
              </a:r>
              <a:r>
                <a:rPr kumimoji="0" lang="ru-RU" sz="2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ДА 	</a:t>
              </a:r>
              <a:r>
                <a:rPr kumimoji="0" lang="ru-RU" sz="2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				</a:t>
              </a:r>
              <a:r>
                <a:rPr kumimoji="0" lang="ru-RU" sz="2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НЕТ</a:t>
              </a:r>
              <a:endPara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pic>
          <p:nvPicPr>
            <p:cNvPr id="7" name="Рисунок 8" descr="000049766_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08613"/>
              <a:ext cx="1789509" cy="2326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4661_h324_w244_aut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50906" y="2071678"/>
              <a:ext cx="1743075" cy="231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c1923d23972e0e36e7b6a67a8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5417" y="3830308"/>
              <a:ext cx="2010715" cy="20107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364d7dada05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811" y="3870863"/>
              <a:ext cx="2527478" cy="18956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2008377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4955" y="1121120"/>
              <a:ext cx="1606169" cy="230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7321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ndometrial_hyperplas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41" t="15435" r="7241" b="12555"/>
          <a:stretch>
            <a:fillRect/>
          </a:stretch>
        </p:blipFill>
        <p:spPr>
          <a:xfrm>
            <a:off x="2805633" y="1663899"/>
            <a:ext cx="3753197" cy="2531226"/>
          </a:xfrm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82232" y="1093589"/>
            <a:ext cx="2026703" cy="531019"/>
          </a:xfrm>
        </p:spPr>
        <p:txBody>
          <a:bodyPr>
            <a:normAutofit/>
          </a:bodyPr>
          <a:lstStyle/>
          <a:p>
            <a:pPr algn="ctr" defTabSz="914400">
              <a:spcBef>
                <a:spcPts val="750"/>
              </a:spcBef>
              <a:buSzPct val="90000"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Нормальный эндометрий.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4" y="4077072"/>
            <a:ext cx="9145016" cy="93610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defRPr/>
            </a:pPr>
            <a:endParaRPr lang="ru-RU" sz="21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100" dirty="0">
                <a:solidFill>
                  <a:srgbClr val="002060"/>
                </a:solidFill>
                <a:latin typeface="Georgia" pitchFamily="18" charset="0"/>
              </a:rPr>
              <a:t>Во время менструальных кровотечений внутренний слой полости матки становится очень уязвимым для всевозможных микроорганизмов, способных стать возбудителями многочисленных заболеваний. </a:t>
            </a:r>
          </a:p>
          <a:p>
            <a:pPr algn="ctr" eaLnBrk="1" hangingPunct="1">
              <a:defRPr/>
            </a:pPr>
            <a:endParaRPr lang="ru-RU" sz="1800" i="1" dirty="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555776" y="1093589"/>
            <a:ext cx="2126456" cy="57031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90000"/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Эндометрий во время менструации.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604573" y="332656"/>
            <a:ext cx="6430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 во время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менструации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93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716204" cy="7265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девочки </a:t>
            </a:r>
            <a:b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менструации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8568952" cy="532859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ru-RU" sz="15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менструации следует: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подмываться проточной водой.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день мыться под душем (в ванне мыться нельзя).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Прокладки менять по мере их пропитывания кровью.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белье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Половые сношения в это время не должны иметь места.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рекомендуется: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физкультурой, связанной с большим напряжением.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 в открытых водоемах или принимать ванны.</a:t>
            </a:r>
          </a:p>
          <a:p>
            <a:pPr eaLnBrk="1" hangingPunct="1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острую пищу.</a:t>
            </a:r>
          </a:p>
          <a:p>
            <a:pPr eaLnBrk="1" hangingPunct="1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44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072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менструация, считается признаком наступления половой зрелости. Однако это не значит, что с этого момента девушка уже окончательно созрела и может начать жить половой жизнью.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начало половой жизни, ранняя беременность, безусловно, вредны и пагубно отражаются на здоровье девушки.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достигает полного развития к 20 годам; этот возраст считается наиболее благоприятным для вступления в брак и для первой беременности.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63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Внимательно рассмотрите рисунок, подпишите его элементы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7667625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полового созревания занимает примерно 10 лет. В течение  этого времени заканчивается физическое развитие организма, созревание репродуктивной системы, формируются вторичные половые признаки.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Репродуктивная система женщины достигает оптимальной зрелости к 16 – 17 годам, когда организм готов к воспроизводству.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45 годам угасает репродуктивная, а к 55 годам – гормональная функция репродуктивной системы.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эволюции человека продолжительность функциональной активности репродуктивной системы генетически закодирована на возраст, оптимальный для зачатия, вынашивания и вскармливания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4488125/pub_608c936a2d3271601fe91f95_608fcbaac235fb60b6bf4217/scale_1200"/>
          <p:cNvPicPr>
            <a:picLocks noChangeAspect="1" noChangeArrowheads="1"/>
          </p:cNvPicPr>
          <p:nvPr/>
        </p:nvPicPr>
        <p:blipFill>
          <a:blip r:embed="rId2"/>
          <a:srcRect t="9639" b="7228"/>
          <a:stretch>
            <a:fillRect/>
          </a:stretch>
        </p:blipFill>
        <p:spPr bwMode="auto">
          <a:xfrm>
            <a:off x="1071538" y="3429000"/>
            <a:ext cx="68580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Строение женских половых органов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Женские половые органы делятся на наружные и внутренние.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наружным половым органам относятся: лобок, большие половые губы, малые половые губы, клитор, преддверие влагалища, большие железы преддверия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Бартолиновы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железы. Границей между наружными и внутренними половыми органами является девственная плева.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77436"/>
            <a:ext cx="5194478" cy="40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867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Внутренние половые органы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548" y="811253"/>
            <a:ext cx="8515923" cy="6015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внутренним половым органам относятся: влагалище, матка, маточные трубы и яичники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04" y="1556792"/>
            <a:ext cx="5286380" cy="436029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26" name="Picture 2" descr="https://nogostop.ru/wp-content/uploads/2019/04/5808e786425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6" t="34436" r="33065" b="15165"/>
          <a:stretch/>
        </p:blipFill>
        <p:spPr bwMode="auto">
          <a:xfrm>
            <a:off x="4375441" y="4077072"/>
            <a:ext cx="4464495" cy="26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71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Бартолиновы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секретируют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 обеспечивающую нормальную влажность слизистой у входа 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60848"/>
            <a:ext cx="5286380" cy="436029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5918578"/>
            <a:ext cx="34563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Бартолинова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43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60648"/>
            <a:ext cx="4053136" cy="34563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Влагалище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покрыто складчатой слизистой, под кото­рой находится мышечный слой. </a:t>
            </a:r>
            <a:endParaRPr lang="ru-RU" sz="2800" dirty="0"/>
          </a:p>
        </p:txBody>
      </p:sp>
      <p:pic>
        <p:nvPicPr>
          <p:cNvPr id="3074" name="Picture 2" descr="https://brulant.ru/wp-content/uploads/2016/01/vaginalnyy-disbakterioz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23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482" y="116632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Функции влагалища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052736"/>
            <a:ext cx="8208912" cy="5589241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образует родовые пути с шейкой матки, благодаря высокой эластичности.</a:t>
            </a:r>
          </a:p>
          <a:p>
            <a:pPr lvl="0" algn="just">
              <a:lnSpc>
                <a:spcPct val="120000"/>
              </a:lnSpc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выводит менструальные и послеродовые выделения из матки</a:t>
            </a:r>
          </a:p>
          <a:p>
            <a:pPr lvl="0" algn="just">
              <a:lnSpc>
                <a:spcPct val="120000"/>
              </a:lnSpc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защитная функция. На слизистой влагалища постоянно находятся влагалищные палочки, которые в процессе жизнедеятельности перерабатывают гликоген и выделяют молочную кислоту. Она губительно действует на болезнетворную флору. Во влагалище здоровой женщины постоянно происходит процесс самоочищения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371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643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степень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чистая культура толстой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грамположительной влагалищной  палочки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Дедерлейна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эпителиальные  клетки. Реакция содержимого кислая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степень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наряду с влагалищной палочкой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Дедерлейна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имеются сапрофиты,   отдельные кокки и единичные лейкоциты. Реакция кислая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степень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обилие лейкоцитов, почти отсут­ствие влагалищной палочки,  преобладают  кокки и другие бактерии. Реакция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слабокислая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щелочная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степень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влагалищная палочка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вытеснена гноеродной флорой, обилие лейкоцитов и появляются трихомонады. Реакция щелочная.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4 степени чистоты влагалища: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486</TotalTime>
  <Words>1443</Words>
  <Application>Microsoft Office PowerPoint</Application>
  <PresentationFormat>Экран (4:3)</PresentationFormat>
  <Paragraphs>119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Внутренние половые органы</vt:lpstr>
      <vt:lpstr>Слайд 6</vt:lpstr>
      <vt:lpstr>Слайд 7</vt:lpstr>
      <vt:lpstr>Функции влагалища</vt:lpstr>
      <vt:lpstr>Слайд 9</vt:lpstr>
      <vt:lpstr>Матка </vt:lpstr>
      <vt:lpstr>Слайд 11</vt:lpstr>
      <vt:lpstr>Слайд 12</vt:lpstr>
      <vt:lpstr>Маточные трубы </vt:lpstr>
      <vt:lpstr>Слайд 14</vt:lpstr>
      <vt:lpstr>Слайд 15</vt:lpstr>
      <vt:lpstr>Слайд 16</vt:lpstr>
      <vt:lpstr>Слайд 17</vt:lpstr>
      <vt:lpstr>Слайд 18</vt:lpstr>
      <vt:lpstr>Слайд 19</vt:lpstr>
      <vt:lpstr>Ма­точный цикл (он имеет 4 фазы) </vt:lpstr>
      <vt:lpstr>Гипоталямо-гипофизарный цикл </vt:lpstr>
      <vt:lpstr>Слайд 22</vt:lpstr>
      <vt:lpstr>Слайд 23</vt:lpstr>
      <vt:lpstr>Слайд 24</vt:lpstr>
      <vt:lpstr>Слайд 25</vt:lpstr>
      <vt:lpstr>Нормальный эндометрий.</vt:lpstr>
      <vt:lpstr>Правила поведения девочки  во время менструации.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Venera</cp:lastModifiedBy>
  <cp:revision>60</cp:revision>
  <dcterms:created xsi:type="dcterms:W3CDTF">2012-05-14T13:45:00Z</dcterms:created>
  <dcterms:modified xsi:type="dcterms:W3CDTF">2022-03-02T03:21:58Z</dcterms:modified>
</cp:coreProperties>
</file>