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-510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5998" y="893203"/>
            <a:ext cx="8637073" cy="25414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нарушений сна у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997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984" y="315259"/>
            <a:ext cx="8643154" cy="709977"/>
          </a:xfrm>
        </p:spPr>
        <p:txBody>
          <a:bodyPr/>
          <a:lstStyle/>
          <a:p>
            <a:r>
              <a:rPr lang="ru-RU" dirty="0" smtClean="0"/>
              <a:t>Осложнения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036" y="1191491"/>
            <a:ext cx="11249891" cy="3713017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Нелеченные</a:t>
            </a:r>
            <a:r>
              <a:rPr lang="ru-RU" dirty="0" smtClean="0"/>
              <a:t> </a:t>
            </a:r>
            <a:r>
              <a:rPr lang="ru-RU" dirty="0"/>
              <a:t>нарушения сна грозят детям серьезными осложнениями. На их фоне формируется </a:t>
            </a:r>
            <a:r>
              <a:rPr lang="ru-RU" dirty="0" err="1"/>
              <a:t>гиперактивность</a:t>
            </a:r>
            <a:r>
              <a:rPr lang="ru-RU" dirty="0"/>
              <a:t> с дефицитом внимания, возникают </a:t>
            </a:r>
            <a:r>
              <a:rPr lang="ru-RU" dirty="0" smtClean="0"/>
              <a:t>депрессивные расстройства. Дети </a:t>
            </a:r>
            <a:r>
              <a:rPr lang="ru-RU" dirty="0"/>
              <a:t>с длительным течением болезни отстают от сверстников в физическом и психомоторном развитии. Ночное </a:t>
            </a:r>
            <a:r>
              <a:rPr lang="ru-RU" dirty="0" err="1"/>
              <a:t>обструктивное</a:t>
            </a:r>
            <a:r>
              <a:rPr lang="ru-RU" dirty="0"/>
              <a:t> апноэ может закончиться синдромом внезапной детской </a:t>
            </a:r>
            <a:r>
              <a:rPr lang="ru-RU" dirty="0" smtClean="0"/>
              <a:t>смерти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Снохождение в 5% случаев является предиктором </a:t>
            </a:r>
            <a:r>
              <a:rPr lang="ru-RU" dirty="0" smtClean="0"/>
              <a:t>эпилепсии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069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1585" y="518457"/>
            <a:ext cx="8643154" cy="2666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7904" y="1154546"/>
            <a:ext cx="11286835" cy="5200073"/>
          </a:xfrm>
        </p:spPr>
        <p:txBody>
          <a:bodyPr/>
          <a:lstStyle/>
          <a:p>
            <a:pPr fontAlgn="base"/>
            <a:r>
              <a:rPr lang="ru-RU" dirty="0"/>
              <a:t>Обследование пациента врач-педиатр начинает со сбора анамнеза заболевания. Характерны жалобы на сложности засыпания, капризность, разбитость по утрам, ухудшение успеваемости в школе. Ребенка с подозрением на нарушения сна направляют к детскому </a:t>
            </a:r>
            <a:r>
              <a:rPr lang="ru-RU" dirty="0" smtClean="0"/>
              <a:t>неврологу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Основным методом инструментального обследования выступает </a:t>
            </a:r>
            <a:r>
              <a:rPr lang="ru-RU" dirty="0" err="1"/>
              <a:t>полисомнография</a:t>
            </a:r>
            <a:r>
              <a:rPr lang="ru-RU" dirty="0"/>
              <a:t>. Сочетает регистрацию ЭЭГ, ЭКГ, </a:t>
            </a:r>
            <a:r>
              <a:rPr lang="ru-RU" dirty="0" err="1"/>
              <a:t>пульсоксиметрии</a:t>
            </a:r>
            <a:r>
              <a:rPr lang="ru-RU" dirty="0"/>
              <a:t>, а также </a:t>
            </a:r>
            <a:r>
              <a:rPr lang="ru-RU" dirty="0" err="1"/>
              <a:t>электроокулограммы</a:t>
            </a:r>
            <a:r>
              <a:rPr lang="ru-RU" dirty="0"/>
              <a:t> во время ночного сна. Позволяет выявить апноэ и его </a:t>
            </a:r>
            <a:r>
              <a:rPr lang="ru-RU" dirty="0" smtClean="0"/>
              <a:t>длительность. На </a:t>
            </a:r>
            <a:r>
              <a:rPr lang="ru-RU" dirty="0"/>
              <a:t>основании полученных данных составляется </a:t>
            </a:r>
            <a:r>
              <a:rPr lang="ru-RU" dirty="0" err="1"/>
              <a:t>гипнограмма</a:t>
            </a:r>
            <a:r>
              <a:rPr lang="ru-RU" dirty="0"/>
              <a:t> — графическое изображение фаз сна и их искажений.</a:t>
            </a:r>
          </a:p>
          <a:p>
            <a:pPr fontAlgn="base"/>
            <a:r>
              <a:rPr lang="ru-RU" dirty="0"/>
              <a:t>При нарушениях сна результаты лабораторных анализов соответствуют возрастным нормам. По данным </a:t>
            </a:r>
            <a:r>
              <a:rPr lang="ru-RU" dirty="0" err="1"/>
              <a:t>нейросонографии</a:t>
            </a:r>
            <a:r>
              <a:rPr lang="ru-RU" dirty="0"/>
              <a:t> грубых изменений не определяется. В ходе диагностики исключают эпилепсию, органические патологии головного мозга, общемозговой синдром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296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748" y="130532"/>
            <a:ext cx="8643154" cy="830051"/>
          </a:xfrm>
        </p:spPr>
        <p:txBody>
          <a:bodyPr/>
          <a:lstStyle/>
          <a:p>
            <a:r>
              <a:rPr lang="ru-RU" dirty="0" smtClean="0"/>
              <a:t>Лечение нарушений сна у детей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218" y="1099127"/>
            <a:ext cx="11323781" cy="4978399"/>
          </a:xfrm>
        </p:spPr>
        <p:txBody>
          <a:bodyPr/>
          <a:lstStyle/>
          <a:p>
            <a:r>
              <a:rPr lang="ru-RU" sz="2400" dirty="0"/>
              <a:t>Лечение начинается с нормализации режима дня, стиля питания, гигиены сна. Родителям рекомендуют ограничить физические и эмоциональные нагрузки на ребенка, увеличить время пребывания на свежем воздухе. Ужин должен состоять из легких блюд, происходить за 2-3 часа до засыпания. Важно исключить из рациона продукты, содержащие кофеин: кофе, чай, шоколад, тонизирующие </a:t>
            </a:r>
            <a:r>
              <a:rPr lang="ru-RU" sz="2400" dirty="0" smtClean="0"/>
              <a:t>напитки.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72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802" y="350981"/>
            <a:ext cx="8643154" cy="5264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Лечение нарушений сна у детей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357744"/>
            <a:ext cx="11471564" cy="4969164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2800" dirty="0" smtClean="0"/>
              <a:t>Гигиена </a:t>
            </a:r>
            <a:r>
              <a:rPr lang="ru-RU" sz="2800" dirty="0"/>
              <a:t>сна включает отхождение ко сну, пробуждение в одно и то же время, соблюдение возрастных норм по количеству часов отдыха, сон в темном, тихом помещении, на удобном спальном месте. При необходимости фармакотерапии в детской неврологии используются группы препаратов:</a:t>
            </a:r>
          </a:p>
          <a:p>
            <a:pPr fontAlgn="base"/>
            <a:r>
              <a:rPr lang="ru-RU" sz="2800" dirty="0" smtClean="0"/>
              <a:t>- психотропные </a:t>
            </a:r>
            <a:r>
              <a:rPr lang="ru-RU" sz="2800" dirty="0"/>
              <a:t>на основе </a:t>
            </a:r>
            <a:r>
              <a:rPr lang="ru-RU" sz="2800" dirty="0" err="1"/>
              <a:t>диазепама</a:t>
            </a:r>
            <a:r>
              <a:rPr lang="ru-RU" sz="2800" dirty="0"/>
              <a:t>, </a:t>
            </a:r>
            <a:r>
              <a:rPr lang="ru-RU" sz="2800" dirty="0" err="1"/>
              <a:t>хлордиазепоксида</a:t>
            </a:r>
            <a:r>
              <a:rPr lang="ru-RU" sz="2800" dirty="0"/>
              <a:t>;</a:t>
            </a:r>
          </a:p>
          <a:p>
            <a:pPr fontAlgn="base"/>
            <a:r>
              <a:rPr lang="ru-RU" sz="2800" dirty="0" smtClean="0"/>
              <a:t>- снотворные </a:t>
            </a:r>
            <a:r>
              <a:rPr lang="ru-RU" sz="2800" dirty="0" err="1"/>
              <a:t>небензодиазепинового</a:t>
            </a:r>
            <a:r>
              <a:rPr lang="ru-RU" sz="2800" dirty="0"/>
              <a:t> ряда;</a:t>
            </a:r>
          </a:p>
          <a:p>
            <a:pPr fontAlgn="base"/>
            <a:r>
              <a:rPr lang="ru-RU" sz="2800" dirty="0" smtClean="0"/>
              <a:t>- седативные </a:t>
            </a:r>
            <a:r>
              <a:rPr lang="ru-RU" sz="2800" dirty="0" err="1"/>
              <a:t>фитопрепараты</a:t>
            </a:r>
            <a:r>
              <a:rPr lang="ru-RU" sz="2800" dirty="0"/>
              <a:t> с валерианой, пустырником, мелиссой;</a:t>
            </a:r>
          </a:p>
          <a:p>
            <a:pPr fontAlgn="base"/>
            <a:r>
              <a:rPr lang="ru-RU" sz="2800" dirty="0" smtClean="0"/>
              <a:t>- </a:t>
            </a:r>
            <a:r>
              <a:rPr lang="ru-RU" sz="2800" dirty="0" err="1" smtClean="0"/>
              <a:t>ноотропы</a:t>
            </a:r>
            <a:r>
              <a:rPr lang="ru-RU" sz="2800" dirty="0" smtClean="0"/>
              <a:t> </a:t>
            </a:r>
            <a:r>
              <a:rPr lang="ru-RU" sz="2800" dirty="0"/>
              <a:t>на базе </a:t>
            </a:r>
            <a:r>
              <a:rPr lang="ru-RU" sz="2800" dirty="0" err="1"/>
              <a:t>гопантеновой</a:t>
            </a:r>
            <a:r>
              <a:rPr lang="ru-RU" sz="2800" dirty="0"/>
              <a:t> кислоты;</a:t>
            </a:r>
          </a:p>
          <a:p>
            <a:pPr fontAlgn="base"/>
            <a:r>
              <a:rPr lang="ru-RU" sz="2800" dirty="0" smtClean="0"/>
              <a:t>- гормональные </a:t>
            </a:r>
            <a:r>
              <a:rPr lang="ru-RU" sz="2800" dirty="0"/>
              <a:t>препараты, содержащие </a:t>
            </a:r>
            <a:r>
              <a:rPr lang="ru-RU" sz="2800" dirty="0" smtClean="0"/>
              <a:t>мелатонин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58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8007" y="244527"/>
            <a:ext cx="8643154" cy="2864434"/>
          </a:xfrm>
        </p:spPr>
        <p:txBody>
          <a:bodyPr/>
          <a:lstStyle/>
          <a:p>
            <a:r>
              <a:rPr lang="ru-RU" dirty="0" smtClean="0"/>
              <a:t>Сон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5127" y="2483319"/>
            <a:ext cx="8630446" cy="2945330"/>
          </a:xfrm>
        </p:spPr>
        <p:txBody>
          <a:bodyPr/>
          <a:lstStyle/>
          <a:p>
            <a:r>
              <a:rPr lang="ru-RU" sz="2400" dirty="0"/>
              <a:t>Е</a:t>
            </a:r>
            <a:r>
              <a:rPr lang="ru-RU" sz="2400" dirty="0" smtClean="0"/>
              <a:t>стественное </a:t>
            </a:r>
            <a:r>
              <a:rPr lang="ru-RU" sz="2400" dirty="0"/>
              <a:t>физиологическое состояние, противоположное состоянию бодрствования, характеризующееся пониженной реакцией на окружающий </a:t>
            </a:r>
            <a:r>
              <a:rPr lang="ru-RU" sz="2400" dirty="0" smtClean="0"/>
              <a:t>мир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3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нарушение сна у детей - это ряд состояний, характеризующихся неудовлетворительным качеством или продолжительностью.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4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СИМПТОМЫ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Расстройство засыпания и пробуждения, ночные кошмары, </a:t>
            </a:r>
            <a:r>
              <a:rPr lang="ru-RU" sz="2400" dirty="0" err="1" smtClean="0"/>
              <a:t>сомнабулизм</a:t>
            </a:r>
            <a:r>
              <a:rPr lang="ru-RU" sz="2400" dirty="0" smtClean="0"/>
              <a:t>, остановки дыхания.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5168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688" y="194919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Нарушения сна.</a:t>
            </a:r>
            <a:br>
              <a:rPr lang="ru-RU" dirty="0" smtClean="0"/>
            </a:br>
            <a:r>
              <a:rPr lang="ru-RU" dirty="0" smtClean="0"/>
              <a:t>Зачастую </a:t>
            </a:r>
            <a:r>
              <a:rPr lang="ru-RU" dirty="0"/>
              <a:t>в основе заболевания лежит сочетание психических и физических факторов. Причины подразделяются на </a:t>
            </a:r>
            <a:r>
              <a:rPr lang="ru-RU" dirty="0" smtClean="0"/>
              <a:t>несколько </a:t>
            </a:r>
            <a:r>
              <a:rPr lang="ru-RU" dirty="0"/>
              <a:t>групп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b="1" dirty="0" smtClean="0"/>
              <a:t>Нарушение </a:t>
            </a:r>
            <a:r>
              <a:rPr lang="ru-RU" b="1" dirty="0"/>
              <a:t>гигиены сна.</a:t>
            </a:r>
            <a:r>
              <a:rPr lang="ru-RU" dirty="0"/>
              <a:t> К данной категории относятся систематическое нарушение времени отхода ко сну, излишняя физическая или эмоциональная активность перед сном, длительный дневной сон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b="1" dirty="0" smtClean="0"/>
              <a:t>Психические </a:t>
            </a:r>
            <a:r>
              <a:rPr lang="ru-RU" b="1" dirty="0"/>
              <a:t>заболевания.</a:t>
            </a:r>
            <a:r>
              <a:rPr lang="ru-RU" dirty="0"/>
              <a:t> Наиболее часто с </a:t>
            </a:r>
            <a:r>
              <a:rPr lang="ru-RU" dirty="0" err="1"/>
              <a:t>инсомнией</a:t>
            </a:r>
            <a:r>
              <a:rPr lang="ru-RU" dirty="0"/>
              <a:t> связаны </a:t>
            </a:r>
            <a:r>
              <a:rPr lang="ru-RU" dirty="0" smtClean="0"/>
              <a:t>шизофрения,</a:t>
            </a:r>
            <a:r>
              <a:rPr lang="ru-RU" dirty="0"/>
              <a:t> </a:t>
            </a:r>
            <a:r>
              <a:rPr lang="ru-RU" dirty="0" smtClean="0"/>
              <a:t>тревожные</a:t>
            </a:r>
            <a:r>
              <a:rPr lang="ru-RU" dirty="0"/>
              <a:t> и аффективные </a:t>
            </a:r>
            <a:r>
              <a:rPr lang="ru-RU" dirty="0" smtClean="0"/>
              <a:t>расстройства.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951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655" y="789736"/>
            <a:ext cx="4470833" cy="4742845"/>
          </a:xfrm>
        </p:spPr>
        <p:txBody>
          <a:bodyPr>
            <a:normAutofit/>
          </a:bodyPr>
          <a:lstStyle/>
          <a:p>
            <a:r>
              <a:rPr lang="ru-RU" b="1" dirty="0"/>
              <a:t>Соматические патологии.</a:t>
            </a:r>
            <a:r>
              <a:rPr lang="ru-RU" dirty="0"/>
              <a:t> В </a:t>
            </a:r>
            <a:r>
              <a:rPr lang="ru-RU" dirty="0" smtClean="0"/>
              <a:t>младенчестве фактором </a:t>
            </a:r>
            <a:r>
              <a:rPr lang="ru-RU" dirty="0"/>
              <a:t>выступают кишечные колики, в любом возрасте — тяжелая анемия, рахит. Сопряжены с </a:t>
            </a:r>
            <a:r>
              <a:rPr lang="ru-RU" dirty="0" err="1"/>
              <a:t>инсомнией</a:t>
            </a:r>
            <a:r>
              <a:rPr lang="ru-RU" dirty="0"/>
              <a:t> неврологические заболевания (эпилепсия, </a:t>
            </a:r>
            <a:r>
              <a:rPr lang="ru-RU" dirty="0" smtClean="0"/>
              <a:t>синдром </a:t>
            </a:r>
            <a:r>
              <a:rPr lang="ru-RU" dirty="0" err="1" smtClean="0"/>
              <a:t>гипервозбудимости</a:t>
            </a:r>
            <a:r>
              <a:rPr lang="ru-RU" dirty="0"/>
              <a:t>), эндокринопатии, болевой синдром разной этиологии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88" y="1178496"/>
            <a:ext cx="6013450" cy="38993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77907" y="6271491"/>
            <a:ext cx="3275013" cy="98327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23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221" y="287548"/>
            <a:ext cx="8643154" cy="3959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Симптомы нарушений сна у детей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8893" y="1163782"/>
            <a:ext cx="10137397" cy="4886036"/>
          </a:xfrm>
        </p:spPr>
        <p:txBody>
          <a:bodyPr>
            <a:normAutofit fontScale="62500" lnSpcReduction="20000"/>
          </a:bodyPr>
          <a:lstStyle/>
          <a:p>
            <a:r>
              <a:rPr lang="ru-RU" sz="3600" b="1" dirty="0" smtClean="0"/>
              <a:t>К</a:t>
            </a:r>
            <a:r>
              <a:rPr lang="ru-RU" dirty="0"/>
              <a:t> </a:t>
            </a:r>
            <a:r>
              <a:rPr lang="ru-RU" sz="4500" dirty="0"/>
              <a:t>общим проявлениям нарушения сна относятся постоянная усталость, вялость по утрам, сонливость в течение дня. Дети жалуются на беспричинные головные боли, головокружения. При засыпании или пробуждении возможно возникновение </a:t>
            </a:r>
            <a:r>
              <a:rPr lang="ru-RU" sz="4500" dirty="0" smtClean="0"/>
              <a:t>галлюцинаций</a:t>
            </a:r>
            <a:r>
              <a:rPr lang="ru-RU" sz="4500" dirty="0"/>
              <a:t> </a:t>
            </a:r>
            <a:r>
              <a:rPr lang="ru-RU" sz="4500" dirty="0" smtClean="0"/>
              <a:t>или </a:t>
            </a:r>
            <a:r>
              <a:rPr lang="ru-RU" sz="4500" dirty="0"/>
              <a:t>скованности движений по типу парализованности. Дети младшего возраста вечером проявляют агрессивность и излишнюю капризность, ночью просыпаются более двух раз и имеют сложности с засыпанием. Привычка систематически приходить в постель родителей также говорит в пользу нарушения сна у </a:t>
            </a:r>
            <a:r>
              <a:rPr lang="ru-RU" sz="4500" dirty="0" smtClean="0"/>
              <a:t>детей</a:t>
            </a:r>
            <a:r>
              <a:rPr lang="ru-RU" sz="4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212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212435"/>
            <a:ext cx="10419629" cy="60128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796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48" y="158240"/>
            <a:ext cx="8643154" cy="580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436" y="738911"/>
            <a:ext cx="11526981" cy="5430980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/>
              <a:t>Нарушения сна — собирательное понятие. Согласно международной классификации заболеваний, в группу входит более десятка нозологий. Для удобства практической работы медицинским сообществом выделено несколько подгрупп:</a:t>
            </a:r>
          </a:p>
          <a:p>
            <a:pPr fontAlgn="base"/>
            <a:r>
              <a:rPr lang="ru-RU" sz="2000" b="1" dirty="0" err="1"/>
              <a:t>Диссомнии</a:t>
            </a:r>
            <a:r>
              <a:rPr lang="ru-RU" sz="2000" dirty="0"/>
              <a:t> — нарушения инициации, продолжительности, качества ночного сна.</a:t>
            </a:r>
          </a:p>
          <a:p>
            <a:pPr fontAlgn="base"/>
            <a:r>
              <a:rPr lang="ru-RU" sz="2000" b="1" dirty="0" err="1"/>
              <a:t>Гиперсомнии</a:t>
            </a:r>
            <a:r>
              <a:rPr lang="ru-RU" sz="2000" dirty="0"/>
              <a:t> — патологическая сонливость в дневные часы, летаргия, затяжное пробуждение.</a:t>
            </a:r>
          </a:p>
          <a:p>
            <a:pPr fontAlgn="base"/>
            <a:r>
              <a:rPr lang="ru-RU" sz="2000" b="1" dirty="0" err="1"/>
              <a:t>Парасомнии</a:t>
            </a:r>
            <a:r>
              <a:rPr lang="ru-RU" sz="2000" dirty="0"/>
              <a:t> — патологические феномены, возникающие во сне (</a:t>
            </a:r>
            <a:r>
              <a:rPr lang="ru-RU" sz="2000" dirty="0" err="1"/>
              <a:t>энурез</a:t>
            </a:r>
            <a:r>
              <a:rPr lang="ru-RU" sz="2000" dirty="0"/>
              <a:t>, скрип зубами, лунатизм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5305339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74</TotalTime>
  <Words>295</Words>
  <Application>Microsoft Office PowerPoint</Application>
  <PresentationFormat>Произвольный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Gallery</vt:lpstr>
      <vt:lpstr>Особенности нарушений сна у детей</vt:lpstr>
      <vt:lpstr>Сон </vt:lpstr>
      <vt:lpstr>нарушение сна у детей - это ряд состояний, характеризующихся неудовлетворительным качеством или продолжительностью.</vt:lpstr>
      <vt:lpstr>ОСНОВНЫЕ СИМПТОМЫ</vt:lpstr>
      <vt:lpstr>Нарушения сна. Зачастую в основе заболевания лежит сочетание психических и физических факторов. Причины подразделяются на несколько групп:   Нарушение гигиены сна. К данной категории относятся систематическое нарушение времени отхода ко сну, излишняя физическая или эмоциональная активность перед сном, длительный дневной сон.   Психические заболевания. Наиболее часто с инсомнией связаны шизофрения, тревожные и аффективные расстройства.</vt:lpstr>
      <vt:lpstr>Соматические патологии. В младенчестве фактором выступают кишечные колики, в любом возрасте — тяжелая анемия, рахит. Сопряжены с инсомнией неврологические заболевания (эпилепсия, синдром гипервозбудимости), эндокринопатии, болевой синдром разной этиологии.</vt:lpstr>
      <vt:lpstr>Симптомы нарушений сна у детей</vt:lpstr>
      <vt:lpstr>Презентация PowerPoint</vt:lpstr>
      <vt:lpstr>Классификация</vt:lpstr>
      <vt:lpstr>Осложнения</vt:lpstr>
      <vt:lpstr>диагностика</vt:lpstr>
      <vt:lpstr>Лечение нарушений сна у детей</vt:lpstr>
      <vt:lpstr>Лечение нарушений сна у детей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нарушений сна у детей</dc:title>
  <dc:creator>иичсм     смяывияаи</dc:creator>
  <cp:lastModifiedBy>User</cp:lastModifiedBy>
  <cp:revision>9</cp:revision>
  <dcterms:created xsi:type="dcterms:W3CDTF">2020-05-17T08:19:55Z</dcterms:created>
  <dcterms:modified xsi:type="dcterms:W3CDTF">2020-05-20T03:04:00Z</dcterms:modified>
</cp:coreProperties>
</file>