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54"/>
  </p:notesMasterIdLst>
  <p:handoutMasterIdLst>
    <p:handoutMasterId r:id="rId55"/>
  </p:handoutMasterIdLst>
  <p:sldIdLst>
    <p:sldId id="267" r:id="rId3"/>
    <p:sldId id="269" r:id="rId4"/>
    <p:sldId id="27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304" r:id="rId20"/>
    <p:sldId id="287" r:id="rId21"/>
    <p:sldId id="288" r:id="rId22"/>
    <p:sldId id="305" r:id="rId23"/>
    <p:sldId id="306" r:id="rId24"/>
    <p:sldId id="307" r:id="rId25"/>
    <p:sldId id="289" r:id="rId26"/>
    <p:sldId id="308" r:id="rId27"/>
    <p:sldId id="309" r:id="rId28"/>
    <p:sldId id="310" r:id="rId29"/>
    <p:sldId id="311" r:id="rId30"/>
    <p:sldId id="290" r:id="rId31"/>
    <p:sldId id="312" r:id="rId32"/>
    <p:sldId id="313" r:id="rId33"/>
    <p:sldId id="314" r:id="rId34"/>
    <p:sldId id="315" r:id="rId35"/>
    <p:sldId id="316"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17" r:id="rId50"/>
    <p:sldId id="318" r:id="rId51"/>
    <p:sldId id="319" r:id="rId52"/>
    <p:sldId id="320" r:id="rId5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C28788D-B9DB-4D3E-A107-D5962E8AEB63}">
          <p14:sldIdLst>
            <p14:sldId id="267"/>
            <p14:sldId id="269"/>
            <p14:sldId id="271"/>
            <p14:sldId id="273"/>
            <p14:sldId id="274"/>
            <p14:sldId id="275"/>
            <p14:sldId id="276"/>
            <p14:sldId id="277"/>
            <p14:sldId id="278"/>
            <p14:sldId id="279"/>
            <p14:sldId id="280"/>
            <p14:sldId id="281"/>
            <p14:sldId id="282"/>
            <p14:sldId id="283"/>
            <p14:sldId id="284"/>
            <p14:sldId id="285"/>
            <p14:sldId id="286"/>
            <p14:sldId id="304"/>
            <p14:sldId id="287"/>
            <p14:sldId id="288"/>
            <p14:sldId id="305"/>
            <p14:sldId id="306"/>
            <p14:sldId id="307"/>
            <p14:sldId id="289"/>
            <p14:sldId id="308"/>
            <p14:sldId id="309"/>
            <p14:sldId id="310"/>
            <p14:sldId id="311"/>
            <p14:sldId id="290"/>
            <p14:sldId id="312"/>
            <p14:sldId id="313"/>
            <p14:sldId id="314"/>
            <p14:sldId id="315"/>
            <p14:sldId id="316"/>
            <p14:sldId id="291"/>
            <p14:sldId id="292"/>
          </p14:sldIdLst>
        </p14:section>
        <p14:section name="Раздел без заголовка" id="{6A41C14E-3833-42C7-8BF0-693D86A5E2E7}">
          <p14:sldIdLst>
            <p14:sldId id="293"/>
            <p14:sldId id="294"/>
            <p14:sldId id="295"/>
            <p14:sldId id="296"/>
            <p14:sldId id="297"/>
            <p14:sldId id="298"/>
            <p14:sldId id="299"/>
            <p14:sldId id="300"/>
            <p14:sldId id="301"/>
            <p14:sldId id="302"/>
            <p14:sldId id="303"/>
            <p14:sldId id="317"/>
            <p14:sldId id="318"/>
            <p14:sldId id="319"/>
            <p14:sldId id="320"/>
          </p14:sldIdLst>
        </p14:section>
      </p14:sectionLst>
    </p:ext>
    <p:ext uri="{EFAFB233-063F-42B5-8137-9DF3F51BA10A}">
      <p15:sldGuideLst xmlns="" xmlns:p15="http://schemas.microsoft.com/office/powerpoint/2012/main">
        <p15:guide id="1" orient="horz" pos="2160">
          <p15:clr>
            <a:srgbClr val="A4A3A4"/>
          </p15:clr>
        </p15:guide>
        <p15:guide id="2" orient="horz" pos="1015">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6" autoAdjust="0"/>
    <p:restoredTop sz="83395" autoAdjust="0"/>
  </p:normalViewPr>
  <p:slideViewPr>
    <p:cSldViewPr>
      <p:cViewPr varScale="1">
        <p:scale>
          <a:sx n="61" d="100"/>
          <a:sy n="61" d="100"/>
        </p:scale>
        <p:origin x="-1146" y="-84"/>
      </p:cViewPr>
      <p:guideLst>
        <p:guide orient="horz" pos="2160"/>
        <p:guide orient="horz" pos="1015"/>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82" d="100"/>
          <a:sy n="82" d="100"/>
        </p:scale>
        <p:origin x="20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ru-RU" smtClean="0"/>
              <a:pPr/>
              <a:t>26.05.2014</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lang="ru-RU" smtClean="0"/>
              <a:pPr/>
              <a:t>‹#›</a:t>
            </a:fld>
            <a:endParaRPr lang="ru-RU"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ru-RU" smtClean="0"/>
              <a:pPr/>
              <a:t>26.05.2014</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lang="ru-RU" smtClean="0"/>
              <a:pPr/>
              <a:t>‹#›</a:t>
            </a:fld>
            <a:endParaRPr lang="ru-RU"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074690-7256-4BB9-AC0F-97AEAE8CDEC2}" type="slidenum">
              <a:rPr lang="ru-RU" smtClean="0"/>
              <a:pPr/>
              <a:t>1</a:t>
            </a:fld>
            <a:endParaRPr lang="ru-RU" dirty="0"/>
          </a:p>
        </p:txBody>
      </p:sp>
    </p:spTree>
    <p:extLst>
      <p:ext uri="{BB962C8B-B14F-4D97-AF65-F5344CB8AC3E}">
        <p14:creationId xmlns:p14="http://schemas.microsoft.com/office/powerpoint/2010/main" val="163503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8E36636D-D922-432D-A958-524484B5923D}" type="datetimeFigureOut">
              <a:rPr lang="ru-RU" smtClean="0"/>
              <a:pPr/>
              <a:t>26.05.2014</a:t>
            </a:fld>
            <a:endParaRPr lang="ru-RU" dirty="0"/>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28FB93-0A08-4E7D-8E63-9EFA29F1E093}" type="slidenum">
              <a:rPr lang="ru-RU" smtClean="0"/>
              <a:pPr/>
              <a:t>‹#›</a:t>
            </a:fld>
            <a:endParaRPr lang="ru-RU" dirty="0"/>
          </a:p>
        </p:txBody>
      </p:sp>
      <p:grpSp>
        <p:nvGrpSpPr>
          <p:cNvPr id="7" name="Группа 6"/>
          <p:cNvGrpSpPr/>
          <p:nvPr/>
        </p:nvGrpSpPr>
        <p:grpSpPr>
          <a:xfrm>
            <a:off x="1218882" y="1600200"/>
            <a:ext cx="9739746"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1218882" y="4851400"/>
            <a:ext cx="9739746"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34563" y="434975"/>
            <a:ext cx="1168400" cy="5661025"/>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grpSp>
        <p:nvGrpSpPr>
          <p:cNvPr id="13" name="Группа 12"/>
          <p:cNvGrpSpPr/>
          <p:nvPr/>
        </p:nvGrpSpPr>
        <p:grpSpPr>
          <a:xfrm>
            <a:off x="3273781" y="3475736"/>
            <a:ext cx="5641265"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6636D-D922-432D-A958-524484B5923D}" type="datetimeFigureOut">
              <a:rPr lang="ru-RU" smtClean="0"/>
              <a:pPr/>
              <a:t>26.05.2014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ru-RU" smtClean="0"/>
              <a:pPr/>
              <a:t>26.05.2014</a:t>
            </a:fld>
            <a:endParaRPr lang="ru-RU" dirty="0"/>
          </a:p>
        </p:txBody>
      </p:sp>
      <p:sp>
        <p:nvSpPr>
          <p:cNvPr id="5" name="Нижний колонтитул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ru-RU" dirty="0"/>
          </a:p>
        </p:txBody>
      </p:sp>
      <p:sp>
        <p:nvSpPr>
          <p:cNvPr id="6" name="Номер слайда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ru-RU" smtClean="0"/>
              <a:pPr/>
              <a:t>‹#›</a:t>
            </a:fld>
            <a:endParaRPr lang="ru-RU"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31242" y="1124744"/>
            <a:ext cx="9435241" cy="1625599"/>
          </a:xfrm>
        </p:spPr>
        <p:txBody>
          <a:bodyPr>
            <a:normAutofit/>
          </a:bodyPr>
          <a:lstStyle/>
          <a:p>
            <a:pPr algn="ctr" defTabSz="914400">
              <a:lnSpc>
                <a:spcPct val="90000"/>
              </a:lnSpc>
              <a:spcBef>
                <a:spcPts val="0"/>
              </a:spcBef>
              <a:buNone/>
            </a:pPr>
            <a:r>
              <a:rPr lang="ru-RU" sz="6000" b="0" i="0" dirty="0" smtClean="0">
                <a:latin typeface="Constantia"/>
                <a:ea typeface="+mj-ea"/>
                <a:cs typeface="+mj-cs"/>
              </a:rPr>
              <a:t>Платон</a:t>
            </a:r>
            <a:endParaRPr lang="ru-RU" sz="6000" b="0" i="0" dirty="0">
              <a:latin typeface="Constantia"/>
              <a:ea typeface="+mj-ea"/>
              <a:cs typeface="+mj-cs"/>
            </a:endParaRPr>
          </a:p>
        </p:txBody>
      </p:sp>
      <p:sp>
        <p:nvSpPr>
          <p:cNvPr id="3" name="Подзаголовок 2"/>
          <p:cNvSpPr>
            <a:spLocks noGrp="1"/>
          </p:cNvSpPr>
          <p:nvPr>
            <p:ph type="subTitle" idx="1"/>
          </p:nvPr>
        </p:nvSpPr>
        <p:spPr>
          <a:xfrm>
            <a:off x="1538918" y="3501008"/>
            <a:ext cx="9429931" cy="991077"/>
          </a:xfrm>
        </p:spPr>
        <p:txBody>
          <a:bodyPr>
            <a:noAutofit/>
          </a:bodyPr>
          <a:lstStyle/>
          <a:p>
            <a:pPr marL="0" indent="0" algn="ctr">
              <a:spcBef>
                <a:spcPts val="0"/>
              </a:spcBef>
              <a:buNone/>
            </a:pPr>
            <a:r>
              <a:rPr lang="ru-RU" sz="7200" b="0" i="0" baseline="0" dirty="0" smtClean="0"/>
              <a:t>ГОСУДАРСТВО</a:t>
            </a:r>
            <a:endParaRPr lang="ru-RU" sz="4000" b="0" i="0" baseline="0"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76872"/>
            <a:ext cx="9435241" cy="1625599"/>
          </a:xfrm>
        </p:spPr>
        <p:txBody>
          <a:bodyPr>
            <a:normAutofit/>
          </a:bodyPr>
          <a:lstStyle/>
          <a:p>
            <a:r>
              <a:rPr lang="ru-RU" sz="8000" dirty="0" smtClean="0"/>
              <a:t>Книга вторая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710" y="4437112"/>
            <a:ext cx="11233248" cy="1168400"/>
          </a:xfrm>
        </p:spPr>
        <p:txBody>
          <a:bodyPr>
            <a:noAutofit/>
          </a:bodyPr>
          <a:lstStyle/>
          <a:p>
            <a:r>
              <a:rPr lang="en-US" sz="4000" b="1" i="1" dirty="0" smtClean="0"/>
              <a:t>“</a:t>
            </a:r>
            <a:r>
              <a:rPr lang="ru-RU" sz="4000" b="1" i="1" dirty="0" smtClean="0"/>
              <a:t>Есть три вида благ: одни желательны сами по себе (радость, удовольствия); другие желательны и сами по себе, и ради их последствий (зрение, здоровье); третий вид – блага, которые тягостны, но полезны по их последствиям (упражнения тела, лечение)</a:t>
            </a:r>
            <a:r>
              <a:rPr lang="en-US" sz="4000" b="1" i="1" dirty="0" smtClean="0"/>
              <a:t>”.</a:t>
            </a:r>
            <a:endParaRPr lang="ru-RU" sz="4000" b="1" i="1" dirty="0"/>
          </a:p>
        </p:txBody>
      </p:sp>
      <p:sp>
        <p:nvSpPr>
          <p:cNvPr id="3" name="Прямоугольник 2"/>
          <p:cNvSpPr/>
          <p:nvPr/>
        </p:nvSpPr>
        <p:spPr>
          <a:xfrm>
            <a:off x="9445800" y="260648"/>
            <a:ext cx="2450158"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780" y="2736633"/>
            <a:ext cx="11433177" cy="1168400"/>
          </a:xfrm>
        </p:spPr>
        <p:txBody>
          <a:bodyPr>
            <a:noAutofit/>
          </a:bodyPr>
          <a:lstStyle/>
          <a:p>
            <a:r>
              <a:rPr lang="en-US" sz="3600" b="1" i="1" dirty="0" smtClean="0"/>
              <a:t>“</a:t>
            </a:r>
            <a:r>
              <a:rPr lang="ru-RU" sz="3600" b="1" i="1" dirty="0" smtClean="0"/>
              <a:t>Я-то полагаю, что к самому прекрасному, который и сам</a:t>
            </a:r>
            <a:r>
              <a:rPr lang="en-US" sz="3600" b="1" i="1" dirty="0" smtClean="0"/>
              <a:t> </a:t>
            </a:r>
            <a:r>
              <a:rPr lang="ru-RU" sz="3600" b="1" i="1" dirty="0" smtClean="0"/>
              <a:t>по себе, и по своим</a:t>
            </a:r>
            <a:r>
              <a:rPr lang="en-US" sz="3600" b="1" i="1" dirty="0" smtClean="0"/>
              <a:t> </a:t>
            </a:r>
            <a:r>
              <a:rPr lang="ru-RU" sz="3600" b="1" i="1" dirty="0" smtClean="0"/>
              <a:t>последствиям должен быть ценен человеку, если тот стремится к счастью</a:t>
            </a:r>
            <a:r>
              <a:rPr lang="en-US" sz="3600" b="1" i="1" dirty="0" smtClean="0"/>
              <a:t>”.</a:t>
            </a:r>
            <a:r>
              <a:rPr lang="ru-RU" sz="3600" dirty="0" smtClean="0"/>
              <a:t/>
            </a:r>
            <a:br>
              <a:rPr lang="ru-RU" sz="3600" dirty="0" smtClean="0"/>
            </a:br>
            <a:endParaRPr lang="ru-RU" sz="3600" dirty="0"/>
          </a:p>
        </p:txBody>
      </p:sp>
      <p:sp>
        <p:nvSpPr>
          <p:cNvPr id="6" name="TextBox 5"/>
          <p:cNvSpPr txBox="1"/>
          <p:nvPr/>
        </p:nvSpPr>
        <p:spPr>
          <a:xfrm>
            <a:off x="462780" y="3877320"/>
            <a:ext cx="11726045" cy="2585323"/>
          </a:xfrm>
          <a:prstGeom prst="rect">
            <a:avLst/>
          </a:prstGeom>
          <a:noFill/>
        </p:spPr>
        <p:txBody>
          <a:bodyPr wrap="square" rtlCol="0">
            <a:spAutoFit/>
          </a:bodyPr>
          <a:lstStyle/>
          <a:p>
            <a:pPr>
              <a:lnSpc>
                <a:spcPct val="90000"/>
              </a:lnSpc>
            </a:pPr>
            <a:r>
              <a:rPr lang="en-US" sz="3500" b="1" i="1" dirty="0" smtClean="0"/>
              <a:t>“</a:t>
            </a:r>
            <a:r>
              <a:rPr lang="ru-RU" sz="3500" b="1" i="1" dirty="0" smtClean="0"/>
              <a:t>А большинство держится иного взгляда и относит ее к виду тягостному, которому можно предаваться лишь за вознаграждение, ради уважения и славы, сама же она по себе будто бы настолько трудна, что лучше ее избегать</a:t>
            </a:r>
            <a:r>
              <a:rPr lang="en-US" sz="3500" b="1" i="1" dirty="0" smtClean="0"/>
              <a:t>”.</a:t>
            </a:r>
            <a:endParaRPr lang="ru-RU" sz="3500" b="1" i="1" dirty="0"/>
          </a:p>
        </p:txBody>
      </p:sp>
      <p:sp>
        <p:nvSpPr>
          <p:cNvPr id="4" name="Прямоугольник 3"/>
          <p:cNvSpPr/>
          <p:nvPr/>
        </p:nvSpPr>
        <p:spPr>
          <a:xfrm>
            <a:off x="9445800" y="260648"/>
            <a:ext cx="2450158"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780" y="4797152"/>
            <a:ext cx="11490178" cy="1168400"/>
          </a:xfrm>
        </p:spPr>
        <p:txBody>
          <a:bodyPr>
            <a:noAutofit/>
          </a:bodyPr>
          <a:lstStyle/>
          <a:p>
            <a:r>
              <a:rPr lang="en-US" sz="3800" b="1" i="1" dirty="0" smtClean="0"/>
              <a:t>“</a:t>
            </a:r>
            <a:r>
              <a:rPr lang="ru-RU" sz="3800" b="1" i="1" dirty="0" smtClean="0"/>
              <a:t>Говорят, что творить несправедливость обычно бывает хорошо, а терпеть ее — плохо. Поэтому, когда люди отведали и того и другого, тогда они… нашли целесообразным договориться друг с другом, чтобы и не творить несправедливости, и не страдать от нее. Отсюда взяло свое начало законодательство и взаимный договор</a:t>
            </a:r>
            <a:r>
              <a:rPr lang="en-US" sz="3800" b="1" i="1" dirty="0" smtClean="0"/>
              <a:t>”.</a:t>
            </a:r>
            <a:endParaRPr lang="ru-RU" sz="3800" b="1" i="1" dirty="0"/>
          </a:p>
        </p:txBody>
      </p:sp>
      <p:sp>
        <p:nvSpPr>
          <p:cNvPr id="3" name="Прямоугольник 2"/>
          <p:cNvSpPr/>
          <p:nvPr/>
        </p:nvSpPr>
        <p:spPr>
          <a:xfrm>
            <a:off x="9445800" y="260648"/>
            <a:ext cx="2450158"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828" y="4293096"/>
            <a:ext cx="11593288" cy="1168400"/>
          </a:xfrm>
        </p:spPr>
        <p:txBody>
          <a:bodyPr>
            <a:noAutofit/>
          </a:bodyPr>
          <a:lstStyle/>
          <a:p>
            <a:r>
              <a:rPr lang="en-US" sz="4400" b="1" i="1" dirty="0" smtClean="0"/>
              <a:t>“</a:t>
            </a:r>
            <a:r>
              <a:rPr lang="ru-RU" sz="4400" b="1" i="1" dirty="0" smtClean="0"/>
              <a:t>Можно сделать все в большем количестве, лучше и легче, если выполнять одну какую-нибудь работу соответственно своим природным задаткам, и притом вовремя, не отвлекаясь на другие работы</a:t>
            </a:r>
            <a:r>
              <a:rPr lang="en-US" sz="4400" b="1" i="1" dirty="0" smtClean="0"/>
              <a:t>”.</a:t>
            </a:r>
            <a:endParaRPr lang="ru-RU" sz="4400" b="1" i="1" dirty="0"/>
          </a:p>
        </p:txBody>
      </p:sp>
      <p:sp>
        <p:nvSpPr>
          <p:cNvPr id="3" name="Прямоугольник 2"/>
          <p:cNvSpPr/>
          <p:nvPr/>
        </p:nvSpPr>
        <p:spPr>
          <a:xfrm>
            <a:off x="9445800" y="260648"/>
            <a:ext cx="2450158"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772" y="1052943"/>
            <a:ext cx="11377264" cy="1168400"/>
          </a:xfrm>
        </p:spPr>
        <p:txBody>
          <a:bodyPr>
            <a:noAutofit/>
          </a:bodyPr>
          <a:lstStyle/>
          <a:p>
            <a:r>
              <a:rPr lang="en-US" sz="3000" b="1" i="1" dirty="0" smtClean="0"/>
              <a:t>“</a:t>
            </a:r>
            <a:r>
              <a:rPr lang="ru-RU" sz="3000" b="1" i="1" dirty="0" smtClean="0"/>
              <a:t>Методы воспитания известны издавна: для тела – это гимнастическое воспитание, а для души – «</a:t>
            </a:r>
            <a:r>
              <a:rPr lang="ru-RU" sz="3000" b="1" i="1" dirty="0" err="1" smtClean="0"/>
              <a:t>мусическое</a:t>
            </a:r>
            <a:r>
              <a:rPr lang="ru-RU" sz="3000" b="1" i="1" dirty="0" smtClean="0"/>
              <a:t>»</a:t>
            </a:r>
            <a:r>
              <a:rPr lang="en-US" sz="3000" b="1" i="1" dirty="0" smtClean="0"/>
              <a:t>”.</a:t>
            </a:r>
            <a:endParaRPr lang="ru-RU" sz="3000" b="1" i="1" dirty="0"/>
          </a:p>
        </p:txBody>
      </p:sp>
      <p:pic>
        <p:nvPicPr>
          <p:cNvPr id="4" name="Рисунок 3" descr="blavat-2.jpg"/>
          <p:cNvPicPr>
            <a:picLocks noChangeAspect="1"/>
          </p:cNvPicPr>
          <p:nvPr/>
        </p:nvPicPr>
        <p:blipFill>
          <a:blip r:embed="rId2" cstate="print"/>
          <a:stretch>
            <a:fillRect/>
          </a:stretch>
        </p:blipFill>
        <p:spPr>
          <a:xfrm>
            <a:off x="7318548" y="2378192"/>
            <a:ext cx="3636556" cy="3826525"/>
          </a:xfrm>
          <a:prstGeom prst="rect">
            <a:avLst/>
          </a:prstGeom>
          <a:ln>
            <a:noFill/>
          </a:ln>
          <a:effectLst>
            <a:softEdge rad="112500"/>
          </a:effectLst>
        </p:spPr>
      </p:pic>
      <p:pic>
        <p:nvPicPr>
          <p:cNvPr id="5" name="Рисунок 4" descr="shkola-v-drevney-gretsii3.jpg"/>
          <p:cNvPicPr>
            <a:picLocks noChangeAspect="1"/>
          </p:cNvPicPr>
          <p:nvPr/>
        </p:nvPicPr>
        <p:blipFill>
          <a:blip r:embed="rId3" cstate="print"/>
          <a:stretch>
            <a:fillRect/>
          </a:stretch>
        </p:blipFill>
        <p:spPr>
          <a:xfrm>
            <a:off x="549796" y="2401013"/>
            <a:ext cx="5472608" cy="3903151"/>
          </a:xfrm>
          <a:prstGeom prst="rect">
            <a:avLst/>
          </a:prstGeom>
          <a:ln>
            <a:noFill/>
          </a:ln>
          <a:effectLst>
            <a:softEdge rad="112500"/>
          </a:effectLst>
        </p:spPr>
      </p:pic>
      <p:sp>
        <p:nvSpPr>
          <p:cNvPr id="6" name="Прямоугольник 5"/>
          <p:cNvSpPr/>
          <p:nvPr/>
        </p:nvSpPr>
        <p:spPr>
          <a:xfrm>
            <a:off x="9445800" y="260648"/>
            <a:ext cx="2450158"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5900" y="2204864"/>
            <a:ext cx="9435241" cy="1625599"/>
          </a:xfrm>
        </p:spPr>
        <p:txBody>
          <a:bodyPr>
            <a:normAutofit/>
          </a:bodyPr>
          <a:lstStyle/>
          <a:p>
            <a:r>
              <a:rPr lang="ru-RU" sz="8000" dirty="0" smtClean="0"/>
              <a:t>Книга третья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372" y="2357430"/>
            <a:ext cx="11377264" cy="2321098"/>
          </a:xfrm>
        </p:spPr>
        <p:txBody>
          <a:bodyPr>
            <a:noAutofit/>
          </a:bodyPr>
          <a:lstStyle/>
          <a:p>
            <a:r>
              <a:rPr lang="en-US" sz="4400" b="1" i="1" dirty="0" smtClean="0"/>
              <a:t>“</a:t>
            </a:r>
            <a:r>
              <a:rPr lang="ru-RU" sz="4400" b="1" i="1" dirty="0" smtClean="0"/>
              <a:t>Главнейшее воспитательное значение </a:t>
            </a:r>
            <a:r>
              <a:rPr lang="ru-RU" sz="4400" b="1" i="1" dirty="0" err="1" smtClean="0"/>
              <a:t>мусического</a:t>
            </a:r>
            <a:r>
              <a:rPr lang="ru-RU" sz="4400" b="1" i="1" dirty="0" smtClean="0"/>
              <a:t> искусства – проникать вглубь души и делать человека благообразным</a:t>
            </a:r>
            <a:r>
              <a:rPr lang="en-US" sz="4400" b="1" i="1" dirty="0" smtClean="0"/>
              <a:t>”.</a:t>
            </a:r>
            <a:endParaRPr lang="ru-RU" sz="4400" b="1" i="1" dirty="0"/>
          </a:p>
        </p:txBody>
      </p:sp>
      <p:sp>
        <p:nvSpPr>
          <p:cNvPr id="3" name="Прямоугольник 2"/>
          <p:cNvSpPr/>
          <p:nvPr/>
        </p:nvSpPr>
        <p:spPr>
          <a:xfrm>
            <a:off x="9166246" y="285728"/>
            <a:ext cx="266015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4429132"/>
            <a:ext cx="11377264" cy="1168400"/>
          </a:xfrm>
        </p:spPr>
        <p:txBody>
          <a:bodyPr>
            <a:noAutofit/>
          </a:bodyPr>
          <a:lstStyle/>
          <a:p>
            <a:r>
              <a:rPr lang="en-US" sz="4400" b="1" i="1" dirty="0" smtClean="0"/>
              <a:t>“</a:t>
            </a:r>
            <a:r>
              <a:rPr lang="ru-RU" sz="4400" b="1" i="1" dirty="0" smtClean="0"/>
              <a:t>Правителями должны быть люди, которые целью своей жизни поставили служение пользе государства и ни в коем случае не согласились бы действовать вопреки ей</a:t>
            </a:r>
            <a:r>
              <a:rPr lang="en-US" sz="4400" b="1" i="1" dirty="0" smtClean="0"/>
              <a:t>”.</a:t>
            </a:r>
            <a:endParaRPr lang="ru-RU" sz="4400" b="1" i="1" dirty="0"/>
          </a:p>
        </p:txBody>
      </p:sp>
      <p:sp>
        <p:nvSpPr>
          <p:cNvPr id="3" name="Прямоугольник 2"/>
          <p:cNvSpPr/>
          <p:nvPr/>
        </p:nvSpPr>
        <p:spPr>
          <a:xfrm>
            <a:off x="9166246" y="285728"/>
            <a:ext cx="266015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04864"/>
            <a:ext cx="9435241" cy="1625599"/>
          </a:xfrm>
        </p:spPr>
        <p:txBody>
          <a:bodyPr>
            <a:normAutofit/>
          </a:bodyPr>
          <a:lstStyle/>
          <a:p>
            <a:r>
              <a:rPr lang="ru-RU" sz="8000" dirty="0" smtClean="0"/>
              <a:t>Книга четвёртая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85900" y="2276872"/>
            <a:ext cx="9435241" cy="1625599"/>
          </a:xfrm>
        </p:spPr>
        <p:txBody>
          <a:bodyPr>
            <a:normAutofit/>
          </a:bodyPr>
          <a:lstStyle/>
          <a:p>
            <a:r>
              <a:rPr lang="ru-RU" sz="8000" dirty="0" smtClean="0"/>
              <a:t>Книга первая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11" y="968422"/>
            <a:ext cx="11738014" cy="5889578"/>
          </a:xfrm>
        </p:spPr>
        <p:txBody>
          <a:bodyPr>
            <a:noAutofit/>
          </a:bodyPr>
          <a:lstStyle/>
          <a:p>
            <a:r>
              <a:rPr lang="ru-RU" sz="4000" b="1" i="1" dirty="0" smtClean="0"/>
              <a:t/>
            </a:r>
            <a:br>
              <a:rPr lang="ru-RU" sz="4000" b="1" i="1" dirty="0" smtClean="0"/>
            </a:br>
            <a:r>
              <a:rPr lang="en-US" sz="3600" b="1" i="1" dirty="0" smtClean="0"/>
              <a:t>“</a:t>
            </a:r>
            <a:r>
              <a:rPr lang="ru-RU" sz="2800" b="1" i="1" dirty="0" smtClean="0"/>
              <a:t>Не слишком-то счастливыми делаешь ты этих людей, и притом они сами будут в этом виноваты: ведь, государство в их руках, но они не воспользуются ничем из предоставляемых государством благ, между тем как другие приобретут себе пахотные поля, выстроят большие, прекрасные дома, будут владеть… золотом и серебром и вообще всем, что считается нужным для счастливой жизни. Видимо, твои стражи обосновались в государстве попросту как наемные вспомогательные отряды, исключительно для сторожевой службы</a:t>
            </a:r>
            <a:r>
              <a:rPr lang="en-US" sz="3600" b="1" i="1" dirty="0" smtClean="0"/>
              <a:t>”.</a:t>
            </a:r>
            <a:r>
              <a:rPr lang="ru-RU" sz="5400" b="1" i="1" dirty="0" smtClean="0"/>
              <a:t/>
            </a:r>
            <a:br>
              <a:rPr lang="ru-RU" sz="5400" b="1" i="1" dirty="0" smtClean="0"/>
            </a:br>
            <a:endParaRPr lang="ru-RU" sz="5400" b="1" i="1" dirty="0"/>
          </a:p>
        </p:txBody>
      </p:sp>
      <p:sp>
        <p:nvSpPr>
          <p:cNvPr id="3" name="Прямоугольник 2"/>
          <p:cNvSpPr/>
          <p:nvPr/>
        </p:nvSpPr>
        <p:spPr>
          <a:xfrm>
            <a:off x="9190756" y="260648"/>
            <a:ext cx="265374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686" y="428604"/>
            <a:ext cx="11072889" cy="5889578"/>
          </a:xfrm>
        </p:spPr>
        <p:txBody>
          <a:bodyPr>
            <a:noAutofit/>
          </a:bodyPr>
          <a:lstStyle/>
          <a:p>
            <a:r>
              <a:rPr lang="ru-RU" sz="4400" b="1" i="1" dirty="0" smtClean="0"/>
              <a:t/>
            </a:r>
            <a:br>
              <a:rPr lang="ru-RU" sz="4400" b="1" i="1" dirty="0" smtClean="0"/>
            </a:br>
            <a:r>
              <a:rPr lang="en-US" sz="3600" b="1" i="1" dirty="0" smtClean="0"/>
              <a:t>“</a:t>
            </a:r>
            <a:r>
              <a:rPr lang="ru-RU" sz="3600" b="1" i="1" dirty="0" smtClean="0"/>
              <a:t>Мы основываем это государство, вовсе не имея в виду сделать как-то особенно счастливым один из слоев его населения, но, наоборот, хотим сделать таким все государство в целом. Ведь именно в таком государстве мы рассчитывали найти справедливость</a:t>
            </a:r>
            <a:r>
              <a:rPr lang="en-US" sz="3600"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65374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10" y="500042"/>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Если сапожники станут негодными, испорченными и будут выдавать себя не за то, что они есть на самом деле, в этом государству еще нет беды. Но если люди, стоящие на страже законов и государства, таковы не по существу, а только такими кажутся, ты увидишь, что они разрушат до основания все государство, и только у них одних будет случай хорошо устроиться и процветать</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65374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10" y="0"/>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Мы установили, что каждый отдельный человек должен заниматься чем-нибудь одним из того, что нужно в государстве, и притом как раз тем, к чему он по своим природным задаткам больше всего способен</a:t>
            </a:r>
            <a:r>
              <a:rPr lang="en-US" b="1" i="1" dirty="0" smtClean="0"/>
              <a:t>.</a:t>
            </a:r>
            <a:r>
              <a:rPr lang="ru-RU" b="1" i="1" dirty="0" smtClean="0"/>
              <a:t> Но заниматься своим делом и не вмешиваться в чужие – это и есть справедливость</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65374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76872"/>
            <a:ext cx="9435241" cy="1625599"/>
          </a:xfrm>
        </p:spPr>
        <p:txBody>
          <a:bodyPr>
            <a:normAutofit/>
          </a:bodyPr>
          <a:lstStyle/>
          <a:p>
            <a:r>
              <a:rPr lang="ru-RU" sz="8000" dirty="0" smtClean="0"/>
              <a:t>Книга пятая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968422"/>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Значит, друг мой, не может быть, чтобы у устроителей государство было в обычае поручать какое-нибудь дело женщине только потому, что она женщина, или мужчине только потому, что он мужчина</a:t>
            </a:r>
            <a:r>
              <a:rPr lang="en-US" b="1" i="1" dirty="0" smtClean="0"/>
              <a:t>.</a:t>
            </a:r>
            <a:r>
              <a:rPr lang="ru-RU" b="1" i="1" dirty="0" smtClean="0"/>
              <a:t> Нет, одинаковые природные свойства встречаются у живых существ того и другого пола, и по своей природе как женщина, так и мужчина могут принимать участие во всех делах, однако женщина во всём немощнее мужчины</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42874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1214422"/>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Из того, в чём мы были согласны, вытекает, что лучшие мужчины должны большей частью соединяться с лучшими женщинами, а худшие, напротив, с самыми худшими и что потомство лучших мужчин и женщин следует воспитывать, а потомство худших – нет, раз наше стадо должно быть самым отборным. Но что это так делается, никто не должен знать, кроме своих правителей, чтобы не вносить ни малейшего разлада в отряд стражей</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42874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10" y="642918"/>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Женщины</a:t>
            </a:r>
            <a:r>
              <a:rPr lang="ru-RU" b="1" i="1" dirty="0" smtClean="0"/>
              <a:t> </a:t>
            </a:r>
            <a:r>
              <a:rPr lang="ru-RU" b="1" i="1" dirty="0" smtClean="0"/>
              <a:t>вместе с мужчинами будут участвовать в военных походах, а из детей возьмут с собой на войну тех, кто для этого созрел, </a:t>
            </a:r>
            <a:r>
              <a:rPr lang="ru-RU" b="1" i="1" dirty="0" smtClean="0"/>
              <a:t>чтобы </a:t>
            </a:r>
            <a:r>
              <a:rPr lang="ru-RU" b="1" i="1" dirty="0" smtClean="0"/>
              <a:t>они, как это водится у мастеров любого дела, присматривались к мастерству, которым должны будут овладеть с годами. Кроме наблюдения дети должны прислуживать, помогать по военной части, ухаживать за отцами и матерями</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42874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686" y="1500174"/>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Раз они эллины, они не станут опустошать Элладу или поджигать там дома</a:t>
            </a:r>
            <a:r>
              <a:rPr lang="en-US" b="1" i="1" dirty="0" smtClean="0"/>
              <a:t>;</a:t>
            </a:r>
            <a:r>
              <a:rPr lang="ru-RU" b="1" i="1" dirty="0" smtClean="0"/>
              <a:t> они не согласятся считать в том или ином государстве своими врагами всех </a:t>
            </a:r>
            <a:r>
              <a:rPr lang="en-US" b="1" i="1" dirty="0" smtClean="0"/>
              <a:t>– </a:t>
            </a:r>
            <a:r>
              <a:rPr lang="ru-RU" b="1" i="1" dirty="0" smtClean="0"/>
              <a:t>и мужчин, и женщин, и детей, а будут считать ими лишь немногих – виновников распри. Поэтому у них не появится желания разорять страну и разрушать дома, раз они ничего не имеют против большинства граждан, а распрю они будут продолжать лишь до тех пор, пока те, кто невинно страдает, не заставят её виновников наконец понести кару</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190756" y="260648"/>
            <a:ext cx="242874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04864"/>
            <a:ext cx="9435241" cy="1625599"/>
          </a:xfrm>
        </p:spPr>
        <p:txBody>
          <a:bodyPr>
            <a:normAutofit/>
          </a:bodyPr>
          <a:lstStyle/>
          <a:p>
            <a:r>
              <a:rPr lang="ru-RU" sz="8000" dirty="0" smtClean="0"/>
              <a:t>Книга шестая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828" y="4797152"/>
            <a:ext cx="10585176" cy="1168400"/>
          </a:xfrm>
        </p:spPr>
        <p:txBody>
          <a:bodyPr>
            <a:noAutofit/>
          </a:bodyPr>
          <a:lstStyle/>
          <a:p>
            <a:r>
              <a:rPr lang="en-US" sz="3600" b="1" i="1" dirty="0" smtClean="0"/>
              <a:t>“</a:t>
            </a:r>
            <a:r>
              <a:rPr lang="ru-RU" sz="3600" b="1" i="1" dirty="0" smtClean="0"/>
              <a:t>…если кто получит от своего друга оружие, когда тот был еще в здравом уме, а затем, когда тот сойдет с ума и потребует свое оружие обратно, его отдаст, в этом случае всякий сказал бы, что отдавать не следует и несправедлив тот, кто отдал бы или пожелал бы честно сказать всю правду человеку, впавшему в такое состояние</a:t>
            </a:r>
            <a:r>
              <a:rPr lang="en-US" sz="3600" b="1" i="1" dirty="0" smtClean="0"/>
              <a:t>”.</a:t>
            </a:r>
            <a:endParaRPr lang="ru-RU" sz="3600" b="1" i="1" dirty="0"/>
          </a:p>
        </p:txBody>
      </p:sp>
      <p:sp>
        <p:nvSpPr>
          <p:cNvPr id="3" name="Прямоугольник 2"/>
          <p:cNvSpPr/>
          <p:nvPr/>
        </p:nvSpPr>
        <p:spPr>
          <a:xfrm>
            <a:off x="9594874" y="285728"/>
            <a:ext cx="2240165"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714356"/>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А чем лучше слепых те, кто по существу лишен знания сущности любой вещи и у кого в душе нет отчетливого ее образа? Они не способны подобно художникам усматривать высшую истину и, не теряя ее из виду, постоянно воспроизводить ее со всевозможной тщательностью, и потому им не дано, когда это требуется, устанавливать здесь новые законы о красоте, справедливости и благе или уберечь уже существующие</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023370" y="285728"/>
            <a:ext cx="2638736"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10" y="-357214"/>
            <a:ext cx="11358642" cy="5889578"/>
          </a:xfrm>
        </p:spPr>
        <p:txBody>
          <a:bodyPr>
            <a:noAutofit/>
          </a:bodyPr>
          <a:lstStyle/>
          <a:p>
            <a:r>
              <a:rPr lang="ru-RU" sz="4400" b="1" i="1" dirty="0" smtClean="0"/>
              <a:t/>
            </a:r>
            <a:br>
              <a:rPr lang="ru-RU" sz="4400" b="1" i="1" dirty="0" smtClean="0"/>
            </a:br>
            <a:r>
              <a:rPr lang="en-US" b="1" i="1" dirty="0" smtClean="0"/>
              <a:t>“</a:t>
            </a:r>
            <a:r>
              <a:rPr lang="ru-RU" b="1" i="1" dirty="0" smtClean="0"/>
              <a:t>Относительно природы философов нам надо согласиться, что их страстно влечет к познанию, приоткрывающему им вечно сущее и не изменяемое возникновением и уничтожением бытие, о котором мы говорили</a:t>
            </a:r>
            <a:r>
              <a:rPr lang="en-US" b="1" i="1" dirty="0" smtClean="0"/>
              <a:t>”.</a:t>
            </a:r>
            <a:r>
              <a:rPr lang="ru-RU" b="1" i="1" dirty="0" smtClean="0"/>
              <a:t/>
            </a:r>
            <a:br>
              <a:rPr lang="ru-RU" b="1" i="1" dirty="0" smtClean="0"/>
            </a:br>
            <a:r>
              <a:rPr lang="ru-RU" sz="6000" b="1" i="1" dirty="0" smtClean="0"/>
              <a:t/>
            </a:r>
            <a:br>
              <a:rPr lang="ru-RU" sz="6000" b="1" i="1" dirty="0" smtClean="0"/>
            </a:br>
            <a:endParaRPr lang="ru-RU" sz="6000" b="1" i="1" dirty="0"/>
          </a:p>
        </p:txBody>
      </p:sp>
      <p:sp>
        <p:nvSpPr>
          <p:cNvPr id="3" name="Прямоугольник 2"/>
          <p:cNvSpPr/>
          <p:nvPr/>
        </p:nvSpPr>
        <p:spPr>
          <a:xfrm>
            <a:off x="9023370" y="285728"/>
            <a:ext cx="2638736"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a:t>
            </a:r>
            <a:endParaRPr lang="ru-RU" sz="4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450810" y="3714752"/>
            <a:ext cx="10715700" cy="2751522"/>
          </a:xfrm>
          <a:prstGeom prst="rect">
            <a:avLst/>
          </a:prstGeom>
          <a:noFill/>
        </p:spPr>
        <p:txBody>
          <a:bodyPr wrap="square" rtlCol="0">
            <a:spAutoFit/>
          </a:bodyPr>
          <a:lstStyle/>
          <a:p>
            <a:pPr>
              <a:lnSpc>
                <a:spcPct val="90000"/>
              </a:lnSpc>
            </a:pPr>
            <a:r>
              <a:rPr lang="en-US" sz="3200" b="1" i="1" dirty="0" smtClean="0"/>
              <a:t>“</a:t>
            </a:r>
            <a:r>
              <a:rPr lang="ru-RU" sz="3200" b="1" i="1" dirty="0" smtClean="0"/>
              <a:t>И надо сказать, что они стремятся ко всему бытию в целом, не упуская из виду, насколько это от них зависит, ни одной его части, ни малой, ни большой, ни менее, ни более ценной, то есть поступают так, как мы это раньше видели на примере людей честолюбивых и влюбчивых</a:t>
            </a:r>
            <a:r>
              <a:rPr lang="en-US" sz="3200" b="1" i="1" dirty="0" smtClean="0"/>
              <a:t>”.</a:t>
            </a:r>
            <a:endParaRPr lang="ru-RU" sz="32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1285860"/>
            <a:ext cx="11072889" cy="3317810"/>
          </a:xfrm>
        </p:spPr>
        <p:txBody>
          <a:bodyPr>
            <a:noAutofit/>
          </a:bodyPr>
          <a:lstStyle/>
          <a:p>
            <a:r>
              <a:rPr lang="ru-RU" sz="4400" b="1" i="1" dirty="0" smtClean="0"/>
              <a:t/>
            </a:r>
            <a:br>
              <a:rPr lang="ru-RU" sz="4400" b="1" i="1" dirty="0" smtClean="0"/>
            </a:br>
            <a:r>
              <a:rPr lang="en-US" b="1" i="1" dirty="0" smtClean="0"/>
              <a:t>“</a:t>
            </a:r>
            <a:r>
              <a:rPr lang="ru-RU" b="1" i="1" dirty="0" smtClean="0"/>
              <a:t>Значит, кроме всего прочего требуется и соразмерность, и прирожденная тонкость ума, своеобразие второго делало бы человека восприимчивым к идее сего сущего</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023370" y="285728"/>
            <a:ext cx="2638736"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a:t>
            </a:r>
            <a:endParaRPr lang="ru-RU" sz="4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665124" y="4286256"/>
            <a:ext cx="10501386" cy="978729"/>
          </a:xfrm>
          <a:prstGeom prst="rect">
            <a:avLst/>
          </a:prstGeom>
          <a:noFill/>
        </p:spPr>
        <p:txBody>
          <a:bodyPr wrap="square" rtlCol="0">
            <a:spAutoFit/>
          </a:bodyPr>
          <a:lstStyle/>
          <a:p>
            <a:pPr>
              <a:lnSpc>
                <a:spcPct val="90000"/>
              </a:lnSpc>
            </a:pPr>
            <a:r>
              <a:rPr lang="en-US" sz="3200" b="1" i="1" dirty="0" smtClean="0"/>
              <a:t>“</a:t>
            </a:r>
            <a:r>
              <a:rPr lang="ru-RU" sz="3200" b="1" i="1" dirty="0" smtClean="0"/>
              <a:t>Следовательно, толпе не присуще быть философом</a:t>
            </a:r>
            <a:r>
              <a:rPr lang="en-US" sz="3200" b="1" i="1" dirty="0" smtClean="0"/>
              <a:t>”</a:t>
            </a:r>
            <a:r>
              <a:rPr lang="ru-RU" sz="3200" b="1" i="1" dirty="0" smtClean="0"/>
              <a:t>.</a:t>
            </a:r>
            <a:endParaRPr lang="ru-RU" sz="3200" b="1" i="1"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500042"/>
            <a:ext cx="11072889" cy="5889578"/>
          </a:xfrm>
        </p:spPr>
        <p:txBody>
          <a:bodyPr>
            <a:noAutofit/>
          </a:bodyPr>
          <a:lstStyle/>
          <a:p>
            <a:r>
              <a:rPr lang="ru-RU" sz="4400" b="1" i="1" dirty="0" smtClean="0"/>
              <a:t/>
            </a:r>
            <a:br>
              <a:rPr lang="ru-RU" sz="4400" b="1" i="1" dirty="0" smtClean="0"/>
            </a:br>
            <a:r>
              <a:rPr lang="en-US" b="1" i="1" dirty="0" smtClean="0"/>
              <a:t>“</a:t>
            </a:r>
            <a:r>
              <a:rPr lang="ru-RU" b="1" i="1" dirty="0" smtClean="0"/>
              <a:t>Ни одно из нынешних государственных устройств не достойно натуры философа. Такая натура при них извращается и меняет свой облик. Но стоит такой натуре очутиться в государстве, превосходно устроенном, как и она сама, — вот тогда-то и обнаружится, что она и в самом деле божественна, всё же прочее — другие натуры и другие занятия — не более как человеческое</a:t>
            </a:r>
            <a:r>
              <a:rPr lang="en-US" b="1" i="1" dirty="0" smtClean="0"/>
              <a:t>”.</a:t>
            </a:r>
            <a:r>
              <a:rPr lang="ru-RU" sz="6000" b="1" i="1" dirty="0" smtClean="0"/>
              <a:t/>
            </a:r>
            <a:br>
              <a:rPr lang="ru-RU" sz="6000" b="1" i="1" dirty="0" smtClean="0"/>
            </a:br>
            <a:endParaRPr lang="ru-RU" sz="6000" b="1" i="1" dirty="0"/>
          </a:p>
        </p:txBody>
      </p:sp>
      <p:sp>
        <p:nvSpPr>
          <p:cNvPr id="3" name="Прямоугольник 2"/>
          <p:cNvSpPr/>
          <p:nvPr/>
        </p:nvSpPr>
        <p:spPr>
          <a:xfrm>
            <a:off x="9023370" y="285728"/>
            <a:ext cx="2638736"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48" y="1357298"/>
            <a:ext cx="11072889" cy="5889578"/>
          </a:xfrm>
        </p:spPr>
        <p:txBody>
          <a:bodyPr>
            <a:noAutofit/>
          </a:bodyPr>
          <a:lstStyle/>
          <a:p>
            <a:r>
              <a:rPr lang="ru-RU" sz="4400" b="1" i="1" dirty="0" smtClean="0"/>
              <a:t/>
            </a:r>
            <a:br>
              <a:rPr lang="ru-RU" sz="4400" b="1" i="1" dirty="0" smtClean="0"/>
            </a:br>
            <a:r>
              <a:rPr lang="en-US" sz="2800" b="1" i="1" dirty="0" smtClean="0"/>
              <a:t>“</a:t>
            </a:r>
            <a:r>
              <a:rPr lang="ru-RU" sz="2800" b="1" i="1" dirty="0" smtClean="0"/>
              <a:t>Так вот, то, что придает познаваемым вещам истинность, а человека наделяет способностью познавать, это ты и считай идеей блага — причиной знания и познаваемости истины. Как ни прекрасно и то и другое — познание и истина, но если идею блага ты будешь считать чем-то еще более прекрасным, ты будешь прав. Как правильно было считать свет и зрение солнцеобразными, но признать их Солнцем было бы неправильно, так и здесь: правильно считать познание и истину имеющими образ блага, но признать которое-либо из них самим благом было бы неправильно: благо по его свойствам надо ценить еще больше</a:t>
            </a:r>
            <a:r>
              <a:rPr lang="en-US" sz="2800" b="1" i="1" dirty="0" smtClean="0"/>
              <a:t>”.</a:t>
            </a:r>
            <a:r>
              <a:rPr lang="ru-RU" sz="5400" b="1" i="1" dirty="0" smtClean="0"/>
              <a:t/>
            </a:r>
            <a:br>
              <a:rPr lang="ru-RU" sz="5400" b="1" i="1" dirty="0" smtClean="0"/>
            </a:br>
            <a:endParaRPr lang="ru-RU" sz="6000" b="1" i="1" dirty="0"/>
          </a:p>
        </p:txBody>
      </p:sp>
      <p:sp>
        <p:nvSpPr>
          <p:cNvPr id="3" name="Прямоугольник 2"/>
          <p:cNvSpPr/>
          <p:nvPr/>
        </p:nvSpPr>
        <p:spPr>
          <a:xfrm>
            <a:off x="9023370" y="285728"/>
            <a:ext cx="2638736"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76872"/>
            <a:ext cx="9435241" cy="1625599"/>
          </a:xfrm>
        </p:spPr>
        <p:txBody>
          <a:bodyPr>
            <a:normAutofit/>
          </a:bodyPr>
          <a:lstStyle/>
          <a:p>
            <a:r>
              <a:rPr lang="ru-RU" sz="8000" dirty="0" smtClean="0"/>
              <a:t>Книга седьмая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839" y="1461557"/>
            <a:ext cx="11369631" cy="1168400"/>
          </a:xfrm>
        </p:spPr>
        <p:txBody>
          <a:bodyPr>
            <a:normAutofit fontScale="90000"/>
          </a:bodyPr>
          <a:lstStyle/>
          <a:p>
            <a:r>
              <a:rPr lang="en-US" b="1" i="1" dirty="0" smtClean="0"/>
              <a:t>“</a:t>
            </a:r>
            <a:r>
              <a:rPr lang="ru-RU" sz="4000" b="1" i="1" dirty="0" smtClean="0"/>
              <a:t>Восхождение и созерцание вещей... – это подъем души в область умопостигаемого</a:t>
            </a:r>
            <a:r>
              <a:rPr lang="en-US" sz="4000" b="1" i="1" dirty="0" smtClean="0"/>
              <a:t>”.</a:t>
            </a:r>
            <a:r>
              <a:rPr lang="ru-RU" dirty="0" smtClean="0"/>
              <a:t/>
            </a:r>
            <a:br>
              <a:rPr lang="ru-RU" dirty="0" smtClean="0"/>
            </a:br>
            <a:endParaRPr lang="ru-RU" dirty="0"/>
          </a:p>
        </p:txBody>
      </p:sp>
      <p:sp>
        <p:nvSpPr>
          <p:cNvPr id="7" name="TextBox 6"/>
          <p:cNvSpPr txBox="1"/>
          <p:nvPr/>
        </p:nvSpPr>
        <p:spPr>
          <a:xfrm>
            <a:off x="491985" y="2594206"/>
            <a:ext cx="11403485" cy="1754326"/>
          </a:xfrm>
          <a:prstGeom prst="rect">
            <a:avLst/>
          </a:prstGeom>
          <a:noFill/>
        </p:spPr>
        <p:txBody>
          <a:bodyPr wrap="square" rtlCol="0">
            <a:spAutoFit/>
          </a:bodyPr>
          <a:lstStyle/>
          <a:p>
            <a:r>
              <a:rPr lang="en-US" sz="3600" b="1" i="1" dirty="0" smtClean="0"/>
              <a:t>“…</a:t>
            </a:r>
            <a:r>
              <a:rPr lang="ru-RU" sz="3600" b="1" i="1" dirty="0" smtClean="0"/>
              <a:t>закон ставит своей целью не благоденствие одного какого-нибудь слоя населения, но благо всего государства</a:t>
            </a:r>
            <a:r>
              <a:rPr lang="en-US" sz="3600" b="1" i="1" dirty="0" smtClean="0"/>
              <a:t>.</a:t>
            </a:r>
            <a:r>
              <a:rPr lang="ru-RU" sz="3600" b="1" i="1" dirty="0" smtClean="0"/>
              <a:t>.</a:t>
            </a:r>
            <a:r>
              <a:rPr lang="en-US" sz="3600" b="1" i="1" dirty="0" smtClean="0"/>
              <a:t>.”</a:t>
            </a:r>
            <a:endParaRPr lang="ru-RU" sz="3600" b="1" dirty="0"/>
          </a:p>
        </p:txBody>
      </p:sp>
      <p:sp>
        <p:nvSpPr>
          <p:cNvPr id="8" name="TextBox 7"/>
          <p:cNvSpPr txBox="1"/>
          <p:nvPr/>
        </p:nvSpPr>
        <p:spPr>
          <a:xfrm>
            <a:off x="491985" y="4797152"/>
            <a:ext cx="11369631" cy="1754326"/>
          </a:xfrm>
          <a:prstGeom prst="rect">
            <a:avLst/>
          </a:prstGeom>
          <a:noFill/>
        </p:spPr>
        <p:txBody>
          <a:bodyPr wrap="square" rtlCol="0">
            <a:spAutoFit/>
          </a:bodyPr>
          <a:lstStyle/>
          <a:p>
            <a:r>
              <a:rPr lang="en-US" sz="3600" b="1" i="1" dirty="0" smtClean="0"/>
              <a:t>“</a:t>
            </a:r>
            <a:r>
              <a:rPr lang="ru-RU" sz="3600" b="1" i="1" dirty="0"/>
              <a:t>Разделы наук, направленных на познание чистого бытия:</a:t>
            </a:r>
            <a:r>
              <a:rPr lang="en-US" sz="3600" b="1" i="1" dirty="0"/>
              <a:t> </a:t>
            </a:r>
            <a:r>
              <a:rPr lang="ru-RU" sz="3600" b="1" i="1" dirty="0"/>
              <a:t>арифметика,</a:t>
            </a:r>
            <a:r>
              <a:rPr lang="en-US" sz="3600" b="1" i="1" dirty="0"/>
              <a:t> </a:t>
            </a:r>
            <a:r>
              <a:rPr lang="ru-RU" sz="3600" b="1" i="1" dirty="0"/>
              <a:t>геометрия,</a:t>
            </a:r>
            <a:r>
              <a:rPr lang="en-US" sz="3600" b="1" i="1" dirty="0"/>
              <a:t> </a:t>
            </a:r>
            <a:r>
              <a:rPr lang="ru-RU" sz="3600" b="1" i="1" dirty="0"/>
              <a:t>астрономия,</a:t>
            </a:r>
            <a:r>
              <a:rPr lang="en-US" sz="3600" b="1" i="1" dirty="0"/>
              <a:t> </a:t>
            </a:r>
            <a:r>
              <a:rPr lang="ru-RU" sz="3600" b="1" i="1" dirty="0"/>
              <a:t>музыка</a:t>
            </a:r>
            <a:r>
              <a:rPr lang="en-US" sz="3600" b="1" i="1" dirty="0" smtClean="0"/>
              <a:t>”.</a:t>
            </a:r>
            <a:endParaRPr lang="ru-RU" sz="3600" b="1" i="1" dirty="0"/>
          </a:p>
        </p:txBody>
      </p:sp>
      <p:sp>
        <p:nvSpPr>
          <p:cNvPr id="5" name="Прямоугольник 4"/>
          <p:cNvSpPr/>
          <p:nvPr/>
        </p:nvSpPr>
        <p:spPr>
          <a:xfrm>
            <a:off x="9046740" y="211973"/>
            <a:ext cx="284873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772" y="2052732"/>
            <a:ext cx="11305256" cy="1168400"/>
          </a:xfrm>
        </p:spPr>
        <p:txBody>
          <a:bodyPr>
            <a:noAutofit/>
          </a:bodyPr>
          <a:lstStyle/>
          <a:p>
            <a:r>
              <a:rPr lang="en-US" sz="3600" b="1" i="1" dirty="0" smtClean="0"/>
              <a:t>“</a:t>
            </a:r>
            <a:r>
              <a:rPr lang="ru-RU" sz="3600" b="1" i="1" dirty="0" smtClean="0"/>
              <a:t>Нас побуждает к исследованию то, что воздействует на ощущения одновременно со своей противоположностью</a:t>
            </a:r>
            <a:r>
              <a:rPr lang="en-US" sz="3600" b="1" dirty="0" smtClean="0"/>
              <a:t>”.</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65490" y="3203118"/>
            <a:ext cx="11305256" cy="1285884"/>
          </a:xfrm>
        </p:spPr>
        <p:txBody>
          <a:bodyPr>
            <a:normAutofit/>
          </a:bodyPr>
          <a:lstStyle/>
          <a:p>
            <a:pPr>
              <a:buNone/>
            </a:pPr>
            <a:r>
              <a:rPr lang="en-US" sz="4000" b="1" i="1" dirty="0" smtClean="0"/>
              <a:t>“.</a:t>
            </a:r>
            <a:r>
              <a:rPr lang="ru-RU" sz="4000" b="1" i="1" dirty="0" smtClean="0"/>
              <a:t>.</a:t>
            </a:r>
            <a:r>
              <a:rPr lang="en-US" sz="4000" b="1" i="1" dirty="0" smtClean="0"/>
              <a:t>.</a:t>
            </a:r>
            <a:r>
              <a:rPr lang="ru-RU" sz="4000" b="1" i="1" dirty="0" smtClean="0"/>
              <a:t>главное для воспитания философов – овладение диалектическим методом</a:t>
            </a:r>
            <a:r>
              <a:rPr lang="en-US" sz="4000" b="1" i="1" dirty="0" smtClean="0"/>
              <a:t>”.</a:t>
            </a:r>
            <a:endParaRPr lang="ru-RU" sz="4000" b="1" i="1" dirty="0" smtClean="0"/>
          </a:p>
          <a:p>
            <a:endParaRPr lang="ru-RU" sz="3600" dirty="0"/>
          </a:p>
        </p:txBody>
      </p:sp>
      <p:sp>
        <p:nvSpPr>
          <p:cNvPr id="4" name="TextBox 3"/>
          <p:cNvSpPr txBox="1"/>
          <p:nvPr/>
        </p:nvSpPr>
        <p:spPr>
          <a:xfrm>
            <a:off x="365490" y="5075251"/>
            <a:ext cx="11305256" cy="1323439"/>
          </a:xfrm>
          <a:prstGeom prst="rect">
            <a:avLst/>
          </a:prstGeom>
          <a:noFill/>
        </p:spPr>
        <p:txBody>
          <a:bodyPr wrap="square" rtlCol="0">
            <a:spAutoFit/>
          </a:bodyPr>
          <a:lstStyle/>
          <a:p>
            <a:r>
              <a:rPr lang="en-US" sz="4000" b="1" i="1" dirty="0" smtClean="0"/>
              <a:t>“</a:t>
            </a:r>
            <a:r>
              <a:rPr lang="ru-RU" sz="4000" b="1" i="1" dirty="0" smtClean="0"/>
              <a:t>За философию надо браться не подлым людям, а благородным.</a:t>
            </a:r>
            <a:r>
              <a:rPr lang="en-US" sz="4000" b="1" i="1" dirty="0" smtClean="0"/>
              <a:t>..”</a:t>
            </a:r>
            <a:endParaRPr lang="ru-RU" sz="4000" b="1" i="1" dirty="0"/>
          </a:p>
        </p:txBody>
      </p:sp>
      <p:sp>
        <p:nvSpPr>
          <p:cNvPr id="5" name="Прямоугольник 4"/>
          <p:cNvSpPr/>
          <p:nvPr/>
        </p:nvSpPr>
        <p:spPr>
          <a:xfrm>
            <a:off x="9046740" y="211973"/>
            <a:ext cx="284873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5780" y="2564904"/>
            <a:ext cx="11377264" cy="1168400"/>
          </a:xfrm>
        </p:spPr>
        <p:txBody>
          <a:bodyPr>
            <a:noAutofit/>
          </a:bodyPr>
          <a:lstStyle/>
          <a:p>
            <a:r>
              <a:rPr lang="en-US" sz="3600" b="1" i="1" dirty="0" smtClean="0"/>
              <a:t>“</a:t>
            </a:r>
            <a:r>
              <a:rPr lang="ru-RU" sz="3600" b="1" i="1" dirty="0" smtClean="0"/>
              <a:t>При частых и всевозможных опровержениях человек падет так низко, что будет придерживаться мнения, будто прекрасное ничуть не более прекрасно, чем безобразно</a:t>
            </a:r>
            <a:r>
              <a:rPr lang="en-US" sz="3600" b="1" i="1" dirty="0" smtClean="0"/>
              <a:t>”.</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76227" y="3861048"/>
            <a:ext cx="11377264" cy="2284410"/>
          </a:xfrm>
        </p:spPr>
        <p:txBody>
          <a:bodyPr>
            <a:noAutofit/>
          </a:bodyPr>
          <a:lstStyle/>
          <a:p>
            <a:pPr>
              <a:buNone/>
            </a:pPr>
            <a:r>
              <a:rPr lang="en-US" sz="3600" b="1" i="1" dirty="0" smtClean="0"/>
              <a:t>“</a:t>
            </a:r>
            <a:r>
              <a:rPr lang="ru-RU" sz="3600" b="1" i="1" dirty="0" smtClean="0"/>
              <a:t>Правители будут высоко ценить порядочность и ту честь, что с нею связана, но самым великим и необходимым будут считать справедливость; служа ей и умножая ее, устроят они свое государство.</a:t>
            </a:r>
            <a:r>
              <a:rPr lang="en-US" sz="3600" b="1" i="1" dirty="0" smtClean="0"/>
              <a:t>..”</a:t>
            </a:r>
            <a:endParaRPr lang="ru-RU" sz="3600" b="1" i="1" dirty="0" smtClean="0"/>
          </a:p>
          <a:p>
            <a:endParaRPr lang="ru-RU" sz="3200" dirty="0"/>
          </a:p>
        </p:txBody>
      </p:sp>
      <p:sp>
        <p:nvSpPr>
          <p:cNvPr id="4" name="Прямоугольник 3"/>
          <p:cNvSpPr/>
          <p:nvPr/>
        </p:nvSpPr>
        <p:spPr>
          <a:xfrm>
            <a:off x="9046740" y="211973"/>
            <a:ext cx="2848730"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04864"/>
            <a:ext cx="9435241" cy="1625599"/>
          </a:xfrm>
        </p:spPr>
        <p:txBody>
          <a:bodyPr>
            <a:normAutofit/>
          </a:bodyPr>
          <a:lstStyle/>
          <a:p>
            <a:r>
              <a:rPr lang="ru-RU" sz="8000" dirty="0" smtClean="0"/>
              <a:t>Книга восьмая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788" y="1196752"/>
            <a:ext cx="11089232" cy="4896544"/>
          </a:xfrm>
        </p:spPr>
        <p:txBody>
          <a:bodyPr>
            <a:noAutofit/>
          </a:bodyPr>
          <a:lstStyle/>
          <a:p>
            <a:pPr algn="ctr"/>
            <a:r>
              <a:rPr lang="en-US" sz="4700" b="1" i="1" dirty="0" smtClean="0"/>
              <a:t>“</a:t>
            </a:r>
            <a:r>
              <a:rPr lang="ru-RU" sz="4700" b="1" i="1" dirty="0" smtClean="0"/>
              <a:t>Тот нам друг, кто и кажется хорошим, и на самом деле хороший человек. А кто только кажется, а на деле не таков, это кажущийся, но не подлинный друг. То же самое нужно установить и насчет наших врагов</a:t>
            </a:r>
            <a:r>
              <a:rPr lang="en-US" sz="4700" b="1" i="1" dirty="0" smtClean="0"/>
              <a:t>”.</a:t>
            </a:r>
            <a:endParaRPr lang="ru-RU" sz="4700" b="1" i="1" dirty="0"/>
          </a:p>
        </p:txBody>
      </p:sp>
      <p:pic>
        <p:nvPicPr>
          <p:cNvPr id="3" name="Рисунок 2"/>
          <p:cNvPicPr>
            <a:picLocks noChangeAspect="1"/>
          </p:cNvPicPr>
          <p:nvPr/>
        </p:nvPicPr>
        <p:blipFill>
          <a:blip r:embed="rId2"/>
          <a:stretch>
            <a:fillRect/>
          </a:stretch>
        </p:blipFill>
        <p:spPr>
          <a:xfrm>
            <a:off x="9329147" y="116632"/>
            <a:ext cx="2834886" cy="1341236"/>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848" y="1772816"/>
            <a:ext cx="10382148" cy="1168400"/>
          </a:xfrm>
        </p:spPr>
        <p:txBody>
          <a:bodyPr>
            <a:noAutofit/>
          </a:bodyPr>
          <a:lstStyle/>
          <a:p>
            <a:r>
              <a:rPr lang="ru-RU" b="1" dirty="0" smtClean="0"/>
              <a:t>Платон подразделяет все существующие государства на четыре разновидности в порядке ухудшения государственности:</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77788" y="2571744"/>
            <a:ext cx="11305256" cy="1785950"/>
          </a:xfrm>
        </p:spPr>
        <p:txBody>
          <a:bodyPr>
            <a:noAutofit/>
          </a:bodyPr>
          <a:lstStyle/>
          <a:p>
            <a:pPr>
              <a:buNone/>
            </a:pPr>
            <a:r>
              <a:rPr lang="en-US" sz="3200" b="1" i="1" dirty="0" smtClean="0"/>
              <a:t>1)“</a:t>
            </a:r>
            <a:r>
              <a:rPr lang="ru-RU" sz="3200" b="1" i="1" u="sng" dirty="0" err="1" smtClean="0"/>
              <a:t>Тимократия</a:t>
            </a:r>
            <a:r>
              <a:rPr lang="en-US" sz="3200" b="1" i="1" dirty="0" smtClean="0"/>
              <a:t> </a:t>
            </a:r>
            <a:r>
              <a:rPr lang="ru-RU" sz="3200" b="1" i="1" dirty="0" smtClean="0"/>
              <a:t>- власть честолюбцев. Возникает, когда появляется частная собственность на землю и дома, происходит превращение свободных в рабов</a:t>
            </a:r>
            <a:r>
              <a:rPr lang="en-US" sz="3200" b="1" i="1" dirty="0" smtClean="0"/>
              <a:t>”.</a:t>
            </a:r>
            <a:endParaRPr lang="ru-RU" sz="3200" b="1" i="1" dirty="0" smtClean="0"/>
          </a:p>
          <a:p>
            <a:pPr>
              <a:buNone/>
            </a:pPr>
            <a:endParaRPr lang="ru-RU" sz="2800" dirty="0"/>
          </a:p>
        </p:txBody>
      </p:sp>
      <p:sp>
        <p:nvSpPr>
          <p:cNvPr id="4" name="TextBox 3"/>
          <p:cNvSpPr txBox="1"/>
          <p:nvPr/>
        </p:nvSpPr>
        <p:spPr>
          <a:xfrm>
            <a:off x="837828" y="4293096"/>
            <a:ext cx="10314699" cy="2394502"/>
          </a:xfrm>
          <a:prstGeom prst="rect">
            <a:avLst/>
          </a:prstGeom>
          <a:noFill/>
        </p:spPr>
        <p:txBody>
          <a:bodyPr wrap="square" rtlCol="0">
            <a:spAutoFit/>
          </a:bodyPr>
          <a:lstStyle/>
          <a:p>
            <a:r>
              <a:rPr lang="en-US" sz="3200" b="1" i="1" dirty="0" smtClean="0"/>
              <a:t>“</a:t>
            </a:r>
            <a:r>
              <a:rPr lang="ru-RU" sz="3200" b="1" i="1" dirty="0" smtClean="0"/>
              <a:t>Людей воспитало насилие, а не убеждение, потому что они пренебрегали подлинной Музой</a:t>
            </a:r>
          </a:p>
          <a:p>
            <a:r>
              <a:rPr lang="ru-RU" sz="3200" b="1" i="1" dirty="0" smtClean="0"/>
              <a:t>а телесные упражнения ставили выше </a:t>
            </a:r>
            <a:r>
              <a:rPr lang="ru-RU" sz="3200" b="1" i="1" dirty="0" err="1" smtClean="0"/>
              <a:t>мусического</a:t>
            </a:r>
            <a:r>
              <a:rPr lang="ru-RU" sz="3200" b="1" i="1" dirty="0" smtClean="0"/>
              <a:t> искусства</a:t>
            </a:r>
            <a:r>
              <a:rPr lang="en-US" sz="2800" b="1" i="1" dirty="0" smtClean="0"/>
              <a:t>”.</a:t>
            </a:r>
            <a:endParaRPr lang="ru-RU" sz="2800" b="1" i="1" dirty="0" smtClean="0"/>
          </a:p>
          <a:p>
            <a:pPr>
              <a:lnSpc>
                <a:spcPct val="90000"/>
              </a:lnSpc>
            </a:pPr>
            <a:endParaRPr lang="ru-RU" sz="2400" dirty="0"/>
          </a:p>
        </p:txBody>
      </p:sp>
      <p:sp>
        <p:nvSpPr>
          <p:cNvPr id="5" name="Прямоугольник 4"/>
          <p:cNvSpPr/>
          <p:nvPr/>
        </p:nvSpPr>
        <p:spPr>
          <a:xfrm>
            <a:off x="8830716" y="150841"/>
            <a:ext cx="305872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131" y="2348880"/>
            <a:ext cx="11350307" cy="1296144"/>
          </a:xfrm>
        </p:spPr>
        <p:txBody>
          <a:bodyPr>
            <a:noAutofit/>
          </a:bodyPr>
          <a:lstStyle/>
          <a:p>
            <a:r>
              <a:rPr lang="en-US" sz="3300" b="1" i="1" dirty="0" smtClean="0"/>
              <a:t>2)</a:t>
            </a:r>
            <a:r>
              <a:rPr lang="ru-RU" sz="3300" b="1" i="1" dirty="0" smtClean="0"/>
              <a:t> </a:t>
            </a:r>
            <a:r>
              <a:rPr lang="en-US" sz="3300" b="1" i="1" dirty="0" smtClean="0"/>
              <a:t>“</a:t>
            </a:r>
            <a:r>
              <a:rPr lang="ru-RU" sz="3300" b="1" i="1" u="sng" dirty="0" smtClean="0"/>
              <a:t>Олигархия</a:t>
            </a:r>
            <a:r>
              <a:rPr lang="ru-RU" sz="3300" b="1" i="1" dirty="0" smtClean="0"/>
              <a:t>- </a:t>
            </a:r>
            <a:r>
              <a:rPr lang="ru-RU" sz="3300" b="1" i="1" dirty="0" smtClean="0"/>
              <a:t>это </a:t>
            </a:r>
            <a:r>
              <a:rPr lang="ru-RU" sz="3300" b="1" i="1" dirty="0" smtClean="0"/>
              <a:t>строй, основывающийся на имущественном цензе; у власти стоят там богатые, а бедняки не участвуют в правлении. </a:t>
            </a:r>
            <a:r>
              <a:rPr lang="ru-RU" sz="3300" b="1" i="1" dirty="0" smtClean="0"/>
              <a:t>Держится </a:t>
            </a:r>
            <a:r>
              <a:rPr lang="ru-RU" sz="3300" b="1" i="1" dirty="0" smtClean="0"/>
              <a:t>применением вооруженной силы или же был еще прежде установлен путем запугивания</a:t>
            </a:r>
            <a:r>
              <a:rPr lang="en-US" sz="3300" b="1" i="1" dirty="0" smtClean="0"/>
              <a:t>”.</a:t>
            </a:r>
            <a:endParaRPr lang="ru-RU" sz="3300" b="1" i="1" dirty="0"/>
          </a:p>
        </p:txBody>
      </p:sp>
      <p:sp>
        <p:nvSpPr>
          <p:cNvPr id="3" name="Содержимое 2"/>
          <p:cNvSpPr>
            <a:spLocks noGrp="1"/>
          </p:cNvSpPr>
          <p:nvPr>
            <p:ph idx="1"/>
          </p:nvPr>
        </p:nvSpPr>
        <p:spPr>
          <a:xfrm>
            <a:off x="332589" y="4169195"/>
            <a:ext cx="11582623" cy="1685742"/>
          </a:xfrm>
        </p:spPr>
        <p:txBody>
          <a:bodyPr>
            <a:noAutofit/>
          </a:bodyPr>
          <a:lstStyle/>
          <a:p>
            <a:pPr>
              <a:buNone/>
            </a:pPr>
            <a:r>
              <a:rPr lang="en-US" sz="3600" b="1" i="1" dirty="0" smtClean="0"/>
              <a:t>“</a:t>
            </a:r>
            <a:r>
              <a:rPr lang="ru-RU" sz="3600" b="1" i="1" dirty="0" smtClean="0"/>
              <a:t>Человек бережлив и деятелен, укрощает дурные наклонности не по разумным соображениям, а из страха за судьбу своего имущества</a:t>
            </a:r>
            <a:r>
              <a:rPr lang="en-US" sz="3600" b="1" i="1" dirty="0" smtClean="0"/>
              <a:t>”.</a:t>
            </a:r>
            <a:endParaRPr lang="ru-RU" sz="3600" b="1" i="1" dirty="0" smtClean="0"/>
          </a:p>
          <a:p>
            <a:endParaRPr lang="ru-RU" sz="3200" dirty="0"/>
          </a:p>
        </p:txBody>
      </p:sp>
      <p:sp>
        <p:nvSpPr>
          <p:cNvPr id="4" name="Прямоугольник 3"/>
          <p:cNvSpPr/>
          <p:nvPr/>
        </p:nvSpPr>
        <p:spPr>
          <a:xfrm>
            <a:off x="8830716" y="150841"/>
            <a:ext cx="305872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985" y="1757462"/>
            <a:ext cx="11161240" cy="1168400"/>
          </a:xfrm>
        </p:spPr>
        <p:txBody>
          <a:bodyPr>
            <a:noAutofit/>
          </a:bodyPr>
          <a:lstStyle/>
          <a:p>
            <a:r>
              <a:rPr lang="en-US" b="1" i="1" dirty="0" smtClean="0"/>
              <a:t>3)</a:t>
            </a:r>
            <a:r>
              <a:rPr lang="ru-RU" b="1" i="1" dirty="0" smtClean="0"/>
              <a:t> </a:t>
            </a:r>
            <a:r>
              <a:rPr lang="en-US" b="1" i="1" dirty="0" smtClean="0"/>
              <a:t>“</a:t>
            </a:r>
            <a:r>
              <a:rPr lang="ru-RU" b="1" i="1" u="sng" dirty="0" smtClean="0"/>
              <a:t>Демократия</a:t>
            </a:r>
            <a:r>
              <a:rPr lang="ru-RU" b="1" i="1" dirty="0" smtClean="0"/>
              <a:t> - строй, не имеющий должного управлении. Человеку оказывается почет, лишь бы он обнаруживал свое расположение к толпе</a:t>
            </a:r>
            <a:r>
              <a:rPr lang="en-US" b="1" i="1" dirty="0" smtClean="0"/>
              <a:t>”.</a:t>
            </a:r>
            <a:r>
              <a:rPr lang="ru-RU" sz="2800" dirty="0" smtClean="0"/>
              <a:t/>
            </a:r>
            <a:br>
              <a:rPr lang="ru-RU" sz="2800" dirty="0" smtClean="0"/>
            </a:br>
            <a:endParaRPr lang="ru-RU" sz="2800" b="1" i="1" dirty="0"/>
          </a:p>
        </p:txBody>
      </p:sp>
      <p:sp>
        <p:nvSpPr>
          <p:cNvPr id="3" name="Содержимое 2"/>
          <p:cNvSpPr>
            <a:spLocks noGrp="1"/>
          </p:cNvSpPr>
          <p:nvPr>
            <p:ph idx="1"/>
          </p:nvPr>
        </p:nvSpPr>
        <p:spPr>
          <a:xfrm>
            <a:off x="562211" y="2620900"/>
            <a:ext cx="11862509" cy="1285884"/>
          </a:xfrm>
        </p:spPr>
        <p:txBody>
          <a:bodyPr>
            <a:normAutofit/>
          </a:bodyPr>
          <a:lstStyle/>
          <a:p>
            <a:pPr>
              <a:buNone/>
            </a:pPr>
            <a:r>
              <a:rPr lang="en-US" sz="3200" b="1" i="1" dirty="0" smtClean="0"/>
              <a:t>“</a:t>
            </a:r>
            <a:r>
              <a:rPr lang="ru-RU" sz="3200" b="1" i="1" dirty="0" smtClean="0"/>
              <a:t>Демократический человек - Человек, которому все безразлично</a:t>
            </a:r>
            <a:r>
              <a:rPr lang="en-US" sz="3200" b="1" i="1" dirty="0" smtClean="0"/>
              <a:t>”.</a:t>
            </a:r>
            <a:endParaRPr lang="ru-RU" sz="3200" b="1" i="1" dirty="0" smtClean="0"/>
          </a:p>
          <a:p>
            <a:pPr>
              <a:buNone/>
            </a:pPr>
            <a:endParaRPr lang="ru-RU" sz="2800" dirty="0"/>
          </a:p>
        </p:txBody>
      </p:sp>
      <p:sp>
        <p:nvSpPr>
          <p:cNvPr id="4" name="TextBox 3"/>
          <p:cNvSpPr txBox="1"/>
          <p:nvPr/>
        </p:nvSpPr>
        <p:spPr>
          <a:xfrm>
            <a:off x="548731" y="3861240"/>
            <a:ext cx="11143494" cy="1569660"/>
          </a:xfrm>
          <a:prstGeom prst="rect">
            <a:avLst/>
          </a:prstGeom>
          <a:noFill/>
        </p:spPr>
        <p:txBody>
          <a:bodyPr wrap="square" rtlCol="0">
            <a:spAutoFit/>
          </a:bodyPr>
          <a:lstStyle/>
          <a:p>
            <a:r>
              <a:rPr lang="en-US" sz="3200" b="1" i="1" dirty="0" smtClean="0"/>
              <a:t>4)</a:t>
            </a:r>
            <a:r>
              <a:rPr lang="ru-RU" sz="3200" b="1" i="1" dirty="0" smtClean="0"/>
              <a:t> </a:t>
            </a:r>
            <a:r>
              <a:rPr lang="en-US" sz="3200" b="1" i="1" dirty="0"/>
              <a:t>“ </a:t>
            </a:r>
            <a:r>
              <a:rPr lang="ru-RU" sz="3200" b="1" i="1" u="sng" dirty="0" smtClean="0"/>
              <a:t>Тирания</a:t>
            </a:r>
            <a:r>
              <a:rPr lang="ru-RU" sz="3200" b="1" i="1" dirty="0" smtClean="0"/>
              <a:t> - возникает из демократии. из крайней свободы возникает величайшее и жесточайшее рабство</a:t>
            </a:r>
            <a:r>
              <a:rPr lang="en-US" sz="3200" b="1" i="1" dirty="0" smtClean="0"/>
              <a:t>”.</a:t>
            </a:r>
            <a:endParaRPr lang="ru-RU" sz="3200" b="1" dirty="0"/>
          </a:p>
        </p:txBody>
      </p:sp>
      <p:sp>
        <p:nvSpPr>
          <p:cNvPr id="5" name="TextBox 4"/>
          <p:cNvSpPr txBox="1"/>
          <p:nvPr/>
        </p:nvSpPr>
        <p:spPr>
          <a:xfrm>
            <a:off x="808000" y="5429264"/>
            <a:ext cx="11137668" cy="1077218"/>
          </a:xfrm>
          <a:prstGeom prst="rect">
            <a:avLst/>
          </a:prstGeom>
          <a:noFill/>
        </p:spPr>
        <p:txBody>
          <a:bodyPr wrap="square" rtlCol="0">
            <a:spAutoFit/>
          </a:bodyPr>
          <a:lstStyle/>
          <a:p>
            <a:r>
              <a:rPr lang="en-US" sz="3200" b="1" i="1" dirty="0" smtClean="0"/>
              <a:t>“</a:t>
            </a:r>
            <a:r>
              <a:rPr lang="ru-RU" sz="3200" b="1" i="1" dirty="0" smtClean="0"/>
              <a:t>Тиранический человек вырастает как ставленник народа</a:t>
            </a:r>
            <a:r>
              <a:rPr lang="en-US" sz="3200" b="1" i="1" dirty="0" smtClean="0"/>
              <a:t>”.</a:t>
            </a:r>
            <a:endParaRPr lang="ru-RU" sz="3200" b="1" i="1" dirty="0"/>
          </a:p>
        </p:txBody>
      </p:sp>
      <p:sp>
        <p:nvSpPr>
          <p:cNvPr id="6" name="Прямоугольник 5"/>
          <p:cNvSpPr/>
          <p:nvPr/>
        </p:nvSpPr>
        <p:spPr>
          <a:xfrm>
            <a:off x="8830716" y="150841"/>
            <a:ext cx="305872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VIII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892" y="2204864"/>
            <a:ext cx="9435241" cy="1625599"/>
          </a:xfrm>
        </p:spPr>
        <p:txBody>
          <a:bodyPr>
            <a:normAutofit/>
          </a:bodyPr>
          <a:lstStyle/>
          <a:p>
            <a:r>
              <a:rPr lang="ru-RU" sz="8000" dirty="0" smtClean="0"/>
              <a:t>Книга девятая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447" y="2060848"/>
            <a:ext cx="11212692" cy="1168400"/>
          </a:xfrm>
        </p:spPr>
        <p:txBody>
          <a:bodyPr>
            <a:noAutofit/>
          </a:bodyPr>
          <a:lstStyle/>
          <a:p>
            <a:r>
              <a:rPr lang="en-US" b="1" i="1" dirty="0" smtClean="0"/>
              <a:t>“</a:t>
            </a:r>
            <a:r>
              <a:rPr lang="ru-RU" b="1" i="1" dirty="0" smtClean="0"/>
              <a:t>Какой-то страшный, беззаконный и дикий вид желаний таится внутри каждого человека,</a:t>
            </a:r>
            <a:br>
              <a:rPr lang="ru-RU" b="1" i="1" dirty="0" smtClean="0"/>
            </a:br>
            <a:r>
              <a:rPr lang="ru-RU" b="1" i="1" dirty="0" smtClean="0"/>
              <a:t>даже в тех из нас, что кажутся вполне умеренными: это-то и обнаруживается в сновидениях</a:t>
            </a:r>
            <a:r>
              <a:rPr lang="en-US" b="1" i="1" dirty="0" smtClean="0"/>
              <a:t>”.</a:t>
            </a:r>
            <a:endParaRPr lang="ru-RU" b="1" i="1" dirty="0"/>
          </a:p>
        </p:txBody>
      </p:sp>
      <p:sp>
        <p:nvSpPr>
          <p:cNvPr id="4" name="TextBox 3"/>
          <p:cNvSpPr txBox="1"/>
          <p:nvPr/>
        </p:nvSpPr>
        <p:spPr>
          <a:xfrm>
            <a:off x="490920" y="3717032"/>
            <a:ext cx="11305256" cy="2751522"/>
          </a:xfrm>
          <a:prstGeom prst="rect">
            <a:avLst/>
          </a:prstGeom>
          <a:noFill/>
        </p:spPr>
        <p:txBody>
          <a:bodyPr wrap="square" rtlCol="0">
            <a:spAutoFit/>
          </a:bodyPr>
          <a:lstStyle/>
          <a:p>
            <a:pPr>
              <a:lnSpc>
                <a:spcPct val="90000"/>
              </a:lnSpc>
            </a:pPr>
            <a:r>
              <a:rPr lang="en-US" sz="3200" b="1" i="1" dirty="0" smtClean="0"/>
              <a:t>“</a:t>
            </a:r>
            <a:r>
              <a:rPr lang="ru-RU" sz="3200" b="1" i="1" dirty="0" smtClean="0"/>
              <a:t>Когда же эти искусные чародеи и творцы тиранов не надеются как-либо иначе завладеть юношей, они ухитряются внушить ему какую-нибудь страсть, руководящую</a:t>
            </a:r>
            <a:r>
              <a:rPr lang="en-US" sz="3200" b="1" i="1" dirty="0" smtClean="0"/>
              <a:t> </a:t>
            </a:r>
            <a:r>
              <a:rPr lang="ru-RU" sz="3200" b="1" i="1" dirty="0" smtClean="0"/>
              <a:t>вожделениями к праздности и к растрате накопленного; такая страсть — прямо-таки огромный</a:t>
            </a:r>
            <a:r>
              <a:rPr lang="en-US" sz="3200" b="1" i="1" dirty="0" smtClean="0"/>
              <a:t> </a:t>
            </a:r>
            <a:r>
              <a:rPr lang="ru-RU" sz="3200" b="1" i="1" dirty="0" smtClean="0"/>
              <a:t>крылатый трутень</a:t>
            </a:r>
            <a:r>
              <a:rPr lang="en-US" sz="3200" b="1" i="1" dirty="0" smtClean="0"/>
              <a:t>”.</a:t>
            </a:r>
            <a:endParaRPr lang="ru-RU" sz="3200" b="1" i="1" dirty="0"/>
          </a:p>
        </p:txBody>
      </p:sp>
      <p:sp>
        <p:nvSpPr>
          <p:cNvPr id="5" name="Прямоугольник 4"/>
          <p:cNvSpPr/>
          <p:nvPr/>
        </p:nvSpPr>
        <p:spPr>
          <a:xfrm>
            <a:off x="9038017" y="150841"/>
            <a:ext cx="264412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a:t>
            </a:r>
            <a:r>
              <a:rPr lang="en-US" sz="4800" dirty="0">
                <a:ln w="0"/>
                <a:effectLst>
                  <a:outerShdw blurRad="38100" dist="19050" dir="2700000" algn="tl" rotWithShape="0">
                    <a:schemeClr val="dk1">
                      <a:alpha val="40000"/>
                    </a:schemeClr>
                  </a:outerShdw>
                </a:effectLst>
              </a:rPr>
              <a:t> </a:t>
            </a:r>
            <a:r>
              <a:rPr lang="en-US" sz="4800" dirty="0" smtClean="0">
                <a:ln w="0"/>
                <a:effectLst>
                  <a:outerShdw blurRad="38100" dist="19050" dir="2700000" algn="tl" rotWithShape="0">
                    <a:schemeClr val="dk1">
                      <a:alpha val="40000"/>
                    </a:schemeClr>
                  </a:outerShdw>
                </a:effectLst>
              </a:rPr>
              <a:t>IX</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6218" y="1835190"/>
            <a:ext cx="11253704" cy="1168400"/>
          </a:xfrm>
        </p:spPr>
        <p:txBody>
          <a:bodyPr>
            <a:noAutofit/>
          </a:bodyPr>
          <a:lstStyle/>
          <a:p>
            <a:r>
              <a:rPr lang="en-US" b="1" i="1" dirty="0" smtClean="0"/>
              <a:t>“</a:t>
            </a:r>
            <a:r>
              <a:rPr lang="ru-RU" b="1" i="1" dirty="0" smtClean="0"/>
              <a:t>До крайности раздув и вскормив жало похоти, эти вожделения снабжают им трутня, и</a:t>
            </a:r>
            <a:br>
              <a:rPr lang="ru-RU" b="1" i="1" dirty="0" smtClean="0"/>
            </a:br>
            <a:r>
              <a:rPr lang="ru-RU" b="1" i="1" dirty="0" smtClean="0"/>
              <a:t>тогда этот защитник души, охваченный неистовством, жалит</a:t>
            </a:r>
            <a:r>
              <a:rPr lang="en-US" b="1" i="1" dirty="0" smtClean="0"/>
              <a:t>”.</a:t>
            </a:r>
            <a:endParaRPr lang="ru-RU" b="1" i="1" dirty="0"/>
          </a:p>
        </p:txBody>
      </p:sp>
      <p:sp>
        <p:nvSpPr>
          <p:cNvPr id="3" name="Содержимое 2"/>
          <p:cNvSpPr>
            <a:spLocks noGrp="1"/>
          </p:cNvSpPr>
          <p:nvPr>
            <p:ph idx="1"/>
          </p:nvPr>
        </p:nvSpPr>
        <p:spPr>
          <a:xfrm>
            <a:off x="450810" y="3214686"/>
            <a:ext cx="11276359" cy="1195390"/>
          </a:xfrm>
        </p:spPr>
        <p:txBody>
          <a:bodyPr>
            <a:noAutofit/>
          </a:bodyPr>
          <a:lstStyle/>
          <a:p>
            <a:pPr>
              <a:buNone/>
            </a:pPr>
            <a:r>
              <a:rPr lang="en-US" sz="3200" b="1" i="1" dirty="0" smtClean="0"/>
              <a:t> “</a:t>
            </a:r>
            <a:r>
              <a:rPr lang="ru-RU" sz="3200" b="1" i="1" dirty="0" smtClean="0"/>
              <a:t>Тираническая натура никогда не отведывала ни</a:t>
            </a:r>
            <a:br>
              <a:rPr lang="ru-RU" sz="3200" b="1" i="1" dirty="0" smtClean="0"/>
            </a:br>
            <a:r>
              <a:rPr lang="ru-RU" sz="3200" b="1" i="1" dirty="0" smtClean="0"/>
              <a:t>свободы, ни подлинной дружбы</a:t>
            </a:r>
            <a:r>
              <a:rPr lang="en-US" sz="3200" b="1" i="1" dirty="0" smtClean="0"/>
              <a:t>”.</a:t>
            </a:r>
            <a:endParaRPr lang="ru-RU" sz="3200" b="1" i="1" dirty="0"/>
          </a:p>
        </p:txBody>
      </p:sp>
      <p:sp>
        <p:nvSpPr>
          <p:cNvPr id="4" name="TextBox 3"/>
          <p:cNvSpPr txBox="1"/>
          <p:nvPr/>
        </p:nvSpPr>
        <p:spPr>
          <a:xfrm>
            <a:off x="450810" y="4572008"/>
            <a:ext cx="11449274" cy="1463478"/>
          </a:xfrm>
          <a:prstGeom prst="rect">
            <a:avLst/>
          </a:prstGeom>
          <a:noFill/>
        </p:spPr>
        <p:txBody>
          <a:bodyPr wrap="square" rtlCol="0">
            <a:spAutoFit/>
          </a:bodyPr>
          <a:lstStyle/>
          <a:p>
            <a:pPr>
              <a:lnSpc>
                <a:spcPct val="90000"/>
              </a:lnSpc>
            </a:pPr>
            <a:r>
              <a:rPr lang="en-US" sz="3300" b="1" i="1" dirty="0" smtClean="0"/>
              <a:t>“</a:t>
            </a:r>
            <a:r>
              <a:rPr lang="ru-RU" sz="3300" b="1" i="1" dirty="0" smtClean="0"/>
              <a:t>Человек тиранический соответствует тиранически</a:t>
            </a:r>
            <a:r>
              <a:rPr lang="en-US" sz="3300" b="1" i="1" dirty="0" smtClean="0"/>
              <a:t> </a:t>
            </a:r>
            <a:r>
              <a:rPr lang="ru-RU" sz="3300" b="1" i="1" dirty="0" smtClean="0"/>
              <a:t>управляемому государству, а демократ — государству демократическому</a:t>
            </a:r>
            <a:r>
              <a:rPr lang="en-US" sz="3300" b="1" i="1" dirty="0" smtClean="0"/>
              <a:t>”.</a:t>
            </a:r>
            <a:endParaRPr lang="ru-RU" sz="3300" b="1" i="1" dirty="0"/>
          </a:p>
        </p:txBody>
      </p:sp>
      <p:sp>
        <p:nvSpPr>
          <p:cNvPr id="5" name="Прямоугольник 4"/>
          <p:cNvSpPr/>
          <p:nvPr/>
        </p:nvSpPr>
        <p:spPr>
          <a:xfrm>
            <a:off x="9038017" y="150841"/>
            <a:ext cx="264412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a:t>
            </a:r>
            <a:r>
              <a:rPr lang="en-US" sz="4800" dirty="0">
                <a:ln w="0"/>
                <a:effectLst>
                  <a:outerShdw blurRad="38100" dist="19050" dir="2700000" algn="tl" rotWithShape="0">
                    <a:schemeClr val="dk1">
                      <a:alpha val="40000"/>
                    </a:schemeClr>
                  </a:outerShdw>
                </a:effectLst>
              </a:rPr>
              <a:t> </a:t>
            </a:r>
            <a:r>
              <a:rPr lang="en-US" sz="4800" dirty="0" smtClean="0">
                <a:ln w="0"/>
                <a:effectLst>
                  <a:outerShdw blurRad="38100" dist="19050" dir="2700000" algn="tl" rotWithShape="0">
                    <a:schemeClr val="dk1">
                      <a:alpha val="40000"/>
                    </a:schemeClr>
                  </a:outerShdw>
                </a:effectLst>
              </a:rPr>
              <a:t>IX</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12" y="4653136"/>
            <a:ext cx="11204351" cy="1168400"/>
          </a:xfrm>
        </p:spPr>
        <p:txBody>
          <a:bodyPr>
            <a:noAutofit/>
          </a:bodyPr>
          <a:lstStyle/>
          <a:p>
            <a:r>
              <a:rPr lang="en-US" sz="4800" b="1" i="1" dirty="0" smtClean="0"/>
              <a:t>“</a:t>
            </a:r>
            <a:r>
              <a:rPr lang="ru-RU" sz="4800" b="1" i="1" dirty="0" smtClean="0"/>
              <a:t>Тиран, избегая закона и разума, перешел в запредельную область ложных</a:t>
            </a:r>
            <a:r>
              <a:rPr lang="en-US" sz="4800" b="1" i="1" dirty="0" smtClean="0"/>
              <a:t> </a:t>
            </a:r>
            <a:r>
              <a:rPr lang="ru-RU" sz="4800" b="1" i="1" dirty="0" smtClean="0"/>
              <a:t>удовольствий. Там он и живет, и телохранителями ему служат какие-то рабские</a:t>
            </a:r>
            <a:r>
              <a:rPr lang="en-US" sz="4800" b="1" i="1" dirty="0" smtClean="0"/>
              <a:t> </a:t>
            </a:r>
            <a:r>
              <a:rPr lang="ru-RU" sz="4800" b="1" i="1" dirty="0" smtClean="0"/>
              <a:t>удовольствия</a:t>
            </a:r>
            <a:r>
              <a:rPr lang="en-US" sz="4800" b="1" i="1" dirty="0" smtClean="0"/>
              <a:t>”.</a:t>
            </a:r>
            <a:endParaRPr lang="ru-RU" sz="4800" b="1" i="1" dirty="0"/>
          </a:p>
        </p:txBody>
      </p:sp>
      <p:sp>
        <p:nvSpPr>
          <p:cNvPr id="3" name="Прямоугольник 2"/>
          <p:cNvSpPr/>
          <p:nvPr/>
        </p:nvSpPr>
        <p:spPr>
          <a:xfrm>
            <a:off x="9038017" y="150841"/>
            <a:ext cx="2644122"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a:t>
            </a:r>
            <a:r>
              <a:rPr lang="en-US" sz="4800" dirty="0">
                <a:ln w="0"/>
                <a:effectLst>
                  <a:outerShdw blurRad="38100" dist="19050" dir="2700000" algn="tl" rotWithShape="0">
                    <a:schemeClr val="dk1">
                      <a:alpha val="40000"/>
                    </a:schemeClr>
                  </a:outerShdw>
                </a:effectLst>
              </a:rPr>
              <a:t> </a:t>
            </a:r>
            <a:r>
              <a:rPr lang="en-US" sz="4800" dirty="0" smtClean="0">
                <a:ln w="0"/>
                <a:effectLst>
                  <a:outerShdw blurRad="38100" dist="19050" dir="2700000" algn="tl" rotWithShape="0">
                    <a:schemeClr val="dk1">
                      <a:alpha val="40000"/>
                    </a:schemeClr>
                  </a:outerShdw>
                </a:effectLst>
              </a:rPr>
              <a:t>IX</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1884" y="2276872"/>
            <a:ext cx="9435241" cy="1625599"/>
          </a:xfrm>
        </p:spPr>
        <p:txBody>
          <a:bodyPr>
            <a:normAutofit/>
          </a:bodyPr>
          <a:lstStyle/>
          <a:p>
            <a:r>
              <a:rPr lang="ru-RU" sz="8000" dirty="0" smtClean="0"/>
              <a:t>Книга десятая</a:t>
            </a:r>
            <a:endParaRPr lang="ru-RU" sz="80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686" y="1571612"/>
            <a:ext cx="11204351" cy="1168400"/>
          </a:xfrm>
        </p:spPr>
        <p:txBody>
          <a:bodyPr>
            <a:noAutofit/>
          </a:bodyPr>
          <a:lstStyle/>
          <a:p>
            <a:r>
              <a:rPr lang="en-US" sz="3600" b="1" i="1" dirty="0" smtClean="0"/>
              <a:t>“</a:t>
            </a:r>
            <a:r>
              <a:rPr lang="ru-RU" sz="3600" b="1" i="1" dirty="0" smtClean="0"/>
              <a:t>Кто творит призраки, — подражатель, нисколько не разбирается в подлинном бытии, но знает одну только </a:t>
            </a:r>
            <a:r>
              <a:rPr lang="ru-RU" sz="3600" b="1" i="1" dirty="0" err="1" smtClean="0"/>
              <a:t>кажимость</a:t>
            </a:r>
            <a:r>
              <a:rPr lang="en-US" sz="3600" b="1" i="1" dirty="0" smtClean="0"/>
              <a:t>”.</a:t>
            </a:r>
            <a:endParaRPr lang="ru-RU" sz="3600" b="1" i="1" dirty="0"/>
          </a:p>
        </p:txBody>
      </p:sp>
      <p:sp>
        <p:nvSpPr>
          <p:cNvPr id="3" name="Прямоугольник 2"/>
          <p:cNvSpPr/>
          <p:nvPr/>
        </p:nvSpPr>
        <p:spPr>
          <a:xfrm>
            <a:off x="9038017" y="150841"/>
            <a:ext cx="2422073"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a:t>
            </a:r>
            <a:r>
              <a:rPr lang="en-US" sz="4800" dirty="0">
                <a:ln w="0"/>
                <a:effectLst>
                  <a:outerShdw blurRad="38100" dist="19050" dir="2700000" algn="tl" rotWithShape="0">
                    <a:schemeClr val="dk1">
                      <a:alpha val="40000"/>
                    </a:schemeClr>
                  </a:outerShdw>
                </a:effectLst>
              </a:rPr>
              <a:t> </a:t>
            </a:r>
            <a:r>
              <a:rPr lang="en-US" sz="4800" dirty="0" smtClean="0">
                <a:ln w="0"/>
                <a:effectLst>
                  <a:outerShdw blurRad="38100" dist="19050" dir="2700000" algn="tl" rotWithShape="0">
                    <a:schemeClr val="dk1">
                      <a:alpha val="40000"/>
                    </a:schemeClr>
                  </a:outerShdw>
                </a:effectLst>
              </a:rPr>
              <a:t>X</a:t>
            </a:r>
            <a:endParaRPr lang="ru-RU" sz="4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593686" y="2928934"/>
            <a:ext cx="10787138" cy="3582519"/>
          </a:xfrm>
          <a:prstGeom prst="rect">
            <a:avLst/>
          </a:prstGeom>
          <a:noFill/>
        </p:spPr>
        <p:txBody>
          <a:bodyPr wrap="square" rtlCol="0">
            <a:spAutoFit/>
          </a:bodyPr>
          <a:lstStyle/>
          <a:p>
            <a:pPr>
              <a:lnSpc>
                <a:spcPct val="90000"/>
              </a:lnSpc>
            </a:pPr>
            <a:r>
              <a:rPr lang="en-US" sz="3600" b="1" i="1" dirty="0" smtClean="0"/>
              <a:t>“</a:t>
            </a:r>
            <a:r>
              <a:rPr lang="ru-RU" sz="3600" b="1" i="1" dirty="0" smtClean="0"/>
              <a:t>Живопись — и вообще подражательное искусство — творит произведения, далекие от действительности, и имеет дело с началом нашей души, далеким от разумности; поэтому такое искусство и не может быть сподвижником и другом всего того, что здраво и истинно</a:t>
            </a:r>
            <a:r>
              <a:rPr lang="en-US" sz="3600" b="1" i="1" dirty="0" smtClean="0"/>
              <a:t>”.</a:t>
            </a:r>
            <a:endParaRPr lang="ru-RU" sz="3600" b="1" i="1"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12" y="4653136"/>
            <a:ext cx="11204351" cy="1168400"/>
          </a:xfrm>
        </p:spPr>
        <p:txBody>
          <a:bodyPr>
            <a:noAutofit/>
          </a:bodyPr>
          <a:lstStyle/>
          <a:p>
            <a:r>
              <a:rPr lang="en-US" sz="3600" b="1" i="1" dirty="0" smtClean="0"/>
              <a:t>“</a:t>
            </a:r>
            <a:r>
              <a:rPr lang="ru-RU" sz="3600" b="1" i="1" dirty="0" smtClean="0"/>
              <a:t>В несчастьях самое лучшее — по возможности сохранять спокойствие и не возмущаться: ведь еще не ясна хорошая и плохая их сторона, и, сколько ни горюй, это тебя ничуть не продвинет вперед, да и ничто из человеческих дел не заслуживает особых страданий, а скорбь будет очень мешать тому, что важнее всего при подобных обстоятельствах</a:t>
            </a:r>
            <a:r>
              <a:rPr lang="en-US" sz="3600" b="1" i="1" dirty="0" smtClean="0"/>
              <a:t>”.</a:t>
            </a:r>
            <a:endParaRPr lang="ru-RU" sz="3600" b="1" i="1" dirty="0"/>
          </a:p>
        </p:txBody>
      </p:sp>
      <p:sp>
        <p:nvSpPr>
          <p:cNvPr id="3" name="Прямоугольник 2"/>
          <p:cNvSpPr/>
          <p:nvPr/>
        </p:nvSpPr>
        <p:spPr>
          <a:xfrm>
            <a:off x="9038017" y="150841"/>
            <a:ext cx="2422073"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a:t>
            </a:r>
            <a:r>
              <a:rPr lang="en-US" sz="4800" dirty="0">
                <a:ln w="0"/>
                <a:effectLst>
                  <a:outerShdw blurRad="38100" dist="19050" dir="2700000" algn="tl" rotWithShape="0">
                    <a:schemeClr val="dk1">
                      <a:alpha val="40000"/>
                    </a:schemeClr>
                  </a:outerShdw>
                </a:effectLst>
              </a:rPr>
              <a:t> </a:t>
            </a:r>
            <a:r>
              <a:rPr lang="en-US" sz="4800" dirty="0" smtClean="0">
                <a:ln w="0"/>
                <a:effectLst>
                  <a:outerShdw blurRad="38100" dist="19050" dir="2700000" algn="tl" rotWithShape="0">
                    <a:schemeClr val="dk1">
                      <a:alpha val="40000"/>
                    </a:schemeClr>
                  </a:outerShdw>
                </a:effectLst>
              </a:rPr>
              <a:t>X</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580" y="587457"/>
            <a:ext cx="9215502" cy="782623"/>
          </a:xfrm>
        </p:spPr>
        <p:txBody>
          <a:bodyPr>
            <a:normAutofit/>
          </a:bodyPr>
          <a:lstStyle/>
          <a:p>
            <a:r>
              <a:rPr lang="en-US" b="1" i="1" dirty="0" smtClean="0"/>
              <a:t>“</a:t>
            </a:r>
            <a:r>
              <a:rPr lang="ru-RU" b="1" i="1" dirty="0" smtClean="0"/>
              <a:t>Справедливо никому ни в чем не вредить</a:t>
            </a:r>
            <a:r>
              <a:rPr lang="en-US" b="1" i="1" dirty="0" smtClean="0"/>
              <a:t>”.</a:t>
            </a:r>
            <a:endParaRPr lang="ru-RU" b="1" i="1" dirty="0"/>
          </a:p>
        </p:txBody>
      </p:sp>
      <p:sp>
        <p:nvSpPr>
          <p:cNvPr id="5" name="TextBox 4"/>
          <p:cNvSpPr txBox="1"/>
          <p:nvPr/>
        </p:nvSpPr>
        <p:spPr>
          <a:xfrm>
            <a:off x="248630" y="1497406"/>
            <a:ext cx="11593288" cy="2308324"/>
          </a:xfrm>
          <a:prstGeom prst="rect">
            <a:avLst/>
          </a:prstGeom>
          <a:noFill/>
        </p:spPr>
        <p:txBody>
          <a:bodyPr wrap="square" rtlCol="0">
            <a:spAutoFit/>
          </a:bodyPr>
          <a:lstStyle/>
          <a:p>
            <a:pPr algn="ctr">
              <a:lnSpc>
                <a:spcPct val="90000"/>
              </a:lnSpc>
            </a:pPr>
            <a:r>
              <a:rPr lang="en-US" sz="3100" b="1" i="1" dirty="0" smtClean="0"/>
              <a:t>“</a:t>
            </a:r>
            <a:r>
              <a:rPr lang="ru-RU" sz="3100" b="1" i="1" dirty="0" smtClean="0"/>
              <a:t>Во всех государствах справедливостью считается одно и то же, а именно то, что пригодно существующей власти. А ведь она — сила, вот и выходит, если кто правильно рассуждает, что справедливость — везде одно и то же: то, что пригодно для сильнейшего</a:t>
            </a:r>
            <a:r>
              <a:rPr lang="en-US" sz="3100" b="1" i="1" dirty="0" smtClean="0"/>
              <a:t>”.</a:t>
            </a:r>
            <a:endParaRPr lang="ru-RU" sz="3100" b="1" i="1" dirty="0"/>
          </a:p>
        </p:txBody>
      </p:sp>
      <p:sp>
        <p:nvSpPr>
          <p:cNvPr id="7" name="TextBox 6"/>
          <p:cNvSpPr txBox="1"/>
          <p:nvPr/>
        </p:nvSpPr>
        <p:spPr>
          <a:xfrm>
            <a:off x="320638" y="3933056"/>
            <a:ext cx="11521280" cy="2585323"/>
          </a:xfrm>
          <a:prstGeom prst="rect">
            <a:avLst/>
          </a:prstGeom>
          <a:noFill/>
        </p:spPr>
        <p:txBody>
          <a:bodyPr wrap="square" rtlCol="0">
            <a:spAutoFit/>
          </a:bodyPr>
          <a:lstStyle/>
          <a:p>
            <a:pPr algn="ctr">
              <a:lnSpc>
                <a:spcPct val="90000"/>
              </a:lnSpc>
            </a:pPr>
            <a:r>
              <a:rPr lang="en-US" sz="3000" b="1" i="1" dirty="0" smtClean="0"/>
              <a:t>“</a:t>
            </a:r>
            <a:r>
              <a:rPr lang="ru-RU" sz="3000" b="1" i="1" dirty="0" smtClean="0"/>
              <a:t>…всякий, кто чем-либо управляет, никогда, поскольку он управитель, не имеет ввиду и не предписывает того, что пригодно ему самому, но только то, что пригодно его подчиненному, для которого он и творит. Что бы он ни говорил и что бы ни делал, всегда он смотрит, что пригодно подчиненному и что тому подходит</a:t>
            </a:r>
            <a:r>
              <a:rPr lang="en-US" sz="3000" b="1" i="1" dirty="0" smtClean="0"/>
              <a:t>”.</a:t>
            </a:r>
            <a:endParaRPr lang="ru-RU" sz="3000" b="1" i="1" dirty="0"/>
          </a:p>
        </p:txBody>
      </p:sp>
      <p:pic>
        <p:nvPicPr>
          <p:cNvPr id="3" name="Рисунок 2"/>
          <p:cNvPicPr>
            <a:picLocks noChangeAspect="1"/>
          </p:cNvPicPr>
          <p:nvPr/>
        </p:nvPicPr>
        <p:blipFill>
          <a:blip r:embed="rId2"/>
          <a:stretch>
            <a:fillRect/>
          </a:stretch>
        </p:blipFill>
        <p:spPr>
          <a:xfrm>
            <a:off x="9406780" y="116337"/>
            <a:ext cx="2635743" cy="1247018"/>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10" y="1643050"/>
            <a:ext cx="11204351" cy="1168400"/>
          </a:xfrm>
        </p:spPr>
        <p:txBody>
          <a:bodyPr>
            <a:noAutofit/>
          </a:bodyPr>
          <a:lstStyle/>
          <a:p>
            <a:r>
              <a:rPr lang="en-US" sz="3600" b="1" i="1" dirty="0" smtClean="0"/>
              <a:t>“</a:t>
            </a:r>
            <a:r>
              <a:rPr lang="ru-RU" sz="3600" b="1" i="1" dirty="0" smtClean="0"/>
              <a:t>Каждую вещь губят свойственные ей зло и негодность, но если это ее не губит, то уж ничто другое ее не разрушит</a:t>
            </a:r>
            <a:r>
              <a:rPr lang="en-US" sz="3600" b="1" i="1" dirty="0" smtClean="0"/>
              <a:t>”.</a:t>
            </a:r>
            <a:endParaRPr lang="ru-RU" sz="3600" b="1" i="1" dirty="0"/>
          </a:p>
        </p:txBody>
      </p:sp>
      <p:sp>
        <p:nvSpPr>
          <p:cNvPr id="3" name="Прямоугольник 2"/>
          <p:cNvSpPr/>
          <p:nvPr/>
        </p:nvSpPr>
        <p:spPr>
          <a:xfrm>
            <a:off x="9038017" y="150841"/>
            <a:ext cx="2422073"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a:t>
            </a:r>
            <a:r>
              <a:rPr lang="en-US" sz="4800" dirty="0">
                <a:ln w="0"/>
                <a:effectLst>
                  <a:outerShdw blurRad="38100" dist="19050" dir="2700000" algn="tl" rotWithShape="0">
                    <a:schemeClr val="dk1">
                      <a:alpha val="40000"/>
                    </a:schemeClr>
                  </a:outerShdw>
                </a:effectLst>
              </a:rPr>
              <a:t> </a:t>
            </a:r>
            <a:r>
              <a:rPr lang="en-US" sz="4800" dirty="0" smtClean="0">
                <a:ln w="0"/>
                <a:effectLst>
                  <a:outerShdw blurRad="38100" dist="19050" dir="2700000" algn="tl" rotWithShape="0">
                    <a:schemeClr val="dk1">
                      <a:alpha val="40000"/>
                    </a:schemeClr>
                  </a:outerShdw>
                </a:effectLst>
              </a:rPr>
              <a:t>X</a:t>
            </a:r>
            <a:endParaRPr lang="ru-RU" sz="48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522248" y="3357562"/>
            <a:ext cx="10930014" cy="2585323"/>
          </a:xfrm>
          <a:prstGeom prst="rect">
            <a:avLst/>
          </a:prstGeom>
          <a:noFill/>
        </p:spPr>
        <p:txBody>
          <a:bodyPr wrap="square" rtlCol="0">
            <a:spAutoFit/>
          </a:bodyPr>
          <a:lstStyle/>
          <a:p>
            <a:pPr>
              <a:lnSpc>
                <a:spcPct val="90000"/>
              </a:lnSpc>
            </a:pPr>
            <a:r>
              <a:rPr lang="en-US" sz="3600" b="1" i="1" dirty="0" smtClean="0"/>
              <a:t>“</a:t>
            </a:r>
            <a:r>
              <a:rPr lang="ru-RU" sz="3600" b="1" i="1" dirty="0" smtClean="0"/>
              <a:t>В убеждении, что душа бессмертна и способна переносить любое зло и любое благо, мы все всегда будем держаться вышнего пути и всячески соблюдать справедливость вместе с разумностью</a:t>
            </a:r>
            <a:r>
              <a:rPr lang="en-US" sz="3600" b="1" i="1" dirty="0" smtClean="0"/>
              <a:t>”.</a:t>
            </a:r>
            <a:endParaRPr lang="ru-RU" sz="3600" b="1" i="1"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9504" y="2214554"/>
            <a:ext cx="9435241" cy="1625599"/>
          </a:xfrm>
        </p:spPr>
        <p:txBody>
          <a:bodyPr>
            <a:noAutofit/>
          </a:bodyPr>
          <a:lstStyle/>
          <a:p>
            <a:r>
              <a:rPr lang="ru-RU" sz="6600" b="1" dirty="0" smtClean="0"/>
              <a:t>Спасибо за внимание!</a:t>
            </a:r>
            <a:endParaRPr lang="ru-RU" sz="6600" b="1"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12" y="5013176"/>
            <a:ext cx="10833308" cy="1168400"/>
          </a:xfrm>
        </p:spPr>
        <p:txBody>
          <a:bodyPr>
            <a:noAutofit/>
          </a:bodyPr>
          <a:lstStyle/>
          <a:p>
            <a:r>
              <a:rPr lang="en-US" sz="3600" b="1" i="1" dirty="0" smtClean="0"/>
              <a:t>“</a:t>
            </a:r>
            <a:r>
              <a:rPr lang="ru-RU" sz="3600" b="1" i="1" dirty="0" smtClean="0"/>
              <a:t>Справедливость и справедливое - в сущности это чужое благо, это нечто, устраивающее сильнейшего, правителя, а для подневольного исполнителя это чистый вред, тогда как несправедливость — наоборот: она правит, честно говоря, простоватыми, а потому и справедливыми людьми. Подданные осуществляют то, что пригодно правителю, так как в его руках сила</a:t>
            </a:r>
            <a:r>
              <a:rPr lang="en-US" sz="3600" b="1" i="1" dirty="0" smtClean="0"/>
              <a:t>”.</a:t>
            </a:r>
            <a:endParaRPr lang="ru-RU" sz="3600" b="1" i="1" dirty="0"/>
          </a:p>
        </p:txBody>
      </p:sp>
      <p:sp>
        <p:nvSpPr>
          <p:cNvPr id="3" name="Прямоугольник 2"/>
          <p:cNvSpPr/>
          <p:nvPr/>
        </p:nvSpPr>
        <p:spPr>
          <a:xfrm>
            <a:off x="9550796" y="260648"/>
            <a:ext cx="2240165"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796" y="5157192"/>
            <a:ext cx="11233248" cy="1168400"/>
          </a:xfrm>
        </p:spPr>
        <p:txBody>
          <a:bodyPr>
            <a:noAutofit/>
          </a:bodyPr>
          <a:lstStyle/>
          <a:p>
            <a:r>
              <a:rPr lang="en-US" sz="3100" b="1" i="1" dirty="0" smtClean="0"/>
              <a:t>“</a:t>
            </a:r>
            <a:r>
              <a:rPr lang="ru-RU" sz="3100" b="1" i="1" dirty="0" smtClean="0"/>
              <a:t>Каждое искусство делает свое дело и приносит пользу соответственно своему назначению… </a:t>
            </a:r>
            <a:br>
              <a:rPr lang="ru-RU" sz="3100" b="1" i="1" dirty="0" smtClean="0"/>
            </a:br>
            <a:r>
              <a:rPr lang="ru-RU" sz="3100" b="1" i="1" dirty="0" smtClean="0"/>
              <a:t>Никакое искусство и никакое правление не обеспечивает пользы для мастера, но оно обеспечивает ее и предписывает своему подчиненному, имея ввиду то, что пригодно слабейшему, а не сильнейшему. Поэтому-то никто не захочет добровольно быть правителем… Вот почему для приступающих к правлению должно существовать вознаграждение </a:t>
            </a:r>
            <a:r>
              <a:rPr lang="en-US" sz="3100" b="1" i="1" dirty="0" smtClean="0"/>
              <a:t>-</a:t>
            </a:r>
            <a:r>
              <a:rPr lang="ru-RU" sz="3100" b="1" i="1" dirty="0" smtClean="0"/>
              <a:t> деньги либо почет или же наказание для отказывающихся управлять</a:t>
            </a:r>
            <a:r>
              <a:rPr lang="en-US" sz="3100" b="1" i="1" dirty="0" smtClean="0"/>
              <a:t>”.</a:t>
            </a:r>
            <a:endParaRPr lang="ru-RU" sz="3100" b="1" i="1" dirty="0"/>
          </a:p>
        </p:txBody>
      </p:sp>
      <p:sp>
        <p:nvSpPr>
          <p:cNvPr id="3" name="Прямоугольник 2"/>
          <p:cNvSpPr/>
          <p:nvPr/>
        </p:nvSpPr>
        <p:spPr>
          <a:xfrm>
            <a:off x="9550796" y="260648"/>
            <a:ext cx="2240165"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796" y="4869160"/>
            <a:ext cx="11017224" cy="1168400"/>
          </a:xfrm>
        </p:spPr>
        <p:txBody>
          <a:bodyPr>
            <a:noAutofit/>
          </a:bodyPr>
          <a:lstStyle/>
          <a:p>
            <a:r>
              <a:rPr lang="en-US" sz="2800" b="1" i="1" dirty="0" smtClean="0"/>
              <a:t>“</a:t>
            </a:r>
            <a:r>
              <a:rPr lang="ru-RU" sz="2800" b="1" i="1" dirty="0" smtClean="0"/>
              <a:t>…хорошие люди потому и не соглашаются управлять — ни за деньги, ни ради почета: они не хотят прозываться ни наемниками, открыто получая вознаграждение за управление, ни ворами, тайно пользуясь его выгодами; в свою очередь и почет их не привлекает — ведь они не честолюбивы. Чтобы они согласились управлять, надо обязать их к этому и применять наказания. Вот, пожалуй, причина, почему </a:t>
            </a:r>
            <a:r>
              <a:rPr lang="ru-RU" sz="2800" b="1" i="1" u="sng" dirty="0" smtClean="0"/>
              <a:t>считается постыдным добровольно домогаться власти, не дожидаясь необходимости</a:t>
            </a:r>
            <a:r>
              <a:rPr lang="ru-RU" sz="2800" b="1" i="1" dirty="0" smtClean="0"/>
              <a:t>. А самое великое наказание — это быть под властью человека худшего, чем ты, когда сам ты не согласился управлять</a:t>
            </a:r>
            <a:r>
              <a:rPr lang="en-US" sz="2800" b="1" i="1" dirty="0" smtClean="0"/>
              <a:t>”.</a:t>
            </a:r>
            <a:endParaRPr lang="ru-RU" sz="2800" b="1" i="1" dirty="0"/>
          </a:p>
        </p:txBody>
      </p:sp>
      <p:sp>
        <p:nvSpPr>
          <p:cNvPr id="3" name="Прямоугольник 2"/>
          <p:cNvSpPr/>
          <p:nvPr/>
        </p:nvSpPr>
        <p:spPr>
          <a:xfrm>
            <a:off x="9550796" y="260648"/>
            <a:ext cx="2240165" cy="830997"/>
          </a:xfrm>
          <a:prstGeom prst="rect">
            <a:avLst/>
          </a:prstGeom>
          <a:noFill/>
        </p:spPr>
        <p:txBody>
          <a:bodyPr wrap="none" lIns="91440" tIns="45720" rIns="91440" bIns="45720">
            <a:spAutoFit/>
          </a:bodyPr>
          <a:lstStyle/>
          <a:p>
            <a:pPr algn="ctr"/>
            <a:r>
              <a:rPr lang="ru-RU" sz="4800" b="0" cap="none" spc="0" dirty="0" smtClean="0">
                <a:ln w="0"/>
                <a:solidFill>
                  <a:schemeClr val="tx1"/>
                </a:solidFill>
                <a:effectLst>
                  <a:outerShdw blurRad="38100" dist="19050" dir="2700000" algn="tl" rotWithShape="0">
                    <a:schemeClr val="dk1">
                      <a:alpha val="40000"/>
                    </a:schemeClr>
                  </a:outerShdw>
                </a:effectLst>
              </a:rPr>
              <a:t>Книга </a:t>
            </a:r>
            <a:r>
              <a:rPr lang="en-US" sz="4800" b="0" cap="none" spc="0" dirty="0" smtClean="0">
                <a:ln w="0"/>
                <a:solidFill>
                  <a:schemeClr val="tx1"/>
                </a:solidFill>
                <a:effectLst>
                  <a:outerShdw blurRad="38100" dist="19050" dir="2700000" algn="tl" rotWithShape="0">
                    <a:schemeClr val="dk1">
                      <a:alpha val="40000"/>
                    </a:schemeClr>
                  </a:outerShdw>
                </a:effectLst>
              </a:rPr>
              <a:t>I</a:t>
            </a:r>
            <a:endParaRPr lang="ru-RU" sz="4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7496" y="5173921"/>
            <a:ext cx="9751060" cy="1168400"/>
          </a:xfrm>
        </p:spPr>
        <p:txBody>
          <a:bodyPr/>
          <a:lstStyle/>
          <a:p>
            <a:pPr algn="ctr"/>
            <a:r>
              <a:rPr lang="en-US" b="1" i="1" dirty="0" smtClean="0"/>
              <a:t>“</a:t>
            </a:r>
            <a:r>
              <a:rPr lang="ru-RU" b="1" i="1" dirty="0" smtClean="0"/>
              <a:t>Несправедливость никогда не может быть целесообразнее справедливости</a:t>
            </a:r>
            <a:r>
              <a:rPr lang="en-US" b="1" i="1" dirty="0" smtClean="0"/>
              <a:t>”.</a:t>
            </a:r>
            <a:endParaRPr lang="ru-RU" b="1" i="1" dirty="0"/>
          </a:p>
        </p:txBody>
      </p:sp>
      <p:pic>
        <p:nvPicPr>
          <p:cNvPr id="4" name="Содержимое 3" descr="фемида.jpg"/>
          <p:cNvPicPr>
            <a:picLocks noGrp="1" noChangeAspect="1"/>
          </p:cNvPicPr>
          <p:nvPr>
            <p:ph idx="1"/>
          </p:nvPr>
        </p:nvPicPr>
        <p:blipFill>
          <a:blip r:embed="rId2" cstate="print"/>
          <a:stretch>
            <a:fillRect/>
          </a:stretch>
        </p:blipFill>
        <p:spPr>
          <a:xfrm>
            <a:off x="2593950" y="571480"/>
            <a:ext cx="6643734" cy="4434692"/>
          </a:xfr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00BD583-8582-40F2-8ECD-AF68BCC0C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1509</Words>
  <Application>Microsoft Office PowerPoint</Application>
  <PresentationFormat>Произвольный</PresentationFormat>
  <Paragraphs>111</Paragraphs>
  <Slides>51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TS102801059</vt:lpstr>
      <vt:lpstr>Платон</vt:lpstr>
      <vt:lpstr>Книга первая</vt:lpstr>
      <vt:lpstr>“…если кто получит от своего друга оружие, когда тот был еще в здравом уме, а затем, когда тот сойдет с ума и потребует свое оружие обратно, его отдаст, в этом случае всякий сказал бы, что отдавать не следует и несправедлив тот, кто отдал бы или пожелал бы честно сказать всю правду человеку, впавшему в такое состояние”.</vt:lpstr>
      <vt:lpstr>“Тот нам друг, кто и кажется хорошим, и на самом деле хороший человек. А кто только кажется, а на деле не таков, это кажущийся, но не подлинный друг. То же самое нужно установить и насчет наших врагов”.</vt:lpstr>
      <vt:lpstr>“Справедливо никому ни в чем не вредить”.</vt:lpstr>
      <vt:lpstr>“Справедливость и справедливое - в сущности это чужое благо, это нечто, устраивающее сильнейшего, правителя, а для подневольного исполнителя это чистый вред, тогда как несправедливость — наоборот: она правит, честно говоря, простоватыми, а потому и справедливыми людьми. Подданные осуществляют то, что пригодно правителю, так как в его руках сила”.</vt:lpstr>
      <vt:lpstr>“Каждое искусство делает свое дело и приносит пользу соответственно своему назначению…  Никакое искусство и никакое правление не обеспечивает пользы для мастера, но оно обеспечивает ее и предписывает своему подчиненному, имея ввиду то, что пригодно слабейшему, а не сильнейшему. Поэтому-то никто не захочет добровольно быть правителем… Вот почему для приступающих к правлению должно существовать вознаграждение - деньги либо почет или же наказание для отказывающихся управлять”.</vt:lpstr>
      <vt:lpstr>“…хорошие люди потому и не соглашаются управлять — ни за деньги, ни ради почета: они не хотят прозываться ни наемниками, открыто получая вознаграждение за управление, ни ворами, тайно пользуясь его выгодами; в свою очередь и почет их не привлекает — ведь они не честолюбивы. Чтобы они согласились управлять, надо обязать их к этому и применять наказания. Вот, пожалуй, причина, почему считается постыдным добровольно домогаться власти, не дожидаясь необходимости. А самое великое наказание — это быть под властью человека худшего, чем ты, когда сам ты не согласился управлять”.</vt:lpstr>
      <vt:lpstr>“Несправедливость никогда не может быть целесообразнее справедливости”.</vt:lpstr>
      <vt:lpstr>Книга вторая</vt:lpstr>
      <vt:lpstr>“Есть три вида благ: одни желательны сами по себе (радость, удовольствия); другие желательны и сами по себе, и ради их последствий (зрение, здоровье); третий вид – блага, которые тягостны, но полезны по их последствиям (упражнения тела, лечение)”.</vt:lpstr>
      <vt:lpstr>“Я-то полагаю, что к самому прекрасному, который и сам по себе, и по своим последствиям должен быть ценен человеку, если тот стремится к счастью”. </vt:lpstr>
      <vt:lpstr>“Говорят, что творить несправедливость обычно бывает хорошо, а терпеть ее — плохо. Поэтому, когда люди отведали и того и другого, тогда они… нашли целесообразным договориться друг с другом, чтобы и не творить несправедливости, и не страдать от нее. Отсюда взяло свое начало законодательство и взаимный договор”.</vt:lpstr>
      <vt:lpstr>“Можно сделать все в большем количестве, лучше и легче, если выполнять одну какую-нибудь работу соответственно своим природным задаткам, и притом вовремя, не отвлекаясь на другие работы”.</vt:lpstr>
      <vt:lpstr>“Методы воспитания известны издавна: для тела – это гимнастическое воспитание, а для души – «мусическое»”.</vt:lpstr>
      <vt:lpstr>Книга третья</vt:lpstr>
      <vt:lpstr>“Главнейшее воспитательное значение мусического искусства – проникать вглубь души и делать человека благообразным”.</vt:lpstr>
      <vt:lpstr>“Правителями должны быть люди, которые целью своей жизни поставили служение пользе государства и ни в коем случае не согласились бы действовать вопреки ей”.</vt:lpstr>
      <vt:lpstr>Книга четвёртая</vt:lpstr>
      <vt:lpstr> “Не слишком-то счастливыми делаешь ты этих людей, и притом они сами будут в этом виноваты: ведь, государство в их руках, но они не воспользуются ничем из предоставляемых государством благ, между тем как другие приобретут себе пахотные поля, выстроят большие, прекрасные дома, будут владеть… золотом и серебром и вообще всем, что считается нужным для счастливой жизни. Видимо, твои стражи обосновались в государстве попросту как наемные вспомогательные отряды, исключительно для сторожевой службы”. </vt:lpstr>
      <vt:lpstr> “Мы основываем это государство, вовсе не имея в виду сделать как-то особенно счастливым один из слоев его населения, но, наоборот, хотим сделать таким все государство в целом. Ведь именно в таком государстве мы рассчитывали найти справедливость”. </vt:lpstr>
      <vt:lpstr> “Если сапожники станут негодными, испорченными и будут выдавать себя не за то, что они есть на самом деле, в этом государству еще нет беды. Но если люди, стоящие на страже законов и государства, таковы не по существу, а только такими кажутся, ты увидишь, что они разрушат до основания все государство, и только у них одних будет случай хорошо устроиться и процветать”. </vt:lpstr>
      <vt:lpstr> “Мы установили, что каждый отдельный человек должен заниматься чем-нибудь одним из того, что нужно в государстве, и притом как раз тем, к чему он по своим природным задаткам больше всего способен. Но заниматься своим делом и не вмешиваться в чужие – это и есть справедливость”. </vt:lpstr>
      <vt:lpstr>Книга пятая</vt:lpstr>
      <vt:lpstr> “Значит, друг мой, не может быть, чтобы у устроителей государство было в обычае поручать какое-нибудь дело женщине только потому, что она женщина, или мужчине только потому, что он мужчина. Нет, одинаковые природные свойства встречаются у живых существ того и другого пола, и по своей природе как женщина, так и мужчина могут принимать участие во всех делах, однако женщина во всём немощнее мужчины”. </vt:lpstr>
      <vt:lpstr> “Из того, в чём мы были согласны, вытекает, что лучшие мужчины должны большей частью соединяться с лучшими женщинами, а худшие, напротив, с самыми худшими и что потомство лучших мужчин и женщин следует воспитывать, а потомство худших – нет, раз наше стадо должно быть самым отборным. Но что это так делается, никто не должен знать, кроме своих правителей, чтобы не вносить ни малейшего разлада в отряд стражей”. </vt:lpstr>
      <vt:lpstr> “Женщины вместе с мужчинами будут участвовать в военных походах, а из детей возьмут с собой на войну тех, кто для этого созрел, чтобы они, как это водится у мастеров любого дела, присматривались к мастерству, которым должны будут овладеть с годами. Кроме наблюдения дети должны прислуживать, помогать по военной части, ухаживать за отцами и матерями”. </vt:lpstr>
      <vt:lpstr> “Раз они эллины, они не станут опустошать Элладу или поджигать там дома; они не согласятся считать в том или ином государстве своими врагами всех – и мужчин, и женщин, и детей, а будут считать ими лишь немногих – виновников распри. Поэтому у них не появится желания разорять страну и разрушать дома, раз они ничего не имеют против большинства граждан, а распрю они будут продолжать лишь до тех пор, пока те, кто невинно страдает, не заставят её виновников наконец понести кару”. </vt:lpstr>
      <vt:lpstr>Книга шестая</vt:lpstr>
      <vt:lpstr> “А чем лучше слепых те, кто по существу лишен знания сущности любой вещи и у кого в душе нет отчетливого ее образа? Они не способны подобно художникам усматривать высшую истину и, не теряя ее из виду, постоянно воспроизводить ее со всевозможной тщательностью, и потому им не дано, когда это требуется, устанавливать здесь новые законы о красоте, справедливости и благе или уберечь уже существующие”. </vt:lpstr>
      <vt:lpstr> “Относительно природы философов нам надо согласиться, что их страстно влечет к познанию, приоткрывающему им вечно сущее и не изменяемое возникновением и уничтожением бытие, о котором мы говорили”.  </vt:lpstr>
      <vt:lpstr> “Значит, кроме всего прочего требуется и соразмерность, и прирожденная тонкость ума, своеобразие второго делало бы человека восприимчивым к идее сего сущего”. </vt:lpstr>
      <vt:lpstr> “Ни одно из нынешних государственных устройств не достойно натуры философа. Такая натура при них извращается и меняет свой облик. Но стоит такой натуре очутиться в государстве, превосходно устроенном, как и она сама, — вот тогда-то и обнаружится, что она и в самом деле божественна, всё же прочее — другие натуры и другие занятия — не более как человеческое”. </vt:lpstr>
      <vt:lpstr> “Так вот, то, что придает познаваемым вещам истинность, а человека наделяет способностью познавать, это ты и считай идеей блага — причиной знания и познаваемости истины. Как ни прекрасно и то и другое — познание и истина, но если идею блага ты будешь считать чем-то еще более прекрасным, ты будешь прав. Как правильно было считать свет и зрение солнцеобразными, но признать их Солнцем было бы неправильно, так и здесь: правильно считать познание и истину имеющими образ блага, но признать которое-либо из них самим благом было бы неправильно: благо по его свойствам надо ценить еще больше”. </vt:lpstr>
      <vt:lpstr>Книга седьмая</vt:lpstr>
      <vt:lpstr>“Восхождение и созерцание вещей... – это подъем души в область умопостигаемого”. </vt:lpstr>
      <vt:lpstr>“Нас побуждает к исследованию то, что воздействует на ощущения одновременно со своей противоположностью”. </vt:lpstr>
      <vt:lpstr>“При частых и всевозможных опровержениях человек падет так низко, что будет придерживаться мнения, будто прекрасное ничуть не более прекрасно, чем безобразно”. </vt:lpstr>
      <vt:lpstr>Книга восьмая</vt:lpstr>
      <vt:lpstr>Платон подразделяет все существующие государства на четыре разновидности в порядке ухудшения государственности: </vt:lpstr>
      <vt:lpstr>2) “Олигархия- это строй, основывающийся на имущественном цензе; у власти стоят там богатые, а бедняки не участвуют в правлении. Держится применением вооруженной силы или же был еще прежде установлен путем запугивания”.</vt:lpstr>
      <vt:lpstr>3) “Демократия - строй, не имеющий должного управлении. Человеку оказывается почет, лишь бы он обнаруживал свое расположение к толпе”. </vt:lpstr>
      <vt:lpstr>Книга девятая</vt:lpstr>
      <vt:lpstr>“Какой-то страшный, беззаконный и дикий вид желаний таится внутри каждого человека, даже в тех из нас, что кажутся вполне умеренными: это-то и обнаруживается в сновидениях”.</vt:lpstr>
      <vt:lpstr>“До крайности раздув и вскормив жало похоти, эти вожделения снабжают им трутня, и тогда этот защитник души, охваченный неистовством, жалит”.</vt:lpstr>
      <vt:lpstr>“Тиран, избегая закона и разума, перешел в запредельную область ложных удовольствий. Там он и живет, и телохранителями ему служат какие-то рабские удовольствия”.</vt:lpstr>
      <vt:lpstr>Книга десятая</vt:lpstr>
      <vt:lpstr>“Кто творит призраки, — подражатель, нисколько не разбирается в подлинном бытии, но знает одну только кажимость”.</vt:lpstr>
      <vt:lpstr>“В несчастьях самое лучшее — по возможности сохранять спокойствие и не возмущаться: ведь еще не ясна хорошая и плохая их сторона, и, сколько ни горюй, это тебя ничуть не продвинет вперед, да и ничто из человеческих дел не заслуживает особых страданий, а скорбь будет очень мешать тому, что важнее всего при подобных обстоятельствах”.</vt:lpstr>
      <vt:lpstr>“Каждую вещь губят свойственные ей зло и негодность, но если это ее не губит, то уж ничто другое ее не разрушит”.</vt:lpstr>
      <vt:lpstr>Спасибо за внимание!</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2014-05-18T12:23:50Z</dcterms:created>
  <dcterms:modified xsi:type="dcterms:W3CDTF">2014-05-26T01:10:56Z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