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6" r:id="rId2"/>
    <p:sldId id="272" r:id="rId3"/>
    <p:sldId id="273" r:id="rId4"/>
    <p:sldId id="274" r:id="rId5"/>
    <p:sldId id="275" r:id="rId6"/>
    <p:sldId id="276" r:id="rId7"/>
    <p:sldId id="27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A89D3C0-19DF-4A4D-B1BF-AE473329F276}" type="datetimeFigureOut">
              <a:rPr lang="ru-RU" smtClean="0"/>
              <a:t>01.07.2020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1CD3B6A-4ACD-453B-AD99-5EFBF7A8E54A}"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236544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89D3C0-19DF-4A4D-B1BF-AE473329F276}" type="datetimeFigureOut">
              <a:rPr lang="ru-RU" smtClean="0"/>
              <a:t>01.07.2020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D3B6A-4ACD-453B-AD99-5EFBF7A8E54A}" type="slidenum">
              <a:rPr lang="ru-RU" smtClean="0"/>
              <a:t>‹#›</a:t>
            </a:fld>
            <a:endParaRPr lang="ru-RU"/>
          </a:p>
        </p:txBody>
      </p:sp>
    </p:spTree>
    <p:extLst>
      <p:ext uri="{BB962C8B-B14F-4D97-AF65-F5344CB8AC3E}">
        <p14:creationId xmlns:p14="http://schemas.microsoft.com/office/powerpoint/2010/main" val="58506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89D3C0-19DF-4A4D-B1BF-AE473329F276}" type="datetimeFigureOut">
              <a:rPr lang="ru-RU" smtClean="0"/>
              <a:t>01.07.2020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D3B6A-4ACD-453B-AD99-5EFBF7A8E54A}" type="slidenum">
              <a:rPr lang="ru-RU" smtClean="0"/>
              <a:t>‹#›</a:t>
            </a:fld>
            <a:endParaRPr lang="ru-RU"/>
          </a:p>
        </p:txBody>
      </p:sp>
    </p:spTree>
    <p:extLst>
      <p:ext uri="{BB962C8B-B14F-4D97-AF65-F5344CB8AC3E}">
        <p14:creationId xmlns:p14="http://schemas.microsoft.com/office/powerpoint/2010/main" val="71758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A89D3C0-19DF-4A4D-B1BF-AE473329F276}" type="datetimeFigureOut">
              <a:rPr lang="ru-RU" smtClean="0"/>
              <a:t>01.07.2020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D3B6A-4ACD-453B-AD99-5EFBF7A8E54A}" type="slidenum">
              <a:rPr lang="ru-RU" smtClean="0"/>
              <a:t>‹#›</a:t>
            </a:fld>
            <a:endParaRPr lang="ru-RU"/>
          </a:p>
        </p:txBody>
      </p:sp>
    </p:spTree>
    <p:extLst>
      <p:ext uri="{BB962C8B-B14F-4D97-AF65-F5344CB8AC3E}">
        <p14:creationId xmlns:p14="http://schemas.microsoft.com/office/powerpoint/2010/main" val="374588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A89D3C0-19DF-4A4D-B1BF-AE473329F276}" type="datetimeFigureOut">
              <a:rPr lang="ru-RU" smtClean="0"/>
              <a:t>01.07.2020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1CD3B6A-4ACD-453B-AD99-5EFBF7A8E54A}"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452899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A89D3C0-19DF-4A4D-B1BF-AE473329F276}" type="datetimeFigureOut">
              <a:rPr lang="ru-RU" smtClean="0"/>
              <a:t>01.07.2020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CD3B6A-4ACD-453B-AD99-5EFBF7A8E54A}" type="slidenum">
              <a:rPr lang="ru-RU" smtClean="0"/>
              <a:t>‹#›</a:t>
            </a:fld>
            <a:endParaRPr lang="ru-RU"/>
          </a:p>
        </p:txBody>
      </p:sp>
    </p:spTree>
    <p:extLst>
      <p:ext uri="{BB962C8B-B14F-4D97-AF65-F5344CB8AC3E}">
        <p14:creationId xmlns:p14="http://schemas.microsoft.com/office/powerpoint/2010/main" val="118355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A89D3C0-19DF-4A4D-B1BF-AE473329F276}" type="datetimeFigureOut">
              <a:rPr lang="ru-RU" smtClean="0"/>
              <a:t>01.07.2020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1CD3B6A-4ACD-453B-AD99-5EFBF7A8E54A}" type="slidenum">
              <a:rPr lang="ru-RU" smtClean="0"/>
              <a:t>‹#›</a:t>
            </a:fld>
            <a:endParaRPr lang="ru-RU"/>
          </a:p>
        </p:txBody>
      </p:sp>
    </p:spTree>
    <p:extLst>
      <p:ext uri="{BB962C8B-B14F-4D97-AF65-F5344CB8AC3E}">
        <p14:creationId xmlns:p14="http://schemas.microsoft.com/office/powerpoint/2010/main" val="982222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A89D3C0-19DF-4A4D-B1BF-AE473329F276}" type="datetimeFigureOut">
              <a:rPr lang="ru-RU" smtClean="0"/>
              <a:t>01.07.2020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1CD3B6A-4ACD-453B-AD99-5EFBF7A8E54A}" type="slidenum">
              <a:rPr lang="ru-RU" smtClean="0"/>
              <a:t>‹#›</a:t>
            </a:fld>
            <a:endParaRPr lang="ru-RU"/>
          </a:p>
        </p:txBody>
      </p:sp>
    </p:spTree>
    <p:extLst>
      <p:ext uri="{BB962C8B-B14F-4D97-AF65-F5344CB8AC3E}">
        <p14:creationId xmlns:p14="http://schemas.microsoft.com/office/powerpoint/2010/main" val="136800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9D3C0-19DF-4A4D-B1BF-AE473329F276}" type="datetimeFigureOut">
              <a:rPr lang="ru-RU" smtClean="0"/>
              <a:t>01.07.2020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1CD3B6A-4ACD-453B-AD99-5EFBF7A8E54A}" type="slidenum">
              <a:rPr lang="ru-RU" smtClean="0"/>
              <a:t>‹#›</a:t>
            </a:fld>
            <a:endParaRPr lang="ru-RU"/>
          </a:p>
        </p:txBody>
      </p:sp>
    </p:spTree>
    <p:extLst>
      <p:ext uri="{BB962C8B-B14F-4D97-AF65-F5344CB8AC3E}">
        <p14:creationId xmlns:p14="http://schemas.microsoft.com/office/powerpoint/2010/main" val="20584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89D3C0-19DF-4A4D-B1BF-AE473329F276}" type="datetimeFigureOut">
              <a:rPr lang="ru-RU" smtClean="0"/>
              <a:t>01.07.2020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1CD3B6A-4ACD-453B-AD99-5EFBF7A8E54A}"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858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89D3C0-19DF-4A4D-B1BF-AE473329F276}" type="datetimeFigureOut">
              <a:rPr lang="ru-RU" smtClean="0"/>
              <a:t>01.07.2020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1CD3B6A-4ACD-453B-AD99-5EFBF7A8E54A}"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391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A89D3C0-19DF-4A4D-B1BF-AE473329F276}" type="datetimeFigureOut">
              <a:rPr lang="ru-RU" smtClean="0"/>
              <a:t>01.07.2020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1CD3B6A-4ACD-453B-AD99-5EFBF7A8E54A}"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0654474"/>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8093" y="1281291"/>
            <a:ext cx="8736517" cy="1662545"/>
          </a:xfrm>
        </p:spPr>
        <p:txBody>
          <a:bodyPr/>
          <a:lstStyle/>
          <a:p>
            <a:r>
              <a:rPr lang="ru-RU" sz="1400" dirty="0" smtClean="0">
                <a:solidFill>
                  <a:schemeClr val="tx1"/>
                </a:solidFill>
                <a:latin typeface="Times New Roman" panose="02020603050405020304" pitchFamily="18" charset="0"/>
                <a:cs typeface="Times New Roman" panose="02020603050405020304" pitchFamily="18" charset="0"/>
              </a:rPr>
              <a:t>ФЕДЕРАЛЬНОЕ ГОСУДАРСТВЕННОЕ БЮДЖЕТНОЕ ОБРАЗОВАТЕЛЬНОЕ УЧЕРЕЖДЕНИЕ ВЫСШЕГО ОБРАЗОВАНИЯ «КРАСНОЯРСКИЙ ГОСУДАРСТВЕННЫЙ МЕДИЦИНСКИЙ УНИВЕРСИТЕТ ИМЕНИ ПРОФЕССОРА В.Ф. ВОЙНО-ЯСЕНЕЦКОГО» МИНИСТЕРСТВАЗДРАВООХРАНЕНИЯ РОССИЙСКОЙ ФЕДЕРАЦИИ </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ФАРМАЦЕВТИЧЕСКИЙ КОЛЛЕДЖ           </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961901" y="2711073"/>
            <a:ext cx="10225842" cy="1469042"/>
          </a:xfrm>
        </p:spPr>
        <p:txBody>
          <a:bodyPr>
            <a:noAutofit/>
          </a:bodyPr>
          <a:lstStyle/>
          <a:p>
            <a:r>
              <a:rPr lang="ru-RU" sz="4400" dirty="0" smtClean="0">
                <a:solidFill>
                  <a:schemeClr val="tx1"/>
                </a:solidFill>
                <a:latin typeface="Times New Roman" panose="02020603050405020304" pitchFamily="18" charset="0"/>
                <a:cs typeface="Times New Roman" panose="02020603050405020304" pitchFamily="18" charset="0"/>
              </a:rPr>
              <a:t>Пять основных этапов продажи в аптеке</a:t>
            </a:r>
            <a:endParaRPr lang="ru-RU" sz="44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939665" y="6488668"/>
            <a:ext cx="4100674" cy="369332"/>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Выполнила студентка 204-1 Наумова. 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219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7210" y="139535"/>
            <a:ext cx="9601200" cy="1485900"/>
          </a:xfrm>
        </p:spPr>
        <p:txBody>
          <a:bodyPr>
            <a:normAutofit fontScale="90000"/>
          </a:bodyPr>
          <a:lstStyle/>
          <a:p>
            <a:r>
              <a:rPr lang="ru-RU" b="1" dirty="0">
                <a:latin typeface="Times New Roman" panose="02020603050405020304" pitchFamily="18" charset="0"/>
                <a:cs typeface="Times New Roman" panose="02020603050405020304" pitchFamily="18" charset="0"/>
              </a:rPr>
              <a:t>Этап № 1. Приветствие клиента: покажите заинтересованность</a:t>
            </a:r>
            <a:r>
              <a:rPr lang="ru-RU" b="1" dirty="0"/>
              <a:t/>
            </a:r>
            <a:br>
              <a:rPr lang="ru-RU" b="1" dirty="0"/>
            </a:br>
            <a:r>
              <a:rPr lang="ru-RU" b="1" dirty="0"/>
              <a:t/>
            </a:r>
            <a:br>
              <a:rPr lang="ru-RU" b="1" dirty="0"/>
            </a:br>
            <a:endParaRPr lang="ru-RU" dirty="0"/>
          </a:p>
        </p:txBody>
      </p:sp>
      <p:sp>
        <p:nvSpPr>
          <p:cNvPr id="3" name="Объект 2"/>
          <p:cNvSpPr>
            <a:spLocks noGrp="1"/>
          </p:cNvSpPr>
          <p:nvPr>
            <p:ph idx="1"/>
          </p:nvPr>
        </p:nvSpPr>
        <p:spPr>
          <a:xfrm>
            <a:off x="944089" y="1335974"/>
            <a:ext cx="5397334" cy="5421086"/>
          </a:xfrm>
        </p:spPr>
        <p:txBody>
          <a:bodyPr/>
          <a:lstStyle/>
          <a:p>
            <a:r>
              <a:rPr lang="ru-RU" b="1" dirty="0">
                <a:latin typeface="Times New Roman" panose="02020603050405020304" pitchFamily="18" charset="0"/>
                <a:cs typeface="Times New Roman" panose="02020603050405020304" pitchFamily="18" charset="0"/>
              </a:rPr>
              <a:t>Ваша цель:</a:t>
            </a:r>
            <a:r>
              <a:rPr lang="ru-RU" dirty="0">
                <a:latin typeface="Times New Roman" panose="02020603050405020304" pitchFamily="18" charset="0"/>
                <a:cs typeface="Times New Roman" panose="02020603050405020304" pitchFamily="18" charset="0"/>
              </a:rPr>
              <a:t> создать благоприятное впечатление о себе и аптеке.</a:t>
            </a:r>
          </a:p>
          <a:p>
            <a:r>
              <a:rPr lang="ru-RU" dirty="0">
                <a:latin typeface="Times New Roman" panose="02020603050405020304" pitchFamily="18" charset="0"/>
                <a:cs typeface="Times New Roman" panose="02020603050405020304" pitchFamily="18" charset="0"/>
              </a:rPr>
              <a:t>Любого пришедшего в аптеку покупателя нужно поприветствовать. Это можно сделать любыми способами и словами, но лучше использовать для приветствия фразы «Доброе утро/день/вечер». Если вы заняты обслуживанием клиента, то вновь вошедшего покупателя можно поприветствовать кивком головы и доброжелательным взглядом. Так вы показываете, что вы видите его, рады и готовы уделить время, как только освободитесь.</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8302" y="1523010"/>
            <a:ext cx="5571012" cy="3714008"/>
          </a:xfrm>
          <a:prstGeom prst="rect">
            <a:avLst/>
          </a:prstGeom>
        </p:spPr>
      </p:pic>
    </p:spTree>
    <p:extLst>
      <p:ext uri="{BB962C8B-B14F-4D97-AF65-F5344CB8AC3E}">
        <p14:creationId xmlns:p14="http://schemas.microsoft.com/office/powerpoint/2010/main" val="135906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836" y="139535"/>
            <a:ext cx="9601200" cy="1485900"/>
          </a:xfrm>
        </p:spPr>
        <p:txBody>
          <a:bodyPr>
            <a:normAutofit fontScale="90000"/>
          </a:bodyPr>
          <a:lstStyle/>
          <a:p>
            <a:r>
              <a:rPr lang="ru-RU" b="1" dirty="0">
                <a:latin typeface="Times New Roman" panose="02020603050405020304" pitchFamily="18" charset="0"/>
                <a:cs typeface="Times New Roman" panose="02020603050405020304" pitchFamily="18" charset="0"/>
              </a:rPr>
              <a:t>Этап № 2. Выявление потребностей клиента</a:t>
            </a:r>
            <a:r>
              <a:rPr lang="ru-RU" b="1" dirty="0"/>
              <a:t/>
            </a:r>
            <a:br>
              <a:rPr lang="ru-RU" b="1" dirty="0"/>
            </a:br>
            <a:endParaRPr lang="ru-RU" dirty="0"/>
          </a:p>
        </p:txBody>
      </p:sp>
      <p:sp>
        <p:nvSpPr>
          <p:cNvPr id="3" name="Объект 2"/>
          <p:cNvSpPr>
            <a:spLocks noGrp="1"/>
          </p:cNvSpPr>
          <p:nvPr>
            <p:ph idx="1"/>
          </p:nvPr>
        </p:nvSpPr>
        <p:spPr>
          <a:xfrm>
            <a:off x="789708" y="1371600"/>
            <a:ext cx="7796152" cy="5486400"/>
          </a:xfrm>
        </p:spPr>
        <p:txBody>
          <a:bodyPr>
            <a:normAutofit fontScale="92500" lnSpcReduction="20000"/>
          </a:bodyPr>
          <a:lstStyle/>
          <a:p>
            <a:r>
              <a:rPr lang="ru-RU" b="1" dirty="0">
                <a:latin typeface="Times New Roman" panose="02020603050405020304" pitchFamily="18" charset="0"/>
                <a:cs typeface="Times New Roman" panose="02020603050405020304" pitchFamily="18" charset="0"/>
              </a:rPr>
              <a:t>Ваша цель:</a:t>
            </a:r>
            <a:r>
              <a:rPr lang="ru-RU" dirty="0">
                <a:latin typeface="Times New Roman" panose="02020603050405020304" pitchFamily="18" charset="0"/>
                <a:cs typeface="Times New Roman" panose="02020603050405020304" pitchFamily="18" charset="0"/>
              </a:rPr>
              <a:t> максимально подробно узнать, в чем нуждается клиент.</a:t>
            </a:r>
          </a:p>
          <a:p>
            <a:r>
              <a:rPr lang="ru-RU" dirty="0">
                <a:latin typeface="Times New Roman" panose="02020603050405020304" pitchFamily="18" charset="0"/>
                <a:cs typeface="Times New Roman" panose="02020603050405020304" pitchFamily="18" charset="0"/>
              </a:rPr>
              <a:t>Это один из самых важных и основных этапов продаж в аптеке. Именно от того, насколько качественно будут выявлены потребности покупателя, зависит продажа. Поэтому потребности нужно выявлять качественно. Как? Задавать вопросы покупателю. Например, какие симптомы его беспокоят, чем уже лечился, помогло ли предыдущее лечение и т. д. Это поможет вам увидеть целостную картину проблем вашего покупателя и предложить ему наиболее подходящий набор средств, которые принесут ему пользу, а вам – прибыль.</a:t>
            </a:r>
          </a:p>
          <a:p>
            <a:r>
              <a:rPr lang="ru-RU" b="1" dirty="0">
                <a:latin typeface="Times New Roman" panose="02020603050405020304" pitchFamily="18" charset="0"/>
                <a:cs typeface="Times New Roman" panose="02020603050405020304" pitchFamily="18" charset="0"/>
              </a:rPr>
              <a:t>Важные вопросы:</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Какие симптомы вас беспокоят: температура, боль в горле, кашель?</a:t>
            </a:r>
          </a:p>
          <a:p>
            <a:r>
              <a:rPr lang="ru-RU" dirty="0">
                <a:latin typeface="Times New Roman" panose="02020603050405020304" pitchFamily="18" charset="0"/>
                <a:cs typeface="Times New Roman" panose="02020603050405020304" pitchFamily="18" charset="0"/>
              </a:rPr>
              <a:t>Как давно у вас кашель/насморк/головная боль?</a:t>
            </a:r>
          </a:p>
          <a:p>
            <a:r>
              <a:rPr lang="ru-RU" dirty="0">
                <a:latin typeface="Times New Roman" panose="02020603050405020304" pitchFamily="18" charset="0"/>
                <a:cs typeface="Times New Roman" panose="02020603050405020304" pitchFamily="18" charset="0"/>
              </a:rPr>
              <a:t>Вы покупаете препарат взрослому или ребенку?</a:t>
            </a:r>
          </a:p>
          <a:p>
            <a:r>
              <a:rPr lang="ru-RU" dirty="0">
                <a:latin typeface="Times New Roman" panose="02020603050405020304" pitchFamily="18" charset="0"/>
                <a:cs typeface="Times New Roman" panose="02020603050405020304" pitchFamily="18" charset="0"/>
              </a:rPr>
              <a:t>Какого эффекта вы ждете от этого препарата?</a:t>
            </a:r>
          </a:p>
          <a:p>
            <a:r>
              <a:rPr lang="ru-RU" dirty="0">
                <a:latin typeface="Times New Roman" panose="02020603050405020304" pitchFamily="18" charset="0"/>
                <a:cs typeface="Times New Roman" panose="02020603050405020304" pitchFamily="18" charset="0"/>
              </a:rPr>
              <a:t>Какие препараты вы уже принимаете при ... ?</a:t>
            </a:r>
          </a:p>
          <a:p>
            <a:r>
              <a:rPr lang="ru-RU" dirty="0">
                <a:latin typeface="Times New Roman" panose="02020603050405020304" pitchFamily="18" charset="0"/>
                <a:cs typeface="Times New Roman" panose="02020603050405020304" pitchFamily="18" charset="0"/>
              </a:rPr>
              <a:t>От того, насколько качественно будут выявлены потребности покупателя, зависит продажа!</a:t>
            </a:r>
          </a:p>
          <a:p>
            <a:r>
              <a:rPr lang="ru-RU" dirty="0">
                <a:latin typeface="Times New Roman" panose="02020603050405020304" pitchFamily="18" charset="0"/>
                <a:cs typeface="Times New Roman" panose="02020603050405020304" pitchFamily="18" charset="0"/>
              </a:rPr>
              <a:t> </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5860" y="2451423"/>
            <a:ext cx="3198679" cy="2132453"/>
          </a:xfrm>
          <a:prstGeom prst="rect">
            <a:avLst/>
          </a:prstGeom>
        </p:spPr>
      </p:pic>
    </p:spTree>
    <p:extLst>
      <p:ext uri="{BB962C8B-B14F-4D97-AF65-F5344CB8AC3E}">
        <p14:creationId xmlns:p14="http://schemas.microsoft.com/office/powerpoint/2010/main" val="8876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207" y="0"/>
            <a:ext cx="9601200" cy="1485900"/>
          </a:xfrm>
        </p:spPr>
        <p:txBody>
          <a:bodyPr>
            <a:normAutofit fontScale="90000"/>
          </a:bodyPr>
          <a:lstStyle/>
          <a:p>
            <a:r>
              <a:rPr lang="ru-RU" b="1" dirty="0">
                <a:solidFill>
                  <a:schemeClr val="tx1"/>
                </a:solidFill>
                <a:latin typeface="Times New Roman" panose="02020603050405020304" pitchFamily="18" charset="0"/>
                <a:cs typeface="Times New Roman" panose="02020603050405020304" pitchFamily="18" charset="0"/>
              </a:rPr>
              <a:t>Этап № 3. </a:t>
            </a:r>
            <a:r>
              <a:rPr lang="ru-RU" b="1" dirty="0" smtClean="0">
                <a:solidFill>
                  <a:schemeClr val="tx1"/>
                </a:solidFill>
                <a:latin typeface="Times New Roman" panose="02020603050405020304" pitchFamily="18" charset="0"/>
                <a:cs typeface="Times New Roman" panose="02020603050405020304" pitchFamily="18" charset="0"/>
              </a:rPr>
              <a:t>Правила успешной презентации товара в аптеке: </a:t>
            </a:r>
            <a:r>
              <a:rPr lang="ru-RU" b="1" dirty="0">
                <a:solidFill>
                  <a:schemeClr val="tx1"/>
                </a:solidFill>
                <a:latin typeface="Times New Roman" panose="02020603050405020304" pitchFamily="18" charset="0"/>
                <a:cs typeface="Times New Roman" panose="02020603050405020304" pitchFamily="18" charset="0"/>
              </a:rPr>
              <a:t>будьте проще!</a:t>
            </a:r>
            <a:r>
              <a:rPr lang="ru-RU" b="1" dirty="0"/>
              <a:t/>
            </a:r>
            <a:br>
              <a:rPr lang="ru-RU" b="1" dirty="0"/>
            </a:br>
            <a:endParaRPr lang="ru-RU" dirty="0"/>
          </a:p>
        </p:txBody>
      </p:sp>
      <p:sp>
        <p:nvSpPr>
          <p:cNvPr id="3" name="Объект 2"/>
          <p:cNvSpPr>
            <a:spLocks noGrp="1"/>
          </p:cNvSpPr>
          <p:nvPr>
            <p:ph idx="1"/>
          </p:nvPr>
        </p:nvSpPr>
        <p:spPr>
          <a:xfrm>
            <a:off x="825335" y="1810987"/>
            <a:ext cx="6762997" cy="4922322"/>
          </a:xfrm>
        </p:spPr>
        <p:txBody>
          <a:bodyPr/>
          <a:lstStyle/>
          <a:p>
            <a:r>
              <a:rPr lang="ru-RU" b="1" i="1" dirty="0">
                <a:latin typeface="Times New Roman" panose="02020603050405020304" pitchFamily="18" charset="0"/>
                <a:cs typeface="Times New Roman" panose="02020603050405020304" pitchFamily="18" charset="0"/>
              </a:rPr>
              <a:t>Ваша цель:</a:t>
            </a:r>
            <a:r>
              <a:rPr lang="ru-RU" i="1" dirty="0">
                <a:latin typeface="Times New Roman" panose="02020603050405020304" pitchFamily="18" charset="0"/>
                <a:cs typeface="Times New Roman" panose="02020603050405020304" pitchFamily="18" charset="0"/>
              </a:rPr>
              <a:t> рассказать о препарате так, чтобы клиент захотел его купить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После выявления потребностей важно подобрать необходимый клиенту препарат. Чтобы клиент совершил покупку, товар нужно грамотно презентовать, то есть рассказать о нем просто и доступно, учитывая потребности покупателя. Например, если покупатель хочет быстрого эффекта от препарата, то при презентации рассказывайте только ту информацию, которая свидетельствует о скорости наступления эффекта, так как именно это важно покупателю. Если покупатель в первую очередь заинтересован в безопасности препарата, расскажите о том, что компания-производитель уже много лет работает на рынке, приведите данные исследований.</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8332" y="2343398"/>
            <a:ext cx="4286993" cy="2857995"/>
          </a:xfrm>
          <a:prstGeom prst="rect">
            <a:avLst/>
          </a:prstGeom>
        </p:spPr>
      </p:pic>
    </p:spTree>
    <p:extLst>
      <p:ext uri="{BB962C8B-B14F-4D97-AF65-F5344CB8AC3E}">
        <p14:creationId xmlns:p14="http://schemas.microsoft.com/office/powerpoint/2010/main" val="408950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9086" y="163286"/>
            <a:ext cx="9601200" cy="1485900"/>
          </a:xfrm>
        </p:spPr>
        <p:txBody>
          <a:bodyPr>
            <a:normAutofit fontScale="90000"/>
          </a:bodyPr>
          <a:lstStyle/>
          <a:p>
            <a:r>
              <a:rPr lang="ru-RU" b="1" dirty="0">
                <a:latin typeface="Times New Roman" panose="02020603050405020304" pitchFamily="18" charset="0"/>
                <a:cs typeface="Times New Roman" panose="02020603050405020304" pitchFamily="18" charset="0"/>
              </a:rPr>
              <a:t>Этап № 4. Ответы на вопросы, или Работа с возражениями</a:t>
            </a:r>
            <a:r>
              <a:rPr lang="ru-RU" b="1" dirty="0"/>
              <a:t/>
            </a:r>
            <a:br>
              <a:rPr lang="ru-RU" b="1" dirty="0"/>
            </a:br>
            <a:endParaRPr lang="ru-RU" dirty="0"/>
          </a:p>
        </p:txBody>
      </p:sp>
      <p:sp>
        <p:nvSpPr>
          <p:cNvPr id="3" name="Объект 2"/>
          <p:cNvSpPr>
            <a:spLocks noGrp="1"/>
          </p:cNvSpPr>
          <p:nvPr>
            <p:ph idx="1"/>
          </p:nvPr>
        </p:nvSpPr>
        <p:spPr>
          <a:xfrm>
            <a:off x="849086" y="1407226"/>
            <a:ext cx="5005449" cy="5171704"/>
          </a:xfrm>
        </p:spPr>
        <p:txBody>
          <a:bodyPr/>
          <a:lstStyle/>
          <a:p>
            <a:r>
              <a:rPr lang="ru-RU" b="1" i="1" dirty="0">
                <a:latin typeface="Times New Roman" panose="02020603050405020304" pitchFamily="18" charset="0"/>
                <a:cs typeface="Times New Roman" panose="02020603050405020304" pitchFamily="18" charset="0"/>
              </a:rPr>
              <a:t>Ваша цель: </a:t>
            </a:r>
            <a:r>
              <a:rPr lang="ru-RU" i="1" dirty="0">
                <a:latin typeface="Times New Roman" panose="02020603050405020304" pitchFamily="18" charset="0"/>
                <a:cs typeface="Times New Roman" panose="02020603050405020304" pitchFamily="18" charset="0"/>
              </a:rPr>
              <a:t>ответить на вопрос «зачем?» и дать больше информации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Если после вашей презентации клиент начинает задавать вам уточняющие вопросы и интересоваться препаратом, то вы всё сделали правильно. Если же вы слышите возражения типа «что вы мне предлагаете, это очень дорого!» или «мне это не нужно», то, скорее всего, вашему покупателю не хватило информации, и он не понимает, зачем ему этот препарат. Возможно, на этапе выявления потребностей вы что-то упустили. Исправить эту ситуацию можно, вернувшись на этап выявления потребностей и задав дополнительные вопросы.</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8051" y="1970871"/>
            <a:ext cx="5768144" cy="3242396"/>
          </a:xfrm>
          <a:prstGeom prst="rect">
            <a:avLst/>
          </a:prstGeom>
        </p:spPr>
      </p:pic>
    </p:spTree>
    <p:extLst>
      <p:ext uri="{BB962C8B-B14F-4D97-AF65-F5344CB8AC3E}">
        <p14:creationId xmlns:p14="http://schemas.microsoft.com/office/powerpoint/2010/main" val="2486315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5335" y="0"/>
            <a:ext cx="9601200" cy="1485900"/>
          </a:xfrm>
        </p:spPr>
        <p:txBody>
          <a:bodyPr/>
          <a:lstStyle/>
          <a:p>
            <a:r>
              <a:rPr lang="ru-RU" b="1" dirty="0">
                <a:latin typeface="Times New Roman" panose="02020603050405020304" pitchFamily="18" charset="0"/>
                <a:cs typeface="Times New Roman" panose="02020603050405020304" pitchFamily="18" charset="0"/>
              </a:rPr>
              <a:t>Этап № 5. Завершение продажи</a:t>
            </a:r>
            <a:r>
              <a:rPr lang="ru-RU" b="1" dirty="0"/>
              <a:t/>
            </a:r>
            <a:br>
              <a:rPr lang="ru-RU" b="1" dirty="0"/>
            </a:br>
            <a:endParaRPr lang="ru-RU" dirty="0"/>
          </a:p>
        </p:txBody>
      </p:sp>
      <p:sp>
        <p:nvSpPr>
          <p:cNvPr id="3" name="Объект 2"/>
          <p:cNvSpPr>
            <a:spLocks noGrp="1"/>
          </p:cNvSpPr>
          <p:nvPr>
            <p:ph idx="1"/>
          </p:nvPr>
        </p:nvSpPr>
        <p:spPr>
          <a:xfrm>
            <a:off x="920337" y="742949"/>
            <a:ext cx="4577938" cy="5681601"/>
          </a:xfrm>
        </p:spPr>
        <p:txBody>
          <a:bodyPr>
            <a:normAutofit fontScale="85000" lnSpcReduction="10000"/>
          </a:bodyPr>
          <a:lstStyle/>
          <a:p>
            <a:r>
              <a:rPr lang="ru-RU" b="1" dirty="0">
                <a:latin typeface="Times New Roman" panose="02020603050405020304" pitchFamily="18" charset="0"/>
                <a:cs typeface="Times New Roman" panose="02020603050405020304" pitchFamily="18" charset="0"/>
              </a:rPr>
              <a:t>Ваша цель:</a:t>
            </a:r>
            <a:r>
              <a:rPr lang="ru-RU" dirty="0">
                <a:latin typeface="Times New Roman" panose="02020603050405020304" pitchFamily="18" charset="0"/>
                <a:cs typeface="Times New Roman" panose="02020603050405020304" pitchFamily="18" charset="0"/>
              </a:rPr>
              <a:t> мотивировать клиента вернуться.</a:t>
            </a:r>
          </a:p>
          <a:p>
            <a:r>
              <a:rPr lang="ru-RU" dirty="0">
                <a:latin typeface="Times New Roman" panose="02020603050405020304" pitchFamily="18" charset="0"/>
                <a:cs typeface="Times New Roman" panose="02020603050405020304" pitchFamily="18" charset="0"/>
              </a:rPr>
              <a:t>После того как клиент согласился на покупку, вам остается пробить чек, выдать сдачу и сложить покупки в пакет. Прекрасным дополнением будет, если вы при прощании с клиентом скажете фразу, мотивирующую его вернуться в вашу аптеку.</a:t>
            </a:r>
          </a:p>
          <a:p>
            <a:r>
              <a:rPr lang="ru-RU" b="1" dirty="0">
                <a:latin typeface="Times New Roman" panose="02020603050405020304" pitchFamily="18" charset="0"/>
                <a:cs typeface="Times New Roman" panose="02020603050405020304" pitchFamily="18" charset="0"/>
              </a:rPr>
              <a:t>Примеры фраз для завершения продажи в аптеке:</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Всего вам доброго, приходите еще.</a:t>
            </a:r>
          </a:p>
          <a:p>
            <a:r>
              <a:rPr lang="ru-RU" dirty="0">
                <a:latin typeface="Times New Roman" panose="02020603050405020304" pitchFamily="18" charset="0"/>
                <a:cs typeface="Times New Roman" panose="02020603050405020304" pitchFamily="18" charset="0"/>
              </a:rPr>
              <a:t>Приходите к нам еще, мне будет приятно пообщаться с вами снова.</a:t>
            </a:r>
          </a:p>
          <a:p>
            <a:r>
              <a:rPr lang="ru-RU" dirty="0">
                <a:latin typeface="Times New Roman" panose="02020603050405020304" pitchFamily="18" charset="0"/>
                <a:cs typeface="Times New Roman" panose="02020603050405020304" pitchFamily="18" charset="0"/>
              </a:rPr>
              <a:t>Заходите к нам во вторник, у нас каждый вторник в аптеке акция – день здорового человека и скидка на все витамины 10 %, а вы как раз хотели купить витамины.</a:t>
            </a:r>
          </a:p>
          <a:p>
            <a:r>
              <a:rPr lang="ru-RU" dirty="0">
                <a:latin typeface="Times New Roman" panose="02020603050405020304" pitchFamily="18" charset="0"/>
                <a:cs typeface="Times New Roman" panose="02020603050405020304" pitchFamily="18" charset="0"/>
              </a:rPr>
              <a:t>Зайдите к нам в обед, у нас с 12:00 до 13:00 «счастливый час» – скидки на все препараты 10 %.</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774" y="1741405"/>
            <a:ext cx="6059800" cy="4030004"/>
          </a:xfrm>
          <a:prstGeom prst="rect">
            <a:avLst/>
          </a:prstGeom>
        </p:spPr>
      </p:pic>
    </p:spTree>
    <p:extLst>
      <p:ext uri="{BB962C8B-B14F-4D97-AF65-F5344CB8AC3E}">
        <p14:creationId xmlns:p14="http://schemas.microsoft.com/office/powerpoint/2010/main" val="48888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Вывод</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Кто бы что ни говорил, аптека – это в первую очередь розничная точка, направленная на получение прибыли. Поэтому основной задачей сотрудников первого стола является именно продажа лекарственных препаратов и </a:t>
            </a:r>
            <a:r>
              <a:rPr lang="ru-RU" dirty="0" err="1">
                <a:latin typeface="Times New Roman" panose="02020603050405020304" pitchFamily="18" charset="0"/>
                <a:cs typeface="Times New Roman" panose="02020603050405020304" pitchFamily="18" charset="0"/>
              </a:rPr>
              <a:t>парафармацевтики</a:t>
            </a:r>
            <a:r>
              <a:rPr lang="ru-RU" dirty="0">
                <a:latin typeface="Times New Roman" panose="02020603050405020304" pitchFamily="18" charset="0"/>
                <a:cs typeface="Times New Roman" panose="02020603050405020304" pitchFamily="18" charset="0"/>
              </a:rPr>
              <a:t>. Давайте разберемся, какую технику и этапы продаж в аптеке должен учитывать каждый </a:t>
            </a:r>
            <a:r>
              <a:rPr lang="ru-RU" dirty="0" err="1">
                <a:latin typeface="Times New Roman" panose="02020603050405020304" pitchFamily="18" charset="0"/>
                <a:cs typeface="Times New Roman" panose="02020603050405020304" pitchFamily="18" charset="0"/>
              </a:rPr>
              <a:t>первостольник</a:t>
            </a:r>
            <a:r>
              <a:rPr lang="ru-RU" dirty="0">
                <a:latin typeface="Times New Roman" panose="02020603050405020304" pitchFamily="18" charset="0"/>
                <a:cs typeface="Times New Roman" panose="02020603050405020304" pitchFamily="18" charset="0"/>
              </a:rPr>
              <a:t> в своей работе.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399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1299" y="1754579"/>
            <a:ext cx="9714016" cy="1831769"/>
          </a:xfrm>
        </p:spPr>
        <p:txBody>
          <a:bodyPr>
            <a:noAutofit/>
          </a:bodyPr>
          <a:lstStyle/>
          <a:p>
            <a:r>
              <a:rPr lang="ru-RU" sz="7200" dirty="0" smtClean="0">
                <a:latin typeface="Times New Roman" panose="02020603050405020304" pitchFamily="18" charset="0"/>
                <a:cs typeface="Times New Roman" panose="02020603050405020304" pitchFamily="18" charset="0"/>
              </a:rPr>
              <a:t>  Спасибо за внимание!</a:t>
            </a:r>
            <a:endParaRPr lang="ru-RU"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2908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670</TotalTime>
  <Words>144</Words>
  <Application>Microsoft Office PowerPoint</Application>
  <PresentationFormat>Широкоэкранный</PresentationFormat>
  <Paragraphs>32</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Franklin Gothic Book</vt:lpstr>
      <vt:lpstr>Times New Roman</vt:lpstr>
      <vt:lpstr>Crop</vt:lpstr>
      <vt:lpstr>ФЕДЕРАЛЬНОЕ ГОСУДАРСТВЕННОЕ БЮДЖЕТНОЕ ОБРАЗОВАТЕЛЬНОЕ УЧЕРЕЖДЕНИЕ ВЫСШЕГО ОБРАЗОВАНИЯ «КРАСНОЯРСКИЙ ГОСУДАРСТВЕННЫЙ МЕДИЦИНСКИЙ УНИВЕРСИТЕТ ИМЕНИ ПРОФЕССОРА В.Ф. ВОЙНО-ЯСЕНЕЦКОГО» МИНИСТЕРСТВАЗДРАВООХРАНЕНИЯ РОССИЙСКОЙ ФЕДЕРАЦИИ                                                                                  ФАРМАЦЕВТИЧЕСКИЙ КОЛЛЕДЖ                          </vt:lpstr>
      <vt:lpstr>Этап № 1. Приветствие клиента: покажите заинтересованность  </vt:lpstr>
      <vt:lpstr>Этап № 2. Выявление потребностей клиента </vt:lpstr>
      <vt:lpstr>Этап № 3. Правила успешной презентации товара в аптеке: будьте проще! </vt:lpstr>
      <vt:lpstr>Этап № 4. Ответы на вопросы, или Работа с возражениями </vt:lpstr>
      <vt:lpstr>Этап № 5. Завершение продажи </vt:lpstr>
      <vt:lpstr>Вывод</vt:lpstr>
      <vt:lpstr>  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УЧЕРЕЖДЕНИЕ ВЫСШЕГО ОБРАЗОВАНИЯ «КРАСНОЯРСКИЙ ГОСУДАРСТВЕННЫЙ МЕДИЦИНСКИЙ УНИВЕРСИТЕТ ИМЕНИ ПРОФЕССОРА В.Ф. ВОЙНО-ЯСЕНЕЦКОГО» МИНИСТЕРСТВАЗДРАВООХРАНЕНИЯ РОССИЙСКОЙ ФЕДЕРАЦИИ                                                                                                                                         ФАРМАЦЕВТИЧЕСКИЙ КОЛЛЕДЖ</dc:title>
  <dc:creator>Настя</dc:creator>
  <cp:lastModifiedBy>Настя</cp:lastModifiedBy>
  <cp:revision>27</cp:revision>
  <dcterms:created xsi:type="dcterms:W3CDTF">2019-09-11T06:01:14Z</dcterms:created>
  <dcterms:modified xsi:type="dcterms:W3CDTF">2020-07-01T07:11:02Z</dcterms:modified>
</cp:coreProperties>
</file>