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58"/>
  </p:notesMasterIdLst>
  <p:sldIdLst>
    <p:sldId id="256" r:id="rId2"/>
    <p:sldId id="275" r:id="rId3"/>
    <p:sldId id="404" r:id="rId4"/>
    <p:sldId id="257" r:id="rId5"/>
    <p:sldId id="338" r:id="rId6"/>
    <p:sldId id="397" r:id="rId7"/>
    <p:sldId id="405" r:id="rId8"/>
    <p:sldId id="406" r:id="rId9"/>
    <p:sldId id="407" r:id="rId10"/>
    <p:sldId id="408" r:id="rId11"/>
    <p:sldId id="385" r:id="rId12"/>
    <p:sldId id="409" r:id="rId13"/>
    <p:sldId id="410" r:id="rId14"/>
    <p:sldId id="277" r:id="rId15"/>
    <p:sldId id="412" r:id="rId16"/>
    <p:sldId id="305" r:id="rId17"/>
    <p:sldId id="411" r:id="rId18"/>
    <p:sldId id="394" r:id="rId19"/>
    <p:sldId id="399" r:id="rId20"/>
    <p:sldId id="398" r:id="rId21"/>
    <p:sldId id="402" r:id="rId22"/>
    <p:sldId id="262" r:id="rId23"/>
    <p:sldId id="263" r:id="rId24"/>
    <p:sldId id="386" r:id="rId25"/>
    <p:sldId id="281" r:id="rId26"/>
    <p:sldId id="413" r:id="rId27"/>
    <p:sldId id="414" r:id="rId28"/>
    <p:sldId id="415" r:id="rId29"/>
    <p:sldId id="317" r:id="rId30"/>
    <p:sldId id="400" r:id="rId31"/>
    <p:sldId id="302" r:id="rId32"/>
    <p:sldId id="403" r:id="rId33"/>
    <p:sldId id="416" r:id="rId34"/>
    <p:sldId id="417" r:id="rId35"/>
    <p:sldId id="418" r:id="rId36"/>
    <p:sldId id="419" r:id="rId37"/>
    <p:sldId id="420" r:id="rId38"/>
    <p:sldId id="421" r:id="rId39"/>
    <p:sldId id="422" r:id="rId40"/>
    <p:sldId id="310" r:id="rId41"/>
    <p:sldId id="359" r:id="rId42"/>
    <p:sldId id="424" r:id="rId43"/>
    <p:sldId id="425" r:id="rId44"/>
    <p:sldId id="343" r:id="rId45"/>
    <p:sldId id="387" r:id="rId46"/>
    <p:sldId id="423" r:id="rId47"/>
    <p:sldId id="392" r:id="rId48"/>
    <p:sldId id="388" r:id="rId49"/>
    <p:sldId id="389" r:id="rId50"/>
    <p:sldId id="390" r:id="rId51"/>
    <p:sldId id="391" r:id="rId52"/>
    <p:sldId id="396" r:id="rId53"/>
    <p:sldId id="426" r:id="rId54"/>
    <p:sldId id="427" r:id="rId55"/>
    <p:sldId id="364" r:id="rId56"/>
    <p:sldId id="274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0860" autoAdjust="0"/>
  </p:normalViewPr>
  <p:slideViewPr>
    <p:cSldViewPr>
      <p:cViewPr varScale="1">
        <p:scale>
          <a:sx n="66" d="100"/>
          <a:sy n="66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069B9-5221-4097-B33F-C2D1F79C372B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F1E62-8AC8-469C-8D0D-024AE9CADA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517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1E62-8AC8-469C-8D0D-024AE9CADA0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1E62-8AC8-469C-8D0D-024AE9CADA07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4292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1E62-8AC8-469C-8D0D-024AE9CADA07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4292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1E62-8AC8-469C-8D0D-024AE9CADA07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429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1FE1F7-2AA2-48DB-8C4B-98B877D67366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215370" cy="1143008"/>
          </a:xfrm>
        </p:spPr>
        <p:txBody>
          <a:bodyPr>
            <a:normAutofit/>
          </a:bodyPr>
          <a:lstStyle/>
          <a:p>
            <a:pPr algn="ctr"/>
            <a:r>
              <a:rPr lang="ru-RU" sz="1600" b="0" dirty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</a:t>
            </a:r>
            <a:r>
              <a:rPr lang="ru-RU" sz="1600" b="0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err="1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В.Ф.Войно-Ясенецкого</a:t>
            </a:r>
            <a:r>
              <a:rPr lang="ru-RU" sz="1600" b="0" dirty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600" b="0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Министерства </a:t>
            </a:r>
            <a:r>
              <a:rPr lang="ru-RU" sz="1600" b="0" dirty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здравоохранения Российской </a:t>
            </a:r>
            <a:r>
              <a:rPr lang="ru-RU" sz="1600" b="0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Федерации</a:t>
            </a:r>
            <a:br>
              <a:rPr lang="ru-RU" sz="1600" b="0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1600" b="0" dirty="0"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492896"/>
            <a:ext cx="7929618" cy="135732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Гетероциклические соединения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4869160"/>
            <a:ext cx="36376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Преподаватель:  Попова О.М.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3" y="59492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Красноярск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Классификация </a:t>
            </a:r>
            <a:endParaRPr lang="ru-RU" sz="44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1560" y="1237402"/>
            <a:ext cx="81369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i="1" dirty="0" smtClean="0"/>
              <a:t>Ароматические </a:t>
            </a:r>
            <a:r>
              <a:rPr lang="ru-RU" sz="2400" b="1" i="1" dirty="0" err="1" smtClean="0"/>
              <a:t>cвойства</a:t>
            </a:r>
            <a:r>
              <a:rPr lang="ru-RU" sz="2400" b="1" i="1" dirty="0" smtClean="0"/>
              <a:t>, или ароматичность, – это способность </a:t>
            </a:r>
            <a:r>
              <a:rPr lang="ru-RU" sz="2400" dirty="0" smtClean="0"/>
              <a:t>соединений при видимой </a:t>
            </a:r>
            <a:r>
              <a:rPr lang="ru-RU" sz="2400" dirty="0" err="1" smtClean="0"/>
              <a:t>ненасыщенности</a:t>
            </a:r>
            <a:r>
              <a:rPr lang="ru-RU" sz="2400" dirty="0" smtClean="0"/>
              <a:t> проявлять свойства предельных</a:t>
            </a:r>
          </a:p>
          <a:p>
            <a:pPr algn="just"/>
            <a:r>
              <a:rPr lang="ru-RU" sz="2400" dirty="0" smtClean="0"/>
              <a:t>соединений.</a:t>
            </a:r>
          </a:p>
          <a:p>
            <a:pPr algn="just"/>
            <a:r>
              <a:rPr lang="ru-RU" sz="2400" dirty="0" smtClean="0"/>
              <a:t>Ароматические гетероциклические соединения обладают всеми признаками ароматичности. В соответствии с </a:t>
            </a:r>
            <a:r>
              <a:rPr lang="ru-RU" sz="2400" b="1" i="1" dirty="0" smtClean="0"/>
              <a:t>правилом Хюккеля они являются</a:t>
            </a:r>
          </a:p>
          <a:p>
            <a:pPr algn="just"/>
            <a:r>
              <a:rPr lang="ru-RU" sz="2400" i="1" dirty="0" smtClean="0"/>
              <a:t>плоскими циклическими сопряженными системами с (4n + 2) </a:t>
            </a:r>
            <a:r>
              <a:rPr lang="ru-RU" sz="2400" i="1" dirty="0" err="1" smtClean="0"/>
              <a:t>π-электронами </a:t>
            </a:r>
            <a:r>
              <a:rPr lang="ru-RU" sz="2400" dirty="0" smtClean="0"/>
              <a:t>в цикле, где </a:t>
            </a:r>
            <a:r>
              <a:rPr lang="ru-RU" sz="2400" i="1" dirty="0" err="1" smtClean="0"/>
              <a:t>n</a:t>
            </a:r>
            <a:r>
              <a:rPr lang="ru-RU" sz="2400" i="1" dirty="0" smtClean="0"/>
              <a:t> = 0, 1, 2, любое целое число.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Номенклатура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56792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980728"/>
            <a:ext cx="813690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dirty="0" smtClean="0"/>
              <a:t>Для построения названия гетероциклических соединений используется несколько номенклатур, наиболее распространенными, среди которых являются </a:t>
            </a:r>
            <a:r>
              <a:rPr lang="ru-RU" sz="2400" dirty="0" smtClean="0">
                <a:solidFill>
                  <a:srgbClr val="FF0000"/>
                </a:solidFill>
              </a:rPr>
              <a:t>тривиальная и систематическая.</a:t>
            </a:r>
          </a:p>
          <a:p>
            <a:pPr algn="just"/>
            <a:r>
              <a:rPr lang="ru-RU" sz="2400" dirty="0" smtClean="0"/>
              <a:t>При построении тривиальных названий за основу берут или источник выделения этого соединения, или одно из его характерных свойств. Например: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20804" t="41720" r="16499" b="21656"/>
          <a:stretch>
            <a:fillRect/>
          </a:stretch>
        </p:blipFill>
        <p:spPr bwMode="auto">
          <a:xfrm>
            <a:off x="971600" y="3861048"/>
            <a:ext cx="73448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Номенклатура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56792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949370"/>
            <a:ext cx="81369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dirty="0" err="1" smtClean="0"/>
              <a:t>Пиколин</a:t>
            </a:r>
            <a:r>
              <a:rPr lang="ru-RU" sz="2400" dirty="0" smtClean="0"/>
              <a:t> был выделен из каменноугольной смолы, фурфурол означает «масло из отрубей», так как был получен из отрубей. Название «пиррол» произошло от греческого слова, означающего огненно-красный, поскольку сосновая лучина, смоченная соляной кислотой, окрашивалась в </a:t>
            </a:r>
            <a:r>
              <a:rPr lang="ru-RU" sz="2400" dirty="0" err="1" smtClean="0"/>
              <a:t>красныйт</a:t>
            </a:r>
            <a:r>
              <a:rPr lang="ru-RU" sz="2400" dirty="0" smtClean="0"/>
              <a:t> цвет в парах пиррола. Эти </a:t>
            </a:r>
            <a:r>
              <a:rPr lang="ru-RU" sz="2400" dirty="0" smtClean="0">
                <a:solidFill>
                  <a:srgbClr val="FF0000"/>
                </a:solidFill>
              </a:rPr>
              <a:t>тривиальные названия</a:t>
            </a:r>
            <a:r>
              <a:rPr lang="ru-RU" sz="2400" dirty="0" smtClean="0"/>
              <a:t>, как, впрочем, и все названия подобного рода, не содержат информации о структуре, но традиционно продолжают использоваться. В настоящее время около 60 тривиальных и </a:t>
            </a:r>
            <a:r>
              <a:rPr lang="ru-RU" sz="2400" dirty="0" err="1" smtClean="0"/>
              <a:t>полутривиальных</a:t>
            </a:r>
            <a:r>
              <a:rPr lang="ru-RU" sz="2400" dirty="0" smtClean="0"/>
              <a:t> названий признаны IUPAC. Эти тривиальные названия важны, так как на их основе строятся более сложные системные названия для производных и полициклических соединений.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Номенклатура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56792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67544" y="764704"/>
            <a:ext cx="813690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dirty="0" smtClean="0"/>
              <a:t>При построении </a:t>
            </a:r>
            <a:r>
              <a:rPr lang="ru-RU" sz="2400" dirty="0" smtClean="0">
                <a:solidFill>
                  <a:srgbClr val="FF0000"/>
                </a:solidFill>
              </a:rPr>
              <a:t>систематических названий </a:t>
            </a:r>
            <a:r>
              <a:rPr lang="ru-RU" sz="2400" dirty="0" err="1" smtClean="0"/>
              <a:t>гетероциклов</a:t>
            </a:r>
            <a:r>
              <a:rPr lang="ru-RU" sz="2400" dirty="0" smtClean="0"/>
              <a:t> </a:t>
            </a:r>
            <a:r>
              <a:rPr lang="ru-RU" sz="2400" i="1" dirty="0" smtClean="0">
                <a:solidFill>
                  <a:srgbClr val="FF0000"/>
                </a:solidFill>
              </a:rPr>
              <a:t>номенклатурными правилами IUPAC учитывается природа и количество </a:t>
            </a:r>
            <a:r>
              <a:rPr lang="ru-RU" sz="2400" i="1" dirty="0" err="1" smtClean="0">
                <a:solidFill>
                  <a:srgbClr val="FF0000"/>
                </a:solidFill>
              </a:rPr>
              <a:t>гетеро-атомов</a:t>
            </a:r>
            <a:r>
              <a:rPr lang="ru-RU" sz="2400" i="1" dirty="0" smtClean="0"/>
              <a:t>, а также размер цикла и степень его насыщенности.</a:t>
            </a:r>
          </a:p>
          <a:p>
            <a:pPr algn="just"/>
            <a:r>
              <a:rPr lang="ru-RU" sz="2400" dirty="0" smtClean="0"/>
              <a:t>Для моноциклических </a:t>
            </a:r>
            <a:r>
              <a:rPr lang="ru-RU" sz="2400" dirty="0" err="1" smtClean="0"/>
              <a:t>гетероциклов</a:t>
            </a:r>
            <a:r>
              <a:rPr lang="ru-RU" sz="2400" dirty="0" smtClean="0"/>
              <a:t> систематическая номенклатура основывается на системе, введенной в ХIX в. </a:t>
            </a:r>
            <a:r>
              <a:rPr lang="ru-RU" sz="2400" dirty="0" err="1" smtClean="0"/>
              <a:t>Ганчем</a:t>
            </a:r>
            <a:r>
              <a:rPr lang="ru-RU" sz="2400" dirty="0" smtClean="0"/>
              <a:t> и </a:t>
            </a:r>
            <a:r>
              <a:rPr lang="ru-RU" sz="2400" dirty="0" err="1" smtClean="0"/>
              <a:t>Видманом</a:t>
            </a:r>
            <a:r>
              <a:rPr lang="ru-RU" sz="2400" dirty="0" smtClean="0"/>
              <a:t>. По этой номенклатуре название строится путем объединения префикса, в котором</a:t>
            </a:r>
          </a:p>
          <a:p>
            <a:pPr algn="just"/>
            <a:r>
              <a:rPr lang="ru-RU" sz="2400" dirty="0" smtClean="0"/>
              <a:t>отражается природа </a:t>
            </a:r>
            <a:r>
              <a:rPr lang="ru-RU" sz="2400" dirty="0" err="1" smtClean="0"/>
              <a:t>гетероатома</a:t>
            </a:r>
            <a:r>
              <a:rPr lang="ru-RU" sz="2400" dirty="0" smtClean="0"/>
              <a:t>, корня, указывающего на размер цикла, и суффикса, обозначающего </a:t>
            </a:r>
            <a:r>
              <a:rPr lang="ru-RU" sz="2400" dirty="0" err="1" smtClean="0"/>
              <a:t>ненасыщенность</a:t>
            </a:r>
            <a:r>
              <a:rPr lang="ru-RU" sz="2400" dirty="0" smtClean="0"/>
              <a:t> или насыщенность цикла. Например: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0463" t="49045" r="22237" b="26433"/>
          <a:stretch>
            <a:fillRect/>
          </a:stretch>
        </p:blipFill>
        <p:spPr bwMode="auto">
          <a:xfrm>
            <a:off x="2123728" y="4941168"/>
            <a:ext cx="554461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128792" cy="576064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Номенклатура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14180" t="40446" r="12289" b="6560"/>
          <a:stretch>
            <a:fillRect/>
          </a:stretch>
        </p:blipFill>
        <p:spPr bwMode="auto">
          <a:xfrm>
            <a:off x="539552" y="1268760"/>
            <a:ext cx="792088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63359" t="24308" r="28820" b="56038"/>
          <a:stretch>
            <a:fillRect/>
          </a:stretch>
        </p:blipFill>
        <p:spPr bwMode="auto">
          <a:xfrm flipH="1">
            <a:off x="7524328" y="5229200"/>
            <a:ext cx="115212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Номенклатура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56792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14538" t="45860" r="12421" b="6020"/>
          <a:stretch>
            <a:fillRect/>
          </a:stretch>
        </p:blipFill>
        <p:spPr bwMode="auto">
          <a:xfrm>
            <a:off x="323528" y="1340768"/>
            <a:ext cx="8496944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53792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Номенклатура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7609" t="25796" r="25482" b="50318"/>
          <a:stretch>
            <a:fillRect/>
          </a:stretch>
        </p:blipFill>
        <p:spPr bwMode="auto">
          <a:xfrm>
            <a:off x="467544" y="1052737"/>
            <a:ext cx="828092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27071" t="56051" r="23652" b="16242"/>
          <a:stretch>
            <a:fillRect/>
          </a:stretch>
        </p:blipFill>
        <p:spPr bwMode="auto">
          <a:xfrm>
            <a:off x="683568" y="3356992"/>
            <a:ext cx="79208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Номенклатура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56792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1124744"/>
            <a:ext cx="81369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dirty="0" smtClean="0"/>
              <a:t>Нумерацию атомов в замещенных гетероциклических соединениях с одним </a:t>
            </a:r>
            <a:r>
              <a:rPr lang="ru-RU" sz="2400" dirty="0" err="1" smtClean="0"/>
              <a:t>гетероатомом</a:t>
            </a:r>
            <a:r>
              <a:rPr lang="ru-RU" sz="2400" dirty="0" smtClean="0"/>
              <a:t> обычно начинают с </a:t>
            </a:r>
            <a:r>
              <a:rPr lang="ru-RU" sz="2400" dirty="0" err="1" smtClean="0"/>
              <a:t>гетероатома</a:t>
            </a:r>
            <a:r>
              <a:rPr lang="ru-RU" sz="2400" dirty="0" smtClean="0"/>
              <a:t> и проводят в том направлении, чтобы заместители получили по возможности меньшие</a:t>
            </a:r>
          </a:p>
          <a:p>
            <a:pPr algn="just"/>
            <a:r>
              <a:rPr lang="ru-RU" sz="2400" dirty="0" smtClean="0"/>
              <a:t>номера: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41401" t="40764" r="37470" b="34395"/>
          <a:stretch>
            <a:fillRect/>
          </a:stretch>
        </p:blipFill>
        <p:spPr bwMode="auto">
          <a:xfrm>
            <a:off x="2411760" y="2852936"/>
            <a:ext cx="3528392" cy="228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14401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Пятичленные гетероциклические соединения с одним </a:t>
            </a:r>
            <a:r>
              <a:rPr lang="ru-RU" sz="4000" dirty="0" err="1" smtClean="0">
                <a:solidFill>
                  <a:schemeClr val="bg2">
                    <a:lumMod val="50000"/>
                  </a:schemeClr>
                </a:solidFill>
              </a:rPr>
              <a:t>гетероатомом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44824"/>
            <a:ext cx="83174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Пятичленные гетероароматические соединения с одним </a:t>
            </a:r>
            <a:r>
              <a:rPr lang="ru-RU" sz="2400" dirty="0" err="1" smtClean="0">
                <a:solidFill>
                  <a:srgbClr val="FF0000"/>
                </a:solidFill>
              </a:rPr>
              <a:t>гетероатомом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можно рассматривать как производные бензола, образованные замещением группировки –CH=CH– на </a:t>
            </a:r>
            <a:r>
              <a:rPr lang="ru-RU" sz="2400" dirty="0" err="1" smtClean="0"/>
              <a:t>гетероатом</a:t>
            </a:r>
            <a:r>
              <a:rPr lang="ru-RU" sz="2400" dirty="0" smtClean="0"/>
              <a:t>. Важнейшими представителями этих</a:t>
            </a:r>
            <a:r>
              <a:rPr lang="ru-RU" sz="2400" b="1" dirty="0" smtClean="0"/>
              <a:t> </a:t>
            </a:r>
            <a:r>
              <a:rPr lang="ru-RU" sz="2400" dirty="0" err="1" smtClean="0"/>
              <a:t>гетероциклов</a:t>
            </a:r>
            <a:r>
              <a:rPr lang="ru-RU" sz="2400" dirty="0" smtClean="0"/>
              <a:t> являются </a:t>
            </a:r>
            <a:r>
              <a:rPr lang="ru-RU" sz="2400" i="1" dirty="0" smtClean="0"/>
              <a:t>пиррол, фуран и тиофен; их формулы, а также </a:t>
            </a:r>
            <a:r>
              <a:rPr lang="ru-RU" sz="2400" dirty="0" smtClean="0"/>
              <a:t>формулы и названия частично и полностью </a:t>
            </a:r>
            <a:r>
              <a:rPr lang="ru-RU" sz="2400" dirty="0" err="1" smtClean="0"/>
              <a:t>гидрированных</a:t>
            </a:r>
            <a:r>
              <a:rPr lang="ru-RU" sz="2400" dirty="0" smtClean="0"/>
              <a:t> структурных аналогов этих </a:t>
            </a:r>
            <a:r>
              <a:rPr lang="ru-RU" sz="2400" dirty="0" err="1" smtClean="0"/>
              <a:t>гетероциклов</a:t>
            </a:r>
            <a:r>
              <a:rPr lang="ru-RU" sz="2400" dirty="0" smtClean="0"/>
              <a:t> представлены ниже:</a:t>
            </a:r>
          </a:p>
        </p:txBody>
      </p:sp>
    </p:spTree>
    <p:extLst>
      <p:ext uri="{BB962C8B-B14F-4D97-AF65-F5344CB8AC3E}">
        <p14:creationId xmlns:p14="http://schemas.microsoft.com/office/powerpoint/2010/main" xmlns="" val="145406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16126" t="14013" r="15105" b="20382"/>
          <a:stretch>
            <a:fillRect/>
          </a:stretch>
        </p:blipFill>
        <p:spPr bwMode="auto">
          <a:xfrm>
            <a:off x="1043608" y="908720"/>
            <a:ext cx="72008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16507" t="45860" r="13674" b="22293"/>
          <a:stretch>
            <a:fillRect/>
          </a:stretch>
        </p:blipFill>
        <p:spPr bwMode="auto">
          <a:xfrm>
            <a:off x="1115616" y="4725144"/>
            <a:ext cx="712879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5406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План лекции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 fontScale="92500"/>
          </a:bodyPr>
          <a:lstStyle/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altLang="ru-RU" dirty="0" smtClean="0"/>
              <a:t>Нахождение в природе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altLang="ru-RU" dirty="0" smtClean="0"/>
              <a:t>Классификация. Определение. 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altLang="ru-RU" dirty="0" smtClean="0"/>
              <a:t>Номенклатура 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altLang="ru-RU" dirty="0" smtClean="0"/>
              <a:t>Особенности электронного и пространственного строения молекул гетероциклических соединений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altLang="ru-RU" dirty="0" smtClean="0"/>
              <a:t>Физические свойства.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altLang="ru-RU" dirty="0" smtClean="0"/>
              <a:t>Способы получения.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altLang="ru-RU" dirty="0" smtClean="0"/>
              <a:t>Химические свойства.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altLang="ru-RU" dirty="0" smtClean="0"/>
              <a:t>Применение.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Строение пятичленных </a:t>
            </a:r>
            <a:r>
              <a:rPr lang="ru-RU" sz="4400" dirty="0" err="1" smtClean="0">
                <a:solidFill>
                  <a:schemeClr val="bg2">
                    <a:lumMod val="50000"/>
                  </a:schemeClr>
                </a:solidFill>
              </a:rPr>
              <a:t>гетероциклов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 с одним </a:t>
            </a:r>
            <a:r>
              <a:rPr lang="ru-RU" sz="4400" dirty="0" err="1" smtClean="0">
                <a:solidFill>
                  <a:schemeClr val="bg2">
                    <a:lumMod val="50000"/>
                  </a:schemeClr>
                </a:solidFill>
              </a:rPr>
              <a:t>гетероатомом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56792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Ароматичность пятичленных </a:t>
            </a:r>
            <a:r>
              <a:rPr lang="ru-RU" sz="2400" dirty="0" err="1" smtClean="0">
                <a:solidFill>
                  <a:srgbClr val="FF0000"/>
                </a:solidFill>
              </a:rPr>
              <a:t>гетероциклов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с двумя </a:t>
            </a:r>
            <a:r>
              <a:rPr lang="ru-RU" sz="2400" dirty="0" err="1" smtClean="0"/>
              <a:t>π-связями </a:t>
            </a:r>
            <a:r>
              <a:rPr lang="ru-RU" sz="2400" dirty="0" smtClean="0"/>
              <a:t>обусловлена тем, что в сопряжение с </a:t>
            </a:r>
            <a:r>
              <a:rPr lang="ru-RU" sz="2400" dirty="0" err="1" smtClean="0"/>
              <a:t>π-электронами </a:t>
            </a:r>
            <a:r>
              <a:rPr lang="ru-RU" sz="2400" dirty="0" smtClean="0"/>
              <a:t>двух двойных связей вступает </a:t>
            </a:r>
            <a:r>
              <a:rPr lang="ru-RU" sz="2400" dirty="0" err="1" smtClean="0"/>
              <a:t>неподеленная</a:t>
            </a:r>
            <a:r>
              <a:rPr lang="ru-RU" sz="2400" dirty="0" smtClean="0"/>
              <a:t> пара электронов </a:t>
            </a:r>
            <a:r>
              <a:rPr lang="ru-RU" sz="2400" dirty="0" err="1" smtClean="0"/>
              <a:t>гетероатома</a:t>
            </a:r>
            <a:r>
              <a:rPr lang="ru-RU" sz="2400" dirty="0" smtClean="0"/>
              <a:t> N, O или S. В результате образуется единое </a:t>
            </a:r>
            <a:r>
              <a:rPr lang="ru-RU" sz="2400" dirty="0" err="1" smtClean="0"/>
              <a:t>шестиэлектронное</a:t>
            </a:r>
            <a:r>
              <a:rPr lang="ru-RU" sz="2400" dirty="0" smtClean="0"/>
              <a:t> облако, охватывающее все атомы цикла. Таким образом, в образовании кольцевого тока принимает участие шесть электронов, что согласуется с правилом Хюккеля:</a:t>
            </a: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3878" t="42038" r="31566" b="36624"/>
          <a:stretch>
            <a:fillRect/>
          </a:stretch>
        </p:blipFill>
        <p:spPr bwMode="auto">
          <a:xfrm>
            <a:off x="1835696" y="4653136"/>
            <a:ext cx="568863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53792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Строение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8072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Атомно-орбитальные модели тиофена, фурана и пиррола соответственно представлены ниже:</a:t>
            </a:r>
            <a:endParaRPr lang="ru-RU" sz="24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28492" t="72930" r="26699" b="7000"/>
          <a:stretch>
            <a:fillRect/>
          </a:stretch>
        </p:blipFill>
        <p:spPr bwMode="auto">
          <a:xfrm>
            <a:off x="755576" y="1988840"/>
            <a:ext cx="7344816" cy="191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5406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90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Строение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785926"/>
            <a:ext cx="5078938" cy="1283034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   </a:t>
            </a: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202432" y="1484784"/>
            <a:ext cx="7941568" cy="7920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980728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По сравнению с бензолом у этих </a:t>
            </a:r>
            <a:r>
              <a:rPr lang="ru-RU" sz="2400" dirty="0" err="1" smtClean="0"/>
              <a:t>гетероциклов</a:t>
            </a:r>
            <a:r>
              <a:rPr lang="ru-RU" sz="2400" dirty="0" smtClean="0"/>
              <a:t> </a:t>
            </a:r>
            <a:r>
              <a:rPr lang="ru-RU" sz="2400" b="1" i="1" dirty="0" smtClean="0"/>
              <a:t>вследствие несимметричности системы стабильность ниже и электронная плотность распределена неравномерно.</a:t>
            </a:r>
          </a:p>
          <a:p>
            <a:pPr algn="just"/>
            <a:r>
              <a:rPr lang="ru-RU" sz="2400" dirty="0" smtClean="0"/>
              <a:t>Степень ароматичности указанных </a:t>
            </a:r>
            <a:r>
              <a:rPr lang="ru-RU" sz="2400" dirty="0" err="1" smtClean="0"/>
              <a:t>гетероциклов</a:t>
            </a:r>
            <a:r>
              <a:rPr lang="ru-RU" sz="2400" dirty="0" smtClean="0"/>
              <a:t> ниже, чем у бензола и зависит от природы </a:t>
            </a:r>
            <a:r>
              <a:rPr lang="ru-RU" sz="2400" dirty="0" err="1" smtClean="0"/>
              <a:t>гетероатома</a:t>
            </a:r>
            <a:r>
              <a:rPr lang="ru-RU" sz="2400" dirty="0" smtClean="0"/>
              <a:t>. Поскольку </a:t>
            </a:r>
            <a:r>
              <a:rPr lang="ru-RU" sz="2400" dirty="0" err="1" smtClean="0"/>
              <a:t>электроотрицательность</a:t>
            </a:r>
            <a:r>
              <a:rPr lang="ru-RU" sz="2400" dirty="0" smtClean="0"/>
              <a:t> атома серы меньше </a:t>
            </a:r>
            <a:r>
              <a:rPr lang="ru-RU" sz="2400" dirty="0" err="1" smtClean="0"/>
              <a:t>электроотрицательности</a:t>
            </a:r>
            <a:r>
              <a:rPr lang="ru-RU" sz="2400" dirty="0" smtClean="0"/>
              <a:t> атомов азота и кислорода, доля участия </a:t>
            </a:r>
            <a:r>
              <a:rPr lang="ru-RU" sz="2400" dirty="0" err="1" smtClean="0"/>
              <a:t>неподеленной</a:t>
            </a:r>
            <a:r>
              <a:rPr lang="ru-RU" sz="2400" dirty="0" smtClean="0"/>
              <a:t> пары электронов атома серы в образовании ароматического секстета молекулы тиофена больше, чем атома азота в пирроле и атома кислорода в фуране. В приведенном ряду ароматичность уменьшается от фурана к бензолу.</a:t>
            </a:r>
            <a:endParaRPr lang="ru-RU" sz="2400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30475" t="78344" r="28166" b="15605"/>
          <a:stretch>
            <a:fillRect/>
          </a:stretch>
        </p:blipFill>
        <p:spPr bwMode="auto">
          <a:xfrm>
            <a:off x="971600" y="5589240"/>
            <a:ext cx="712879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Способы получения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179512" y="1844824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/>
          <p:nvPr/>
        </p:nvPicPr>
        <p:blipFill>
          <a:blip r:embed="rId2" cstate="print"/>
          <a:srcRect l="59550" t="59690" r="21994" b="13953"/>
          <a:stretch>
            <a:fillRect/>
          </a:stretch>
        </p:blipFill>
        <p:spPr bwMode="auto">
          <a:xfrm>
            <a:off x="7380312" y="188640"/>
            <a:ext cx="15121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1268760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1.  Промышленные способы получения:</a:t>
            </a:r>
          </a:p>
          <a:p>
            <a:pPr algn="just"/>
            <a:r>
              <a:rPr lang="ru-RU" sz="2400" dirty="0" smtClean="0"/>
              <a:t>1.1 В промышленных масштабах </a:t>
            </a:r>
            <a:r>
              <a:rPr lang="ru-RU" sz="2400" dirty="0" smtClean="0">
                <a:solidFill>
                  <a:srgbClr val="FF0000"/>
                </a:solidFill>
              </a:rPr>
              <a:t>пиррол</a:t>
            </a:r>
            <a:r>
              <a:rPr lang="ru-RU" sz="2400" dirty="0" smtClean="0"/>
              <a:t> выделяют при фракционной перегонке каменноугольной смолы. Синтетически его получают нагреванием </a:t>
            </a:r>
            <a:r>
              <a:rPr lang="ru-RU" sz="2400" dirty="0" err="1" smtClean="0"/>
              <a:t>диаммонийной</a:t>
            </a:r>
            <a:r>
              <a:rPr lang="ru-RU" sz="2400" dirty="0" smtClean="0"/>
              <a:t> соли слизевой кислоты: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3517" t="52781" r="21140" b="6250"/>
          <a:stretch>
            <a:fillRect/>
          </a:stretch>
        </p:blipFill>
        <p:spPr bwMode="auto">
          <a:xfrm>
            <a:off x="899592" y="3284984"/>
            <a:ext cx="741682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Способы получения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179512" y="1844824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/>
          <p:nvPr/>
        </p:nvPicPr>
        <p:blipFill>
          <a:blip r:embed="rId2" cstate="print"/>
          <a:srcRect l="59550" t="59690" r="21994" b="13953"/>
          <a:stretch>
            <a:fillRect/>
          </a:stretch>
        </p:blipFill>
        <p:spPr bwMode="auto">
          <a:xfrm>
            <a:off x="7380312" y="188640"/>
            <a:ext cx="15121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148478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1.2 Используют также метод перегонки </a:t>
            </a:r>
            <a:r>
              <a:rPr lang="ru-RU" sz="2400" dirty="0" err="1" smtClean="0"/>
              <a:t>сукцинимида</a:t>
            </a:r>
            <a:r>
              <a:rPr lang="ru-RU" sz="2400" dirty="0" smtClean="0"/>
              <a:t> с цинковой пылью:</a:t>
            </a:r>
            <a:endParaRPr lang="ru-RU" sz="2400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29592" t="48408" r="25661" b="24522"/>
          <a:stretch>
            <a:fillRect/>
          </a:stretch>
        </p:blipFill>
        <p:spPr bwMode="auto">
          <a:xfrm>
            <a:off x="683568" y="2276872"/>
            <a:ext cx="76328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6183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Способы получения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80728"/>
            <a:ext cx="8517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1.3 </a:t>
            </a:r>
            <a:r>
              <a:rPr lang="ru-RU" sz="2000" dirty="0" smtClean="0">
                <a:solidFill>
                  <a:srgbClr val="FF0000"/>
                </a:solidFill>
              </a:rPr>
              <a:t>Тиофен</a:t>
            </a:r>
            <a:r>
              <a:rPr lang="ru-RU" sz="2000" dirty="0" smtClean="0"/>
              <a:t> также был открыт как примесь бензола, полученного из </a:t>
            </a:r>
            <a:r>
              <a:rPr lang="ru-RU" sz="2000" dirty="0" err="1" smtClean="0"/>
              <a:t>ка</a:t>
            </a:r>
            <a:r>
              <a:rPr lang="ru-RU" sz="2000" dirty="0" smtClean="0"/>
              <a:t>-</a:t>
            </a:r>
          </a:p>
          <a:p>
            <a:pPr algn="just"/>
            <a:r>
              <a:rPr lang="ru-RU" sz="2000" dirty="0" err="1" smtClean="0"/>
              <a:t>менноугольной</a:t>
            </a:r>
            <a:r>
              <a:rPr lang="ru-RU" sz="2000" dirty="0" smtClean="0"/>
              <a:t> смолы. Промышленные способы получения тиофена основаны на реакциях дегидрирования </a:t>
            </a:r>
            <a:r>
              <a:rPr lang="ru-RU" sz="2000" dirty="0" err="1" smtClean="0"/>
              <a:t>алканов</a:t>
            </a:r>
            <a:r>
              <a:rPr lang="ru-RU" sz="2000" dirty="0" smtClean="0"/>
              <a:t>, </a:t>
            </a:r>
            <a:r>
              <a:rPr lang="ru-RU" sz="2000" dirty="0" err="1" smtClean="0"/>
              <a:t>алкенов</a:t>
            </a:r>
            <a:r>
              <a:rPr lang="ru-RU" sz="2000" dirty="0" smtClean="0"/>
              <a:t>, диенов и </a:t>
            </a:r>
            <a:r>
              <a:rPr lang="ru-RU" sz="2000" dirty="0" err="1" smtClean="0"/>
              <a:t>алкинов</a:t>
            </a:r>
            <a:r>
              <a:rPr lang="ru-RU" sz="2000" dirty="0" smtClean="0"/>
              <a:t> при нагревании с S. Примерами могут служить </a:t>
            </a:r>
            <a:r>
              <a:rPr lang="ru-RU" sz="2000" dirty="0" err="1" smtClean="0"/>
              <a:t>парофазная</a:t>
            </a:r>
            <a:r>
              <a:rPr lang="ru-RU" sz="2000" dirty="0" smtClean="0"/>
              <a:t> циклизация бутана с серой или реакция Чичибабина (пропускание смеси ацетилена с сероводородом над катализатором </a:t>
            </a:r>
            <a:r>
              <a:rPr lang="en-US" sz="2000" dirty="0" smtClean="0"/>
              <a:t>Al2O3):</a:t>
            </a:r>
            <a:endParaRPr lang="ru-RU" sz="2000" b="1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2942" t="32803" r="19041" b="11783"/>
          <a:stretch>
            <a:fillRect/>
          </a:stretch>
        </p:blipFill>
        <p:spPr bwMode="auto">
          <a:xfrm>
            <a:off x="1043608" y="2924944"/>
            <a:ext cx="712879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Способы получения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80728"/>
            <a:ext cx="85176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1.4 </a:t>
            </a:r>
            <a:r>
              <a:rPr lang="ru-RU" sz="2000" dirty="0" smtClean="0">
                <a:solidFill>
                  <a:srgbClr val="FF0000"/>
                </a:solidFill>
              </a:rPr>
              <a:t>Фуран</a:t>
            </a:r>
            <a:r>
              <a:rPr lang="ru-RU" sz="2000" dirty="0" smtClean="0"/>
              <a:t> получают из легкодоступного </a:t>
            </a:r>
            <a:r>
              <a:rPr lang="ru-RU" sz="2000" dirty="0" err="1" smtClean="0"/>
              <a:t>пентозансодержащего</a:t>
            </a:r>
            <a:r>
              <a:rPr lang="ru-RU" sz="2000" dirty="0" smtClean="0"/>
              <a:t> растительного сырья (отходы древесины, кукурузные кочерыжки, рисовые отруби). Полисахариды </a:t>
            </a:r>
            <a:r>
              <a:rPr lang="ru-RU" sz="2000" dirty="0" err="1" smtClean="0"/>
              <a:t>пентозаны</a:t>
            </a:r>
            <a:r>
              <a:rPr lang="ru-RU" sz="2000" dirty="0" smtClean="0"/>
              <a:t> в присутствии кислот при нагревании подвергаются гидролизу до моносахаридов – пентоз, которые затем превращаются в 2-фуранальдегид (фурфурол):</a:t>
            </a:r>
            <a:endParaRPr lang="ru-RU" sz="2000" b="1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20813" t="21019" r="17968" b="43949"/>
          <a:stretch>
            <a:fillRect/>
          </a:stretch>
        </p:blipFill>
        <p:spPr bwMode="auto">
          <a:xfrm>
            <a:off x="1187624" y="2844209"/>
            <a:ext cx="6840760" cy="224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5301208"/>
            <a:ext cx="8517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Образующийся фурфурол окислением переводят в </a:t>
            </a:r>
            <a:r>
              <a:rPr lang="ru-RU" sz="2000" dirty="0" err="1" smtClean="0"/>
              <a:t>α-фуранкарбоновую </a:t>
            </a:r>
            <a:r>
              <a:rPr lang="ru-RU" sz="2000" dirty="0" smtClean="0"/>
              <a:t>(пирослизевую) кислоту, которую термически </a:t>
            </a:r>
            <a:r>
              <a:rPr lang="ru-RU" sz="2000" dirty="0" err="1" smtClean="0"/>
              <a:t>декарбоксилируют</a:t>
            </a:r>
            <a:r>
              <a:rPr lang="ru-RU" sz="2000" dirty="0" smtClean="0"/>
              <a:t> в фуран.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Способы получения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80728"/>
            <a:ext cx="85176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2. Лабораторные способы:</a:t>
            </a:r>
          </a:p>
          <a:p>
            <a:pPr algn="just"/>
            <a:r>
              <a:rPr lang="ru-RU" sz="2000" b="1" i="1" dirty="0" smtClean="0"/>
              <a:t>2.1 Циклизация 1,4-дикарбонильных соединений (синтез по </a:t>
            </a:r>
            <a:r>
              <a:rPr lang="ru-RU" sz="2000" b="1" i="1" dirty="0" err="1" smtClean="0"/>
              <a:t>Паалю</a:t>
            </a:r>
            <a:r>
              <a:rPr lang="ru-RU" sz="2000" b="1" i="1" dirty="0" smtClean="0"/>
              <a:t> –</a:t>
            </a:r>
            <a:r>
              <a:rPr lang="ru-RU" sz="2000" b="1" i="1" dirty="0" err="1" smtClean="0"/>
              <a:t>Кнорру</a:t>
            </a:r>
            <a:r>
              <a:rPr lang="ru-RU" sz="2000" b="1" i="1" dirty="0" smtClean="0"/>
              <a:t>). Для получения фурана и его производных на 1,4-дикарбонильные </a:t>
            </a:r>
            <a:r>
              <a:rPr lang="ru-RU" sz="2000" dirty="0" smtClean="0"/>
              <a:t>соединения действуют </a:t>
            </a:r>
            <a:r>
              <a:rPr lang="ru-RU" sz="2000" dirty="0" err="1" smtClean="0"/>
              <a:t>водоотнимающими</a:t>
            </a:r>
            <a:r>
              <a:rPr lang="ru-RU" sz="2000" dirty="0" smtClean="0"/>
              <a:t> средствами (концентрированная H2SO4, P2O5), для синтеза пиррола и его гомологов – аммиаком, для получения тиофена и его производных применяют </a:t>
            </a:r>
            <a:r>
              <a:rPr lang="ru-RU" sz="2000" dirty="0" err="1" smtClean="0"/>
              <a:t>пентасульфид</a:t>
            </a:r>
            <a:r>
              <a:rPr lang="ru-RU" sz="2000" dirty="0" smtClean="0"/>
              <a:t> фосфора P2S5:</a:t>
            </a:r>
            <a:endParaRPr lang="ru-RU" sz="2000" b="1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17045" t="24522" r="14926" b="18153"/>
          <a:stretch>
            <a:fillRect/>
          </a:stretch>
        </p:blipFill>
        <p:spPr bwMode="auto">
          <a:xfrm>
            <a:off x="1331640" y="3284984"/>
            <a:ext cx="648072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Способы получения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836712"/>
            <a:ext cx="85176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/>
              <a:t>2.2 Взаимные превращения фурана, пиррола и тиофена (цикл Юрьева). </a:t>
            </a:r>
            <a:r>
              <a:rPr lang="ru-RU" sz="2000" dirty="0" smtClean="0"/>
              <a:t>Реакции взаимных превращений фурана, пиррола и тиофена были открыты Ю. К. Юрьевым. При каталитическом действии оксида алюминия при температуре ~450°C фуран в присутствии аммиака превращается в пиррол, а в присутствии сероводорода – в тиофен. В этих условиях пиррол и тиофен под действием воды трансформируются в фуран. Аналогично тиофен в присутствии аммиака превращается в пиррол, а пиррол в присутствии</a:t>
            </a:r>
          </a:p>
          <a:p>
            <a:pPr algn="just"/>
            <a:r>
              <a:rPr lang="ru-RU" sz="2000" dirty="0" smtClean="0"/>
              <a:t>сероводорода – в тиофен:</a:t>
            </a:r>
            <a:endParaRPr lang="ru-RU" sz="2000" b="1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5956" t="18153" r="24384" b="35032"/>
          <a:stretch>
            <a:fillRect/>
          </a:stretch>
        </p:blipFill>
        <p:spPr bwMode="auto">
          <a:xfrm>
            <a:off x="1907704" y="3717032"/>
            <a:ext cx="5400600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90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Физические свойства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785926"/>
            <a:ext cx="5078938" cy="1283034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   </a:t>
            </a: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202432" y="1484784"/>
            <a:ext cx="7941568" cy="7920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124744"/>
            <a:ext cx="8496944" cy="5406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Свежеперегнанный пиррол – бесцветная жидкость (</a:t>
            </a:r>
            <a:r>
              <a:rPr lang="ru-RU" sz="2400" b="1" i="1" dirty="0" err="1" smtClean="0"/>
              <a:t>Ткип</a:t>
            </a:r>
            <a:r>
              <a:rPr lang="ru-RU" sz="2400" b="1" i="1" dirty="0" smtClean="0"/>
              <a:t> = 130°С) с ха</a:t>
            </a:r>
            <a:r>
              <a:rPr lang="ru-RU" sz="2400" b="1" dirty="0" smtClean="0"/>
              <a:t>рактерным запахом. </a:t>
            </a:r>
            <a:r>
              <a:rPr lang="ru-RU" sz="2400" dirty="0" smtClean="0"/>
              <a:t>На воздухе и на свету быстро окрашивается в </a:t>
            </a:r>
            <a:r>
              <a:rPr lang="ru-RU" sz="2400" dirty="0" err="1" smtClean="0"/>
              <a:t>темнокоричневый</a:t>
            </a:r>
            <a:r>
              <a:rPr lang="ru-RU" sz="2400" dirty="0" smtClean="0"/>
              <a:t> цвет, со временем </a:t>
            </a:r>
            <a:r>
              <a:rPr lang="ru-RU" sz="2400" dirty="0" err="1" smtClean="0"/>
              <a:t>осмоляется</a:t>
            </a:r>
            <a:r>
              <a:rPr lang="ru-RU" sz="2400" dirty="0" smtClean="0"/>
              <a:t>. </a:t>
            </a:r>
            <a:r>
              <a:rPr lang="ru-RU" sz="2400" dirty="0" err="1" smtClean="0"/>
              <a:t>Малорастворим</a:t>
            </a:r>
            <a:r>
              <a:rPr lang="ru-RU" sz="2400" dirty="0" smtClean="0"/>
              <a:t> в воде, хорошо растворим в этаноле и бензоле.</a:t>
            </a:r>
          </a:p>
          <a:p>
            <a:pPr algn="just"/>
            <a:r>
              <a:rPr lang="ru-RU" sz="2400" b="1" i="1" dirty="0" smtClean="0"/>
              <a:t>Фуран – бесцветная жидкость (</a:t>
            </a:r>
            <a:r>
              <a:rPr lang="ru-RU" sz="2400" b="1" i="1" dirty="0" err="1" smtClean="0"/>
              <a:t>Ткип</a:t>
            </a:r>
            <a:r>
              <a:rPr lang="ru-RU" sz="2400" b="1" i="1" dirty="0" smtClean="0"/>
              <a:t> = 31°C), имеющая слабый запах </a:t>
            </a:r>
            <a:r>
              <a:rPr lang="ru-RU" sz="2400" dirty="0" smtClean="0"/>
              <a:t>хлороформа. В воде не растворяется, но смешивается со всеми органическими растворителями.</a:t>
            </a:r>
          </a:p>
          <a:p>
            <a:pPr algn="just"/>
            <a:r>
              <a:rPr lang="ru-RU" sz="2400" b="1" i="1" dirty="0" smtClean="0"/>
              <a:t>Тиофен – бесцветная жидкость (</a:t>
            </a:r>
            <a:r>
              <a:rPr lang="ru-RU" sz="2400" b="1" i="1" dirty="0" err="1" smtClean="0"/>
              <a:t>Ткип</a:t>
            </a:r>
            <a:r>
              <a:rPr lang="ru-RU" sz="2400" b="1" i="1" dirty="0" smtClean="0"/>
              <a:t> = 84,1°C), обладающая слабым </a:t>
            </a:r>
            <a:r>
              <a:rPr lang="ru-RU" sz="2400" dirty="0" smtClean="0"/>
              <a:t>неприятным запахом, характерным для сернистых соединений. В воде не растворяется, смешивается с органическими растворителями. Достаточно устойчив к действию высокой температуры, но на свету подвергается окислению.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Нахождение в природе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44644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Гетероциклические соединения </a:t>
            </a:r>
            <a:r>
              <a:rPr lang="ru-RU" dirty="0" smtClean="0"/>
              <a:t>– самая распространенная группа органических соединений. Они входят в состав многих веществ природного происхождения, таких как нуклеиновые кислоты, хлорофилл, </a:t>
            </a:r>
            <a:r>
              <a:rPr lang="ru-RU" dirty="0" err="1" smtClean="0"/>
              <a:t>гем</a:t>
            </a:r>
            <a:r>
              <a:rPr lang="ru-RU" dirty="0" smtClean="0"/>
              <a:t> крови, алкалоиды, пенициллины, многие витамины. Гетероциклические соединения играют важную роль в процессах метаболизма, обладают высокой биологической активностью. Значительная часть современных лекарственных веществ содержит в своей структуре </a:t>
            </a:r>
            <a:r>
              <a:rPr lang="ru-RU" dirty="0" err="1" smtClean="0"/>
              <a:t>гетероциклы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785926"/>
            <a:ext cx="5078938" cy="1283034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92696"/>
            <a:ext cx="85176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1 .Взаимодействие с минеральными кислотами (</a:t>
            </a:r>
            <a:r>
              <a:rPr lang="ru-RU" sz="2000" b="1" dirty="0" err="1" smtClean="0"/>
              <a:t>ацидофобность</a:t>
            </a:r>
            <a:r>
              <a:rPr lang="ru-RU" sz="2000" b="1" dirty="0" smtClean="0"/>
              <a:t>). </a:t>
            </a:r>
            <a:r>
              <a:rPr lang="ru-RU" sz="2000" dirty="0" smtClean="0"/>
              <a:t>В присутствии сильных минеральных кислот пиррол и фуран (но не тиофен) </a:t>
            </a:r>
            <a:r>
              <a:rPr lang="ru-RU" sz="2000" dirty="0" err="1" smtClean="0"/>
              <a:t>осмоляются</a:t>
            </a:r>
            <a:r>
              <a:rPr lang="ru-RU" sz="2000" dirty="0" smtClean="0"/>
              <a:t>, образуя полимерные продукты темного цвета, поэтому эти </a:t>
            </a:r>
            <a:r>
              <a:rPr lang="ru-RU" sz="2000" dirty="0" err="1" smtClean="0"/>
              <a:t>гетероциклы</a:t>
            </a:r>
            <a:r>
              <a:rPr lang="ru-RU" sz="2000" dirty="0" smtClean="0"/>
              <a:t> считаются </a:t>
            </a:r>
            <a:r>
              <a:rPr lang="ru-RU" sz="2000" b="1" i="1" dirty="0" err="1" smtClean="0"/>
              <a:t>ацидофобными</a:t>
            </a:r>
            <a:r>
              <a:rPr lang="ru-RU" sz="2000" b="1" i="1" dirty="0" smtClean="0"/>
              <a:t> (от лат. </a:t>
            </a:r>
            <a:r>
              <a:rPr lang="ru-RU" sz="2000" b="1" i="1" dirty="0" err="1" smtClean="0"/>
              <a:t>acidum</a:t>
            </a:r>
            <a:r>
              <a:rPr lang="ru-RU" sz="2000" b="1" i="1" dirty="0" smtClean="0"/>
              <a:t> – кислота и </a:t>
            </a:r>
            <a:r>
              <a:rPr lang="ru-RU" sz="2000" b="1" dirty="0" smtClean="0"/>
              <a:t>греч. </a:t>
            </a:r>
            <a:r>
              <a:rPr lang="ru-RU" sz="2000" b="1" dirty="0" err="1" smtClean="0"/>
              <a:t>phobos</a:t>
            </a:r>
            <a:r>
              <a:rPr lang="ru-RU" sz="2000" b="1" dirty="0" smtClean="0"/>
              <a:t> – страх</a:t>
            </a:r>
            <a:r>
              <a:rPr lang="ru-RU" sz="2000" dirty="0" smtClean="0"/>
              <a:t>), что означает «</a:t>
            </a:r>
            <a:r>
              <a:rPr lang="ru-RU" sz="2000" dirty="0" err="1" smtClean="0"/>
              <a:t>кислотобоязнь</a:t>
            </a:r>
            <a:r>
              <a:rPr lang="ru-RU" sz="2000" dirty="0" smtClean="0"/>
              <a:t>». </a:t>
            </a:r>
            <a:r>
              <a:rPr lang="ru-RU" sz="2000" dirty="0" err="1" smtClean="0"/>
              <a:t>Ацидофобность</a:t>
            </a:r>
            <a:r>
              <a:rPr lang="ru-RU" sz="2000" dirty="0" smtClean="0"/>
              <a:t> обусловлена присоединением протона, преимущественно к </a:t>
            </a:r>
            <a:r>
              <a:rPr lang="ru-RU" sz="2000" dirty="0" err="1" smtClean="0"/>
              <a:t>α-углеродному</a:t>
            </a:r>
            <a:r>
              <a:rPr lang="ru-RU" sz="2000" b="1" dirty="0" err="1" smtClean="0"/>
              <a:t> </a:t>
            </a:r>
            <a:r>
              <a:rPr lang="ru-RU" sz="2000" dirty="0" smtClean="0"/>
              <a:t>атому цикла, что приводит к нарушению ароматичности кольца. После этого происходит либо разрыв цикла с образованием полимера (наиболее вероятный процесс для фурана), либо полимеризация образовавшейся диеновой структуры, протекающая с сохранением цикла:</a:t>
            </a:r>
            <a:endParaRPr lang="ru-RU" sz="2000" b="1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14359" t="12102" r="10811" b="27389"/>
          <a:stretch>
            <a:fillRect/>
          </a:stretch>
        </p:blipFill>
        <p:spPr bwMode="auto">
          <a:xfrm>
            <a:off x="1835696" y="4149080"/>
            <a:ext cx="590465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08720"/>
            <a:ext cx="85176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2. Реакции </a:t>
            </a:r>
            <a:r>
              <a:rPr lang="ru-RU" sz="2000" b="1" dirty="0" err="1" smtClean="0"/>
              <a:t>электрофильного</a:t>
            </a:r>
            <a:r>
              <a:rPr lang="ru-RU" sz="2000" b="1" dirty="0" smtClean="0"/>
              <a:t> ароматического замещения (</a:t>
            </a:r>
            <a:r>
              <a:rPr lang="en-US" sz="2000" b="1" i="1" dirty="0" smtClean="0"/>
              <a:t>SE)</a:t>
            </a:r>
          </a:p>
          <a:p>
            <a:pPr algn="just"/>
            <a:r>
              <a:rPr lang="ru-RU" sz="2000" dirty="0" smtClean="0"/>
              <a:t>Будучи </a:t>
            </a:r>
            <a:r>
              <a:rPr lang="ru-RU" sz="2000" dirty="0" err="1" smtClean="0"/>
              <a:t>π-избыточными </a:t>
            </a:r>
            <a:r>
              <a:rPr lang="ru-RU" sz="2000" dirty="0" smtClean="0"/>
              <a:t>ароматическими системами, пиррол, фуран и</a:t>
            </a:r>
          </a:p>
          <a:p>
            <a:pPr algn="just"/>
            <a:r>
              <a:rPr lang="ru-RU" sz="2000" dirty="0" smtClean="0"/>
              <a:t>тиофен легко вступают в характерные для ароматических соединений реакции </a:t>
            </a:r>
            <a:r>
              <a:rPr lang="ru-RU" sz="2000" dirty="0" err="1" smtClean="0"/>
              <a:t>электрофильного</a:t>
            </a:r>
            <a:r>
              <a:rPr lang="ru-RU" sz="2000" dirty="0" smtClean="0"/>
              <a:t> замещения. Эти реакции протекают значительно легче, чем у бензола. Указанные </a:t>
            </a:r>
            <a:r>
              <a:rPr lang="ru-RU" sz="2000" dirty="0" err="1" smtClean="0"/>
              <a:t>гетероциклы</a:t>
            </a:r>
            <a:r>
              <a:rPr lang="ru-RU" sz="2000" dirty="0" smtClean="0"/>
              <a:t> по активности в </a:t>
            </a:r>
            <a:r>
              <a:rPr lang="ru-RU" sz="2000" i="1" dirty="0" smtClean="0"/>
              <a:t>SE реакциях </a:t>
            </a:r>
            <a:r>
              <a:rPr lang="ru-RU" sz="2000" dirty="0" smtClean="0"/>
              <a:t>располагаются в ряд: </a:t>
            </a:r>
          </a:p>
          <a:p>
            <a:pPr algn="ctr"/>
            <a:r>
              <a:rPr lang="ru-RU" sz="2000" b="1" dirty="0" smtClean="0"/>
              <a:t>пиррол &gt; фуран &gt; тиофен.</a:t>
            </a:r>
            <a:endParaRPr lang="ru-RU" sz="2000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4001" t="19427" r="11527" b="7962"/>
          <a:stretch>
            <a:fillRect/>
          </a:stretch>
        </p:blipFill>
        <p:spPr bwMode="auto">
          <a:xfrm>
            <a:off x="1763688" y="3140968"/>
            <a:ext cx="648072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908720"/>
            <a:ext cx="85176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2. 1 </a:t>
            </a:r>
            <a:r>
              <a:rPr lang="ru-RU" sz="2000" b="1" i="1" dirty="0" err="1" smtClean="0"/>
              <a:t>Ацилирование</a:t>
            </a:r>
            <a:r>
              <a:rPr lang="ru-RU" sz="2000" b="1" i="1" dirty="0" smtClean="0"/>
              <a:t>. </a:t>
            </a:r>
            <a:r>
              <a:rPr lang="ru-RU" sz="2000" i="1" dirty="0" smtClean="0"/>
              <a:t>При </a:t>
            </a:r>
            <a:r>
              <a:rPr lang="ru-RU" sz="2000" i="1" dirty="0" err="1" smtClean="0"/>
              <a:t>ацилировании</a:t>
            </a:r>
            <a:r>
              <a:rPr lang="ru-RU" sz="2000" i="1" dirty="0" smtClean="0"/>
              <a:t> фурана и пиррола в качестве </a:t>
            </a:r>
            <a:r>
              <a:rPr lang="ru-RU" sz="2000" i="1" dirty="0" err="1" smtClean="0"/>
              <a:t>элек</a:t>
            </a:r>
            <a:r>
              <a:rPr lang="ru-RU" sz="2000" dirty="0" err="1" smtClean="0"/>
              <a:t>трофильных</a:t>
            </a:r>
            <a:r>
              <a:rPr lang="ru-RU" sz="2000" dirty="0" smtClean="0"/>
              <a:t> реагентов используют ангидриды кислот в присутствии кислот Льюиса (SnCl4 или ZnCl2). Для </a:t>
            </a:r>
            <a:r>
              <a:rPr lang="ru-RU" sz="2000" dirty="0" err="1" smtClean="0"/>
              <a:t>ацилирования</a:t>
            </a:r>
            <a:r>
              <a:rPr lang="ru-RU" sz="2000" dirty="0" smtClean="0"/>
              <a:t> тиофена можно применять не только ангидриды, но и </a:t>
            </a:r>
            <a:r>
              <a:rPr lang="ru-RU" sz="2000" dirty="0" err="1" smtClean="0"/>
              <a:t>хлорангидриды</a:t>
            </a:r>
            <a:r>
              <a:rPr lang="ru-RU" sz="2000" dirty="0" smtClean="0"/>
              <a:t> карбоновых кислот в присутствии хлорида алюминия:</a:t>
            </a:r>
            <a:endParaRPr lang="ru-RU" sz="2000" b="1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l="18271" t="55096" r="15105" b="13694"/>
          <a:stretch>
            <a:fillRect/>
          </a:stretch>
        </p:blipFill>
        <p:spPr bwMode="auto">
          <a:xfrm>
            <a:off x="323528" y="2780928"/>
            <a:ext cx="85689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908720"/>
            <a:ext cx="8517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2. 2 </a:t>
            </a:r>
            <a:r>
              <a:rPr lang="ru-RU" sz="2000" b="1" i="1" dirty="0" smtClean="0"/>
              <a:t>Сульфирование. </a:t>
            </a:r>
            <a:r>
              <a:rPr lang="ru-RU" sz="2000" dirty="0" smtClean="0"/>
              <a:t>Тиофен легко сульфируется концентрированной серной кислотой. Реакция протекает на холоду с высоким выходом. В этой реакции тиофен значительно более </a:t>
            </a:r>
            <a:r>
              <a:rPr lang="ru-RU" sz="2000" dirty="0" err="1" smtClean="0"/>
              <a:t>реакционноспособен</a:t>
            </a:r>
            <a:r>
              <a:rPr lang="ru-RU" sz="2000" dirty="0" smtClean="0"/>
              <a:t>, чем бензол, который с серной кислотой в указанных условиях не реагирует, что позволяет использовать сульфирование при очистке технического бензола от примеси тиофена:</a:t>
            </a:r>
            <a:endParaRPr lang="ru-RU" sz="2000" b="1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2416" t="51911" r="21009" b="24204"/>
          <a:stretch>
            <a:fillRect/>
          </a:stretch>
        </p:blipFill>
        <p:spPr bwMode="auto">
          <a:xfrm>
            <a:off x="971600" y="3068960"/>
            <a:ext cx="7272808" cy="219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908720"/>
            <a:ext cx="8517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2. 3 </a:t>
            </a:r>
            <a:r>
              <a:rPr lang="ru-RU" sz="2000" b="1" i="1" dirty="0" smtClean="0"/>
              <a:t>Галогенирование. </a:t>
            </a:r>
            <a:r>
              <a:rPr lang="ru-RU" sz="2000" dirty="0" smtClean="0"/>
              <a:t>Галогенирование фурана протекает довольно сложно. В зависимости от условий проведения реакции наряду с замещением атомов водорода на атомы галогена образуются также продукты 2,5-присоединения:</a:t>
            </a:r>
            <a:endParaRPr lang="ru-RU" sz="2000" b="1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20089" t="14968" r="20115" b="61146"/>
          <a:stretch>
            <a:fillRect/>
          </a:stretch>
        </p:blipFill>
        <p:spPr bwMode="auto">
          <a:xfrm>
            <a:off x="611560" y="2636912"/>
            <a:ext cx="792088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908720"/>
            <a:ext cx="85176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2. 3 </a:t>
            </a:r>
            <a:r>
              <a:rPr lang="ru-RU" sz="2000" dirty="0" smtClean="0"/>
              <a:t>Пиррол с галогенами реагирует очень легко, образуя </a:t>
            </a:r>
            <a:r>
              <a:rPr lang="ru-RU" sz="2000" dirty="0" err="1" smtClean="0"/>
              <a:t>тетрагалогено</a:t>
            </a:r>
            <a:r>
              <a:rPr lang="ru-RU" sz="2000" dirty="0" smtClean="0"/>
              <a:t>-</a:t>
            </a:r>
          </a:p>
          <a:p>
            <a:pPr algn="just"/>
            <a:r>
              <a:rPr lang="ru-RU" sz="2000" dirty="0" smtClean="0"/>
              <a:t>пирролы. Для получения </a:t>
            </a:r>
            <a:r>
              <a:rPr lang="ru-RU" sz="2000" dirty="0" err="1" smtClean="0"/>
              <a:t>моногалогенозамещенных</a:t>
            </a:r>
            <a:r>
              <a:rPr lang="ru-RU" sz="2000" dirty="0" smtClean="0"/>
              <a:t> производных пиррола требуются специальные условия. Так, при действии на пиррол </a:t>
            </a:r>
            <a:r>
              <a:rPr lang="ru-RU" sz="2000" i="1" dirty="0" err="1" smtClean="0"/>
              <a:t>сульфурилхлорида</a:t>
            </a:r>
            <a:r>
              <a:rPr lang="ru-RU" sz="2000" i="1" dirty="0" smtClean="0"/>
              <a:t> SO2Cl2 происходит последовательное замещение атомов водорода </a:t>
            </a:r>
            <a:r>
              <a:rPr lang="ru-RU" sz="2000" dirty="0" smtClean="0"/>
              <a:t>на атомы галогена:</a:t>
            </a:r>
            <a:endParaRPr lang="ru-RU" sz="2000" b="1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15951" t="63694" r="12242" b="5414"/>
          <a:stretch>
            <a:fillRect/>
          </a:stretch>
        </p:blipFill>
        <p:spPr bwMode="auto">
          <a:xfrm>
            <a:off x="611560" y="2924945"/>
            <a:ext cx="799288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0774" t="12420" r="28802" b="11146"/>
          <a:stretch>
            <a:fillRect/>
          </a:stretch>
        </p:blipFill>
        <p:spPr bwMode="auto">
          <a:xfrm>
            <a:off x="1547664" y="836712"/>
            <a:ext cx="626469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1191" t="13057" r="28524" b="9236"/>
          <a:stretch>
            <a:fillRect/>
          </a:stretch>
        </p:blipFill>
        <p:spPr bwMode="auto">
          <a:xfrm>
            <a:off x="1403648" y="908720"/>
            <a:ext cx="648072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32503" t="10525" r="28436" b="5732"/>
          <a:stretch>
            <a:fillRect/>
          </a:stretch>
        </p:blipFill>
        <p:spPr bwMode="auto">
          <a:xfrm>
            <a:off x="1835696" y="1052736"/>
            <a:ext cx="604867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08721"/>
            <a:ext cx="85896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3. Идентификация пиррола, фурана и тиофена</a:t>
            </a:r>
          </a:p>
          <a:p>
            <a:pPr algn="just"/>
            <a:r>
              <a:rPr lang="ru-RU" sz="2000" dirty="0" smtClean="0"/>
              <a:t>Обнаружение гетероциклических соединений с помощью химических методов достаточно ограничено. Для идентификации пиррола и фурана применяют простой и доступный метод </a:t>
            </a:r>
            <a:r>
              <a:rPr lang="ru-RU" sz="2000" i="1" dirty="0" smtClean="0"/>
              <a:t>– окрашивание сосновой лучины. Пары пиррола окрашивают со</a:t>
            </a:r>
            <a:r>
              <a:rPr lang="ru-RU" sz="2000" dirty="0" smtClean="0"/>
              <a:t>сновую лучину, смоченную соляной кислотой, в красный цвет, а фурана </a:t>
            </a:r>
            <a:r>
              <a:rPr lang="ru-RU" sz="2000" i="1" dirty="0" smtClean="0"/>
              <a:t>– </a:t>
            </a:r>
            <a:r>
              <a:rPr lang="ru-RU" sz="2000" dirty="0" smtClean="0"/>
              <a:t>в интенсивно-зеленый.</a:t>
            </a:r>
          </a:p>
          <a:p>
            <a:pPr algn="just"/>
            <a:r>
              <a:rPr lang="ru-RU" sz="2000" dirty="0" smtClean="0"/>
              <a:t>Качественной реакцией на тиофен служит </a:t>
            </a:r>
            <a:r>
              <a:rPr lang="ru-RU" sz="2000" i="1" dirty="0" err="1" smtClean="0"/>
              <a:t>индофениновая</a:t>
            </a:r>
            <a:r>
              <a:rPr lang="ru-RU" sz="2000" i="1" dirty="0" smtClean="0"/>
              <a:t> реакция: </a:t>
            </a:r>
            <a:r>
              <a:rPr lang="ru-RU" sz="2000" dirty="0" smtClean="0"/>
              <a:t>смесь изатина с концентрированной серной кислотой даже от следовых количеств тиофена окрашивается в синий цвет.</a:t>
            </a:r>
          </a:p>
          <a:p>
            <a:pPr algn="just"/>
            <a:r>
              <a:rPr lang="ru-RU" sz="2000" dirty="0" smtClean="0"/>
              <a:t>Пиррол, фуран и тиофен также могут быть идентифицированы по физическим константам (температура кипения, показатель преломления и др.) и спектральным характеристикам.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Определение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63359" t="24308" r="28820" b="56038"/>
          <a:stretch>
            <a:fillRect/>
          </a:stretch>
        </p:blipFill>
        <p:spPr bwMode="auto">
          <a:xfrm flipH="1">
            <a:off x="7884368" y="188640"/>
            <a:ext cx="10446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223224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/>
              <a:t>Гетероциклическими </a:t>
            </a:r>
            <a:r>
              <a:rPr lang="ru-RU" dirty="0" smtClean="0"/>
              <a:t>называют циклические соединения, которые, кроме атомов углерода, содержат атомы других элементов, таких как кислород, азот, сера. Для живых организмов важное значение имеют гетероциклические соединения, содержащие в цикле один или несколько атомов азота, например гемоглобин и хлорофилл.</a:t>
            </a:r>
          </a:p>
          <a:p>
            <a:pPr>
              <a:buNone/>
            </a:pPr>
            <a:endParaRPr lang="ru-RU" sz="2400" dirty="0" smtClean="0"/>
          </a:p>
          <a:p>
            <a:pPr algn="just">
              <a:buNone/>
            </a:pPr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</p:txBody>
      </p:sp>
      <p:pic>
        <p:nvPicPr>
          <p:cNvPr id="9" name="Рисунок 8"/>
          <p:cNvPicPr/>
          <p:nvPr/>
        </p:nvPicPr>
        <p:blipFill>
          <a:blip r:embed="rId4" cstate="print"/>
          <a:srcRect l="50532" t="50318" r="22441" b="34395"/>
          <a:stretch>
            <a:fillRect/>
          </a:stretch>
        </p:blipFill>
        <p:spPr bwMode="auto">
          <a:xfrm>
            <a:off x="899592" y="3717032"/>
            <a:ext cx="770485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Шестичленные гетероциклические соединения с одним </a:t>
            </a:r>
            <a:r>
              <a:rPr lang="ru-RU" sz="4800" dirty="0" err="1" smtClean="0">
                <a:solidFill>
                  <a:schemeClr val="bg2">
                    <a:lumMod val="50000"/>
                  </a:schemeClr>
                </a:solidFill>
              </a:rPr>
              <a:t>гетероатомом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556792"/>
            <a:ext cx="8517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Важнейшими представителями шестичленных гетероциклических со-</a:t>
            </a:r>
          </a:p>
          <a:p>
            <a:r>
              <a:rPr lang="ru-RU" sz="2000" dirty="0" smtClean="0"/>
              <a:t>единений с одним </a:t>
            </a:r>
            <a:r>
              <a:rPr lang="ru-RU" sz="2000" dirty="0" err="1" smtClean="0"/>
              <a:t>гетероатомом</a:t>
            </a:r>
            <a:r>
              <a:rPr lang="ru-RU" sz="2000" dirty="0" smtClean="0"/>
              <a:t> являются азотсодержащие </a:t>
            </a:r>
            <a:r>
              <a:rPr lang="ru-RU" sz="2000" dirty="0" err="1" smtClean="0"/>
              <a:t>гетероциклы</a:t>
            </a:r>
            <a:r>
              <a:rPr lang="ru-RU" sz="2000" dirty="0" smtClean="0"/>
              <a:t> – </a:t>
            </a:r>
            <a:r>
              <a:rPr lang="ru-RU" sz="2000" i="1" dirty="0" smtClean="0"/>
              <a:t>пиридин, хинолин, </a:t>
            </a:r>
            <a:r>
              <a:rPr lang="ru-RU" sz="2000" i="1" dirty="0" err="1" smtClean="0"/>
              <a:t>изохинолин</a:t>
            </a:r>
            <a:r>
              <a:rPr lang="ru-RU" sz="2000" i="1" dirty="0" smtClean="0"/>
              <a:t>, акридин, а также кислородсодержащие </a:t>
            </a:r>
            <a:r>
              <a:rPr lang="ru-RU" sz="2000" i="1" dirty="0" err="1" smtClean="0"/>
              <a:t>гете</a:t>
            </a:r>
            <a:r>
              <a:rPr lang="ru-RU" sz="2000" dirty="0" err="1" smtClean="0"/>
              <a:t>роциклы</a:t>
            </a:r>
            <a:r>
              <a:rPr lang="ru-RU" sz="2000" dirty="0" smtClean="0"/>
              <a:t> – </a:t>
            </a:r>
            <a:r>
              <a:rPr lang="el-GR" sz="2000" dirty="0" smtClean="0"/>
              <a:t>α- </a:t>
            </a:r>
            <a:r>
              <a:rPr lang="ru-RU" sz="2000" dirty="0" smtClean="0"/>
              <a:t>и </a:t>
            </a:r>
            <a:r>
              <a:rPr lang="el-GR" sz="2000" dirty="0" smtClean="0"/>
              <a:t>γ-</a:t>
            </a:r>
            <a:r>
              <a:rPr lang="ru-RU" sz="2000" dirty="0" err="1" smtClean="0"/>
              <a:t>пираны</a:t>
            </a:r>
            <a:r>
              <a:rPr lang="ru-RU" sz="2000" dirty="0" smtClean="0"/>
              <a:t>.</a:t>
            </a:r>
            <a:endParaRPr lang="ru-RU" sz="2000" b="1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34773" t="70701" r="31566" b="12739"/>
          <a:stretch>
            <a:fillRect/>
          </a:stretch>
        </p:blipFill>
        <p:spPr bwMode="auto">
          <a:xfrm>
            <a:off x="395536" y="3140968"/>
            <a:ext cx="8388423" cy="229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Пиридин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980728"/>
            <a:ext cx="8517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Пиридин (азин) </a:t>
            </a:r>
            <a:r>
              <a:rPr lang="ru-RU" sz="2000" dirty="0" smtClean="0"/>
              <a:t>можно рассматривать как аналог бензола, в молекуле</a:t>
            </a:r>
          </a:p>
          <a:p>
            <a:pPr algn="just"/>
            <a:r>
              <a:rPr lang="ru-RU" sz="2000" dirty="0" smtClean="0"/>
              <a:t>которого вместо одного CH-фрагмента шестичленного кольца находится атом азота:</a:t>
            </a:r>
            <a:endParaRPr lang="ru-RU" sz="2000" dirty="0"/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 l="46127" t="20382" r="44269" b="65605"/>
          <a:stretch>
            <a:fillRect/>
          </a:stretch>
        </p:blipFill>
        <p:spPr bwMode="auto">
          <a:xfrm>
            <a:off x="3491880" y="2348880"/>
            <a:ext cx="259006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51520" y="4869160"/>
            <a:ext cx="8676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Пиридин представляет собой бесцветную жидкость с температурой</a:t>
            </a:r>
          </a:p>
          <a:p>
            <a:pPr algn="just"/>
            <a:r>
              <a:rPr lang="ru-RU" dirty="0" smtClean="0"/>
              <a:t>кипения 115°C. Он обладает характерным неприятным запахом, устойчив</a:t>
            </a:r>
          </a:p>
          <a:p>
            <a:pPr algn="just"/>
            <a:r>
              <a:rPr lang="ru-RU" dirty="0" smtClean="0"/>
              <a:t>при хранении. Пиридин смешивается во всех отношениях с водой, этанолом и большинством органических растворителей.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Строение пиридина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980728"/>
            <a:ext cx="85176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Пиридин является шестичленным гетероароматическим аналогом </a:t>
            </a:r>
            <a:r>
              <a:rPr lang="ru-RU" sz="2000" dirty="0" err="1" smtClean="0"/>
              <a:t>бен</a:t>
            </a:r>
            <a:r>
              <a:rPr lang="ru-RU" sz="2000" dirty="0" smtClean="0"/>
              <a:t>-</a:t>
            </a:r>
          </a:p>
          <a:p>
            <a:pPr algn="just"/>
            <a:r>
              <a:rPr lang="ru-RU" sz="2000" dirty="0" smtClean="0"/>
              <a:t>зола. Его плоская молекула имеет сопряженную систему из шести </a:t>
            </a:r>
            <a:r>
              <a:rPr lang="ru-RU" sz="2000" dirty="0" smtClean="0"/>
              <a:t>электронов</a:t>
            </a:r>
            <a:r>
              <a:rPr lang="ru-RU" sz="2000" dirty="0" smtClean="0"/>
              <a:t>. Все атомы цикла находятся в состоянии </a:t>
            </a:r>
            <a:r>
              <a:rPr lang="ru-RU" sz="2000" i="1" dirty="0" smtClean="0"/>
              <a:t>sp2-гибридизации и вносят </a:t>
            </a:r>
            <a:r>
              <a:rPr lang="ru-RU" sz="2000" i="1" dirty="0" smtClean="0"/>
              <a:t>по </a:t>
            </a:r>
            <a:r>
              <a:rPr lang="ru-RU" sz="2000" dirty="0" smtClean="0"/>
              <a:t>одному </a:t>
            </a:r>
            <a:r>
              <a:rPr lang="ru-RU" sz="2000" dirty="0" err="1" smtClean="0"/>
              <a:t>π-электрону </a:t>
            </a:r>
            <a:r>
              <a:rPr lang="ru-RU" sz="2000" dirty="0" smtClean="0"/>
              <a:t>в ароматический секстет. </a:t>
            </a:r>
            <a:r>
              <a:rPr lang="ru-RU" sz="2000" dirty="0" err="1" smtClean="0"/>
              <a:t>Неподеленная</a:t>
            </a:r>
            <a:r>
              <a:rPr lang="ru-RU" sz="2000" dirty="0" smtClean="0"/>
              <a:t> </a:t>
            </a:r>
            <a:r>
              <a:rPr lang="ru-RU" sz="2000" dirty="0" smtClean="0"/>
              <a:t>электронная пара </a:t>
            </a:r>
            <a:r>
              <a:rPr lang="ru-RU" sz="2000" dirty="0" smtClean="0"/>
              <a:t>атома азота находится вне </a:t>
            </a:r>
            <a:r>
              <a:rPr lang="ru-RU" sz="2000" dirty="0" err="1" smtClean="0"/>
              <a:t>π-сопряженной </a:t>
            </a:r>
            <a:r>
              <a:rPr lang="ru-RU" sz="2000" dirty="0" smtClean="0"/>
              <a:t>системы и занимает </a:t>
            </a:r>
            <a:r>
              <a:rPr lang="ru-RU" sz="2000" i="1" dirty="0" smtClean="0"/>
              <a:t>sp2-ор</a:t>
            </a:r>
            <a:r>
              <a:rPr lang="ru-RU" sz="2000" dirty="0" smtClean="0"/>
              <a:t>биталь</a:t>
            </a:r>
            <a:r>
              <a:rPr lang="ru-RU" sz="2000" dirty="0" smtClean="0"/>
              <a:t>, ориентированную в плоскости цикла и имеющую </a:t>
            </a:r>
            <a:r>
              <a:rPr lang="ru-RU" sz="2000" dirty="0" err="1" smtClean="0"/>
              <a:t>σ-симметрию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l="30610" t="16560" r="27629" b="63376"/>
          <a:stretch>
            <a:fillRect/>
          </a:stretch>
        </p:blipFill>
        <p:spPr bwMode="auto">
          <a:xfrm>
            <a:off x="683568" y="3501008"/>
            <a:ext cx="792088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Производные</a:t>
            </a:r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пиридина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980728"/>
            <a:ext cx="85176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Пиридин</a:t>
            </a:r>
            <a:r>
              <a:rPr lang="ru-RU" sz="2000" dirty="0" smtClean="0"/>
              <a:t> – наиболее типичный представитель ароматических </a:t>
            </a:r>
            <a:r>
              <a:rPr lang="ru-RU" sz="2000" dirty="0" err="1" smtClean="0"/>
              <a:t>гетероциклов</a:t>
            </a:r>
            <a:r>
              <a:rPr lang="ru-RU" sz="2000" dirty="0" smtClean="0"/>
              <a:t>. Производные пиридина широко представлены среди веществ, имеющих важное биологическое значение. 3-Метилпиридин – важный синтетический предшественник пиридин-3-карбоновой (никотиновой) кислоты – представителя витаминов В. Амид никотиновой кислоты (</a:t>
            </a:r>
            <a:r>
              <a:rPr lang="ru-RU" sz="2000" dirty="0" err="1" smtClean="0"/>
              <a:t>никотинамид</a:t>
            </a:r>
            <a:r>
              <a:rPr lang="ru-RU" sz="2000" dirty="0" smtClean="0"/>
              <a:t>) – структурный компонент коферментов </a:t>
            </a:r>
            <a:r>
              <a:rPr lang="ru-RU" sz="2000" dirty="0" err="1" smtClean="0"/>
              <a:t>никотинамидадениндинуклеотида</a:t>
            </a:r>
            <a:r>
              <a:rPr lang="ru-RU" sz="2000" dirty="0" smtClean="0"/>
              <a:t> (НАД+) и </a:t>
            </a:r>
            <a:r>
              <a:rPr lang="ru-RU" sz="2000" dirty="0" err="1" smtClean="0"/>
              <a:t>никотинамидадениндинуклеотидфосфата</a:t>
            </a:r>
            <a:r>
              <a:rPr lang="ru-RU" sz="2000" dirty="0" smtClean="0"/>
              <a:t> (НАДФ+). </a:t>
            </a:r>
            <a:r>
              <a:rPr lang="ru-RU" sz="2000" dirty="0" smtClean="0"/>
              <a:t>Последний кофермент (один из комплекса витаминов В2) входит в состав эритроцитов и принимает участие в важных биохимических </a:t>
            </a:r>
            <a:r>
              <a:rPr lang="ru-RU" sz="2000" dirty="0" smtClean="0"/>
              <a:t> процессах.</a:t>
            </a:r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l="23731" t="46502" r="13897" b="23258"/>
          <a:stretch>
            <a:fillRect/>
          </a:stretch>
        </p:blipFill>
        <p:spPr bwMode="auto">
          <a:xfrm>
            <a:off x="1907704" y="4365104"/>
            <a:ext cx="59046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Номенклатура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34888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3253" y="1196752"/>
            <a:ext cx="8517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При построении названий производных пиридина атомы цикла нумеруют, как принято, от </a:t>
            </a:r>
            <a:r>
              <a:rPr lang="ru-RU" sz="2000" dirty="0" err="1" smtClean="0"/>
              <a:t>гетероатома</a:t>
            </a:r>
            <a:r>
              <a:rPr lang="ru-RU" sz="2000" dirty="0" smtClean="0"/>
              <a:t> или используют обозначения греческими буквами. Положения 2,6 называют </a:t>
            </a:r>
            <a:r>
              <a:rPr lang="ru-RU" sz="2000" dirty="0" err="1" smtClean="0"/>
              <a:t>α</a:t>
            </a:r>
            <a:r>
              <a:rPr lang="ru-RU" sz="2000" dirty="0" smtClean="0"/>
              <a:t>,</a:t>
            </a:r>
            <a:r>
              <a:rPr lang="ru-RU" sz="2000" dirty="0" err="1" smtClean="0"/>
              <a:t>α</a:t>
            </a:r>
            <a:r>
              <a:rPr lang="ru-RU" sz="2000" dirty="0" smtClean="0"/>
              <a:t>’; положения 3,5 − </a:t>
            </a:r>
            <a:r>
              <a:rPr lang="ru-RU" sz="2000" dirty="0" err="1" smtClean="0"/>
              <a:t>β</a:t>
            </a:r>
            <a:r>
              <a:rPr lang="ru-RU" sz="2000" dirty="0" smtClean="0"/>
              <a:t>,</a:t>
            </a:r>
            <a:r>
              <a:rPr lang="ru-RU" sz="2000" dirty="0" err="1" smtClean="0"/>
              <a:t>β</a:t>
            </a:r>
            <a:r>
              <a:rPr lang="ru-RU" sz="2000" dirty="0" smtClean="0"/>
              <a:t>’; положение 4 – γ:</a:t>
            </a:r>
            <a:endParaRPr lang="ru-RU" sz="2000" b="1" dirty="0"/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 l="34568" t="42583" r="33556" b="14331"/>
          <a:stretch>
            <a:fillRect/>
          </a:stretch>
        </p:blipFill>
        <p:spPr bwMode="auto">
          <a:xfrm>
            <a:off x="1763688" y="2564904"/>
            <a:ext cx="547260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285" y="26064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Способы получения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34888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980728"/>
            <a:ext cx="85176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Пиридин и </a:t>
            </a:r>
            <a:r>
              <a:rPr lang="ru-RU" sz="2000" dirty="0" err="1" smtClean="0">
                <a:solidFill>
                  <a:srgbClr val="FF0000"/>
                </a:solidFill>
              </a:rPr>
              <a:t>пиколины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в индивидуальном виде выделяют при сухой </a:t>
            </a:r>
            <a:r>
              <a:rPr lang="ru-RU" sz="2000" dirty="0" err="1" smtClean="0"/>
              <a:t>пе</a:t>
            </a:r>
            <a:r>
              <a:rPr lang="ru-RU" sz="2000" dirty="0" smtClean="0"/>
              <a:t>-</a:t>
            </a:r>
          </a:p>
          <a:p>
            <a:pPr algn="just"/>
            <a:r>
              <a:rPr lang="ru-RU" sz="2000" dirty="0" err="1" smtClean="0"/>
              <a:t>регонке</a:t>
            </a:r>
            <a:r>
              <a:rPr lang="ru-RU" sz="2000" dirty="0" smtClean="0"/>
              <a:t> каменного угля. Синтетические методы получения производных пиридина в связи с этим немногочисленны. Одним из основных способов построения пиридинового ядра является конденсация 1,5-дикарбонильных соединений с аммиаком. Эта конденсация приводит к образованию 1,4-дигидропиридинов, которые при окислении </a:t>
            </a:r>
            <a:r>
              <a:rPr lang="ru-RU" sz="2000" dirty="0" err="1" smtClean="0"/>
              <a:t>ароматизуются</a:t>
            </a:r>
            <a:r>
              <a:rPr lang="ru-RU" sz="2000" dirty="0" smtClean="0"/>
              <a:t> в пиридины: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2029" t="32506" r="31460" b="49363"/>
          <a:stretch>
            <a:fillRect/>
          </a:stretch>
        </p:blipFill>
        <p:spPr bwMode="auto">
          <a:xfrm>
            <a:off x="1259632" y="3645024"/>
            <a:ext cx="68407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0518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285" y="26064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Способы получения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34888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980728"/>
            <a:ext cx="85176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Однако, если вместо аммиака в этой реакции использовать </a:t>
            </a:r>
            <a:r>
              <a:rPr lang="ru-RU" sz="2000" dirty="0" err="1" smtClean="0"/>
              <a:t>гидрокси</a:t>
            </a:r>
            <a:r>
              <a:rPr lang="ru-RU" sz="2000" dirty="0" smtClean="0"/>
              <a:t>-</a:t>
            </a:r>
          </a:p>
          <a:p>
            <a:pPr algn="just"/>
            <a:r>
              <a:rPr lang="ru-RU" sz="2000" dirty="0" err="1" smtClean="0"/>
              <a:t>ламин</a:t>
            </a:r>
            <a:r>
              <a:rPr lang="ru-RU" sz="2000" dirty="0" smtClean="0"/>
              <a:t>, то побочный процесс конденсации удается подавить. Кроме того, в этом случае ароматизация </a:t>
            </a:r>
            <a:r>
              <a:rPr lang="ru-RU" sz="2000" dirty="0" err="1" smtClean="0"/>
              <a:t>дигидроструктуры</a:t>
            </a:r>
            <a:r>
              <a:rPr lang="ru-RU" sz="2000" dirty="0" smtClean="0"/>
              <a:t> происходит за счет отщепления воды и отпадает необходимость в дополнительном окислении: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l="34611" t="35669" r="33355" b="29936"/>
          <a:stretch>
            <a:fillRect/>
          </a:stretch>
        </p:blipFill>
        <p:spPr bwMode="auto">
          <a:xfrm>
            <a:off x="971600" y="2564904"/>
            <a:ext cx="72008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0518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285" y="26064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Способы получения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34888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908720"/>
            <a:ext cx="85176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Известно несколько синтетических методов получения пиридина и его</a:t>
            </a:r>
          </a:p>
          <a:p>
            <a:pPr algn="just"/>
            <a:r>
              <a:rPr lang="ru-RU" sz="2000" dirty="0" smtClean="0"/>
              <a:t>гомологов конденсацией альдегидов с аммиаком. Так, из уксусного альдегида и аммиака при 400°C в присутствии катализатора Al2O3 образуется смесь, состоящая главным образом из 2- и 4-метилпиридинов (</a:t>
            </a:r>
            <a:r>
              <a:rPr lang="ru-RU" sz="2000" dirty="0" err="1" smtClean="0"/>
              <a:t>α- </a:t>
            </a:r>
            <a:r>
              <a:rPr lang="ru-RU" sz="2000" dirty="0" smtClean="0"/>
              <a:t>и </a:t>
            </a:r>
            <a:r>
              <a:rPr lang="ru-RU" sz="2000" dirty="0" err="1" smtClean="0"/>
              <a:t>γ-пиколинов</a:t>
            </a:r>
            <a:r>
              <a:rPr lang="ru-RU" sz="2000" dirty="0" smtClean="0"/>
              <a:t>):</a:t>
            </a:r>
            <a:endParaRPr lang="ru-RU" sz="2000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l="42680" t="34395" r="41048" b="55096"/>
          <a:stretch>
            <a:fillRect/>
          </a:stretch>
        </p:blipFill>
        <p:spPr bwMode="auto">
          <a:xfrm>
            <a:off x="611560" y="3429000"/>
            <a:ext cx="345638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2" cstate="print"/>
          <a:srcRect l="43047" t="73886" r="35321" b="6897"/>
          <a:stretch>
            <a:fillRect/>
          </a:stretch>
        </p:blipFill>
        <p:spPr bwMode="auto">
          <a:xfrm>
            <a:off x="3923928" y="2924944"/>
            <a:ext cx="44644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9129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285" y="26064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34888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3184" y="1117773"/>
            <a:ext cx="8517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Незамещенный пиридин получают конденсацией ацетальдегида и</a:t>
            </a:r>
          </a:p>
          <a:p>
            <a:r>
              <a:rPr lang="ru-RU" sz="2000" dirty="0" smtClean="0"/>
              <a:t>формальдегида с аммиаком: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l="33167" t="58480" r="30545" b="28233"/>
          <a:stretch>
            <a:fillRect/>
          </a:stretch>
        </p:blipFill>
        <p:spPr bwMode="auto">
          <a:xfrm>
            <a:off x="899592" y="1988840"/>
            <a:ext cx="72008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23528" y="3789040"/>
            <a:ext cx="8517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Синтез пиридина также осуществляют при взаимодействии ацетилена</a:t>
            </a:r>
          </a:p>
          <a:p>
            <a:r>
              <a:rPr lang="ru-RU" sz="2000" dirty="0" smtClean="0"/>
              <a:t>с </a:t>
            </a:r>
            <a:r>
              <a:rPr lang="ru-RU" sz="2000" dirty="0" err="1" smtClean="0"/>
              <a:t>циановодородной</a:t>
            </a:r>
            <a:r>
              <a:rPr lang="ru-RU" sz="2000" dirty="0" smtClean="0"/>
              <a:t> кислотой:</a:t>
            </a:r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 l="37825" t="75796" r="35871" b="11450"/>
          <a:stretch>
            <a:fillRect/>
          </a:stretch>
        </p:blipFill>
        <p:spPr bwMode="auto">
          <a:xfrm>
            <a:off x="1475656" y="4869160"/>
            <a:ext cx="576064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4632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285" y="26064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34888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3184" y="1117773"/>
            <a:ext cx="8517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</a:rPr>
              <a:t>1</a:t>
            </a:r>
            <a:r>
              <a:rPr lang="ru-RU" sz="2000" b="1" dirty="0" smtClean="0">
                <a:solidFill>
                  <a:srgbClr val="FF0000"/>
                </a:solidFill>
              </a:rPr>
              <a:t>. </a:t>
            </a:r>
            <a:r>
              <a:rPr lang="ru-RU" sz="2000" b="1" dirty="0" smtClean="0">
                <a:solidFill>
                  <a:srgbClr val="FF0000"/>
                </a:solidFill>
              </a:rPr>
              <a:t>Основные свойства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>Молекула пиридина отвечает критериям ароматичности, сформулированным для ароматических углеводородов. В этом отношении пиридин </a:t>
            </a:r>
            <a:r>
              <a:rPr lang="ru-RU" sz="2000" i="1" dirty="0" err="1" smtClean="0"/>
              <a:t>изоэлектронен</a:t>
            </a:r>
            <a:r>
              <a:rPr lang="ru-RU" sz="2000" i="1" dirty="0" smtClean="0"/>
              <a:t> бензолу. </a:t>
            </a:r>
            <a:r>
              <a:rPr lang="ru-RU" sz="2000" b="1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25174" t="42224" r="24158" b="26394"/>
          <a:stretch>
            <a:fillRect/>
          </a:stretch>
        </p:blipFill>
        <p:spPr bwMode="auto">
          <a:xfrm>
            <a:off x="611560" y="2708921"/>
            <a:ext cx="792088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7506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Классификация углеводов 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340768"/>
            <a:ext cx="8568952" cy="3384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Для классификации гетероциклических соединений используют следующие </a:t>
            </a:r>
            <a:r>
              <a:rPr lang="ru-RU" sz="2400" b="1" dirty="0" smtClean="0">
                <a:solidFill>
                  <a:srgbClr val="FF0000"/>
                </a:solidFill>
              </a:rPr>
              <a:t>признаки</a:t>
            </a:r>
            <a:r>
              <a:rPr lang="ru-RU" sz="2400" dirty="0" smtClean="0"/>
              <a:t>:</a:t>
            </a:r>
          </a:p>
          <a:p>
            <a:pPr algn="just"/>
            <a:r>
              <a:rPr lang="ru-RU" sz="2400" dirty="0" smtClean="0"/>
              <a:t>- по размеру цикла; </a:t>
            </a:r>
          </a:p>
          <a:p>
            <a:pPr algn="just"/>
            <a:r>
              <a:rPr lang="ru-RU" sz="2400" dirty="0" smtClean="0"/>
              <a:t>- по типу элемента, входящего в состав цикла; </a:t>
            </a:r>
          </a:p>
          <a:p>
            <a:pPr algn="just"/>
            <a:r>
              <a:rPr lang="ru-RU" sz="2400" dirty="0" smtClean="0"/>
              <a:t>- по числу </a:t>
            </a:r>
            <a:r>
              <a:rPr lang="ru-RU" sz="2400" dirty="0" err="1" smtClean="0"/>
              <a:t>гетероатомов</a:t>
            </a:r>
            <a:r>
              <a:rPr lang="ru-RU" sz="2400" dirty="0" smtClean="0"/>
              <a:t>, входящих в цикл; </a:t>
            </a:r>
          </a:p>
          <a:p>
            <a:pPr algn="just"/>
            <a:r>
              <a:rPr lang="ru-RU" sz="2400" dirty="0" smtClean="0"/>
              <a:t>- по природе и взаимному расположению нескольких </a:t>
            </a:r>
            <a:r>
              <a:rPr lang="ru-RU" sz="2400" dirty="0" err="1" smtClean="0"/>
              <a:t>гетероатомов</a:t>
            </a:r>
            <a:r>
              <a:rPr lang="ru-RU" sz="2400" dirty="0" smtClean="0"/>
              <a:t>; </a:t>
            </a:r>
          </a:p>
          <a:p>
            <a:pPr algn="just"/>
            <a:r>
              <a:rPr lang="ru-RU" sz="2400" dirty="0" smtClean="0"/>
              <a:t>- по степени насыщенности; </a:t>
            </a:r>
          </a:p>
          <a:p>
            <a:pPr algn="just"/>
            <a:r>
              <a:rPr lang="ru-RU" sz="2400" dirty="0" smtClean="0"/>
              <a:t>- по числу циклов.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285" y="26064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34888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3184" y="1117773"/>
            <a:ext cx="85176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</a:rPr>
              <a:t>2</a:t>
            </a:r>
            <a:r>
              <a:rPr lang="ru-RU" sz="2000" b="1" dirty="0" smtClean="0">
                <a:solidFill>
                  <a:srgbClr val="FF0000"/>
                </a:solidFill>
              </a:rPr>
              <a:t>. </a:t>
            </a:r>
            <a:r>
              <a:rPr lang="ru-RU" sz="2000" b="1" dirty="0" smtClean="0">
                <a:solidFill>
                  <a:srgbClr val="FF0000"/>
                </a:solidFill>
              </a:rPr>
              <a:t>Реакции с </a:t>
            </a:r>
            <a:r>
              <a:rPr lang="ru-RU" sz="2000" b="1" dirty="0" err="1" smtClean="0">
                <a:solidFill>
                  <a:srgbClr val="FF0000"/>
                </a:solidFill>
              </a:rPr>
              <a:t>электрофильными</a:t>
            </a:r>
            <a:r>
              <a:rPr lang="ru-RU" sz="2000" b="1" dirty="0" smtClean="0">
                <a:solidFill>
                  <a:srgbClr val="FF0000"/>
                </a:solidFill>
              </a:rPr>
              <a:t> реагентами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>В молекуле пиридина имеется два реакционных центра, способных принимать атаку </a:t>
            </a:r>
            <a:r>
              <a:rPr lang="ru-RU" sz="2000" dirty="0" err="1" smtClean="0"/>
              <a:t>электрофильными</a:t>
            </a:r>
            <a:r>
              <a:rPr lang="ru-RU" sz="2000" dirty="0" smtClean="0"/>
              <a:t> реагентами: </a:t>
            </a:r>
          </a:p>
          <a:p>
            <a:pPr algn="just"/>
            <a:r>
              <a:rPr lang="ru-RU" sz="2000" dirty="0" smtClean="0"/>
              <a:t>-  </a:t>
            </a:r>
            <a:r>
              <a:rPr lang="ru-RU" sz="2000" dirty="0" smtClean="0"/>
              <a:t>атом азота с </a:t>
            </a:r>
            <a:r>
              <a:rPr lang="ru-RU" sz="2000" dirty="0" err="1" smtClean="0"/>
              <a:t>неподеленной</a:t>
            </a:r>
            <a:r>
              <a:rPr lang="ru-RU" sz="2000" dirty="0" smtClean="0"/>
              <a:t> парой электронов; </a:t>
            </a:r>
          </a:p>
          <a:p>
            <a:pPr algn="just">
              <a:buFontTx/>
              <a:buChar char="-"/>
            </a:pPr>
            <a:r>
              <a:rPr lang="el-GR" sz="2000" dirty="0" smtClean="0"/>
              <a:t>π-</a:t>
            </a:r>
            <a:r>
              <a:rPr lang="ru-RU" sz="2000" dirty="0" smtClean="0"/>
              <a:t>электронная система ароматического </a:t>
            </a:r>
            <a:r>
              <a:rPr lang="ru-RU" sz="2000" dirty="0" smtClean="0"/>
              <a:t>кольца.</a:t>
            </a:r>
          </a:p>
          <a:p>
            <a:pPr algn="just"/>
            <a:r>
              <a:rPr lang="ru-RU" sz="2000" b="1" dirty="0" smtClean="0"/>
              <a:t>2.1  Присоединение к атому азота: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 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l="27098" t="52483" r="25922" b="12433"/>
          <a:stretch>
            <a:fillRect/>
          </a:stretch>
        </p:blipFill>
        <p:spPr bwMode="auto">
          <a:xfrm>
            <a:off x="1043608" y="3212976"/>
            <a:ext cx="74168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267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285" y="26064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34888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3184" y="969336"/>
            <a:ext cx="8517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2.2</a:t>
            </a:r>
            <a:r>
              <a:rPr lang="ru-RU" sz="2000" b="1" dirty="0" smtClean="0"/>
              <a:t>. </a:t>
            </a:r>
            <a:r>
              <a:rPr lang="ru-RU" sz="2000" b="1" dirty="0" smtClean="0"/>
              <a:t>Замещение по атомам углерода</a:t>
            </a:r>
            <a:endParaRPr lang="ru-RU" sz="2000" b="1" dirty="0" smtClean="0"/>
          </a:p>
          <a:p>
            <a:r>
              <a:rPr lang="ru-RU" sz="2000" dirty="0" smtClean="0"/>
              <a:t>Реакции </a:t>
            </a:r>
            <a:r>
              <a:rPr lang="ru-RU" sz="2000" dirty="0" err="1" smtClean="0"/>
              <a:t>электрофильного</a:t>
            </a:r>
            <a:r>
              <a:rPr lang="ru-RU" sz="2000" dirty="0" smtClean="0"/>
              <a:t> замещения протекают преимущественно по </a:t>
            </a:r>
          </a:p>
          <a:p>
            <a:r>
              <a:rPr lang="el-GR" sz="2000" b="1" i="1" dirty="0" smtClean="0"/>
              <a:t>β-</a:t>
            </a:r>
            <a:r>
              <a:rPr lang="ru-RU" sz="2000" b="1" i="1" dirty="0" smtClean="0"/>
              <a:t>положению. </a:t>
            </a:r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16996" t="15118" r="12934" b="13573"/>
          <a:stretch>
            <a:fillRect/>
          </a:stretch>
        </p:blipFill>
        <p:spPr bwMode="auto">
          <a:xfrm>
            <a:off x="395536" y="2060848"/>
            <a:ext cx="842493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666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285" y="26064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34888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3184" y="969336"/>
            <a:ext cx="8517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3</a:t>
            </a:r>
            <a:r>
              <a:rPr lang="ru-RU" sz="2000" b="1" dirty="0" smtClean="0">
                <a:solidFill>
                  <a:srgbClr val="FF0000"/>
                </a:solidFill>
              </a:rPr>
              <a:t>. Реакции с нуклеофильными реагентами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l="12186" t="39095" r="10208" b="37790"/>
          <a:stretch>
            <a:fillRect/>
          </a:stretch>
        </p:blipFill>
        <p:spPr bwMode="auto">
          <a:xfrm>
            <a:off x="395536" y="2132857"/>
            <a:ext cx="856895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666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285" y="26064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34888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3184" y="969336"/>
            <a:ext cx="85176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4</a:t>
            </a:r>
            <a:r>
              <a:rPr lang="ru-RU" sz="2000" b="1" dirty="0" smtClean="0">
                <a:solidFill>
                  <a:srgbClr val="FF0000"/>
                </a:solidFill>
              </a:rPr>
              <a:t>. </a:t>
            </a:r>
            <a:r>
              <a:rPr lang="ru-RU" sz="2000" b="1" dirty="0" smtClean="0">
                <a:solidFill>
                  <a:srgbClr val="FF0000"/>
                </a:solidFill>
              </a:rPr>
              <a:t>Окисление и восстановление</a:t>
            </a:r>
          </a:p>
          <a:p>
            <a:pPr algn="just"/>
            <a:r>
              <a:rPr lang="ru-RU" sz="2000" b="1" dirty="0" smtClean="0"/>
              <a:t>4.1 Окисление </a:t>
            </a:r>
            <a:r>
              <a:rPr lang="ru-RU" sz="2000" b="1" dirty="0" smtClean="0"/>
              <a:t>по атому азота. </a:t>
            </a:r>
            <a:r>
              <a:rPr lang="ru-RU" sz="2000" dirty="0" smtClean="0"/>
              <a:t>Пиридин легко превращается в кристаллический N-оксид под действием </a:t>
            </a:r>
            <a:r>
              <a:rPr lang="ru-RU" sz="2000" dirty="0" err="1" smtClean="0"/>
              <a:t>пероксикислот</a:t>
            </a:r>
            <a:r>
              <a:rPr lang="ru-RU" sz="2000" dirty="0" smtClean="0"/>
              <a:t> – </a:t>
            </a:r>
            <a:r>
              <a:rPr lang="ru-RU" sz="2000" dirty="0" err="1" smtClean="0"/>
              <a:t>пероксибензойной</a:t>
            </a:r>
            <a:r>
              <a:rPr lang="ru-RU" sz="2000" dirty="0" smtClean="0"/>
              <a:t> или </a:t>
            </a:r>
            <a:r>
              <a:rPr lang="ru-RU" sz="2000" dirty="0" err="1" smtClean="0"/>
              <a:t>пероксиуксусной</a:t>
            </a:r>
            <a:r>
              <a:rPr lang="ru-RU" sz="2000" dirty="0" smtClean="0"/>
              <a:t>. </a:t>
            </a:r>
            <a:endParaRPr lang="ru-RU" sz="2000" dirty="0" smtClean="0"/>
          </a:p>
          <a:p>
            <a:pPr algn="just"/>
            <a:endParaRPr lang="ru-RU" sz="2000" dirty="0" smtClean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16676" t="51915" r="15179" b="15852"/>
          <a:stretch>
            <a:fillRect/>
          </a:stretch>
        </p:blipFill>
        <p:spPr bwMode="auto">
          <a:xfrm>
            <a:off x="467544" y="2636912"/>
            <a:ext cx="828091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666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285" y="26064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34888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3184" y="969336"/>
            <a:ext cx="8517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4</a:t>
            </a:r>
            <a:r>
              <a:rPr lang="ru-RU" sz="2000" b="1" dirty="0" smtClean="0">
                <a:solidFill>
                  <a:srgbClr val="FF0000"/>
                </a:solidFill>
              </a:rPr>
              <a:t>. </a:t>
            </a:r>
            <a:r>
              <a:rPr lang="ru-RU" sz="2000" b="1" dirty="0" smtClean="0">
                <a:solidFill>
                  <a:srgbClr val="FF0000"/>
                </a:solidFill>
              </a:rPr>
              <a:t>Окисление и восстановление</a:t>
            </a:r>
          </a:p>
          <a:p>
            <a:pPr algn="just"/>
            <a:r>
              <a:rPr lang="ru-RU" sz="2000" b="1" dirty="0" smtClean="0"/>
              <a:t>4.2 Восстановление. </a:t>
            </a:r>
            <a:r>
              <a:rPr lang="ru-RU" sz="2000" dirty="0" smtClean="0"/>
              <a:t>Полное гидрирование пиридина осуществляется каталитически в мягких условиях. </a:t>
            </a:r>
            <a:endParaRPr lang="ru-RU" sz="2000" dirty="0" smtClean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l="20524" t="59329" r="22074" b="13573"/>
          <a:stretch>
            <a:fillRect/>
          </a:stretch>
        </p:blipFill>
        <p:spPr bwMode="auto">
          <a:xfrm>
            <a:off x="323528" y="2204864"/>
            <a:ext cx="84249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666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Применение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80728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dirty="0" smtClean="0"/>
              <a:t>Пиридин</a:t>
            </a:r>
            <a:r>
              <a:rPr lang="ru-RU" sz="2000" b="1" dirty="0" smtClean="0"/>
              <a:t> </a:t>
            </a:r>
            <a:r>
              <a:rPr lang="ru-RU" sz="2000" dirty="0"/>
              <a:t>— </a:t>
            </a:r>
            <a:r>
              <a:rPr lang="ru-RU" sz="2000" dirty="0" smtClean="0"/>
              <a:t>Применяют в синтезе </a:t>
            </a:r>
            <a:r>
              <a:rPr lang="ru-RU" sz="2000" dirty="0" smtClean="0"/>
              <a:t>красителей, лекарственных веществ, инсектицидов, </a:t>
            </a:r>
            <a:r>
              <a:rPr lang="ru-RU" sz="2000" dirty="0" smtClean="0"/>
              <a:t>в аналитической химии, как растворитель многих органических и некоторых неорганических веществ, для </a:t>
            </a:r>
            <a:r>
              <a:rPr lang="ru-RU" sz="2000" dirty="0" err="1" smtClean="0"/>
              <a:t>денатурирования</a:t>
            </a:r>
            <a:r>
              <a:rPr lang="ru-RU" sz="2000" dirty="0" smtClean="0"/>
              <a:t> спирта</a:t>
            </a:r>
            <a:r>
              <a:rPr lang="ru-RU" sz="2000" dirty="0" smtClean="0"/>
              <a:t>.</a:t>
            </a:r>
          </a:p>
          <a:p>
            <a:pPr algn="just" fontAlgn="base"/>
            <a:r>
              <a:rPr lang="ru-RU" sz="2000" b="1" dirty="0" smtClean="0"/>
              <a:t>Фуран</a:t>
            </a:r>
            <a:r>
              <a:rPr lang="ru-RU" sz="2000" dirty="0" smtClean="0"/>
              <a:t> - Применяют </a:t>
            </a:r>
            <a:r>
              <a:rPr lang="ru-RU" sz="2000" dirty="0" smtClean="0"/>
              <a:t>для получения ТГФ (тетрагидрофуран) , тиофена, пиррола, </a:t>
            </a:r>
            <a:r>
              <a:rPr lang="ru-RU" sz="2000" dirty="0" err="1" smtClean="0"/>
              <a:t>селенофена</a:t>
            </a:r>
            <a:r>
              <a:rPr lang="ru-RU" sz="2000" dirty="0" smtClean="0"/>
              <a:t> и малеинового ангидрида, а также в качестве растворителя и </a:t>
            </a:r>
            <a:r>
              <a:rPr lang="ru-RU" sz="2000" dirty="0" err="1" smtClean="0"/>
              <a:t>экстрагента</a:t>
            </a:r>
            <a:r>
              <a:rPr lang="ru-RU" sz="2000" dirty="0" smtClean="0"/>
              <a:t> масел и жиров. Производные фурана используют как лекарственные средства </a:t>
            </a:r>
            <a:r>
              <a:rPr lang="ru-RU" sz="2000" dirty="0" smtClean="0"/>
              <a:t> (</a:t>
            </a:r>
            <a:r>
              <a:rPr lang="ru-RU" sz="2000" dirty="0" err="1" smtClean="0"/>
              <a:t>фурагин</a:t>
            </a:r>
            <a:r>
              <a:rPr lang="ru-RU" sz="2000" dirty="0" smtClean="0"/>
              <a:t>) и </a:t>
            </a:r>
            <a:r>
              <a:rPr lang="ru-RU" sz="2000" dirty="0" smtClean="0"/>
              <a:t>средства защиты растений</a:t>
            </a:r>
            <a:r>
              <a:rPr lang="ru-RU" sz="2000" dirty="0" smtClean="0"/>
              <a:t>.</a:t>
            </a:r>
          </a:p>
          <a:p>
            <a:pPr algn="just" fontAlgn="base"/>
            <a:r>
              <a:rPr lang="ru-RU" sz="2000" b="1" dirty="0" smtClean="0"/>
              <a:t>Тиофен </a:t>
            </a:r>
            <a:r>
              <a:rPr lang="ru-RU" sz="2000" dirty="0" smtClean="0"/>
              <a:t>- </a:t>
            </a:r>
            <a:r>
              <a:rPr lang="ru-RU" sz="2000" dirty="0" smtClean="0"/>
              <a:t>Соединения ряда тиофена — реагенты для разделения элементов, оптические отбеливатели (на основе 2,5-тиофендикарбоновой кислоты), физиологически активные соединения. Многие производные тиофена – лекарственные препараты (например, антигельминтный препарат </a:t>
            </a:r>
            <a:r>
              <a:rPr lang="ru-RU" sz="2000" dirty="0" err="1" smtClean="0"/>
              <a:t>комбантрин</a:t>
            </a:r>
            <a:r>
              <a:rPr lang="ru-RU" sz="2000" dirty="0" smtClean="0"/>
              <a:t>, модифицированные антибиотики </a:t>
            </a:r>
            <a:r>
              <a:rPr lang="ru-RU" sz="2000" dirty="0" err="1" smtClean="0"/>
              <a:t>цефалотин</a:t>
            </a:r>
            <a:r>
              <a:rPr lang="ru-RU" sz="2000" dirty="0" smtClean="0"/>
              <a:t>, </a:t>
            </a:r>
            <a:r>
              <a:rPr lang="ru-RU" sz="2000" dirty="0" err="1" smtClean="0"/>
              <a:t>цефалоридин</a:t>
            </a:r>
            <a:r>
              <a:rPr lang="ru-RU" sz="2000" dirty="0" smtClean="0"/>
              <a:t>).</a:t>
            </a:r>
            <a:r>
              <a:rPr lang="ru-RU" sz="2000" dirty="0" smtClean="0"/>
              <a:t> </a:t>
            </a:r>
            <a:endParaRPr lang="ru-RU" sz="2000" dirty="0" smtClean="0"/>
          </a:p>
          <a:p>
            <a:pPr algn="just" fontAlgn="base"/>
            <a:r>
              <a:rPr lang="ru-RU" sz="2000" b="1" dirty="0" err="1" smtClean="0"/>
              <a:t>Пиролл</a:t>
            </a:r>
            <a:r>
              <a:rPr lang="ru-RU" sz="2000" b="1" dirty="0" smtClean="0"/>
              <a:t> </a:t>
            </a:r>
            <a:r>
              <a:rPr lang="ru-RU" sz="2000" dirty="0" smtClean="0"/>
              <a:t>- Применяется </a:t>
            </a:r>
            <a:r>
              <a:rPr lang="ru-RU" sz="2000" dirty="0" smtClean="0"/>
              <a:t>для синтеза различных органических соединений, в том числе лекарственных средств.</a:t>
            </a:r>
          </a:p>
          <a:p>
            <a:pPr algn="just" fontAlgn="base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305800" cy="1285884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bg2">
                    <a:lumMod val="25000"/>
                  </a:schemeClr>
                </a:solidFill>
              </a:rPr>
              <a:t>Спасибо за внимание!</a:t>
            </a:r>
            <a:endParaRPr lang="ru-RU" sz="6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25111" t="15504" r="21849" b="217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Классификация </a:t>
            </a:r>
            <a:endParaRPr lang="ru-RU" sz="44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1251573"/>
            <a:ext cx="8136904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4320" indent="-27432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95000"/>
              <a:tabLst>
                <a:tab pos="628650" algn="l"/>
              </a:tabLst>
            </a:pPr>
            <a:r>
              <a:rPr lang="ru-RU" sz="2400" dirty="0" smtClean="0"/>
              <a:t>1. В зависимости от </a:t>
            </a:r>
            <a:r>
              <a:rPr lang="ru-RU" sz="2400" dirty="0" smtClean="0">
                <a:solidFill>
                  <a:srgbClr val="FF0000"/>
                </a:solidFill>
              </a:rPr>
              <a:t>размера</a:t>
            </a:r>
            <a:r>
              <a:rPr lang="ru-RU" sz="2400" dirty="0" smtClean="0"/>
              <a:t> циклы бывают:</a:t>
            </a:r>
          </a:p>
          <a:p>
            <a:pPr marL="274320" marR="0" lvl="0" indent="-274320" algn="just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95000"/>
              <a:tabLst>
                <a:tab pos="628650" algn="l"/>
              </a:tabLst>
            </a:pPr>
            <a:endParaRPr lang="ru-RU" sz="2400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7026" t="28981" r="32460" b="20701"/>
          <a:stretch>
            <a:fillRect/>
          </a:stretch>
        </p:blipFill>
        <p:spPr bwMode="auto">
          <a:xfrm>
            <a:off x="611560" y="1700808"/>
            <a:ext cx="546208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 cstate="print"/>
          <a:srcRect l="17929" t="78025" r="34927" b="11123"/>
          <a:stretch>
            <a:fillRect/>
          </a:stretch>
        </p:blipFill>
        <p:spPr bwMode="auto">
          <a:xfrm>
            <a:off x="539552" y="4437112"/>
            <a:ext cx="568863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44113" t="10828" r="41048" b="72930"/>
          <a:stretch>
            <a:fillRect/>
          </a:stretch>
        </p:blipFill>
        <p:spPr bwMode="auto">
          <a:xfrm>
            <a:off x="2843808" y="5013176"/>
            <a:ext cx="210473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Классификация </a:t>
            </a:r>
            <a:endParaRPr lang="ru-RU" sz="44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908720"/>
            <a:ext cx="81369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dirty="0" smtClean="0"/>
              <a:t>2. По характеру </a:t>
            </a:r>
            <a:r>
              <a:rPr lang="ru-RU" sz="2400" dirty="0" err="1" smtClean="0">
                <a:solidFill>
                  <a:srgbClr val="FF0000"/>
                </a:solidFill>
              </a:rPr>
              <a:t>гетероатома</a:t>
            </a:r>
            <a:r>
              <a:rPr lang="ru-RU" sz="2400" dirty="0" smtClean="0">
                <a:solidFill>
                  <a:srgbClr val="FF0000"/>
                </a:solidFill>
              </a:rPr>
              <a:t>. </a:t>
            </a:r>
            <a:r>
              <a:rPr lang="ru-RU" sz="2400" dirty="0" smtClean="0"/>
              <a:t>В качестве </a:t>
            </a:r>
            <a:r>
              <a:rPr lang="ru-RU" sz="2400" dirty="0" err="1" smtClean="0"/>
              <a:t>гетероатома</a:t>
            </a:r>
            <a:r>
              <a:rPr lang="ru-RU" sz="2400" dirty="0" smtClean="0"/>
              <a:t> могут выступать </a:t>
            </a:r>
            <a:r>
              <a:rPr lang="pt-BR" sz="2400" dirty="0" smtClean="0"/>
              <a:t>атомы O, S, N, P, Si, Bi, Te и др.</a:t>
            </a:r>
          </a:p>
          <a:p>
            <a:pPr algn="just"/>
            <a:r>
              <a:rPr lang="ru-RU" sz="2400" dirty="0" smtClean="0"/>
              <a:t>Например, азотсодержащие гетероциклические соединения содержат в цикле атом азота: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32086" t="58917" r="30097" b="11465"/>
          <a:stretch>
            <a:fillRect/>
          </a:stretch>
        </p:blipFill>
        <p:spPr bwMode="auto">
          <a:xfrm>
            <a:off x="1115616" y="2708920"/>
            <a:ext cx="66247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Классификация </a:t>
            </a:r>
            <a:endParaRPr lang="ru-RU" sz="44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724055"/>
            <a:ext cx="81369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dirty="0" smtClean="0"/>
              <a:t>3. Исходя из </a:t>
            </a:r>
            <a:r>
              <a:rPr lang="ru-RU" sz="2400" dirty="0" smtClean="0">
                <a:solidFill>
                  <a:srgbClr val="FF0000"/>
                </a:solidFill>
              </a:rPr>
              <a:t>числа </a:t>
            </a:r>
            <a:r>
              <a:rPr lang="ru-RU" sz="2400" dirty="0" err="1" smtClean="0">
                <a:solidFill>
                  <a:srgbClr val="FF0000"/>
                </a:solidFill>
              </a:rPr>
              <a:t>гетероатомов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и </a:t>
            </a:r>
            <a:r>
              <a:rPr lang="ru-RU" sz="2400" dirty="0" smtClean="0">
                <a:solidFill>
                  <a:srgbClr val="FF0000"/>
                </a:solidFill>
              </a:rPr>
              <a:t>конденсированных циклов в молекуле</a:t>
            </a:r>
            <a:r>
              <a:rPr lang="ru-RU" sz="2400" dirty="0" smtClean="0"/>
              <a:t>. Гетероциклические соединения могут иметь несколько одинаковых или разных </a:t>
            </a:r>
            <a:r>
              <a:rPr lang="ru-RU" sz="2400" dirty="0" err="1" smtClean="0"/>
              <a:t>гетероатомов</a:t>
            </a:r>
            <a:r>
              <a:rPr lang="ru-RU" sz="2400" dirty="0" smtClean="0"/>
              <a:t> в цикле, а также различаться числом конденсированных циклов в одной молекуле: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7439" t="50637" r="24205" b="19427"/>
          <a:stretch>
            <a:fillRect/>
          </a:stretch>
        </p:blipFill>
        <p:spPr bwMode="auto">
          <a:xfrm>
            <a:off x="899592" y="2852936"/>
            <a:ext cx="7488832" cy="244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Классификация </a:t>
            </a:r>
            <a:endParaRPr lang="ru-RU" sz="44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908720"/>
            <a:ext cx="81369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dirty="0" smtClean="0"/>
              <a:t>По </a:t>
            </a:r>
            <a:r>
              <a:rPr lang="ru-RU" sz="2400" dirty="0" smtClean="0">
                <a:solidFill>
                  <a:srgbClr val="FF0000"/>
                </a:solidFill>
              </a:rPr>
              <a:t>наличию ароматичности</a:t>
            </a:r>
            <a:r>
              <a:rPr lang="ru-RU" sz="2400" dirty="0" smtClean="0"/>
              <a:t>. Гетероциклические соединения могут быть неароматическими (насыщенными или ненасыщенными) и ароматическими. Неароматические гетероциклические соединения не имеют циклической сопряженной системы, удовлетворяющей правилу Хюккеля: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28477" t="44586" r="27987" b="25159"/>
          <a:stretch>
            <a:fillRect/>
          </a:stretch>
        </p:blipFill>
        <p:spPr bwMode="auto">
          <a:xfrm>
            <a:off x="1043608" y="3284984"/>
            <a:ext cx="712879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4">
      <a:dk1>
        <a:sysClr val="windowText" lastClr="000000"/>
      </a:dk1>
      <a:lt1>
        <a:sysClr val="window" lastClr="FFFFFF"/>
      </a:lt1>
      <a:dk2>
        <a:srgbClr val="6ADAFA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3843</TotalTime>
  <Words>2293</Words>
  <Application>Microsoft Office PowerPoint</Application>
  <PresentationFormat>Экран (4:3)</PresentationFormat>
  <Paragraphs>206</Paragraphs>
  <Slides>56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Поток</vt:lpstr>
      <vt:lpstr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 В.Ф.Войно-Ясенецкого"  Министерства здравоохранения Российской Федерации Фармацевтический колледж</vt:lpstr>
      <vt:lpstr>План лекции</vt:lpstr>
      <vt:lpstr>   Нахождение в природе</vt:lpstr>
      <vt:lpstr>Определение</vt:lpstr>
      <vt:lpstr>Классификация углеводов </vt:lpstr>
      <vt:lpstr>Классификация </vt:lpstr>
      <vt:lpstr>Классификация </vt:lpstr>
      <vt:lpstr>Классификация </vt:lpstr>
      <vt:lpstr>Классификация </vt:lpstr>
      <vt:lpstr>Классификация </vt:lpstr>
      <vt:lpstr>Номенклатура </vt:lpstr>
      <vt:lpstr>Номенклатура </vt:lpstr>
      <vt:lpstr>Номенклатура </vt:lpstr>
      <vt:lpstr>  Номенклатура </vt:lpstr>
      <vt:lpstr>Номенклатура </vt:lpstr>
      <vt:lpstr>Номенклатура</vt:lpstr>
      <vt:lpstr>Номенклатура </vt:lpstr>
      <vt:lpstr>Пятичленные гетероциклические соединения с одним гетероатомом</vt:lpstr>
      <vt:lpstr>Слайд 19</vt:lpstr>
      <vt:lpstr>Строение пятичленных гетероциклов с одним гетероатомом </vt:lpstr>
      <vt:lpstr>Строение</vt:lpstr>
      <vt:lpstr>Строение</vt:lpstr>
      <vt:lpstr>Способы получения </vt:lpstr>
      <vt:lpstr>Способы получения </vt:lpstr>
      <vt:lpstr>Способы получения</vt:lpstr>
      <vt:lpstr>Способы получения</vt:lpstr>
      <vt:lpstr>Способы получения</vt:lpstr>
      <vt:lpstr>Способы получения</vt:lpstr>
      <vt:lpstr>Физические свойства</vt:lpstr>
      <vt:lpstr>Химические свойства</vt:lpstr>
      <vt:lpstr>Химические свойства</vt:lpstr>
      <vt:lpstr>           Химические свойства</vt:lpstr>
      <vt:lpstr>           Химические свойства</vt:lpstr>
      <vt:lpstr>           Химические свойства</vt:lpstr>
      <vt:lpstr>           Химические свойства</vt:lpstr>
      <vt:lpstr>           Химические свойства</vt:lpstr>
      <vt:lpstr>           Химические свойства</vt:lpstr>
      <vt:lpstr>           Химические свойства</vt:lpstr>
      <vt:lpstr>           Химические свойства</vt:lpstr>
      <vt:lpstr>  Шестичленные гетероциклические соединения с одним гетероатомом</vt:lpstr>
      <vt:lpstr>Пиридин</vt:lpstr>
      <vt:lpstr>Строение пиридина</vt:lpstr>
      <vt:lpstr>Производные пиридина</vt:lpstr>
      <vt:lpstr>Номенклатура</vt:lpstr>
      <vt:lpstr>Способы получения</vt:lpstr>
      <vt:lpstr>Способы получения</vt:lpstr>
      <vt:lpstr>Способы получения</vt:lpstr>
      <vt:lpstr>Химические свойства</vt:lpstr>
      <vt:lpstr>Химические свойства</vt:lpstr>
      <vt:lpstr>Химические свойства</vt:lpstr>
      <vt:lpstr>Химические свойства</vt:lpstr>
      <vt:lpstr>Химические свойства</vt:lpstr>
      <vt:lpstr>Химические свойства</vt:lpstr>
      <vt:lpstr>Химические свойства</vt:lpstr>
      <vt:lpstr>Применение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В.Ф.Войно-Ясенецкого" Министерства здравоохранения Российской Федерации Фармацевтический колледж</dc:title>
  <dc:creator>пк</dc:creator>
  <cp:lastModifiedBy>Дмитрий</cp:lastModifiedBy>
  <cp:revision>220</cp:revision>
  <dcterms:created xsi:type="dcterms:W3CDTF">2017-11-09T13:44:46Z</dcterms:created>
  <dcterms:modified xsi:type="dcterms:W3CDTF">2021-06-06T15:11:58Z</dcterms:modified>
</cp:coreProperties>
</file>