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85" r:id="rId4"/>
    <p:sldId id="307" r:id="rId5"/>
    <p:sldId id="306" r:id="rId6"/>
    <p:sldId id="314" r:id="rId7"/>
    <p:sldId id="308" r:id="rId8"/>
    <p:sldId id="315" r:id="rId9"/>
    <p:sldId id="322" r:id="rId10"/>
    <p:sldId id="316" r:id="rId11"/>
    <p:sldId id="317" r:id="rId12"/>
    <p:sldId id="286" r:id="rId13"/>
    <p:sldId id="309" r:id="rId14"/>
    <p:sldId id="321" r:id="rId15"/>
    <p:sldId id="287" r:id="rId16"/>
    <p:sldId id="284" r:id="rId17"/>
    <p:sldId id="264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65" autoAdjust="0"/>
  </p:normalViewPr>
  <p:slideViewPr>
    <p:cSldViewPr>
      <p:cViewPr>
        <p:scale>
          <a:sx n="90" d="100"/>
          <a:sy n="90" d="100"/>
        </p:scale>
        <p:origin x="-224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CDB58-481E-4F86-B5D9-1B485080680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94995E-5F4A-4A55-A14D-BC4E343E36FE}">
      <dgm:prSet phldrT="[Текст]"/>
      <dgm:spPr/>
      <dgm:t>
        <a:bodyPr/>
        <a:lstStyle/>
        <a:p>
          <a:r>
            <a:rPr lang="ru-RU" dirty="0" smtClean="0"/>
            <a:t>Причины появления инфекции</a:t>
          </a:r>
          <a:endParaRPr lang="ru-RU" dirty="0"/>
        </a:p>
      </dgm:t>
    </dgm:pt>
    <dgm:pt modelId="{4A1EDBA0-D075-46C3-AC8E-AE1C285B1465}" type="parTrans" cxnId="{23D07343-B53E-4DC2-A53F-CD472EC2A4E2}">
      <dgm:prSet/>
      <dgm:spPr/>
      <dgm:t>
        <a:bodyPr/>
        <a:lstStyle/>
        <a:p>
          <a:endParaRPr lang="ru-RU"/>
        </a:p>
      </dgm:t>
    </dgm:pt>
    <dgm:pt modelId="{AC29EED7-6645-46C2-BC4C-956733B3EACA}" type="sibTrans" cxnId="{23D07343-B53E-4DC2-A53F-CD472EC2A4E2}">
      <dgm:prSet/>
      <dgm:spPr/>
      <dgm:t>
        <a:bodyPr/>
        <a:lstStyle/>
        <a:p>
          <a:endParaRPr lang="ru-RU"/>
        </a:p>
      </dgm:t>
    </dgm:pt>
    <dgm:pt modelId="{F96D11AD-6EB1-474A-A12A-C64DFA2DD251}">
      <dgm:prSet phldrT="[Текст]"/>
      <dgm:spPr/>
      <dgm:t>
        <a:bodyPr/>
        <a:lstStyle/>
        <a:p>
          <a:r>
            <a:rPr lang="ru-RU" dirty="0" smtClean="0"/>
            <a:t>Глубокое расположение инородного тела в тканях</a:t>
          </a:r>
          <a:endParaRPr lang="ru-RU" dirty="0"/>
        </a:p>
      </dgm:t>
    </dgm:pt>
    <dgm:pt modelId="{D732003E-0B05-4F2D-A9D6-BB9B1952B39C}" type="parTrans" cxnId="{20A8BA95-3BCD-4F03-80C3-0F910D991994}">
      <dgm:prSet/>
      <dgm:spPr/>
      <dgm:t>
        <a:bodyPr/>
        <a:lstStyle/>
        <a:p>
          <a:endParaRPr lang="ru-RU"/>
        </a:p>
      </dgm:t>
    </dgm:pt>
    <dgm:pt modelId="{E6B57563-6FC5-46DF-B8E3-2A404C2C129C}" type="sibTrans" cxnId="{20A8BA95-3BCD-4F03-80C3-0F910D991994}">
      <dgm:prSet/>
      <dgm:spPr/>
      <dgm:t>
        <a:bodyPr/>
        <a:lstStyle/>
        <a:p>
          <a:endParaRPr lang="ru-RU"/>
        </a:p>
      </dgm:t>
    </dgm:pt>
    <dgm:pt modelId="{1DB1CA06-531B-4AAA-A298-8C50193E09E7}">
      <dgm:prSet phldrT="[Текст]"/>
      <dgm:spPr/>
      <dgm:t>
        <a:bodyPr/>
        <a:lstStyle/>
        <a:p>
          <a:r>
            <a:rPr lang="ru-RU" dirty="0" smtClean="0"/>
            <a:t>Позднее обращение пациента за медицинской помощью (более 36 ч)</a:t>
          </a:r>
          <a:endParaRPr lang="ru-RU" dirty="0"/>
        </a:p>
      </dgm:t>
    </dgm:pt>
    <dgm:pt modelId="{1BD54D6B-D1B6-4C1F-9916-7F9036E236E2}" type="parTrans" cxnId="{F7A2DB7B-C5E9-4394-B7A1-B6E97709FDAD}">
      <dgm:prSet/>
      <dgm:spPr/>
      <dgm:t>
        <a:bodyPr/>
        <a:lstStyle/>
        <a:p>
          <a:endParaRPr lang="ru-RU"/>
        </a:p>
      </dgm:t>
    </dgm:pt>
    <dgm:pt modelId="{E213495A-2F7B-4769-A5A8-3FCEABD4CEE0}" type="sibTrans" cxnId="{F7A2DB7B-C5E9-4394-B7A1-B6E97709FDAD}">
      <dgm:prSet/>
      <dgm:spPr/>
      <dgm:t>
        <a:bodyPr/>
        <a:lstStyle/>
        <a:p>
          <a:endParaRPr lang="ru-RU"/>
        </a:p>
      </dgm:t>
    </dgm:pt>
    <dgm:pt modelId="{476E7681-B988-40A6-955D-435BC04E4502}">
      <dgm:prSet phldrT="[Текст]"/>
      <dgm:spPr/>
      <dgm:t>
        <a:bodyPr/>
        <a:lstStyle/>
        <a:p>
          <a:r>
            <a:rPr lang="ru-RU" dirty="0" smtClean="0"/>
            <a:t>Инородное тело органического происхождения</a:t>
          </a:r>
          <a:endParaRPr lang="ru-RU" dirty="0"/>
        </a:p>
      </dgm:t>
    </dgm:pt>
    <dgm:pt modelId="{BB9CE610-C42D-4F3E-94C2-377A490BBA07}" type="parTrans" cxnId="{76A9F81D-E783-4101-B657-E89A843AB8ED}">
      <dgm:prSet/>
      <dgm:spPr/>
      <dgm:t>
        <a:bodyPr/>
        <a:lstStyle/>
        <a:p>
          <a:endParaRPr lang="ru-RU"/>
        </a:p>
      </dgm:t>
    </dgm:pt>
    <dgm:pt modelId="{8A79EC4A-8EC9-4A63-826C-408F660EDCE0}" type="sibTrans" cxnId="{76A9F81D-E783-4101-B657-E89A843AB8ED}">
      <dgm:prSet/>
      <dgm:spPr/>
      <dgm:t>
        <a:bodyPr/>
        <a:lstStyle/>
        <a:p>
          <a:endParaRPr lang="ru-RU"/>
        </a:p>
      </dgm:t>
    </dgm:pt>
    <dgm:pt modelId="{107F798F-45D2-4447-9936-22E0534EEFC8}" type="pres">
      <dgm:prSet presAssocID="{FBDCDB58-481E-4F86-B5D9-1B48508068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E88C34-1F46-4869-9497-055DCF678254}" type="pres">
      <dgm:prSet presAssocID="{9094995E-5F4A-4A55-A14D-BC4E343E36FE}" presName="roof" presStyleLbl="dkBgShp" presStyleIdx="0" presStyleCnt="2"/>
      <dgm:spPr/>
      <dgm:t>
        <a:bodyPr/>
        <a:lstStyle/>
        <a:p>
          <a:endParaRPr lang="ru-RU"/>
        </a:p>
      </dgm:t>
    </dgm:pt>
    <dgm:pt modelId="{2D125607-F5D3-4F78-9F7E-279404FA471C}" type="pres">
      <dgm:prSet presAssocID="{9094995E-5F4A-4A55-A14D-BC4E343E36FE}" presName="pillars" presStyleCnt="0"/>
      <dgm:spPr/>
    </dgm:pt>
    <dgm:pt modelId="{73662E80-4EC6-4233-976D-1A8AD9A9AC43}" type="pres">
      <dgm:prSet presAssocID="{9094995E-5F4A-4A55-A14D-BC4E343E36F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04B0E-1152-4969-8890-DBB113E37816}" type="pres">
      <dgm:prSet presAssocID="{1DB1CA06-531B-4AAA-A298-8C50193E09E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346C0-ADAD-41F2-AF26-D7D6CE3A3201}" type="pres">
      <dgm:prSet presAssocID="{476E7681-B988-40A6-955D-435BC04E450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C805D-7634-4FCB-BCE6-1ED2A45BED10}" type="pres">
      <dgm:prSet presAssocID="{9094995E-5F4A-4A55-A14D-BC4E343E36FE}" presName="base" presStyleLbl="dkBgShp" presStyleIdx="1" presStyleCnt="2" custFlipVert="0" custScaleY="12348"/>
      <dgm:spPr/>
    </dgm:pt>
  </dgm:ptLst>
  <dgm:cxnLst>
    <dgm:cxn modelId="{1DA46983-0ABA-4E1D-9873-67AFF23A0C6D}" type="presOf" srcId="{F96D11AD-6EB1-474A-A12A-C64DFA2DD251}" destId="{73662E80-4EC6-4233-976D-1A8AD9A9AC43}" srcOrd="0" destOrd="0" presId="urn:microsoft.com/office/officeart/2005/8/layout/hList3"/>
    <dgm:cxn modelId="{23D07343-B53E-4DC2-A53F-CD472EC2A4E2}" srcId="{FBDCDB58-481E-4F86-B5D9-1B485080680C}" destId="{9094995E-5F4A-4A55-A14D-BC4E343E36FE}" srcOrd="0" destOrd="0" parTransId="{4A1EDBA0-D075-46C3-AC8E-AE1C285B1465}" sibTransId="{AC29EED7-6645-46C2-BC4C-956733B3EACA}"/>
    <dgm:cxn modelId="{20A8BA95-3BCD-4F03-80C3-0F910D991994}" srcId="{9094995E-5F4A-4A55-A14D-BC4E343E36FE}" destId="{F96D11AD-6EB1-474A-A12A-C64DFA2DD251}" srcOrd="0" destOrd="0" parTransId="{D732003E-0B05-4F2D-A9D6-BB9B1952B39C}" sibTransId="{E6B57563-6FC5-46DF-B8E3-2A404C2C129C}"/>
    <dgm:cxn modelId="{11B96405-CB4D-4E4B-B739-F770EC080882}" type="presOf" srcId="{1DB1CA06-531B-4AAA-A298-8C50193E09E7}" destId="{D3C04B0E-1152-4969-8890-DBB113E37816}" srcOrd="0" destOrd="0" presId="urn:microsoft.com/office/officeart/2005/8/layout/hList3"/>
    <dgm:cxn modelId="{2CF58CF1-DE75-481B-9616-59F88D15BFB6}" type="presOf" srcId="{FBDCDB58-481E-4F86-B5D9-1B485080680C}" destId="{107F798F-45D2-4447-9936-22E0534EEFC8}" srcOrd="0" destOrd="0" presId="urn:microsoft.com/office/officeart/2005/8/layout/hList3"/>
    <dgm:cxn modelId="{186568F2-CB53-4A00-9BA1-BFB2139F2247}" type="presOf" srcId="{476E7681-B988-40A6-955D-435BC04E4502}" destId="{9D8346C0-ADAD-41F2-AF26-D7D6CE3A3201}" srcOrd="0" destOrd="0" presId="urn:microsoft.com/office/officeart/2005/8/layout/hList3"/>
    <dgm:cxn modelId="{F7A2DB7B-C5E9-4394-B7A1-B6E97709FDAD}" srcId="{9094995E-5F4A-4A55-A14D-BC4E343E36FE}" destId="{1DB1CA06-531B-4AAA-A298-8C50193E09E7}" srcOrd="1" destOrd="0" parTransId="{1BD54D6B-D1B6-4C1F-9916-7F9036E236E2}" sibTransId="{E213495A-2F7B-4769-A5A8-3FCEABD4CEE0}"/>
    <dgm:cxn modelId="{0E725018-AB9A-43C7-9599-52CC401B7E3E}" type="presOf" srcId="{9094995E-5F4A-4A55-A14D-BC4E343E36FE}" destId="{29E88C34-1F46-4869-9497-055DCF678254}" srcOrd="0" destOrd="0" presId="urn:microsoft.com/office/officeart/2005/8/layout/hList3"/>
    <dgm:cxn modelId="{76A9F81D-E783-4101-B657-E89A843AB8ED}" srcId="{9094995E-5F4A-4A55-A14D-BC4E343E36FE}" destId="{476E7681-B988-40A6-955D-435BC04E4502}" srcOrd="2" destOrd="0" parTransId="{BB9CE610-C42D-4F3E-94C2-377A490BBA07}" sibTransId="{8A79EC4A-8EC9-4A63-826C-408F660EDCE0}"/>
    <dgm:cxn modelId="{A3E375F6-60A9-4B6C-87DA-3A303A92E9FE}" type="presParOf" srcId="{107F798F-45D2-4447-9936-22E0534EEFC8}" destId="{29E88C34-1F46-4869-9497-055DCF678254}" srcOrd="0" destOrd="0" presId="urn:microsoft.com/office/officeart/2005/8/layout/hList3"/>
    <dgm:cxn modelId="{448043AF-DBF6-4769-B1F7-689F9D440B24}" type="presParOf" srcId="{107F798F-45D2-4447-9936-22E0534EEFC8}" destId="{2D125607-F5D3-4F78-9F7E-279404FA471C}" srcOrd="1" destOrd="0" presId="urn:microsoft.com/office/officeart/2005/8/layout/hList3"/>
    <dgm:cxn modelId="{2C4E9CD8-2A20-4CF0-A86E-217AFAE7A717}" type="presParOf" srcId="{2D125607-F5D3-4F78-9F7E-279404FA471C}" destId="{73662E80-4EC6-4233-976D-1A8AD9A9AC43}" srcOrd="0" destOrd="0" presId="urn:microsoft.com/office/officeart/2005/8/layout/hList3"/>
    <dgm:cxn modelId="{D531C37A-FC79-4F51-8014-BC1A2B823ACD}" type="presParOf" srcId="{2D125607-F5D3-4F78-9F7E-279404FA471C}" destId="{D3C04B0E-1152-4969-8890-DBB113E37816}" srcOrd="1" destOrd="0" presId="urn:microsoft.com/office/officeart/2005/8/layout/hList3"/>
    <dgm:cxn modelId="{7BEC6421-A597-449D-97B4-26F617EE3CAA}" type="presParOf" srcId="{2D125607-F5D3-4F78-9F7E-279404FA471C}" destId="{9D8346C0-ADAD-41F2-AF26-D7D6CE3A3201}" srcOrd="2" destOrd="0" presId="urn:microsoft.com/office/officeart/2005/8/layout/hList3"/>
    <dgm:cxn modelId="{34EF9DFE-D68A-4F6E-AA92-C7CDC1FB9AD1}" type="presParOf" srcId="{107F798F-45D2-4447-9936-22E0534EEFC8}" destId="{6B6C805D-7634-4FCB-BCE6-1ED2A45BED1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88C34-1F46-4869-9497-055DCF678254}">
      <dsp:nvSpPr>
        <dsp:cNvPr id="0" name=""/>
        <dsp:cNvSpPr/>
      </dsp:nvSpPr>
      <dsp:spPr>
        <a:xfrm>
          <a:off x="0" y="81135"/>
          <a:ext cx="8507288" cy="15868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Причины появления инфекции</a:t>
          </a:r>
          <a:endParaRPr lang="ru-RU" sz="4800" kern="1200" dirty="0"/>
        </a:p>
      </dsp:txBody>
      <dsp:txXfrm>
        <a:off x="0" y="81135"/>
        <a:ext cx="8507288" cy="1586835"/>
      </dsp:txXfrm>
    </dsp:sp>
    <dsp:sp modelId="{73662E80-4EC6-4233-976D-1A8AD9A9AC43}">
      <dsp:nvSpPr>
        <dsp:cNvPr id="0" name=""/>
        <dsp:cNvSpPr/>
      </dsp:nvSpPr>
      <dsp:spPr>
        <a:xfrm>
          <a:off x="4153" y="1667970"/>
          <a:ext cx="2832993" cy="33323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Глубокое расположение инородного тела в тканях</a:t>
          </a:r>
          <a:endParaRPr lang="ru-RU" sz="3000" kern="1200" dirty="0"/>
        </a:p>
      </dsp:txBody>
      <dsp:txXfrm>
        <a:off x="4153" y="1667970"/>
        <a:ext cx="2832993" cy="3332354"/>
      </dsp:txXfrm>
    </dsp:sp>
    <dsp:sp modelId="{D3C04B0E-1152-4969-8890-DBB113E37816}">
      <dsp:nvSpPr>
        <dsp:cNvPr id="0" name=""/>
        <dsp:cNvSpPr/>
      </dsp:nvSpPr>
      <dsp:spPr>
        <a:xfrm>
          <a:off x="2837147" y="1667970"/>
          <a:ext cx="2832993" cy="33323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Позднее обращение пациента за медицинской помощью (более 36 ч)</a:t>
          </a:r>
          <a:endParaRPr lang="ru-RU" sz="3000" kern="1200" dirty="0"/>
        </a:p>
      </dsp:txBody>
      <dsp:txXfrm>
        <a:off x="2837147" y="1667970"/>
        <a:ext cx="2832993" cy="3332354"/>
      </dsp:txXfrm>
    </dsp:sp>
    <dsp:sp modelId="{9D8346C0-ADAD-41F2-AF26-D7D6CE3A3201}">
      <dsp:nvSpPr>
        <dsp:cNvPr id="0" name=""/>
        <dsp:cNvSpPr/>
      </dsp:nvSpPr>
      <dsp:spPr>
        <a:xfrm>
          <a:off x="5670140" y="1667970"/>
          <a:ext cx="2832993" cy="33323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Инородное тело органического происхождения</a:t>
          </a:r>
          <a:endParaRPr lang="ru-RU" sz="3000" kern="1200" dirty="0"/>
        </a:p>
      </dsp:txBody>
      <dsp:txXfrm>
        <a:off x="5670140" y="1667970"/>
        <a:ext cx="2832993" cy="3332354"/>
      </dsp:txXfrm>
    </dsp:sp>
    <dsp:sp modelId="{6B6C805D-7634-4FCB-BCE6-1ED2A45BED10}">
      <dsp:nvSpPr>
        <dsp:cNvPr id="0" name=""/>
        <dsp:cNvSpPr/>
      </dsp:nvSpPr>
      <dsp:spPr>
        <a:xfrm>
          <a:off x="0" y="5162595"/>
          <a:ext cx="8507288" cy="457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8E306-1FD7-4590-82E5-5D5E1FBAB815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582F3-5E7D-477D-8A30-972E14C50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4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слайду</a:t>
            </a:r>
            <a:r>
              <a:rPr lang="ru-RU" baseline="0" dirty="0" smtClean="0"/>
              <a:t> 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Мужчина 64 лет. На фронтальном Т1-ВИ (a), фронтальном Т1-ВИ с контрастным усилением и </a:t>
            </a:r>
            <a:r>
              <a:rPr lang="ru-RU" sz="1200" dirty="0" err="1" smtClean="0"/>
              <a:t>жироподавлением</a:t>
            </a:r>
            <a:r>
              <a:rPr lang="ru-RU" sz="1200" dirty="0" smtClean="0"/>
              <a:t> (b), и аксиальном (c) внутрикостный абсцесс в проксимальном </a:t>
            </a:r>
            <a:r>
              <a:rPr lang="ru-RU" sz="1200" dirty="0" err="1" smtClean="0"/>
              <a:t>метадиафизе</a:t>
            </a:r>
            <a:r>
              <a:rPr lang="ru-RU" sz="1200" dirty="0" smtClean="0"/>
              <a:t> второй плюсневой кости с периферической высокой интенсивностью (стрелка в а) и воспалительными изменениями окружающих мягких тканей (наконечник стрелки). Обращает на себя внимание  небольшая линейная структура низкой интенсивности внутри абсцесса (стрелка с).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582F3-5E7D-477D-8A30-972E14C5009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29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слайду 11,  12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Мужчина 64 лет. На рентгенограмме (d) и КТ-изображении во фронтальной плоскости (e) хроническая склеротическая реакция вокруг абсцесса, разрыв коры и линейное </a:t>
            </a:r>
            <a:r>
              <a:rPr lang="ru-RU" sz="1200" dirty="0" err="1" smtClean="0"/>
              <a:t>гиперденсное</a:t>
            </a:r>
            <a:r>
              <a:rPr lang="ru-RU" sz="1200" dirty="0" smtClean="0"/>
              <a:t> образование (стрелка), подозрительное на </a:t>
            </a:r>
            <a:r>
              <a:rPr lang="ru-RU" sz="1200" dirty="0" err="1" smtClean="0"/>
              <a:t>кальцифицированный</a:t>
            </a:r>
            <a:r>
              <a:rPr lang="ru-RU" sz="1200" dirty="0" smtClean="0"/>
              <a:t> шип.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582F3-5E7D-477D-8A30-972E14C5009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7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слайду 12</a:t>
            </a:r>
          </a:p>
          <a:p>
            <a:r>
              <a:rPr lang="ru-RU" dirty="0" smtClean="0"/>
              <a:t>ИТ из стекла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Мужчина 45 лет. (a, b) На эхограммах образование неправильной формы с акустической тенью (стрелка), связанное со свищевым ходом, сообщающееся с поверхностью кожи (наконечник стрелки). (b) в режиме ЦДК выраженная периферическая </a:t>
            </a:r>
            <a:r>
              <a:rPr lang="ru-RU" sz="1200" dirty="0" err="1" smtClean="0"/>
              <a:t>васкуляризация</a:t>
            </a:r>
            <a:r>
              <a:rPr lang="ru-RU" sz="1200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582F3-5E7D-477D-8A30-972E14C5009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84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ubs.rsna.org/doi/10.1148/rg.202020006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МУЛЬТИМОДАЛЬНАЯ ВИЗУАЛИЗАЦИЯ ИНОРОДНЫХ ТЕЛ: НОВЫЙ ВЗГЛЯД НА СТАРЫЕ ПРОБЛЕМЫ (</a:t>
            </a:r>
            <a:r>
              <a:rPr lang="ru-RU" sz="3600" b="1" smtClean="0"/>
              <a:t>часть 3)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5796136" cy="174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1403350" y="250825"/>
            <a:ext cx="691356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>
                <a:solidFill>
                  <a:prstClr val="black"/>
                </a:solidFill>
                <a:latin typeface="+mn-lt"/>
                <a:cs typeface="+mn-cs"/>
              </a:rPr>
              <a:t>ФГБОУ ВО </a:t>
            </a:r>
            <a:r>
              <a:rPr lang="ru-RU" kern="0" dirty="0" err="1">
                <a:solidFill>
                  <a:prstClr val="black"/>
                </a:solidFill>
                <a:latin typeface="+mn-lt"/>
                <a:cs typeface="+mn-cs"/>
              </a:rPr>
              <a:t>КрасГМУ</a:t>
            </a:r>
            <a:r>
              <a:rPr lang="ru-RU" kern="0" dirty="0">
                <a:solidFill>
                  <a:prstClr val="black"/>
                </a:solidFill>
                <a:latin typeface="+mn-lt"/>
                <a:cs typeface="+mn-cs"/>
              </a:rPr>
              <a:t> им. проф. В.Ф. Войно-Ясенецкого Минздрава РФ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kern="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6" name="Picture 2" descr="ФГБОУ ВО КрасГМУ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50825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60241" y="5675624"/>
            <a:ext cx="8712200" cy="93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2000" smtClean="0"/>
              <a:t>Выполнила: ординатор 1 года специальности 31.08.09 Рентгенология</a:t>
            </a:r>
          </a:p>
          <a:p>
            <a:pPr algn="l">
              <a:defRPr/>
            </a:pPr>
            <a:r>
              <a:rPr lang="ru-RU" sz="2000" smtClean="0">
                <a:solidFill>
                  <a:schemeClr val="tx1"/>
                </a:solidFill>
              </a:rPr>
              <a:t>Соломатова Елена Сергеевна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95513" y="660400"/>
            <a:ext cx="4897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000000"/>
                </a:solidFill>
              </a:rPr>
              <a:t>Кафедра лучевой диагностики ИПО</a:t>
            </a: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8010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11" t="43584"/>
          <a:stretch/>
        </p:blipFill>
        <p:spPr bwMode="auto">
          <a:xfrm>
            <a:off x="1547664" y="2348880"/>
            <a:ext cx="6336704" cy="416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6206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Рентгенография, КТ стопы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Хроническая склеротическая реакция </a:t>
            </a:r>
            <a:r>
              <a:rPr lang="ru-RU" dirty="0"/>
              <a:t>вокруг абсцесса</a:t>
            </a:r>
          </a:p>
        </p:txBody>
      </p:sp>
    </p:spTree>
    <p:extLst>
      <p:ext uri="{BB962C8B-B14F-4D97-AF65-F5344CB8AC3E}">
        <p14:creationId xmlns:p14="http://schemas.microsoft.com/office/powerpoint/2010/main" val="42669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86"/>
          <a:stretch/>
        </p:blipFill>
        <p:spPr bwMode="auto">
          <a:xfrm>
            <a:off x="281033" y="1412487"/>
            <a:ext cx="8689437" cy="36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215060"/>
            <a:ext cx="90364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dirty="0" smtClean="0"/>
              <a:t>УЗИ с ЦДК</a:t>
            </a:r>
          </a:p>
          <a:p>
            <a:pPr algn="ctr"/>
            <a:r>
              <a:rPr lang="ru-RU" sz="3400" dirty="0" smtClean="0"/>
              <a:t>Стеклянный осколок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025462"/>
            <a:ext cx="32403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Образование неправильной формы с акустической тенью, связанное со свищевым ходом, сообщающееся с поверхностью кожи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94274" y="5218128"/>
            <a:ext cx="3493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smtClean="0"/>
              <a:t>Периферическая </a:t>
            </a:r>
            <a:r>
              <a:rPr lang="ru-RU" dirty="0" err="1"/>
              <a:t>васкуляризация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46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НЕЙРОВАСКУЛЯРНАЯ ПАТОЛОГИЯ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Возникает в результате проникающих травм, обычно стеклянными осколками.</a:t>
            </a:r>
          </a:p>
          <a:p>
            <a:endParaRPr lang="ru-RU" dirty="0" smtClean="0"/>
          </a:p>
          <a:p>
            <a:r>
              <a:rPr lang="ru-RU" dirty="0" smtClean="0"/>
              <a:t>Частота встречаемости 3-5%.</a:t>
            </a:r>
          </a:p>
          <a:p>
            <a:endParaRPr lang="ru-RU" dirty="0" smtClean="0"/>
          </a:p>
          <a:p>
            <a:r>
              <a:rPr lang="ru-RU" dirty="0" smtClean="0"/>
              <a:t>Повреждения сосудов и нервов можно диагностировать при УЗИ и МРТ.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0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НЕЙРОВАСКУЛЯРНАЯ ПАТОЛОГИЯ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УЗИ с ЦДК высокочувствительный (95-97%) и высокоспецифичный метод (95-98%).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Сосуды следует </a:t>
            </a:r>
            <a:r>
              <a:rPr lang="ru-RU" dirty="0" smtClean="0"/>
              <a:t>оценивать </a:t>
            </a:r>
            <a:r>
              <a:rPr lang="ru-RU" dirty="0"/>
              <a:t>в </a:t>
            </a:r>
            <a:r>
              <a:rPr lang="ru-RU" dirty="0" smtClean="0"/>
              <a:t>продольной и </a:t>
            </a:r>
            <a:r>
              <a:rPr lang="ru-RU" dirty="0"/>
              <a:t>поперечной плоскостях в </a:t>
            </a:r>
            <a:r>
              <a:rPr lang="ru-RU" dirty="0" smtClean="0"/>
              <a:t>В-режиме.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Позволяет диагностировать полное или частичное повреждение стенок сосудов, </a:t>
            </a:r>
            <a:r>
              <a:rPr lang="ru-RU" dirty="0" err="1" smtClean="0"/>
              <a:t>псевдоаневризмы</a:t>
            </a:r>
            <a:r>
              <a:rPr lang="ru-RU" dirty="0" smtClean="0"/>
              <a:t>, посттравматический тромбоз, гематомы.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Ожирение, большие гематомы, большие открытые раны затрудняют визуализацию.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3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НЕЙРОВАСКУЛЯРНАЯ ПАТОЛОГИЯ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398904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МРТ позволяет диагностировать </a:t>
            </a:r>
            <a:r>
              <a:rPr lang="ru-RU" sz="2400" dirty="0" err="1" smtClean="0"/>
              <a:t>денервацию</a:t>
            </a:r>
            <a:r>
              <a:rPr lang="ru-RU" sz="2400" dirty="0" smtClean="0"/>
              <a:t> мышц, гематомы различной давности.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err="1" smtClean="0"/>
              <a:t>Денервация</a:t>
            </a:r>
            <a:r>
              <a:rPr lang="ru-RU" sz="2400" dirty="0" smtClean="0"/>
              <a:t> </a:t>
            </a:r>
            <a:r>
              <a:rPr lang="ru-RU" sz="2400" dirty="0"/>
              <a:t>мышц </a:t>
            </a:r>
            <a:r>
              <a:rPr lang="ru-RU" sz="2400" dirty="0" smtClean="0"/>
              <a:t>выглядит как мышечный </a:t>
            </a:r>
            <a:r>
              <a:rPr lang="ru-RU" sz="2400" dirty="0"/>
              <a:t>отек, за которым следует жировая инфильтрация и мышечная атрофия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При гематомах хорошо визуализируются стадии их организации.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err="1" smtClean="0"/>
              <a:t>Дезоксигемоглобин</a:t>
            </a:r>
            <a:r>
              <a:rPr lang="ru-RU" sz="2400" dirty="0" smtClean="0"/>
              <a:t> в острой </a:t>
            </a:r>
            <a:r>
              <a:rPr lang="ru-RU" sz="2400" dirty="0"/>
              <a:t>фазе (1-3 дня), метгемоглобин </a:t>
            </a:r>
            <a:r>
              <a:rPr lang="ru-RU" sz="2400" dirty="0" smtClean="0"/>
              <a:t>в ранней </a:t>
            </a:r>
            <a:r>
              <a:rPr lang="ru-RU" sz="2400" dirty="0"/>
              <a:t>(4-7 дней) и поздней (1-4 недели) </a:t>
            </a:r>
            <a:r>
              <a:rPr lang="ru-RU" sz="2400" dirty="0" smtClean="0"/>
              <a:t>подострой фазе</a:t>
            </a:r>
            <a:r>
              <a:rPr lang="ru-RU" sz="2400" dirty="0"/>
              <a:t>, и </a:t>
            </a:r>
            <a:r>
              <a:rPr lang="ru-RU" sz="2400" dirty="0" err="1"/>
              <a:t>гемосидерин</a:t>
            </a:r>
            <a:r>
              <a:rPr lang="ru-RU" sz="2400" dirty="0"/>
              <a:t> в хронической фазе (&gt;</a:t>
            </a:r>
            <a:r>
              <a:rPr lang="ru-RU" sz="2400" dirty="0" smtClean="0"/>
              <a:t>4 недель)</a:t>
            </a:r>
            <a:r>
              <a:rPr lang="ru-RU" sz="2400" dirty="0"/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0224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ОСЛОЖНЕНИЯ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Хроническая гранулематозная реакция.</a:t>
            </a:r>
          </a:p>
          <a:p>
            <a:r>
              <a:rPr lang="ru-RU" dirty="0" smtClean="0"/>
              <a:t>Отсроченные проявления гиперчувствительности.</a:t>
            </a:r>
          </a:p>
          <a:p>
            <a:r>
              <a:rPr lang="ru-RU" dirty="0" smtClean="0"/>
              <a:t>Замедленное заживление ран.</a:t>
            </a:r>
          </a:p>
          <a:p>
            <a:r>
              <a:rPr lang="ru-RU" dirty="0" smtClean="0"/>
              <a:t>Хроническая боль.</a:t>
            </a:r>
          </a:p>
          <a:p>
            <a:r>
              <a:rPr lang="ru-RU" dirty="0" smtClean="0"/>
              <a:t>Миграция инородного тела внутри организма.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3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Рентгенография – метод первой линии.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УЗИ – лучше всего подходит для диагностики поверхностно расположенных объектов.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КТ - лучше всего подходит для диагностики </a:t>
            </a:r>
            <a:r>
              <a:rPr lang="ru-RU" dirty="0" smtClean="0"/>
              <a:t>глубоко </a:t>
            </a:r>
            <a:r>
              <a:rPr lang="ru-RU" dirty="0"/>
              <a:t>расположенных </a:t>
            </a:r>
            <a:r>
              <a:rPr lang="ru-RU" dirty="0" smtClean="0"/>
              <a:t>объектов и в сомнительных случаях.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МРТ – оценка осложнений и дифференциальная диагностика.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035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pubs.rsna.org/doi/10.1148/rg.2020200061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6275163" cy="188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781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5400" smtClean="0"/>
              <a:t>Благодарю за внимание!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ОСЛОЖНЕНИЯ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ИНФЕКЦИЯ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Самое распространенное осложнение, частота встречаемости 0.6-14.8%.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Обычно это – целлюлит, абсцесс мягких тканей, остеомиелит, септический артрит.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Возбудитель: чаще всего -  золотистый стафилококк.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3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065527"/>
              </p:ext>
            </p:extLst>
          </p:nvPr>
        </p:nvGraphicFramePr>
        <p:xfrm>
          <a:off x="323528" y="692696"/>
          <a:ext cx="8507288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8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ИНФЕКЦИЯ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Рентгенография – метод первой линии при подозрении на инфекцию мягких тканей и костей.</a:t>
            </a:r>
          </a:p>
          <a:p>
            <a:endParaRPr lang="ru-RU" dirty="0"/>
          </a:p>
          <a:p>
            <a:r>
              <a:rPr lang="en-US" dirty="0" err="1" smtClean="0"/>
              <a:t>Rg</a:t>
            </a:r>
            <a:r>
              <a:rPr lang="ru-RU" dirty="0" smtClean="0"/>
              <a:t>-признаки: наличие инородного тела, очаговые изменения костей, отек мягких тканей.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1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МРТ: абсцессы мягких тканей, неспецифический воспалительный процесс в сухожильных влагалищах, синовиальных сумках с выделением жидкости и утолщением синовиальной оболочки.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 </a:t>
            </a:r>
            <a:r>
              <a:rPr lang="en-US" dirty="0" smtClean="0"/>
              <a:t>DWI</a:t>
            </a:r>
            <a:r>
              <a:rPr lang="ru-RU" dirty="0" smtClean="0"/>
              <a:t> можно диагностировать ограниченное содержимое внутри абсцесса.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8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ОСТЕОМИЕЛИТ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ервые признаки могут быть обнаружены только через 10-21 дней после начала заболевания.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Рентгенография: локальная </a:t>
            </a:r>
            <a:r>
              <a:rPr lang="ru-RU" dirty="0" err="1" smtClean="0"/>
              <a:t>остеопения</a:t>
            </a:r>
            <a:r>
              <a:rPr lang="ru-RU" dirty="0" smtClean="0"/>
              <a:t>, </a:t>
            </a:r>
            <a:r>
              <a:rPr lang="ru-RU" dirty="0" err="1" smtClean="0"/>
              <a:t>периостальная</a:t>
            </a:r>
            <a:r>
              <a:rPr lang="ru-RU" dirty="0" smtClean="0"/>
              <a:t> реакция, </a:t>
            </a:r>
            <a:r>
              <a:rPr lang="ru-RU" dirty="0" err="1" smtClean="0"/>
              <a:t>трабекулярная</a:t>
            </a:r>
            <a:r>
              <a:rPr lang="ru-RU" dirty="0" smtClean="0"/>
              <a:t> деструкция с нечеткими контурами, которая может быть ограниченной и проникающей 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 подостром остеомиелите диагностируется абсцесс </a:t>
            </a:r>
            <a:r>
              <a:rPr lang="ru-RU" dirty="0" err="1" smtClean="0"/>
              <a:t>Броуди</a:t>
            </a:r>
            <a:r>
              <a:rPr lang="ru-RU" dirty="0" smtClean="0"/>
              <a:t>, характеризующийся литическим поражением с окружающим склерозом, иногда с секвестром.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Разрешающая способность КТ </a:t>
            </a:r>
            <a:r>
              <a:rPr lang="ru-RU" dirty="0" smtClean="0"/>
              <a:t>позволяет быстрее и качественнее диагностировать инфекцию.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7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ОСТЕОМИЕЛИТ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УЗИ: </a:t>
            </a:r>
            <a:r>
              <a:rPr lang="ru-RU" dirty="0" err="1" smtClean="0"/>
              <a:t>диагностка</a:t>
            </a:r>
            <a:r>
              <a:rPr lang="ru-RU" dirty="0" smtClean="0"/>
              <a:t> </a:t>
            </a:r>
            <a:r>
              <a:rPr lang="ru-RU" dirty="0" err="1" smtClean="0"/>
              <a:t>тендосиновита</a:t>
            </a:r>
            <a:r>
              <a:rPr lang="ru-RU" dirty="0" smtClean="0"/>
              <a:t>, суставного выпота, контроль пункции и биопсии.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УЗИ с ЦДК: </a:t>
            </a:r>
            <a:r>
              <a:rPr lang="ru-RU" dirty="0" err="1" smtClean="0"/>
              <a:t>гиперваскуляризация</a:t>
            </a:r>
            <a:r>
              <a:rPr lang="ru-RU" dirty="0" smtClean="0"/>
              <a:t>, обусловленная воспалительным процессом.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МРТ: изменения в костном мозге; при </a:t>
            </a:r>
            <a:r>
              <a:rPr lang="ru-RU" dirty="0"/>
              <a:t>внутрикостных абсцессах можно обнаружить симптом </a:t>
            </a:r>
            <a:r>
              <a:rPr lang="ru-RU" dirty="0" err="1"/>
              <a:t>пенумбры</a:t>
            </a:r>
            <a:r>
              <a:rPr lang="ru-RU" dirty="0"/>
              <a:t> – ободок более </a:t>
            </a:r>
            <a:r>
              <a:rPr lang="ru-RU" dirty="0" err="1"/>
              <a:t>гиперинтенсивный</a:t>
            </a:r>
            <a:r>
              <a:rPr lang="ru-RU" dirty="0"/>
              <a:t> на Т1-ВИ в сравнении с центральной частью абсцесса.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4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12" r="62663"/>
          <a:stretch/>
        </p:blipFill>
        <p:spPr bwMode="auto">
          <a:xfrm>
            <a:off x="6495829" y="2011535"/>
            <a:ext cx="2520280" cy="283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8" b="57216"/>
          <a:stretch/>
        </p:blipFill>
        <p:spPr bwMode="auto">
          <a:xfrm>
            <a:off x="-39233" y="1988840"/>
            <a:ext cx="6698538" cy="275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МРТ стопы</a:t>
            </a:r>
            <a:br>
              <a:rPr lang="ru-RU" dirty="0" smtClean="0"/>
            </a:br>
            <a:r>
              <a:rPr lang="ru-RU" dirty="0" smtClean="0"/>
              <a:t>Внутрикостный абсцесс, внутри которого расположен терновый шип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2783" y="4914866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Т1-ВИ, фронтальная плоскость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4837921"/>
            <a:ext cx="2736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Т1-ВИ, фронтальная плоскость, с </a:t>
            </a:r>
            <a:r>
              <a:rPr lang="ru-RU" sz="1400" dirty="0" err="1" smtClean="0"/>
              <a:t>жироподавлением</a:t>
            </a:r>
            <a:r>
              <a:rPr lang="ru-RU" sz="1400" dirty="0" smtClean="0"/>
              <a:t> и контрастным усилением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39845" y="4945643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Т1-ВИ, аксиальная плоскость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972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709</Words>
  <Application>Microsoft Office PowerPoint</Application>
  <PresentationFormat>Экран (4:3)</PresentationFormat>
  <Paragraphs>96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МУЛЬТИМОДАЛЬНАЯ ВИЗУАЛИЗАЦИЯ ИНОРОДНЫХ ТЕЛ: НОВЫЙ ВЗГЛЯД НА СТАРЫЕ ПРОБЛЕМЫ (часть 3)</vt:lpstr>
      <vt:lpstr>ОСЛОЖНЕНИЯ</vt:lpstr>
      <vt:lpstr>ИНФЕКЦИЯ</vt:lpstr>
      <vt:lpstr>Презентация PowerPoint</vt:lpstr>
      <vt:lpstr>ИНФЕКЦИЯ</vt:lpstr>
      <vt:lpstr>ИНФЕКЦИЯ</vt:lpstr>
      <vt:lpstr>ОСТЕОМИЕЛИТ</vt:lpstr>
      <vt:lpstr>ОСТЕОМИЕЛИТ</vt:lpstr>
      <vt:lpstr> МРТ стопы Внутрикостный абсцесс, внутри которого расположен терновый шип</vt:lpstr>
      <vt:lpstr>Рентгенография, КТ стопы Хроническая склеротическая реакция вокруг абсцесса</vt:lpstr>
      <vt:lpstr>Презентация PowerPoint</vt:lpstr>
      <vt:lpstr>НЕЙРОВАСКУЛЯРНАЯ ПАТОЛОГИЯ</vt:lpstr>
      <vt:lpstr>НЕЙРОВАСКУЛЯРНАЯ ПАТОЛОГИЯ</vt:lpstr>
      <vt:lpstr>НЕЙРОВАСКУЛЯРНАЯ ПАТОЛОГИЯ</vt:lpstr>
      <vt:lpstr>ДРУГИЕ ОСЛОЖНЕНИЯ</vt:lpstr>
      <vt:lpstr>ЗАКЛЮЧЕНИЕ</vt:lpstr>
      <vt:lpstr>ИСТОЧНИК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МУЛЬТИМОДАЛЬНАЯ ВИЗУАЛИЗАЦИЯ ИНОРОДНЫХ ТЕЛ: НОВЫЙ ВЗГЛЯД НА СТАРЫЕ ПРОБЛЕМЫ</dc:title>
  <dc:creator>Лена</dc:creator>
  <cp:lastModifiedBy>Пользователь Windows</cp:lastModifiedBy>
  <cp:revision>63</cp:revision>
  <dcterms:created xsi:type="dcterms:W3CDTF">2022-01-14T05:10:01Z</dcterms:created>
  <dcterms:modified xsi:type="dcterms:W3CDTF">2022-05-31T11:11:43Z</dcterms:modified>
</cp:coreProperties>
</file>