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87" r:id="rId3"/>
    <p:sldId id="257" r:id="rId4"/>
    <p:sldId id="268" r:id="rId5"/>
    <p:sldId id="267" r:id="rId6"/>
    <p:sldId id="266" r:id="rId7"/>
    <p:sldId id="265" r:id="rId8"/>
    <p:sldId id="264" r:id="rId9"/>
    <p:sldId id="288" r:id="rId10"/>
    <p:sldId id="263" r:id="rId11"/>
    <p:sldId id="262" r:id="rId12"/>
    <p:sldId id="261" r:id="rId13"/>
    <p:sldId id="260" r:id="rId14"/>
    <p:sldId id="259" r:id="rId15"/>
    <p:sldId id="258" r:id="rId16"/>
    <p:sldId id="269" r:id="rId17"/>
    <p:sldId id="270" r:id="rId18"/>
    <p:sldId id="271" r:id="rId19"/>
    <p:sldId id="272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0BB7A0-57B0-43FE-9E1D-54ECABA0ED51}">
          <p14:sldIdLst>
            <p14:sldId id="256"/>
            <p14:sldId id="287"/>
            <p14:sldId id="257"/>
            <p14:sldId id="268"/>
            <p14:sldId id="267"/>
            <p14:sldId id="266"/>
            <p14:sldId id="265"/>
            <p14:sldId id="264"/>
            <p14:sldId id="288"/>
            <p14:sldId id="263"/>
            <p14:sldId id="262"/>
            <p14:sldId id="261"/>
            <p14:sldId id="260"/>
            <p14:sldId id="259"/>
            <p14:sldId id="258"/>
            <p14:sldId id="269"/>
            <p14:sldId id="270"/>
            <p14:sldId id="271"/>
            <p14:sldId id="272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8C11D-3F4B-4A81-B645-BA90F1D35620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FEC23-3F2E-4D93-8352-0B82CC521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5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FEC23-3F2E-4D93-8352-0B82CC521FE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1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78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2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6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04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6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2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5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6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5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1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5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51054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b="1" dirty="0">
                <a:solidFill>
                  <a:schemeClr val="tx1"/>
                </a:solidFill>
                <a:latin typeface="+mn-lt"/>
              </a:rPr>
              <a:t>Выполнила: ординатор </a:t>
            </a:r>
            <a:r>
              <a:rPr lang="en-US" altLang="ru-RU" sz="1800" b="1" dirty="0">
                <a:solidFill>
                  <a:schemeClr val="tx1"/>
                </a:solidFill>
                <a:latin typeface="+mn-lt"/>
              </a:rPr>
              <a:t>1 </a:t>
            </a:r>
            <a:r>
              <a:rPr lang="ru-RU" altLang="ru-RU" sz="1800" b="1" dirty="0">
                <a:solidFill>
                  <a:schemeClr val="tx1"/>
                </a:solidFill>
                <a:latin typeface="+mn-lt"/>
              </a:rPr>
              <a:t>года </a:t>
            </a:r>
            <a:endParaRPr lang="en-US" altLang="ru-RU" sz="18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b="1" dirty="0">
                <a:solidFill>
                  <a:schemeClr val="tx1"/>
                </a:solidFill>
                <a:latin typeface="+mn-lt"/>
              </a:rPr>
              <a:t>кафедры лучевой диагностики ИПО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b="1" dirty="0">
                <a:solidFill>
                  <a:schemeClr val="tx1"/>
                </a:solidFill>
                <a:latin typeface="+mn-lt"/>
              </a:rPr>
              <a:t>Фишер Полина Алексеевна</a:t>
            </a:r>
          </a:p>
          <a:p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28600" y="1831777"/>
            <a:ext cx="8382000" cy="18210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разрыва </a:t>
            </a:r>
            <a:r>
              <a:rPr kumimoji="0" lang="ru-RU" altLang="ru-RU" sz="4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однопросветных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силиконовых грудных имплантатов на основе </a:t>
            </a:r>
            <a:r>
              <a:rPr kumimoji="0" lang="ru-RU" altLang="ru-RU" sz="40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мультимодального</a:t>
            </a: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обзора</a:t>
            </a:r>
            <a:endParaRPr kumimoji="0" lang="ru-RU" altLang="ru-RU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93328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«Красноярский государственный медицинский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183"/>
            <a:ext cx="1177636" cy="7964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46" y="4048791"/>
            <a:ext cx="6033599" cy="1194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64008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Красноярск, 2021г</a:t>
            </a:r>
          </a:p>
        </p:txBody>
      </p:sp>
    </p:spTree>
    <p:extLst>
      <p:ext uri="{BB962C8B-B14F-4D97-AF65-F5344CB8AC3E}">
        <p14:creationId xmlns:p14="http://schemas.microsoft.com/office/powerpoint/2010/main" val="84583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0600"/>
            <a:ext cx="7543800" cy="1127761"/>
          </a:xfrm>
        </p:spPr>
        <p:txBody>
          <a:bodyPr/>
          <a:lstStyle/>
          <a:p>
            <a:r>
              <a:rPr lang="ru-RU" b="1" dirty="0"/>
              <a:t>Комплекс капсула-оболочка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329" y="1746239"/>
            <a:ext cx="4353342" cy="376999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6A7C27-8ADD-45A5-B832-2597BD9DE1FA}"/>
              </a:ext>
            </a:extLst>
          </p:cNvPr>
          <p:cNvSpPr txBox="1"/>
          <p:nvPr/>
        </p:nvSpPr>
        <p:spPr>
          <a:xfrm>
            <a:off x="1219200" y="5537188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УЗИ изображения показывают нормальный фиброзный комплекс капсула-</a:t>
            </a:r>
            <a:r>
              <a:rPr lang="ru-RU" b="1" dirty="0" err="1"/>
              <a:t>эластомерная</a:t>
            </a:r>
            <a:r>
              <a:rPr lang="ru-RU" b="1" dirty="0"/>
              <a:t> оболочка в виде </a:t>
            </a:r>
            <a:r>
              <a:rPr lang="ru-RU" b="1" dirty="0" err="1" smtClean="0"/>
              <a:t>триламинарной</a:t>
            </a:r>
            <a:r>
              <a:rPr lang="ru-RU" b="1" dirty="0" smtClean="0"/>
              <a:t> </a:t>
            </a:r>
            <a:r>
              <a:rPr lang="ru-RU" b="1" dirty="0"/>
              <a:t>линии</a:t>
            </a:r>
          </a:p>
        </p:txBody>
      </p:sp>
    </p:spTree>
    <p:extLst>
      <p:ext uri="{BB962C8B-B14F-4D97-AF65-F5344CB8AC3E}">
        <p14:creationId xmlns:p14="http://schemas.microsoft.com/office/powerpoint/2010/main" val="232457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Нормальные компоненты силиконовых имплантатов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" y="1737361"/>
            <a:ext cx="4245177" cy="28727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81200"/>
            <a:ext cx="4612601" cy="23340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BEFBCA-4C20-4140-9A52-61FC63DB03D7}"/>
              </a:ext>
            </a:extLst>
          </p:cNvPr>
          <p:cNvSpPr txBox="1"/>
          <p:nvPr/>
        </p:nvSpPr>
        <p:spPr>
          <a:xfrm>
            <a:off x="18495" y="4724400"/>
            <a:ext cx="4245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УЗИ (вверху) и макрофотографии (внизу) демонстрирует изогнутые </a:t>
            </a:r>
            <a:r>
              <a:rPr lang="ru-RU" b="1" dirty="0" err="1"/>
              <a:t>гиперэхогенные</a:t>
            </a:r>
            <a:r>
              <a:rPr lang="ru-RU" b="1" dirty="0"/>
              <a:t> линии, которые соответствуют отметкам ориентации на текстурированном когезионном силиконовом имплантате (стрелки)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24277D-9C2D-4424-9DC0-9BFEAD5C9680}"/>
              </a:ext>
            </a:extLst>
          </p:cNvPr>
          <p:cNvSpPr txBox="1"/>
          <p:nvPr/>
        </p:nvSpPr>
        <p:spPr>
          <a:xfrm>
            <a:off x="4546847" y="4343400"/>
            <a:ext cx="4419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b="1" dirty="0"/>
              <a:t>УЗИ и фотография силиконового имплантата на врезке демонстрируют силиконовый пластырь (стрелки), который приводит к локализованному расширению части нормальной </a:t>
            </a:r>
            <a:r>
              <a:rPr lang="ru-RU" b="1" dirty="0" err="1"/>
              <a:t>триламинарной</a:t>
            </a:r>
            <a:r>
              <a:rPr lang="ru-RU" b="1" dirty="0"/>
              <a:t> линии, имитируя знак </a:t>
            </a:r>
            <a:r>
              <a:rPr lang="ru-RU" b="1" dirty="0" err="1"/>
              <a:t>субкапсулярной</a:t>
            </a:r>
            <a:r>
              <a:rPr lang="ru-RU" b="1" dirty="0"/>
              <a:t> линии</a:t>
            </a:r>
          </a:p>
        </p:txBody>
      </p:sp>
    </p:spTree>
    <p:extLst>
      <p:ext uri="{BB962C8B-B14F-4D97-AF65-F5344CB8AC3E}">
        <p14:creationId xmlns:p14="http://schemas.microsoft.com/office/powerpoint/2010/main" val="201816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b="1" dirty="0">
                <a:solidFill>
                  <a:schemeClr val="tx1"/>
                </a:solidFill>
                <a:latin typeface="+mn-lt"/>
              </a:rPr>
              <a:t>Признаки </a:t>
            </a:r>
            <a:r>
              <a:rPr lang="ru-RU" b="1" dirty="0" err="1">
                <a:solidFill>
                  <a:schemeClr val="tx1"/>
                </a:solidFill>
                <a:latin typeface="+mn-lt"/>
              </a:rPr>
              <a:t>внутрикапсульного</a:t>
            </a:r>
            <a:r>
              <a:rPr lang="ru-RU" b="1" dirty="0">
                <a:solidFill>
                  <a:schemeClr val="tx1"/>
                </a:solidFill>
                <a:latin typeface="+mn-lt"/>
              </a:rPr>
              <a:t> разрыва имплантата при УЗИ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3157"/>
            <a:ext cx="4281268" cy="26822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63" y="1603157"/>
            <a:ext cx="4317541" cy="2682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D7D762-957D-4462-8745-F6ED2FB1E7DA}"/>
              </a:ext>
            </a:extLst>
          </p:cNvPr>
          <p:cNvSpPr txBox="1"/>
          <p:nvPr/>
        </p:nvSpPr>
        <p:spPr>
          <a:xfrm>
            <a:off x="138332" y="4438471"/>
            <a:ext cx="443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Знак «замочной скважины» (стрелка), возникший в результате скопления </a:t>
            </a:r>
            <a:r>
              <a:rPr lang="ru-RU" b="1" dirty="0" err="1"/>
              <a:t>внутрикапсулярного</a:t>
            </a:r>
            <a:r>
              <a:rPr lang="ru-RU" b="1" dirty="0"/>
              <a:t> силикона в вершине радиальной складки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7D2E0-8531-4EFF-8006-0CFB83A4344D}"/>
              </a:ext>
            </a:extLst>
          </p:cNvPr>
          <p:cNvSpPr txBox="1"/>
          <p:nvPr/>
        </p:nvSpPr>
        <p:spPr>
          <a:xfrm>
            <a:off x="4684063" y="4495800"/>
            <a:ext cx="4317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</a:t>
            </a:r>
            <a:r>
              <a:rPr lang="ru-RU" b="1" dirty="0" smtClean="0"/>
              <a:t>нак «</a:t>
            </a:r>
            <a:r>
              <a:rPr lang="ru-RU" b="1" dirty="0" err="1" smtClean="0"/>
              <a:t>субкапсулярной</a:t>
            </a:r>
            <a:r>
              <a:rPr lang="ru-RU" b="1" dirty="0" smtClean="0"/>
              <a:t> линии» </a:t>
            </a:r>
            <a:r>
              <a:rPr lang="ru-RU" b="1" dirty="0"/>
              <a:t>(стрелки), который представляет оболочку имплантата, выталкиваемую внутрь </a:t>
            </a:r>
            <a:r>
              <a:rPr lang="ru-RU" b="1" dirty="0" err="1"/>
              <a:t>внутрикапсулярным</a:t>
            </a:r>
            <a:r>
              <a:rPr lang="ru-RU" b="1" dirty="0"/>
              <a:t> силиконом ( * )</a:t>
            </a:r>
          </a:p>
        </p:txBody>
      </p:sp>
    </p:spTree>
    <p:extLst>
      <p:ext uri="{BB962C8B-B14F-4D97-AF65-F5344CB8AC3E}">
        <p14:creationId xmlns:p14="http://schemas.microsoft.com/office/powerpoint/2010/main" val="309776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755" y="457200"/>
            <a:ext cx="7299960" cy="13653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Признаки </a:t>
            </a:r>
            <a:r>
              <a:rPr lang="ru-RU" b="1" dirty="0" err="1">
                <a:solidFill>
                  <a:schemeClr val="tx1"/>
                </a:solidFill>
              </a:rPr>
              <a:t>внутрикапсульного</a:t>
            </a:r>
            <a:r>
              <a:rPr lang="ru-RU" b="1" dirty="0">
                <a:solidFill>
                  <a:schemeClr val="tx1"/>
                </a:solidFill>
              </a:rPr>
              <a:t> разрыва имплантата при УЗИ. Продолжение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2" y="1872338"/>
            <a:ext cx="4313253" cy="3333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72338"/>
            <a:ext cx="4307171" cy="3333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0481D5-5ADA-43A0-977B-EA70BB621881}"/>
              </a:ext>
            </a:extLst>
          </p:cNvPr>
          <p:cNvSpPr txBox="1"/>
          <p:nvPr/>
        </p:nvSpPr>
        <p:spPr>
          <a:xfrm>
            <a:off x="0" y="5206088"/>
            <a:ext cx="4529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Знак «стремянки</a:t>
            </a:r>
            <a:r>
              <a:rPr lang="ru-RU" b="1" dirty="0"/>
              <a:t>». Тонкие </a:t>
            </a:r>
            <a:r>
              <a:rPr lang="ru-RU" b="1" dirty="0" err="1"/>
              <a:t>эхогенные</a:t>
            </a:r>
            <a:r>
              <a:rPr lang="ru-RU" b="1" dirty="0"/>
              <a:t> линии (наконечники стрелок) параллельны поверхности зонда и представляют собой сморщенную и сильно смятую </a:t>
            </a:r>
            <a:r>
              <a:rPr lang="ru-RU" b="1" dirty="0" err="1"/>
              <a:t>эластомерную</a:t>
            </a:r>
            <a:r>
              <a:rPr lang="ru-RU" b="1" dirty="0"/>
              <a:t> оболочку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C0B28-8416-4786-8174-B11215C5A047}"/>
              </a:ext>
            </a:extLst>
          </p:cNvPr>
          <p:cNvSpPr txBox="1"/>
          <p:nvPr/>
        </p:nvSpPr>
        <p:spPr>
          <a:xfrm>
            <a:off x="4648200" y="5344587"/>
            <a:ext cx="4307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Знак «короткой </a:t>
            </a:r>
            <a:r>
              <a:rPr lang="ru-RU" b="1" dirty="0" err="1"/>
              <a:t>субкапсулярной</a:t>
            </a:r>
            <a:r>
              <a:rPr lang="ru-RU" b="1" dirty="0"/>
              <a:t> линии» (стрелка). Полная потеря нормальной </a:t>
            </a:r>
            <a:r>
              <a:rPr lang="ru-RU" b="1" dirty="0" err="1"/>
              <a:t>триламинарной</a:t>
            </a:r>
            <a:r>
              <a:rPr lang="ru-RU" b="1" dirty="0"/>
              <a:t> линии из-за выдавливания силикона во </a:t>
            </a:r>
            <a:r>
              <a:rPr lang="ru-RU" b="1" dirty="0" err="1"/>
              <a:t>внутрикапсулярное</a:t>
            </a:r>
            <a:r>
              <a:rPr lang="ru-RU" b="1" dirty="0"/>
              <a:t> пространство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50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586" y="76200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Имитация </a:t>
            </a:r>
            <a:r>
              <a:rPr lang="ru-RU" b="1" dirty="0" err="1">
                <a:solidFill>
                  <a:schemeClr val="tx1"/>
                </a:solidFill>
              </a:rPr>
              <a:t>внутрикапсулярного</a:t>
            </a:r>
            <a:r>
              <a:rPr lang="ru-RU" b="1" dirty="0">
                <a:solidFill>
                  <a:schemeClr val="tx1"/>
                </a:solidFill>
              </a:rPr>
              <a:t> разрыва при УЗИ.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0" y="1676523"/>
            <a:ext cx="4160844" cy="32269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0" y="1676523"/>
            <a:ext cx="4168140" cy="3226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8A1477-A944-46E9-803B-451C0912C55F}"/>
              </a:ext>
            </a:extLst>
          </p:cNvPr>
          <p:cNvSpPr txBox="1"/>
          <p:nvPr/>
        </p:nvSpPr>
        <p:spPr>
          <a:xfrm>
            <a:off x="0" y="4903470"/>
            <a:ext cx="4456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Полоса из нескольких близко расположенных </a:t>
            </a:r>
            <a:r>
              <a:rPr lang="ru-RU" b="1" dirty="0" err="1"/>
              <a:t>эхогенных</a:t>
            </a:r>
            <a:r>
              <a:rPr lang="ru-RU" b="1" dirty="0"/>
              <a:t> линий (скобка) в ближнем поле, параллельном комплексу капсула-оболочка, что согласуется с артефактом реверберации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38C9C-B8F9-4CB0-A619-2A83218B3680}"/>
              </a:ext>
            </a:extLst>
          </p:cNvPr>
          <p:cNvSpPr txBox="1"/>
          <p:nvPr/>
        </p:nvSpPr>
        <p:spPr>
          <a:xfrm>
            <a:off x="4594860" y="5029200"/>
            <a:ext cx="4168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Множественные внутренние эхо-сигналы низкого уровня, разбросанные по всему просвету имплантата</a:t>
            </a:r>
          </a:p>
        </p:txBody>
      </p:sp>
    </p:spTree>
    <p:extLst>
      <p:ext uri="{BB962C8B-B14F-4D97-AF65-F5344CB8AC3E}">
        <p14:creationId xmlns:p14="http://schemas.microsoft.com/office/powerpoint/2010/main" val="142983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113" y="0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Имитация </a:t>
            </a:r>
            <a:r>
              <a:rPr lang="ru-RU" b="1" dirty="0" err="1">
                <a:solidFill>
                  <a:schemeClr val="tx1"/>
                </a:solidFill>
              </a:rPr>
              <a:t>внутрикапсулярного</a:t>
            </a:r>
            <a:r>
              <a:rPr lang="ru-RU" b="1" dirty="0">
                <a:solidFill>
                  <a:schemeClr val="tx1"/>
                </a:solidFill>
              </a:rPr>
              <a:t> разрыва при УЗИ. Продолжение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50757"/>
            <a:ext cx="4267200" cy="32903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13" y="1434783"/>
            <a:ext cx="4275232" cy="33223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653237-AD6F-413C-8324-DCCEC1E45562}"/>
              </a:ext>
            </a:extLst>
          </p:cNvPr>
          <p:cNvSpPr txBox="1"/>
          <p:nvPr/>
        </p:nvSpPr>
        <p:spPr>
          <a:xfrm>
            <a:off x="39950" y="4757102"/>
            <a:ext cx="4419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Типичное складывание </a:t>
            </a:r>
            <a:r>
              <a:rPr lang="ru-RU" b="1" dirty="0" err="1"/>
              <a:t>эластомерной</a:t>
            </a:r>
            <a:r>
              <a:rPr lang="ru-RU" b="1" dirty="0"/>
              <a:t> оболочки у основания радиальной складки, в результате чего </a:t>
            </a:r>
            <a:r>
              <a:rPr lang="ru-RU" b="1" dirty="0" err="1"/>
              <a:t>триламинарная</a:t>
            </a:r>
            <a:r>
              <a:rPr lang="ru-RU" b="1" dirty="0"/>
              <a:t> линия сморщивается внутрь (изогнутая белая линия)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904DB-7C76-4BF1-B510-78E55CEDF697}"/>
              </a:ext>
            </a:extLst>
          </p:cNvPr>
          <p:cNvSpPr txBox="1"/>
          <p:nvPr/>
        </p:nvSpPr>
        <p:spPr>
          <a:xfrm>
            <a:off x="4620013" y="4757102"/>
            <a:ext cx="4351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Грубая </a:t>
            </a:r>
            <a:r>
              <a:rPr lang="ru-RU" b="1" dirty="0" err="1"/>
              <a:t>кальцификация</a:t>
            </a:r>
            <a:r>
              <a:rPr lang="ru-RU" b="1" dirty="0"/>
              <a:t> фиброзной капсулы, о чем свидетельствует шероховатый контур (наконечники стрелок) и заметная дистальная акустическая тень ( * ), которая затемняет нормальную </a:t>
            </a:r>
            <a:r>
              <a:rPr lang="ru-RU" b="1" dirty="0" err="1"/>
              <a:t>триламинарную</a:t>
            </a:r>
            <a:r>
              <a:rPr lang="ru-RU" b="1" dirty="0"/>
              <a:t> линию</a:t>
            </a:r>
          </a:p>
        </p:txBody>
      </p:sp>
    </p:spTree>
    <p:extLst>
      <p:ext uri="{BB962C8B-B14F-4D97-AF65-F5344CB8AC3E}">
        <p14:creationId xmlns:p14="http://schemas.microsoft.com/office/powerpoint/2010/main" val="403626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837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Признаки </a:t>
            </a:r>
            <a:r>
              <a:rPr lang="ru-RU" b="1" dirty="0" err="1">
                <a:solidFill>
                  <a:schemeClr val="tx1"/>
                </a:solidFill>
              </a:rPr>
              <a:t>экстракапсулярного</a:t>
            </a:r>
            <a:r>
              <a:rPr lang="ru-RU" b="1" dirty="0">
                <a:solidFill>
                  <a:schemeClr val="tx1"/>
                </a:solidFill>
              </a:rPr>
              <a:t> разрыва при УЗИ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2137410"/>
            <a:ext cx="4395784" cy="25831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7410"/>
            <a:ext cx="3965616" cy="2583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57B73A-D37B-4354-AB65-F619A0AB0BC5}"/>
              </a:ext>
            </a:extLst>
          </p:cNvPr>
          <p:cNvSpPr txBox="1"/>
          <p:nvPr/>
        </p:nvSpPr>
        <p:spPr>
          <a:xfrm>
            <a:off x="30480" y="4800600"/>
            <a:ext cx="4395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Область </a:t>
            </a:r>
            <a:r>
              <a:rPr lang="ru-RU" b="1" dirty="0" err="1"/>
              <a:t>эхогенного</a:t>
            </a:r>
            <a:r>
              <a:rPr lang="ru-RU" b="1" dirty="0"/>
              <a:t> шума( * ) в паренхиме молочной железы из-за выдавленного свободного силикона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10415-A910-4689-80B4-16736CBA9BBC}"/>
              </a:ext>
            </a:extLst>
          </p:cNvPr>
          <p:cNvSpPr txBox="1"/>
          <p:nvPr/>
        </p:nvSpPr>
        <p:spPr>
          <a:xfrm>
            <a:off x="4800600" y="472059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Гиперэхогенное</a:t>
            </a:r>
            <a:r>
              <a:rPr lang="ru-RU" b="1" dirty="0"/>
              <a:t> образование (стрелки) с дистальным акустическим затенением( * ).</a:t>
            </a:r>
            <a:r>
              <a:rPr lang="ru-RU" dirty="0"/>
              <a:t> </a:t>
            </a:r>
            <a:r>
              <a:rPr lang="ru-RU" b="1" dirty="0" err="1"/>
              <a:t>Маммограмма</a:t>
            </a:r>
            <a:r>
              <a:rPr lang="ru-RU" b="1" dirty="0"/>
              <a:t> (вставка) показывает образование высокой плотности (стрелка), что совместимо с силиконовой гранулемой</a:t>
            </a:r>
          </a:p>
        </p:txBody>
      </p:sp>
    </p:spTree>
    <p:extLst>
      <p:ext uri="{BB962C8B-B14F-4D97-AF65-F5344CB8AC3E}">
        <p14:creationId xmlns:p14="http://schemas.microsoft.com/office/powerpoint/2010/main" val="63982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02295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Признаки </a:t>
            </a:r>
            <a:r>
              <a:rPr lang="ru-RU" b="1" dirty="0" err="1">
                <a:solidFill>
                  <a:schemeClr val="tx1"/>
                </a:solidFill>
              </a:rPr>
              <a:t>экстракапсулярного</a:t>
            </a:r>
            <a:r>
              <a:rPr lang="ru-RU" b="1" dirty="0">
                <a:solidFill>
                  <a:schemeClr val="tx1"/>
                </a:solidFill>
              </a:rPr>
              <a:t> разрыва при УЗИ. Продолжение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1670"/>
            <a:ext cx="5079365" cy="332856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4E98E-7330-4158-AD6C-647D0E217EF1}"/>
              </a:ext>
            </a:extLst>
          </p:cNvPr>
          <p:cNvSpPr txBox="1"/>
          <p:nvPr/>
        </p:nvSpPr>
        <p:spPr>
          <a:xfrm>
            <a:off x="609600" y="5257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 </a:t>
            </a:r>
            <a:r>
              <a:rPr lang="ru-RU" sz="2000" b="1" dirty="0"/>
              <a:t>Область </a:t>
            </a:r>
            <a:r>
              <a:rPr lang="ru-RU" sz="2000" b="1" dirty="0" err="1"/>
              <a:t>эхогенного</a:t>
            </a:r>
            <a:r>
              <a:rPr lang="ru-RU" sz="2000" b="1" dirty="0"/>
              <a:t> шума( * ) в паренхиме молочной железы из-за выдавленного свободного силикона</a:t>
            </a:r>
          </a:p>
        </p:txBody>
      </p:sp>
    </p:spTree>
    <p:extLst>
      <p:ext uri="{BB962C8B-B14F-4D97-AF65-F5344CB8AC3E}">
        <p14:creationId xmlns:p14="http://schemas.microsoft.com/office/powerpoint/2010/main" val="1949085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125"/>
            <a:ext cx="8991600" cy="9906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+mn-lt"/>
              </a:rPr>
              <a:t>Медиолатеральная косая проекция правой молочной железы. </a:t>
            </a:r>
            <a:r>
              <a:rPr lang="ru-RU" sz="2800" b="1" dirty="0" err="1">
                <a:solidFill>
                  <a:schemeClr val="tx1"/>
                </a:solidFill>
                <a:latin typeface="+mn-lt"/>
              </a:rPr>
              <a:t>Гелевое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 «кровотечение» в неповрежденном силиконовом имплантате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23" y="1327182"/>
            <a:ext cx="1676400" cy="42036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12991"/>
            <a:ext cx="1596389" cy="42178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A01027-92C4-40BD-B570-650D6E881888}"/>
              </a:ext>
            </a:extLst>
          </p:cNvPr>
          <p:cNvSpPr txBox="1"/>
          <p:nvPr/>
        </p:nvSpPr>
        <p:spPr>
          <a:xfrm>
            <a:off x="228600" y="5530818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Овальная </a:t>
            </a:r>
            <a:r>
              <a:rPr lang="ru-RU" b="1" dirty="0" err="1"/>
              <a:t>изоденсная</a:t>
            </a:r>
            <a:r>
              <a:rPr lang="ru-RU" b="1" dirty="0"/>
              <a:t> масса (стрелка) в паренхиме молочной железы, прилегающая к силиконовому имплантату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5B757-4DF0-4086-819F-E11C11D8A6AF}"/>
              </a:ext>
            </a:extLst>
          </p:cNvPr>
          <p:cNvSpPr txBox="1"/>
          <p:nvPr/>
        </p:nvSpPr>
        <p:spPr>
          <a:xfrm>
            <a:off x="5410200" y="5499006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Через 3 года: демонстрирует увеличение образования и его плотности(стрелка)</a:t>
            </a:r>
          </a:p>
        </p:txBody>
      </p:sp>
    </p:spTree>
    <p:extLst>
      <p:ext uri="{BB962C8B-B14F-4D97-AF65-F5344CB8AC3E}">
        <p14:creationId xmlns:p14="http://schemas.microsoft.com/office/powerpoint/2010/main" val="70313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22774"/>
            <a:ext cx="7543800" cy="145075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+mn-lt"/>
              </a:rPr>
              <a:t>Прицельное УЗИ. </a:t>
            </a:r>
            <a:r>
              <a:rPr lang="ru-RU" sz="3200" b="1" dirty="0" err="1">
                <a:solidFill>
                  <a:schemeClr val="tx1"/>
                </a:solidFill>
                <a:latin typeface="+mn-lt"/>
              </a:rPr>
              <a:t>Гелевое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 «кровотечение» в неповрежденном силиконовом имплантате. Продолжение</a:t>
            </a:r>
            <a:endParaRPr lang="ru-RU" sz="32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73531"/>
            <a:ext cx="3813810" cy="394832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588B1-E566-4A15-9906-0B3047345A9F}"/>
              </a:ext>
            </a:extLst>
          </p:cNvPr>
          <p:cNvSpPr txBox="1"/>
          <p:nvPr/>
        </p:nvSpPr>
        <p:spPr>
          <a:xfrm>
            <a:off x="304800" y="5521853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Артефакт снежной бури внутри </a:t>
            </a:r>
            <a:r>
              <a:rPr lang="ru-RU" b="1" dirty="0" err="1"/>
              <a:t>интрамаммарного</a:t>
            </a:r>
            <a:r>
              <a:rPr lang="ru-RU" b="1" dirty="0"/>
              <a:t> лимфатического узла (стрелка) из-за </a:t>
            </a:r>
            <a:r>
              <a:rPr lang="ru-RU" b="1" dirty="0" err="1"/>
              <a:t>экстракапсулярного</a:t>
            </a:r>
            <a:r>
              <a:rPr lang="ru-RU" b="1" dirty="0"/>
              <a:t> силикона. Имплантат остается безэховым, за исключением артефакта реверберации( *) и сохраняет нормальную конфигурацию </a:t>
            </a:r>
            <a:r>
              <a:rPr lang="ru-RU" b="1" dirty="0" err="1"/>
              <a:t>триламинарной</a:t>
            </a:r>
            <a:r>
              <a:rPr lang="ru-RU" b="1" dirty="0"/>
              <a:t> линии</a:t>
            </a:r>
          </a:p>
        </p:txBody>
      </p:sp>
    </p:spTree>
    <p:extLst>
      <p:ext uri="{BB962C8B-B14F-4D97-AF65-F5344CB8AC3E}">
        <p14:creationId xmlns:p14="http://schemas.microsoft.com/office/powerpoint/2010/main" val="264411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5BEE6-A359-454E-8F6F-5AFFFD90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47900"/>
            <a:ext cx="7543800" cy="2362200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1.</a:t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Маммография и УЗИ имплантатов молочной железы</a:t>
            </a:r>
          </a:p>
        </p:txBody>
      </p:sp>
    </p:spTree>
    <p:extLst>
      <p:ext uri="{BB962C8B-B14F-4D97-AF65-F5344CB8AC3E}">
        <p14:creationId xmlns:p14="http://schemas.microsoft.com/office/powerpoint/2010/main" val="1425200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543800" cy="1450757"/>
          </a:xfrm>
        </p:spPr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Ссылка на статью</a:t>
            </a:r>
          </a:p>
          <a:p>
            <a:r>
              <a:rPr lang="en-US" dirty="0"/>
              <a:t>https://pubs.rsna.org/doi/10.1148/rg.2017160086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86" y="2895600"/>
            <a:ext cx="7251545" cy="14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6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                  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Увеличение груди является наиболее распространенной косметической хирургической процедурой. </a:t>
            </a:r>
          </a:p>
          <a:p>
            <a:r>
              <a:rPr lang="ru-RU" sz="2400" dirty="0"/>
              <a:t>Первые имплантаты из силиконового геля были разработаны в начале 1960-х годов.</a:t>
            </a:r>
          </a:p>
          <a:p>
            <a:r>
              <a:rPr lang="ru-RU" sz="2400" dirty="0"/>
              <a:t>В целом, распространенность разрыва увеличивается с возрастом имплантата. Средний срок службы имплантата составляет примерно 13 лет, причем ухудшение состояния обычно вызвано ослаблением </a:t>
            </a:r>
            <a:r>
              <a:rPr lang="ru-RU" sz="2400" dirty="0" err="1"/>
              <a:t>эластомерной</a:t>
            </a:r>
            <a:r>
              <a:rPr lang="ru-RU" sz="2400" dirty="0"/>
              <a:t> оболочки.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03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848600" cy="145075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Анатомия разрыва силиконового имплантата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82633"/>
            <a:ext cx="8049039" cy="3823640"/>
          </a:xfrm>
        </p:spPr>
      </p:pic>
      <p:sp>
        <p:nvSpPr>
          <p:cNvPr id="5" name="TextBox 4"/>
          <p:cNvSpPr txBox="1"/>
          <p:nvPr/>
        </p:nvSpPr>
        <p:spPr>
          <a:xfrm>
            <a:off x="5867400" y="565244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Экстракапсулярный</a:t>
            </a:r>
            <a:r>
              <a:rPr lang="ru-RU" b="1" dirty="0"/>
              <a:t> </a:t>
            </a:r>
          </a:p>
          <a:p>
            <a:r>
              <a:rPr lang="ru-RU" b="1" dirty="0"/>
              <a:t>разрыв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565244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Внутрикапсулярный</a:t>
            </a:r>
            <a:r>
              <a:rPr lang="ru-RU" b="1" dirty="0"/>
              <a:t> разрыв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21D06-61F6-4420-BFA6-30E43D2F7584}"/>
              </a:ext>
            </a:extLst>
          </p:cNvPr>
          <p:cNvSpPr txBox="1"/>
          <p:nvPr/>
        </p:nvSpPr>
        <p:spPr>
          <a:xfrm>
            <a:off x="1295400" y="565244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Норма</a:t>
            </a:r>
          </a:p>
        </p:txBody>
      </p:sp>
    </p:spTree>
    <p:extLst>
      <p:ext uri="{BB962C8B-B14F-4D97-AF65-F5344CB8AC3E}">
        <p14:creationId xmlns:p14="http://schemas.microsoft.com/office/powerpoint/2010/main" val="69289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5730240" cy="143256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Медиолатеральная косая проекция левой молочной железы.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err="1">
                <a:solidFill>
                  <a:schemeClr val="tx1"/>
                </a:solidFill>
              </a:rPr>
              <a:t>Внутрикапсулярный</a:t>
            </a:r>
            <a:r>
              <a:rPr lang="ru-RU" b="1" dirty="0">
                <a:solidFill>
                  <a:schemeClr val="tx1"/>
                </a:solidFill>
              </a:rPr>
              <a:t> разрыв.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33400"/>
            <a:ext cx="2286000" cy="4959804"/>
          </a:xfrm>
        </p:spPr>
      </p:pic>
      <p:sp>
        <p:nvSpPr>
          <p:cNvPr id="5" name="TextBox 4"/>
          <p:cNvSpPr txBox="1"/>
          <p:nvPr/>
        </p:nvSpPr>
        <p:spPr>
          <a:xfrm>
            <a:off x="4724400" y="56167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Волнообразный контур переднего</a:t>
            </a:r>
          </a:p>
          <a:p>
            <a:r>
              <a:rPr lang="ru-RU" sz="2000" b="1" dirty="0"/>
              <a:t> края силиконового имплантата</a:t>
            </a:r>
          </a:p>
        </p:txBody>
      </p:sp>
    </p:spTree>
    <p:extLst>
      <p:ext uri="{BB962C8B-B14F-4D97-AF65-F5344CB8AC3E}">
        <p14:creationId xmlns:p14="http://schemas.microsoft.com/office/powerpoint/2010/main" val="172845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5305"/>
            <a:ext cx="7543800" cy="62779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Внутрикапсулярный</a:t>
            </a:r>
            <a:r>
              <a:rPr lang="ru-RU" b="1" dirty="0">
                <a:solidFill>
                  <a:schemeClr val="tx1"/>
                </a:solidFill>
              </a:rPr>
              <a:t> разрыв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6" y="743101"/>
            <a:ext cx="2819400" cy="44678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44" y="743101"/>
            <a:ext cx="3329940" cy="3764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5251011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Маммография (косая медиолатеральная проекция). Выпуклость (стрелки) вдоль верхней части силиконового имплантата, потенциально указывающая на проблему целостности имплантата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6930" y="47244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УЗИ-изображение. Параллельные </a:t>
            </a:r>
            <a:r>
              <a:rPr lang="ru-RU" b="1" dirty="0" err="1"/>
              <a:t>гиперэхогенные</a:t>
            </a:r>
            <a:r>
              <a:rPr lang="ru-RU" b="1" dirty="0"/>
              <a:t> линии внутри имплантата (наконечники стрел), которые соответствуют смещенной внутрь </a:t>
            </a:r>
            <a:r>
              <a:rPr lang="ru-RU" b="1" dirty="0" err="1"/>
              <a:t>эластомерной</a:t>
            </a:r>
            <a:r>
              <a:rPr lang="ru-RU" b="1" dirty="0"/>
              <a:t> оболочке</a:t>
            </a:r>
          </a:p>
        </p:txBody>
      </p:sp>
    </p:spTree>
    <p:extLst>
      <p:ext uri="{BB962C8B-B14F-4D97-AF65-F5344CB8AC3E}">
        <p14:creationId xmlns:p14="http://schemas.microsoft.com/office/powerpoint/2010/main" val="175274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2900" y="304800"/>
            <a:ext cx="7239000" cy="10667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</a:rPr>
              <a:t>Медиолатеральная косая проекция левой молочной железы.</a:t>
            </a:r>
            <a:br>
              <a:rPr lang="ru-RU" sz="3200" b="1" dirty="0">
                <a:solidFill>
                  <a:schemeClr val="tx1"/>
                </a:solidFill>
                <a:latin typeface="+mn-lt"/>
              </a:rPr>
            </a:br>
            <a:r>
              <a:rPr lang="ru-RU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+mn-lt"/>
              </a:rPr>
              <a:t>Экстракапсулярный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 разрыв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66800"/>
            <a:ext cx="2438400" cy="4657842"/>
          </a:xfrm>
        </p:spPr>
      </p:pic>
      <p:sp>
        <p:nvSpPr>
          <p:cNvPr id="5" name="TextBox 4"/>
          <p:cNvSpPr txBox="1"/>
          <p:nvPr/>
        </p:nvSpPr>
        <p:spPr>
          <a:xfrm>
            <a:off x="609600" y="570096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Обширный свободный силикон высокой плотности в ткани молочной железы, который простирается вдоль большой грудной мышцы</a:t>
            </a:r>
          </a:p>
        </p:txBody>
      </p:sp>
    </p:spTree>
    <p:extLst>
      <p:ext uri="{BB962C8B-B14F-4D97-AF65-F5344CB8AC3E}">
        <p14:creationId xmlns:p14="http://schemas.microsoft.com/office/powerpoint/2010/main" val="383705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14507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+mn-lt"/>
              </a:rPr>
              <a:t>УЗИ молочной железы.  Определение типа имплантата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12620"/>
            <a:ext cx="3817620" cy="29946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05000"/>
            <a:ext cx="3817620" cy="3002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4907280"/>
            <a:ext cx="4499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Солевой имплантат; непрерывность фасциального листка (наконечники стрел) без отступа на границе имплантата и прилегающих мягких тканей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93E14-2D4B-4562-800C-D1CFEA5E5A87}"/>
              </a:ext>
            </a:extLst>
          </p:cNvPr>
          <p:cNvSpPr txBox="1"/>
          <p:nvPr/>
        </p:nvSpPr>
        <p:spPr>
          <a:xfrm>
            <a:off x="0" y="5029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Периферия силиконового имплантата; феномен «смещения»</a:t>
            </a:r>
          </a:p>
        </p:txBody>
      </p:sp>
    </p:spTree>
    <p:extLst>
      <p:ext uri="{BB962C8B-B14F-4D97-AF65-F5344CB8AC3E}">
        <p14:creationId xmlns:p14="http://schemas.microsoft.com/office/powerpoint/2010/main" val="295600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E82EF-331E-4CFD-B1A6-AEB4162A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3527"/>
            <a:ext cx="7543800" cy="1450757"/>
          </a:xfrm>
        </p:spPr>
        <p:txBody>
          <a:bodyPr/>
          <a:lstStyle/>
          <a:p>
            <a:r>
              <a:rPr lang="ru-RU" b="1" dirty="0"/>
              <a:t>Комплекс капсула-оболочка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5B7A8F-F0D6-4562-A565-7BEB19890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861" y="2209800"/>
            <a:ext cx="7543801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400" dirty="0"/>
              <a:t> </a:t>
            </a:r>
            <a:r>
              <a:rPr lang="ru-RU" sz="2800" dirty="0"/>
              <a:t>Со временем вокруг </a:t>
            </a:r>
            <a:r>
              <a:rPr lang="ru-RU" sz="2800" dirty="0" err="1"/>
              <a:t>эластомерной</a:t>
            </a:r>
            <a:r>
              <a:rPr lang="ru-RU" sz="2800" dirty="0"/>
              <a:t> оболочки имплантата образуется фиброзная капсула, которая плотно прилегает к ней. Этот фиброзный комплекс капсула-</a:t>
            </a:r>
            <a:r>
              <a:rPr lang="ru-RU" sz="2800" dirty="0" err="1"/>
              <a:t>эластомерная</a:t>
            </a:r>
            <a:r>
              <a:rPr lang="ru-RU" sz="2800" dirty="0"/>
              <a:t> оболочка на УЗИ чаще всего проявляется в виде </a:t>
            </a:r>
            <a:r>
              <a:rPr lang="ru-RU" sz="2800" dirty="0" err="1"/>
              <a:t>триламинарной</a:t>
            </a:r>
            <a:r>
              <a:rPr lang="ru-RU" sz="2800" dirty="0"/>
              <a:t> линии на периферии имплантата.</a:t>
            </a:r>
          </a:p>
        </p:txBody>
      </p:sp>
    </p:spTree>
    <p:extLst>
      <p:ext uri="{BB962C8B-B14F-4D97-AF65-F5344CB8AC3E}">
        <p14:creationId xmlns:p14="http://schemas.microsoft.com/office/powerpoint/2010/main" val="183518971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567</TotalTime>
  <Words>538</Words>
  <Application>Microsoft Office PowerPoint</Application>
  <PresentationFormat>Экран (4:3)</PresentationFormat>
  <Paragraphs>60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Courier New</vt:lpstr>
      <vt:lpstr>Times New Roman</vt:lpstr>
      <vt:lpstr>Ретро</vt:lpstr>
      <vt:lpstr>Оценка разрыва однопросветных силиконовых грудных имплантатов на основе мультимодального обзора</vt:lpstr>
      <vt:lpstr>Часть 1. Маммография и УЗИ имплантатов молочной железы</vt:lpstr>
      <vt:lpstr>                   Введение</vt:lpstr>
      <vt:lpstr>Анатомия разрыва силиконового имплантата</vt:lpstr>
      <vt:lpstr>Медиолатеральная косая проекция левой молочной железы. Внутрикапсулярный разрыв. </vt:lpstr>
      <vt:lpstr>Внутрикапсулярный разрыв</vt:lpstr>
      <vt:lpstr>Медиолатеральная косая проекция левой молочной железы.  Экстракапсулярный разрыв</vt:lpstr>
      <vt:lpstr>УЗИ молочной железы.  Определение типа имплантата</vt:lpstr>
      <vt:lpstr>Комплекс капсула-оболочка </vt:lpstr>
      <vt:lpstr>Комплекс капсула-оболочка</vt:lpstr>
      <vt:lpstr>Нормальные компоненты силиконовых имплантатов</vt:lpstr>
      <vt:lpstr> Признаки внутрикапсульного разрыва имплантата при УЗИ</vt:lpstr>
      <vt:lpstr>Признаки внутрикапсульного разрыва имплантата при УЗИ. Продолжение</vt:lpstr>
      <vt:lpstr>Имитация внутрикапсулярного разрыва при УЗИ.</vt:lpstr>
      <vt:lpstr>Имитация внутрикапсулярного разрыва при УЗИ. Продолжение</vt:lpstr>
      <vt:lpstr>Признаки экстракапсулярного разрыва при УЗИ</vt:lpstr>
      <vt:lpstr>Признаки экстракапсулярного разрыва при УЗИ. Продолжение</vt:lpstr>
      <vt:lpstr>Медиолатеральная косая проекция правой молочной железы. Гелевое «кровотечение» в неповрежденном силиконовом имплантате</vt:lpstr>
      <vt:lpstr>Прицельное УЗИ. Гелевое «кровотечение» в неповрежденном силиконовом имплантате. Продолжение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51</cp:revision>
  <dcterms:created xsi:type="dcterms:W3CDTF">2021-04-29T11:17:16Z</dcterms:created>
  <dcterms:modified xsi:type="dcterms:W3CDTF">2021-05-06T11:53:24Z</dcterms:modified>
</cp:coreProperties>
</file>