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6" r:id="rId1"/>
  </p:sldMasterIdLst>
  <p:notesMasterIdLst>
    <p:notesMasterId r:id="rId11"/>
  </p:notesMasterIdLst>
  <p:sldIdLst>
    <p:sldId id="256" r:id="rId2"/>
    <p:sldId id="263" r:id="rId3"/>
    <p:sldId id="277" r:id="rId4"/>
    <p:sldId id="280" r:id="rId5"/>
    <p:sldId id="281" r:id="rId6"/>
    <p:sldId id="282" r:id="rId7"/>
    <p:sldId id="279" r:id="rId8"/>
    <p:sldId id="283" r:id="rId9"/>
    <p:sldId id="27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400" autoAdjust="0"/>
  </p:normalViewPr>
  <p:slideViewPr>
    <p:cSldViewPr>
      <p:cViewPr varScale="1">
        <p:scale>
          <a:sx n="85" d="100"/>
          <a:sy n="85" d="100"/>
        </p:scale>
        <p:origin x="1378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7" d="100"/>
          <a:sy n="67" d="100"/>
        </p:scale>
        <p:origin x="3120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B91999-3A92-4881-B9D7-5EBFE48947F5}" type="datetimeFigureOut">
              <a:rPr lang="ru-RU" smtClean="0"/>
              <a:pPr/>
              <a:t>15.04.2022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AED002-42E3-4862-AA25-2213BCEB556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202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AED002-42E3-4862-AA25-2213BCEB5564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180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E02B6C-8144-489B-837C-2C37EE0607FA}" type="datetime1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0479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6EC67-E97B-41DC-9E0E-23A35FCD9C54}" type="datetime1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485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66570-9B27-4002-B055-0EF27F29C1D6}" type="datetime1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464157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0F1E2-2D75-4B76-9CA6-99D8992BC0AF}" type="datetime1">
              <a:rPr lang="ru-RU" smtClean="0"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4120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6D0B1-8BDD-4B95-A9CB-F07BA2CB1946}" type="datetime1">
              <a:rPr lang="ru-RU" smtClean="0"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3906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004390-F963-4B82-B556-CD99A6E52458}" type="datetime1">
              <a:rPr lang="ru-RU" smtClean="0"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77589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E5DBD8-8FAE-464F-94CD-ADC4AB60AB25}" type="datetime1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5360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2142A-D8E3-4861-99C3-2033D09BF874}" type="datetime1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033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1C32B-8272-49AB-854C-550DE4F5B24C}" type="datetime1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60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10A36-7449-4514-B02C-AD54883CC316}" type="datetime1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756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5ECE73-67B0-43C5-B6A5-6CEC62153F2D}" type="datetime1">
              <a:rPr lang="ru-RU" smtClean="0"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996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5C620D-482A-40D8-A050-361E133809FF}" type="datetime1">
              <a:rPr lang="ru-RU" smtClean="0"/>
              <a:t>15.04.2022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10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9FA2A2-0FA9-411E-8AB7-B120ED5B8B2D}" type="datetime1">
              <a:rPr lang="ru-RU" smtClean="0"/>
              <a:t>15.04.2022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103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DC5A8-038D-401C-AA04-0EEA373AB608}" type="datetime1">
              <a:rPr lang="ru-RU" smtClean="0"/>
              <a:t>15.04.2022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180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0D6AC-5CEF-402B-B3A8-A6AEEF5D2378}" type="datetime1">
              <a:rPr lang="ru-RU" smtClean="0"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6189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4F761-21A7-4F29-8AB6-F3EF6888AC59}" type="datetime1">
              <a:rPr lang="ru-RU" smtClean="0"/>
              <a:t>15.04.2022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00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F8B43-7EA7-40BC-AD01-CC3A748C5F1F}" type="datetime1">
              <a:rPr lang="ru-RU" smtClean="0"/>
              <a:t>15.04.2022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12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  <p:sldLayoutId id="2147483718" r:id="rId12"/>
    <p:sldLayoutId id="2147483719" r:id="rId13"/>
    <p:sldLayoutId id="2147483720" r:id="rId14"/>
    <p:sldLayoutId id="2147483721" r:id="rId15"/>
    <p:sldLayoutId id="2147483722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340769"/>
            <a:ext cx="7772400" cy="1440159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К ДНЕВНИКУ ПО ФАРМАКОЛОГИИ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179938"/>
            <a:ext cx="7176828" cy="1129382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Выполнила: Алексеенко Алёна Сергеевна</a:t>
            </a:r>
          </a:p>
          <a:p>
            <a:pPr algn="l"/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Преподаватель: </a:t>
            </a:r>
            <a:r>
              <a:rPr lang="ru-RU" sz="1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Анисимова Марина Владимировна</a:t>
            </a:r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0"/>
            <a:ext cx="80010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Федеральное государственное бюджетное образовательное учреждение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высшего образования «Красноярский государственный медицинский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университет имени профессора В.Ф.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Войно-Ясенецкого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Министерства здравоохранения Российской Федерации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Фармацевтический колледж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49378" y="1785926"/>
            <a:ext cx="18473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ru-RU" sz="20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6215082"/>
            <a:ext cx="1906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Красноярск 2022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780714" y="3357422"/>
            <a:ext cx="39176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специальности 33.02.01 Фармация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15817" y="4084014"/>
            <a:ext cx="378250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МДК 01.01 </a:t>
            </a:r>
            <a:r>
              <a:rPr lang="ru-RU" sz="2000" kern="5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Лекарствоведение</a:t>
            </a:r>
            <a:endParaRPr lang="ru-RU" sz="1600" kern="50" dirty="0">
              <a:effectLst/>
              <a:latin typeface="Times New Roman" panose="02020603050405020304" pitchFamily="18" charset="0"/>
              <a:ea typeface="SimSun" panose="02010600030101010101" pitchFamily="2" charset="-122"/>
              <a:cs typeface="Mang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86766" cy="642958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ЛЕКОФЕН КОМБО №10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217" y="1152908"/>
            <a:ext cx="7264400" cy="5448300"/>
          </a:xfr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26871" y="753042"/>
            <a:ext cx="8230372" cy="202121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Фармакоголическая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группа:</a:t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Анальгезирующее средство комбинированное (</a:t>
            </a:r>
            <a:r>
              <a:rPr lang="ru-RU" sz="24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НПВП+анальгезирующее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ненаркотическое средство)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Комбинированный препарат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3</a:t>
            </a:fld>
            <a:endPara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3006234" y="3286264"/>
            <a:ext cx="3240360" cy="50405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>
                <a:latin typeface="Times New Roman" panose="02020603050405020304" pitchFamily="18" charset="0"/>
                <a:cs typeface="Times New Roman" panose="02020603050405020304" pitchFamily="18" charset="0"/>
              </a:rPr>
              <a:t>СОСТОИТ ИЗ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754206" y="3790320"/>
            <a:ext cx="504056" cy="7573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5868144" y="3790320"/>
            <a:ext cx="571955" cy="757364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899592" y="4552866"/>
            <a:ext cx="2736304" cy="64807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Ибупрофен</a:t>
            </a:r>
          </a:p>
          <a:p>
            <a:pPr algn="ctr"/>
            <a:r>
              <a:rPr lang="ru-RU" dirty="0" smtClean="0"/>
              <a:t>200мг</a:t>
            </a:r>
            <a:endParaRPr lang="ru-RU" dirty="0"/>
          </a:p>
        </p:txBody>
      </p:sp>
      <p:sp>
        <p:nvSpPr>
          <p:cNvPr id="14" name="Объект 13"/>
          <p:cNvSpPr>
            <a:spLocks noGrp="1"/>
          </p:cNvSpPr>
          <p:nvPr>
            <p:ph idx="4294967295"/>
          </p:nvPr>
        </p:nvSpPr>
        <p:spPr>
          <a:xfrm>
            <a:off x="5732036" y="4558610"/>
            <a:ext cx="3024336" cy="6423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Парацетамол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ru-RU" dirty="0" smtClean="0"/>
              <a:t>500мг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10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706817" cy="67687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МЕХАНИЗМ ДЕЙСТВИЯ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r>
              <a:rPr lang="ru-RU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Ибупрофен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действия ибупрофена, производного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пропионовой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кислоты из группы НПВС, обусловлен ингибированием синтеза ПГ — медиаторов боли, воспаления и гипертермической реакции. Неизбирательно блокирует ЦОГ-1 и ЦОГ-2, вследствие чего тормозит синтез ПГ. Оказывает быстрое направленное обезболивающее, жаропонижающее и противовоспалительное действие. Ибупрофен обратимо ингибирует агрегацию тромбоцитов.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Парацетамол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Неизбирательно блокирует ЦОГ, преимущественно в ЦНС, воздействуя на центры боли и терморегуляции. В воспаленных тканях клеточные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пероксидазы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нейтрализуют влияние парацетамола на ЦОГ, что объясняет практически полное отсутствие значимого противовоспалительного эффекта. Отсутствие влияния на синтез ПГ в периферических тканях обусловливает отсутствие отрицательного влияния на водно-солевой обмен и слизистую оболочку ЖКТ.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15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0877" y="188640"/>
            <a:ext cx="7490794" cy="713988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ПОКАЗАНИЯ К ПРИМЕНЕНИЯ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Взрослые</a:t>
            </a: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Симптоматическая терапия инфекционно-воспалительных заболеваний (простуда, грипп), сопровождающихся повышенной температурой, ознобом, головной болью, болью в мышцах и суставах, болью в горле; миалгия; невралгия; боль в спине; болевой синдром при воспалительных и дегенеративных заболеваниях опорно-двигательного аппарата; боль при ушибах, растяжениях, вывихах, переломах; посттравматический и послеоперационный синдром; зубная боль;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альгодисменорея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(болезненная менструация).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от 2 лет.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качестве жаропонижающего ЛС при острых респираторных заболеваниях, гриппе, детских инфекциях,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постпрививочных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реакциях и других инфекционно-воспалительных заболеваниях, сопровождающихся повышением температуры тела; болевой синдром слабой или умеренной интенсивности, в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т.ч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головная и зубная боль, мигрень, невралгия, боль в ушах и горле, боль при растяжениях и другие виды боли.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1923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8064896" cy="6120680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ПОБОЧНЫЕ ЭФФЕКТЫ:</a:t>
            </a:r>
            <a: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 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стороны центральной и периферической нервной системы: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головная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боль,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головокружение; парестезии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неврит зрительного нерва, сонливость;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бессонница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тревога, нервозность и раздражительность, психомоторное возбуждение, асептический менингит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инсульт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Психические расстройства: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спутанность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сознания, депрессия, галлюцинации.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ССС: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отеки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повышение АД, сердечная недостаточность;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тахикардия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стенокардия, инфаркт миокарда, периферические отеки.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дыхательной системы, органов грудной клетки и средостения: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астма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обострение астмы, одышка,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бронхоспазм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ЖКТ: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НПВС-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гастропатия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метеоризм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запор, изъязвления слизистой оболочки ЖКТ, которые в ряде случаев осложняются перфорацией и кровотечениями;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раздражение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сухость слизистой оболочки ротовой полости, боль во рту, изъязвление слизистой оболочки десен,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афтозный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стоматит, гастрит, мелена, панкреатит, болезнь Крона, обострение колита.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</a:t>
            </a:r>
            <a:r>
              <a:rPr lang="ru-RU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гепатобилиарной</a:t>
            </a: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системы: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гепатит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желтуха, некроз печени, нарушения функции печени, приводящие к развитию печеночной недостаточности, печеночной энцефалопатии.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почек и мочевыводящих путей: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нефротический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синдром;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острая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почечная недостаточность, полиурия, цистит, острый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канальцевый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некроз, медуллярный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нефронекроз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интерстициальный нефрит.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органа слуха: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звон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шум в ушах;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слуха, снижение слуха.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органа зрения: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расстройство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зрения;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неясное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зрение или двоение, скотома, сухость и раздражение глаз, отек конъюнктивы и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век.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Аллергические реакции: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отек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Квинке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анафилаксия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афилактоидные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реакции, анафилактический шок, лихорадка,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многоформная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экссудативная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эритема,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токсический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эпидермальный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некролиз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эозинофилия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аллергический ринит.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кожи и подкожных тканей: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кожная сыпь,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макулопапулезная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сыпь, кожный зуд;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гипергидроз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пурпура,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фоточувствительность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эксфолиативный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дерматит.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органов кроветворения: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анемия, тромбоцитопения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тромбоцитопеническая пурпура,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агранулоцитоз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лейкопения.</a:t>
            </a:r>
            <a:b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484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9598" y="260648"/>
            <a:ext cx="8282882" cy="633670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ПРОТИВОПОКАЗАНИЯ:</a:t>
            </a:r>
          </a:p>
          <a:p>
            <a:pPr marL="0" indent="0" fontAlgn="base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Гиперчувствительность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 компонентам комбинации ибупрофен + парацетамол, полное или неполное сочетание бронхиальной астмы, рецидивирующего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полипоза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носа и околоносовых пазух и непереносимости ацетилсалициловой кислоты или других 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НПВС; печеночная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и/или почечная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недостаточность;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прогрессирующие заболевания почек; активное заболевание печени; тяжелая сердечная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недостаточность; язва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желудка и двенадцатиперстной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кишки; кровотечение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перфорация язвы ЖКТ в анамнезе, спровоцированные применением НПВС; гемофилия и другие нарушения свертываемости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крови, геморрагические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диатезы; кровотечения любой этиологии; внутричерепное кровоизлияние; реакции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гиперчувствительности,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связанные с ацетилсалициловой кислотой или другими НПВС; период после проведения аортокоронарного шунтирования; воспалительные заболевания кишечника; подтвержденная </a:t>
            </a:r>
            <a:r>
              <a:rPr lang="ru-RU" sz="1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гиперкалиемия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заболевания зрительного нерва; беременность, период лактации; детский возраст до 2 лет; одновременный прием других ЛС, содержащих НПВС, включая селективные ингибиторы ЦОГ-2 и ацетилсалициловую кислоту в дозах свыше 75 мг в день; одновременный прием других ЛС, содержащих парацетамол, в связи с увеличением риска серьезных побочных реакций.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pPr/>
              <a:t>7</a:t>
            </a:fld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957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908720"/>
            <a:ext cx="828092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ОТПУСК ИЗ АПТЕКИ: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Безрецептурный отпуск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ХРАНЕНИЯ В АПТЕКЕ: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Хранить при температуре не выше 25С. Хранить в недоступном для детей месте.</a:t>
            </a:r>
          </a:p>
          <a:p>
            <a:pPr marL="0" indent="0">
              <a:buNone/>
            </a:pP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СРОК ГОДНОСТИ: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года.</a:t>
            </a:r>
          </a:p>
          <a:p>
            <a:pPr marL="0" indent="0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принимать после истечения срока годности.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57157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57200" y="2428868"/>
            <a:ext cx="8401080" cy="37280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b="1" dirty="0" smtClean="0">
                <a:ln w="17780" cmpd="sng">
                  <a:solidFill>
                    <a:schemeClr val="accent1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5400" b="1" dirty="0">
              <a:ln w="17780" cmpd="sng">
                <a:solidFill>
                  <a:schemeClr val="accent1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z="18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ru-RU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598</TotalTime>
  <Words>128</Words>
  <Application>Microsoft Office PowerPoint</Application>
  <PresentationFormat>Экран (4:3)</PresentationFormat>
  <Paragraphs>44</Paragraphs>
  <Slides>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SimSun</vt:lpstr>
      <vt:lpstr>Arial</vt:lpstr>
      <vt:lpstr>Calibri</vt:lpstr>
      <vt:lpstr>Century Gothic</vt:lpstr>
      <vt:lpstr>Mangal</vt:lpstr>
      <vt:lpstr>Times New Roman</vt:lpstr>
      <vt:lpstr>Wingdings 3</vt:lpstr>
      <vt:lpstr>Легкий дым</vt:lpstr>
      <vt:lpstr>ПРЕЗЕНТАЦИЯ К ДНЕВНИКУ ПО ФАРМАКОЛОГИИ</vt:lpstr>
      <vt:lpstr>ЛЕКОФЕН КОМБО №10</vt:lpstr>
      <vt:lpstr>Фармакоголическая группа: Анальгезирующее средство комбинированное (НПВП+анальгезирующее ненаркотическое средство)   Комбинированный препарат</vt:lpstr>
      <vt:lpstr>МЕХАНИЗМ ДЕЙСТВИЯ  Ибупрофен  Механизм действия ибупрофена, производного пропионовой кислоты из группы НПВС, обусловлен ингибированием синтеза ПГ — медиаторов боли, воспаления и гипертермической реакции. Неизбирательно блокирует ЦОГ-1 и ЦОГ-2, вследствие чего тормозит синтез ПГ. Оказывает быстрое направленное обезболивающее, жаропонижающее и противовоспалительное действие. Ибупрофен обратимо ингибирует агрегацию тромбоцитов.  Парацетамол  Неизбирательно блокирует ЦОГ, преимущественно в ЦНС, воздействуя на центры боли и терморегуляции. В воспаленных тканях клеточные пероксидазы нейтрализуют влияние парацетамола на ЦОГ, что объясняет практически полное отсутствие значимого противовоспалительного эффекта. Отсутствие влияния на синтез ПГ в периферических тканях обусловливает отсутствие отрицательного влияния на водно-солевой обмен и слизистую оболочку ЖКТ.    </vt:lpstr>
      <vt:lpstr>ПОКАЗАНИЯ К ПРИМЕНЕНИЯ   Взрослые. Симптоматическая терапия инфекционно-воспалительных заболеваний (простуда, грипп), сопровождающихся повышенной температурой, ознобом, головной болью, болью в мышцах и суставах, болью в горле; миалгия; невралгия; боль в спине; болевой синдром при воспалительных и дегенеративных заболеваниях опорно-двигательного аппарата; боль при ушибах, растяжениях, вывихах, переломах; посттравматический и послеоперационный синдром; зубная боль; альгодисменорея (болезненная менструация).  Дети от 2 лет. В качестве жаропонижающего ЛС при острых респираторных заболеваниях, гриппе, детских инфекциях, постпрививочных реакциях и других инфекционно-воспалительных заболеваниях, сопровождающихся повышением температуры тела; болевой синдром слабой или умеренной интенсивности, в т.ч. головная и зубная боль, мигрень, невралгия, боль в ушах и горле, боль при растяжениях и другие виды боли. </vt:lpstr>
      <vt:lpstr>ПОБОЧНЫЕ ЭФФЕКТЫ: Со стороны центральной и периферической нервной системы: головная боль, головокружение; парестезии, неврит зрительного нерва, сонливость; бессонница, тревога, нервозность и раздражительность, психомоторное возбуждение, асептический менингит инсульт. Психические расстройства: спутанность сознания, депрессия, галлюцинации. Со стороны ССС: отеки, повышение АД, сердечная недостаточность; тахикардия, стенокардия, инфаркт миокарда, периферические отеки. Со стороны дыхательной системы, органов грудной клетки и средостения: астма, обострение астмы, одышка, бронхоспазм. Со стороны ЖКТ: НПВС-гастропатия; метеоризм, запор, изъязвления слизистой оболочки ЖКТ, которые в ряде случаев осложняются перфорацией и кровотечениями; раздражение или сухость слизистой оболочки ротовой полости, боль во рту, изъязвление слизистой оболочки десен, афтозный стоматит, гастрит, мелена, панкреатит, болезнь Крона, обострение колита. Со стороны гепатобилиарной системы: гепатит, желтуха, некроз печени, нарушения функции печени, приводящие к развитию печеночной недостаточности, печеночной энцефалопатии. Со стороны почек и мочевыводящих путей: нефротический синдром; острая почечная недостаточность, полиурия, цистит, острый канальцевый некроз, медуллярный нефронекроз, интерстициальный нефрит. Со стороны органа слуха: звон или шум в ушах; нарушение слуха, снижение слуха. Со стороны органа зрения: расстройство зрения; неясное зрение или двоение, скотома, сухость и раздражение глаз, отек конъюнктивы и век. Аллергические реакции: отек Квинке; анафилаксия, афилактоидные реакции, анафилактический шок, лихорадка, многоформная экссудативная эритема, токсический эпидермальный некролиз, эозинофилия, аллергический ринит. Со стороны кожи и подкожных тканей: кожная сыпь, макулопапулезная сыпь, кожный зуд; гипергидроз, пурпура, фоточувствительность; эксфолиативный дерматит. Со стороны органов кроветворения: анемия, тромбоцитопения и тромбоцитопеническая пурпура, агранулоцитоз, лейкопения. </vt:lpstr>
      <vt:lpstr>Презентация PowerPoint</vt:lpstr>
      <vt:lpstr>Презентация PowerPoint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Тема: Учет денежных средств в аптечной организации. Приходные и расходные кассовые операции.</dc:title>
  <dc:creator>User</dc:creator>
  <cp:lastModifiedBy>Админ</cp:lastModifiedBy>
  <cp:revision>33</cp:revision>
  <dcterms:created xsi:type="dcterms:W3CDTF">2021-03-06T03:29:44Z</dcterms:created>
  <dcterms:modified xsi:type="dcterms:W3CDTF">2022-04-15T08:45:58Z</dcterms:modified>
</cp:coreProperties>
</file>