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702" r:id="rId5"/>
    <p:sldMasterId id="2147483716" r:id="rId6"/>
  </p:sldMasterIdLst>
  <p:notesMasterIdLst>
    <p:notesMasterId r:id="rId86"/>
  </p:notesMasterIdLst>
  <p:sldIdLst>
    <p:sldId id="396" r:id="rId7"/>
    <p:sldId id="257" r:id="rId8"/>
    <p:sldId id="258" r:id="rId9"/>
    <p:sldId id="259" r:id="rId10"/>
    <p:sldId id="264" r:id="rId11"/>
    <p:sldId id="399" r:id="rId12"/>
    <p:sldId id="263" r:id="rId13"/>
    <p:sldId id="388" r:id="rId14"/>
    <p:sldId id="387" r:id="rId15"/>
    <p:sldId id="393" r:id="rId16"/>
    <p:sldId id="266" r:id="rId17"/>
    <p:sldId id="265" r:id="rId18"/>
    <p:sldId id="400" r:id="rId19"/>
    <p:sldId id="268" r:id="rId20"/>
    <p:sldId id="320" r:id="rId21"/>
    <p:sldId id="262" r:id="rId22"/>
    <p:sldId id="321" r:id="rId23"/>
    <p:sldId id="271" r:id="rId24"/>
    <p:sldId id="272" r:id="rId25"/>
    <p:sldId id="273" r:id="rId26"/>
    <p:sldId id="322" r:id="rId27"/>
    <p:sldId id="274" r:id="rId28"/>
    <p:sldId id="270" r:id="rId29"/>
    <p:sldId id="331" r:id="rId30"/>
    <p:sldId id="324" r:id="rId31"/>
    <p:sldId id="346" r:id="rId32"/>
    <p:sldId id="359" r:id="rId33"/>
    <p:sldId id="277" r:id="rId34"/>
    <p:sldId id="278" r:id="rId35"/>
    <p:sldId id="279" r:id="rId36"/>
    <p:sldId id="281" r:id="rId37"/>
    <p:sldId id="395" r:id="rId38"/>
    <p:sldId id="284" r:id="rId39"/>
    <p:sldId id="286" r:id="rId40"/>
    <p:sldId id="383" r:id="rId41"/>
    <p:sldId id="389" r:id="rId42"/>
    <p:sldId id="390" r:id="rId43"/>
    <p:sldId id="380" r:id="rId44"/>
    <p:sldId id="381" r:id="rId45"/>
    <p:sldId id="384" r:id="rId46"/>
    <p:sldId id="285" r:id="rId47"/>
    <p:sldId id="327" r:id="rId48"/>
    <p:sldId id="301" r:id="rId49"/>
    <p:sldId id="319" r:id="rId50"/>
    <p:sldId id="328" r:id="rId51"/>
    <p:sldId id="329" r:id="rId52"/>
    <p:sldId id="330" r:id="rId53"/>
    <p:sldId id="304" r:id="rId54"/>
    <p:sldId id="306" r:id="rId55"/>
    <p:sldId id="341" r:id="rId56"/>
    <p:sldId id="386" r:id="rId57"/>
    <p:sldId id="339" r:id="rId58"/>
    <p:sldId id="340" r:id="rId59"/>
    <p:sldId id="344" r:id="rId60"/>
    <p:sldId id="342" r:id="rId61"/>
    <p:sldId id="308" r:id="rId62"/>
    <p:sldId id="309" r:id="rId63"/>
    <p:sldId id="310" r:id="rId64"/>
    <p:sldId id="311" r:id="rId65"/>
    <p:sldId id="312" r:id="rId66"/>
    <p:sldId id="288" r:id="rId67"/>
    <p:sldId id="291" r:id="rId68"/>
    <p:sldId id="289" r:id="rId69"/>
    <p:sldId id="290" r:id="rId70"/>
    <p:sldId id="292" r:id="rId71"/>
    <p:sldId id="293" r:id="rId72"/>
    <p:sldId id="360" r:id="rId73"/>
    <p:sldId id="361" r:id="rId74"/>
    <p:sldId id="365" r:id="rId75"/>
    <p:sldId id="366" r:id="rId76"/>
    <p:sldId id="367" r:id="rId77"/>
    <p:sldId id="369" r:id="rId78"/>
    <p:sldId id="370" r:id="rId79"/>
    <p:sldId id="373" r:id="rId80"/>
    <p:sldId id="376" r:id="rId81"/>
    <p:sldId id="315" r:id="rId82"/>
    <p:sldId id="358" r:id="rId83"/>
    <p:sldId id="398" r:id="rId84"/>
    <p:sldId id="260" r:id="rId8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567"/>
    <a:srgbClr val="0AB60A"/>
    <a:srgbClr val="003B68"/>
    <a:srgbClr val="5C2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2" autoAdjust="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tableStyles" Target="tableStyles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E772-CFC4-413E-B28D-1E0BDC52FF2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BF471-7053-481C-ABEA-AD10CE98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8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СОЗДАНИИ ПРЕЗЕНТАЦИИ РЕКОМЕНДУЕМ ИСПОЛЬЗОВАТЬ СВЕТЛЫЙ ФОН И КОНТРАСТНЫЙ ЕМУ ПО ЦВЕТУ ТЕКСТ </a:t>
            </a:r>
          </a:p>
          <a:p>
            <a:r>
              <a:rPr lang="ru-RU" dirty="0" smtClean="0"/>
              <a:t>ДЛЯ СОЗДАНИЯ ТИТУЛЬНОГО СЛАЙДА ИСПОЛЬЗОВАТЬ МАКЕТ «ЗАГОЛОВОК И ОБЪЕКТ»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 ПРЕЗЕНТАЦИИ НА УСМОТРЕНИЕ АВТОРА (на слайде представлен шрифт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Calibri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(Заголовки)» и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Calibri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(Основной текст)»)</a:t>
            </a:r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baseline="0" dirty="0" smtClean="0"/>
              <a:t> </a:t>
            </a:r>
            <a:r>
              <a:rPr lang="ru-RU" b="1" dirty="0" smtClean="0"/>
              <a:t>–</a:t>
            </a:r>
            <a:r>
              <a:rPr lang="ru-RU" baseline="0" dirty="0" smtClean="0"/>
              <a:t>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20</a:t>
            </a:r>
            <a:r>
              <a:rPr lang="ru-RU" dirty="0" smtClean="0"/>
              <a:t>, официальное сокращенное наименование образовательной организации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2</a:t>
            </a:r>
            <a:r>
              <a:rPr lang="ru-RU" b="1" dirty="0" smtClean="0"/>
              <a:t> –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18, название кафедры с заглавной буквы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3</a:t>
            </a:r>
            <a:r>
              <a:rPr lang="ru-RU" b="1" dirty="0" smtClean="0"/>
              <a:t> –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28, заглавные буквы, интервал междустрочный одинарный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18, интервал междустрочный одинарный, начало текста с маленькой буквы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ru-RU" b="1" dirty="0" smtClean="0"/>
              <a:t>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новой строки, перенос после запятой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ru-RU" b="1" dirty="0" smtClean="0"/>
              <a:t>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18, интервал междустрочный одинарный, ученое звание (сокращенный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вариант) 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должность с маленькой буквы, имя, отчество, фамилия с заглавной буквы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ru-RU" b="1" dirty="0" smtClean="0"/>
              <a:t>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16, интервал междустрочный одинарный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5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F471-7053-481C-ABEA-AD10CE98C4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3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F471-7053-481C-ABEA-AD10CE98C4B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3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F471-7053-481C-ABEA-AD10CE98C4B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5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F471-7053-481C-ABEA-AD10CE98C4B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F471-7053-481C-ABEA-AD10CE98C4BF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F471-7053-481C-ABEA-AD10CE98C4BF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8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F471-7053-481C-ABEA-AD10CE98C4BF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52A0-264D-46C6-AC3F-BBB4D939E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63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0BD45-D9FB-4F37-AE8B-3E92386CFE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07002-C159-4329-B843-38B8E5D041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6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4564-2C58-44E9-B81B-E44E8C294FA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6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4AA3A-7345-4BAE-AA0E-BA8E2927D8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6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21" y="1681164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FD81-9CBD-42B8-B6CA-C2D6A8ADFF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3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A21F-9263-477A-814B-CB0DB6EE2FC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4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9F61-6E5F-42B6-B08B-FA11CC2DAA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6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C89B-F574-4C34-8A16-87A054F7786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6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9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173-2034-42FE-9F22-DA8A875871B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25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9033-3F8F-40CB-AD86-098F47874CB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59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4AD6-24EA-4F8F-9748-BF2329137E0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85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0BD45-D9FB-4F37-AE8B-3E92386CFE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3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07002-C159-4329-B843-38B8E5D041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47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4564-2C58-44E9-B81B-E44E8C294FA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66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4AA3A-7345-4BAE-AA0E-BA8E2927D8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12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21" y="1681164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FD81-9CBD-42B8-B6CA-C2D6A8ADFF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04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A21F-9263-477A-814B-CB0DB6EE2FC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9F61-6E5F-42B6-B08B-FA11CC2DAA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46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C89B-F574-4C34-8A16-87A054F7786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4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9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173-2034-42FE-9F22-DA8A875871B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66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9033-3F8F-40CB-AD86-098F47874CB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4AD6-24EA-4F8F-9748-BF2329137E0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18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3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39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64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40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7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52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7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88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71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41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05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3342-3E1C-44B5-BA13-BEBF43D3D3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8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myshared.ru/5/441768/slide_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8580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C14C-175A-4B90-B44C-F4305B698D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39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2FAD-EE62-4FA8-B049-1524A0E43A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917D-9F2A-42D7-AD6D-0A78717341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0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C9A9-0DB7-47E7-B120-BF69D85F76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3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12F3-20AB-4B9E-A667-ED2BC6A09F5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50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2E89B-1ADC-40DE-8454-F9538129D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2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B625-81C3-4973-963F-2F6493E2DC0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13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DD4AF-C50D-4835-B33D-E470FF6D623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55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C251-51D6-42AA-AD0E-387C566D7E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509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F212-4CB3-4A77-B9D0-3F94F309861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65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C1E5-5775-435A-8C1E-D40517BBD3D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90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CC6E-E8E1-47EE-89D1-03642F9FB4B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88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35CDA-D6DA-4EBF-A998-F0F1233E5BD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97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1E8D-7551-4764-BAAD-54A4B94866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2616A-DC38-4047-83AA-E44EA7F33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34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3BFED-2E42-4798-ADCD-FE31C506FE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7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40386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54D38-17DB-40FE-904B-826C73FF60F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21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5665-9D6B-42DF-9203-767EA6F32B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25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E35D-1823-4198-8A9A-1571CB7D627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98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48FA-04D9-49A3-B39C-DA6BD40436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15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9B2C-1323-4841-9840-CA5AFB3F41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35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1A72-6E87-4EFC-A175-6113D52A2B7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801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CEFAA-6DB2-4B91-BFEC-8CFE0686A44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51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A23B-CC13-468A-AEDC-D7003F7D30B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6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A6856-7E3D-4A36-838A-1ECCB14B5C6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87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BF89-8025-4B10-8CE4-CB43611544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65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A61B-26B2-4C8D-A03F-20D2EF9BC74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687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7A3F-85F4-43F6-9F2B-60C13BDDF5E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87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35C6-8C45-4FE8-99C0-50FBBB3A585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59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40386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D78F-D7E7-4139-8173-6A721093B6F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8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39FEF-F74E-4AA8-AFCE-E40F003F51E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1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39FEF-F74E-4AA8-AFCE-E40F003F51E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6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603033-5EDF-4CEA-93FD-5895A5B862A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4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997011-4DC0-4FFC-87C2-A0E5B1C21959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1143000"/>
          </a:xfrm>
        </p:spPr>
        <p:txBody>
          <a:bodyPr>
            <a:noAutofit/>
          </a:bodyPr>
          <a:lstStyle/>
          <a:p>
            <a:r>
              <a:rPr lang="ru-RU" sz="2000" dirty="0"/>
              <a:t>ФГБОУ ВО </a:t>
            </a:r>
            <a:r>
              <a:rPr lang="ru-RU" sz="2000" dirty="0" err="1"/>
              <a:t>КрасГМУ</a:t>
            </a:r>
            <a:r>
              <a:rPr lang="ru-RU" sz="2000" dirty="0"/>
              <a:t> им. проф. В.Ф. </a:t>
            </a:r>
            <a:r>
              <a:rPr lang="ru-RU" sz="2000" dirty="0" err="1"/>
              <a:t>Войно-Ясенецкого</a:t>
            </a:r>
            <a:r>
              <a:rPr lang="ru-RU" sz="2000" dirty="0"/>
              <a:t> Минздрава </a:t>
            </a:r>
            <a:r>
              <a:rPr lang="ru-RU" sz="2000" dirty="0" smtClean="0"/>
              <a:t>России</a:t>
            </a:r>
            <a:r>
              <a:rPr lang="ru-RU" sz="2000" baseline="30000" dirty="0"/>
              <a:t/>
            </a:r>
            <a:br>
              <a:rPr lang="ru-RU" sz="2000" baseline="300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800" dirty="0"/>
              <a:t>Кафедра </a:t>
            </a:r>
            <a:r>
              <a:rPr lang="ru-RU" sz="1800" dirty="0" smtClean="0"/>
              <a:t>туберкулеза </a:t>
            </a:r>
            <a:r>
              <a:rPr lang="ru-RU" sz="1800" dirty="0"/>
              <a:t>с курсом </a:t>
            </a:r>
            <a:r>
              <a:rPr lang="ru-RU" sz="1800" dirty="0" smtClean="0"/>
              <a:t>ПО</a:t>
            </a:r>
            <a:endParaRPr lang="ru-RU" sz="1800" baseline="30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225" y="1879333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ОРГАНИЗАЦИЯ И СИСТЕМА БОРЬБЫ С ТУБЕРКУЛЕЗОМ В РОССИИ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800" dirty="0" smtClean="0"/>
              <a:t>                				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dirty="0" smtClean="0"/>
              <a:t>лекция </a:t>
            </a:r>
            <a:r>
              <a:rPr lang="ru-RU" sz="1800" dirty="0"/>
              <a:t>для студентов </a:t>
            </a:r>
            <a:r>
              <a:rPr lang="ru-RU" sz="1800" dirty="0" smtClean="0"/>
              <a:t>6 курса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обучающихся </a:t>
            </a:r>
            <a:r>
              <a:rPr lang="ru-RU" sz="1800" dirty="0"/>
              <a:t>по специальности 31.05.02 Педиатрия и 31.05.01 Лечебное дело</a:t>
            </a: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r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/>
              <a:t>к.м.н</a:t>
            </a:r>
            <a:r>
              <a:rPr lang="ru-RU" sz="1800" dirty="0"/>
              <a:t>., </a:t>
            </a:r>
            <a:r>
              <a:rPr lang="ru-RU" sz="1800" dirty="0" smtClean="0"/>
              <a:t>доцент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/>
              <a:t>Заслуженный врач РФ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/>
              <a:t>Данил Евгеньевич </a:t>
            </a:r>
            <a:r>
              <a:rPr lang="ru-RU" sz="1800" dirty="0" err="1" smtClean="0"/>
              <a:t>Омельчук</a:t>
            </a:r>
            <a:endParaRPr lang="ru-RU" sz="1800" baseline="30000" dirty="0"/>
          </a:p>
          <a:p>
            <a:pPr marL="0" indent="0" algn="ctr">
              <a:buNone/>
            </a:pPr>
            <a:r>
              <a:rPr lang="ru-RU" sz="1800" dirty="0"/>
              <a:t>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                                           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Красноярск</a:t>
            </a: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2022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56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432" y="908720"/>
            <a:ext cx="10153128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2400" b="1" dirty="0">
                <a:solidFill>
                  <a:prstClr val="black"/>
                </a:solidFill>
              </a:rPr>
              <a:t>На съезде были приняты общие принципы и основы государственной организации борьбы с </a:t>
            </a:r>
            <a:r>
              <a:rPr lang="ru-RU" sz="2400" b="1" dirty="0" smtClean="0">
                <a:solidFill>
                  <a:prstClr val="black"/>
                </a:solidFill>
              </a:rPr>
              <a:t>туберкулезом.</a:t>
            </a:r>
          </a:p>
          <a:p>
            <a:pPr lvl="0" algn="ctr">
              <a:lnSpc>
                <a:spcPct val="12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Противотуберкулезный </a:t>
            </a:r>
            <a:r>
              <a:rPr lang="ru-RU" sz="2400" b="1" dirty="0">
                <a:solidFill>
                  <a:prstClr val="black"/>
                </a:solidFill>
              </a:rPr>
              <a:t>диспансер утвержден как центр противотуберкулезной лечебно-профилактической помощи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</a:p>
          <a:p>
            <a:pPr lvl="0" algn="ctr">
              <a:lnSpc>
                <a:spcPct val="120000"/>
              </a:lnSpc>
            </a:pPr>
            <a:endParaRPr lang="ru-RU" sz="20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20000"/>
              </a:lnSpc>
            </a:pPr>
            <a:endParaRPr lang="ru-RU" sz="2000" b="1" dirty="0">
              <a:solidFill>
                <a:prstClr val="black"/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ru-RU" sz="2400" b="1" dirty="0">
                <a:solidFill>
                  <a:prstClr val="black"/>
                </a:solidFill>
              </a:rPr>
              <a:t>	Затем в 1923 году создается сеть государственных противотуберкулезных диспансеров, больниц, санаториев, т.е. создана государственная специализированная противотуберкулезная, или фтизиатрическая служба.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10657184" cy="1143000"/>
          </a:xfrm>
        </p:spPr>
        <p:txBody>
          <a:bodyPr>
            <a:noAutofit/>
          </a:bodyPr>
          <a:lstStyle/>
          <a:p>
            <a:r>
              <a:rPr lang="ru-RU" sz="3200" b="1" spc="300" dirty="0" smtClean="0">
                <a:solidFill>
                  <a:srgbClr val="7030A0"/>
                </a:solidFill>
              </a:rPr>
              <a:t>ОСНОВНЫЕ ФУНКЦИИ ФТИЗИАТРИЧЕСКОЙ СЛУЖБЫ</a:t>
            </a:r>
            <a:endParaRPr lang="ru-RU" sz="3200" b="1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1772816"/>
            <a:ext cx="8229600" cy="4525963"/>
          </a:xfrm>
        </p:spPr>
        <p:txBody>
          <a:bodyPr/>
          <a:lstStyle/>
          <a:p>
            <a:r>
              <a:rPr lang="ru-RU" sz="2400" b="1" dirty="0"/>
              <a:t>Организационно-методическое руководство противотуберкулезной работой</a:t>
            </a:r>
          </a:p>
          <a:p>
            <a:endParaRPr lang="ru-RU" sz="2400" b="1" dirty="0"/>
          </a:p>
          <a:p>
            <a:r>
              <a:rPr lang="ru-RU" sz="2400" b="1" dirty="0"/>
              <a:t>Разрешение диагностических вопросов</a:t>
            </a:r>
          </a:p>
          <a:p>
            <a:endParaRPr lang="ru-RU" sz="2400" b="1" dirty="0"/>
          </a:p>
          <a:p>
            <a:r>
              <a:rPr lang="ru-RU" sz="2400" b="1" dirty="0"/>
              <a:t>Все виды лечения и реабилитации больных туберкулезом.</a:t>
            </a:r>
          </a:p>
          <a:p>
            <a:endParaRPr lang="ru-RU" sz="2400" b="1" dirty="0"/>
          </a:p>
          <a:p>
            <a:r>
              <a:rPr lang="ru-RU" sz="2400" b="1" dirty="0"/>
              <a:t>Профилактическая работа среди различных групп населения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2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99456" y="404664"/>
            <a:ext cx="9937104" cy="5867400"/>
          </a:xfrm>
        </p:spPr>
        <p:txBody>
          <a:bodyPr/>
          <a:lstStyle/>
          <a:p>
            <a:pPr algn="ctr">
              <a:lnSpc>
                <a:spcPct val="150000"/>
              </a:lnSpc>
              <a:buClr>
                <a:srgbClr val="00FF00"/>
              </a:buClr>
              <a:buFont typeface="Wingdings" pitchFamily="2" charset="2"/>
              <a:buNone/>
            </a:pPr>
            <a:r>
              <a:rPr lang="ru-RU" altLang="ru-RU" b="1" spc="3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МАТЕРИАЛЬНО-ТЕХНИЧЕСКАЯ БАЗА ПРОТИВОТУБЕРКУЛЕЗНОЙ СЛУЖБЫ</a:t>
            </a:r>
          </a:p>
          <a:p>
            <a:pPr algn="ctr">
              <a:buClr>
                <a:srgbClr val="00FF00"/>
              </a:buClr>
              <a:buFont typeface="Wingdings" pitchFamily="2" charset="2"/>
              <a:buNone/>
            </a:pPr>
            <a:endParaRPr lang="ru-RU" altLang="ru-RU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latin typeface="Calibri" panose="020F0502020204030204" pitchFamily="34" charset="0"/>
              </a:rPr>
              <a:t>диспансеры (районные, городские, областные, краевые)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latin typeface="Calibri" panose="020F0502020204030204" pitchFamily="34" charset="0"/>
              </a:rPr>
              <a:t>научно-исследовательские институты туберкулеза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latin typeface="Calibri" panose="020F0502020204030204" pitchFamily="34" charset="0"/>
              </a:rPr>
              <a:t>другие типы противотуберкулезных учреждений (больницы, санатории, различные детские учреждения)</a:t>
            </a:r>
          </a:p>
        </p:txBody>
      </p:sp>
    </p:spTree>
    <p:extLst>
      <p:ext uri="{BB962C8B-B14F-4D97-AF65-F5344CB8AC3E}">
        <p14:creationId xmlns:p14="http://schemas.microsoft.com/office/powerpoint/2010/main" val="37667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6116"/>
              </p:ext>
            </p:extLst>
          </p:nvPr>
        </p:nvGraphicFramePr>
        <p:xfrm>
          <a:off x="2452656" y="293587"/>
          <a:ext cx="6562725" cy="1076325"/>
        </p:xfrm>
        <a:graphic>
          <a:graphicData uri="http://schemas.openxmlformats.org/drawingml/2006/table">
            <a:tbl>
              <a:tblPr/>
              <a:tblGrid>
                <a:gridCol w="2417762"/>
                <a:gridCol w="2071688"/>
                <a:gridCol w="2073275"/>
              </a:tblGrid>
              <a:tr h="64947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СТРУКТУРА ПРОТИВОТУБЕРКУЛЕЗНОГО ДИСПАНСЕРА - 1291 к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00" marB="3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846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1006 -круглосуточных коек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 дневного стационара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185- санаторных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439816" y="1889125"/>
            <a:ext cx="2756520" cy="190410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1600" dirty="0">
                <a:solidFill>
                  <a:prstClr val="black"/>
                </a:solidFill>
              </a:rPr>
              <a:t>КРАСНОЯРСКИЙ КРАЕВОЙ ПРОТИВОТУБЕРКУЛЕЗНЫЙ ДИСПАНСЕР   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600" dirty="0">
                <a:solidFill>
                  <a:prstClr val="black"/>
                </a:solidFill>
              </a:rPr>
              <a:t>ГОЛОВНОЕ УЧРЕЖДЕНИЕ –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311 </a:t>
            </a:r>
            <a:r>
              <a:rPr lang="ru-RU" sz="1600" dirty="0">
                <a:solidFill>
                  <a:prstClr val="black"/>
                </a:solidFill>
              </a:rPr>
              <a:t>КОЕК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64209"/>
              </p:ext>
            </p:extLst>
          </p:nvPr>
        </p:nvGraphicFramePr>
        <p:xfrm>
          <a:off x="1343471" y="2078628"/>
          <a:ext cx="2025650" cy="1339851"/>
        </p:xfrm>
        <a:graphic>
          <a:graphicData uri="http://schemas.openxmlformats.org/drawingml/2006/table">
            <a:tbl>
              <a:tblPr/>
              <a:tblGrid>
                <a:gridCol w="2025650"/>
              </a:tblGrid>
              <a:tr h="3524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Западная группа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93713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 Ачинск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Филиал № 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3713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 Назарово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Филиал № 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74352"/>
              </p:ext>
            </p:extLst>
          </p:nvPr>
        </p:nvGraphicFramePr>
        <p:xfrm>
          <a:off x="8400256" y="2104204"/>
          <a:ext cx="2343150" cy="1316094"/>
        </p:xfrm>
        <a:graphic>
          <a:graphicData uri="http://schemas.openxmlformats.org/drawingml/2006/table">
            <a:tbl>
              <a:tblPr/>
              <a:tblGrid>
                <a:gridCol w="2343150"/>
              </a:tblGrid>
              <a:tr h="297108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Восточная группа</a:t>
                      </a: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85658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 Канск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Филиал № 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33272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Рыбинский р-н (п.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Ирша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Филиал № 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40998"/>
              </p:ext>
            </p:extLst>
          </p:nvPr>
        </p:nvGraphicFramePr>
        <p:xfrm>
          <a:off x="4508469" y="4312444"/>
          <a:ext cx="2451100" cy="9532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1100">
                  <a:extLst>
                    <a:ext uri="{9D8B030D-6E8A-4147-A177-3AD203B41FA5}"/>
                  </a:extLst>
                </a:gridCol>
              </a:tblGrid>
              <a:tr h="2336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Центральная группа</a:t>
                      </a:r>
                    </a:p>
                  </a:txBody>
                  <a:tcPr marL="68592" marR="68592" marT="34267" marB="342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221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г.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Красноярск Филиал № 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2" marR="68592" marT="34267" marB="342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89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пос.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Березовка Филиал № 9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2" marR="68592" marT="34267" marB="342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99033"/>
              </p:ext>
            </p:extLst>
          </p:nvPr>
        </p:nvGraphicFramePr>
        <p:xfrm>
          <a:off x="8603456" y="3991769"/>
          <a:ext cx="1936750" cy="7731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6750">
                  <a:extLst>
                    <a:ext uri="{9D8B030D-6E8A-4147-A177-3AD203B41FA5}"/>
                  </a:extLst>
                </a:gridCol>
              </a:tblGrid>
              <a:tr h="2973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Южная группа</a:t>
                      </a:r>
                    </a:p>
                  </a:txBody>
                  <a:tcPr marL="68583" marR="68583" marT="34305" marB="34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47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г.Минусинск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Филиал № 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24082"/>
              </p:ext>
            </p:extLst>
          </p:nvPr>
        </p:nvGraphicFramePr>
        <p:xfrm>
          <a:off x="4765644" y="5906395"/>
          <a:ext cx="1936750" cy="504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6750">
                  <a:extLst>
                    <a:ext uri="{9D8B030D-6E8A-4147-A177-3AD203B41FA5}"/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Филиал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пос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. Озеро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Тагарское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32420"/>
              </p:ext>
            </p:extLst>
          </p:nvPr>
        </p:nvGraphicFramePr>
        <p:xfrm>
          <a:off x="1195040" y="4227513"/>
          <a:ext cx="2322513" cy="15589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2513">
                  <a:extLst>
                    <a:ext uri="{9D8B030D-6E8A-4147-A177-3AD203B41FA5}"/>
                  </a:extLst>
                </a:gridCol>
              </a:tblGrid>
              <a:tr h="1558925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г.Красноярск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Филиал № 11 (санаторий 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Пионерская речка») - 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г.Бородино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 Филиал № 12 (санаторий «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Салют»)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41" marR="514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65035"/>
              </p:ext>
            </p:extLst>
          </p:nvPr>
        </p:nvGraphicFramePr>
        <p:xfrm>
          <a:off x="8612343" y="5328071"/>
          <a:ext cx="1930400" cy="4583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0400">
                  <a:extLst>
                    <a:ext uri="{9D8B030D-6E8A-4147-A177-3AD203B41FA5}"/>
                  </a:extLst>
                </a:gridCol>
              </a:tblGrid>
              <a:tr h="458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Филиал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№ 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г. Артемовск</a:t>
                      </a:r>
                    </a:p>
                  </a:txBody>
                  <a:tcPr marL="51432" marR="5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71665" y="404665"/>
            <a:ext cx="6480175" cy="1223189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spc="300" dirty="0" smtClean="0"/>
              <a:t>ПРОТИВОТУБЕРКУЛЕЗНЫЙ ДИСПАНСЕР</a:t>
            </a:r>
            <a:endParaRPr lang="ru-RU" sz="3200" spc="3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95600" y="1628800"/>
            <a:ext cx="1584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0430" y="2457302"/>
            <a:ext cx="201044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Стационарные отделения круглосуточного пребывания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3752" y="2584799"/>
            <a:ext cx="151216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Отделения дневного стационара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727848" y="1700371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3668" y="2574909"/>
            <a:ext cx="309634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Диспансерное отделение, (амбулаторный прием)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860196" y="1652243"/>
            <a:ext cx="1800200" cy="863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72208" y="4005065"/>
            <a:ext cx="123854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Взрослое</a:t>
            </a:r>
          </a:p>
          <a:p>
            <a:pPr algn="ctr"/>
            <a:r>
              <a:rPr lang="ru-RU" dirty="0"/>
              <a:t>отделение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8684610" y="3398162"/>
            <a:ext cx="213740" cy="583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93908" y="4005065"/>
            <a:ext cx="123854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Детское</a:t>
            </a:r>
          </a:p>
          <a:p>
            <a:pPr algn="ctr"/>
            <a:r>
              <a:rPr lang="ru-RU" dirty="0"/>
              <a:t>отделение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0276798" y="3434167"/>
            <a:ext cx="236382" cy="511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63752" y="4478021"/>
            <a:ext cx="288418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В состав диспансера могут</a:t>
            </a:r>
          </a:p>
          <a:p>
            <a:r>
              <a:rPr lang="ru-RU" dirty="0"/>
              <a:t>входить санаторные койки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739988"/>
            <a:ext cx="158510" cy="798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7559" y="2536528"/>
            <a:ext cx="125547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Стационар</a:t>
            </a:r>
          </a:p>
          <a:p>
            <a:pPr algn="ctr"/>
            <a:r>
              <a:rPr lang="ru-RU" dirty="0"/>
              <a:t>н</a:t>
            </a:r>
            <a:r>
              <a:rPr lang="ru-RU" dirty="0" smtClean="0"/>
              <a:t>а</a:t>
            </a:r>
          </a:p>
          <a:p>
            <a:pPr algn="ctr"/>
            <a:r>
              <a:rPr lang="ru-RU" dirty="0" smtClean="0"/>
              <a:t>дому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9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2276872"/>
            <a:ext cx="11017224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	</a:t>
            </a:r>
            <a:r>
              <a:rPr lang="ru-RU" sz="2800" b="1" spc="600" dirty="0" smtClean="0">
                <a:solidFill>
                  <a:srgbClr val="5C2C04"/>
                </a:solidFill>
              </a:rPr>
              <a:t>ПЕРВАЯ</a:t>
            </a:r>
            <a:r>
              <a:rPr lang="ru-RU" sz="2800" b="1" dirty="0" smtClean="0">
                <a:solidFill>
                  <a:srgbClr val="5C2C04"/>
                </a:solidFill>
              </a:rPr>
              <a:t> -</a:t>
            </a:r>
            <a:r>
              <a:rPr lang="ru-RU" sz="3200" b="1" dirty="0" smtClean="0"/>
              <a:t> </a:t>
            </a:r>
            <a:r>
              <a:rPr lang="ru-RU" sz="2400" b="1" dirty="0" smtClean="0"/>
              <a:t> </a:t>
            </a:r>
            <a:r>
              <a:rPr lang="ru-RU" sz="2000" b="1" spc="300" dirty="0" smtClean="0"/>
              <a:t>ДИСПАНСЕР ЭТО УЧРЕЖДЕНИЕ ЗАКРЫТОГО ТИПА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>
              <a:lnSpc>
                <a:spcPct val="120000"/>
              </a:lnSpc>
            </a:pPr>
            <a:r>
              <a:rPr lang="ru-RU" sz="2000" b="1" i="1" dirty="0" smtClean="0"/>
              <a:t>по </a:t>
            </a:r>
            <a:r>
              <a:rPr lang="ru-RU" sz="2000" b="1" i="1" dirty="0"/>
              <a:t>направлениям врачей он принимает лиц с подозрением на </a:t>
            </a:r>
            <a:r>
              <a:rPr lang="ru-RU" sz="2000" b="1" i="1" dirty="0" smtClean="0"/>
              <a:t>туберкулез </a:t>
            </a:r>
            <a:r>
              <a:rPr lang="ru-RU" sz="2000" b="1" i="1" dirty="0"/>
              <a:t>и больных с диагностированным </a:t>
            </a:r>
            <a:r>
              <a:rPr lang="ru-RU" sz="2000" b="1" i="1" dirty="0" smtClean="0"/>
              <a:t>туберкулезом</a:t>
            </a:r>
          </a:p>
          <a:p>
            <a:pPr>
              <a:lnSpc>
                <a:spcPct val="120000"/>
              </a:lnSpc>
            </a:pPr>
            <a:endParaRPr lang="ru-RU" sz="2000" b="1" i="1" dirty="0"/>
          </a:p>
          <a:p>
            <a:pPr>
              <a:lnSpc>
                <a:spcPct val="120000"/>
              </a:lnSpc>
            </a:pPr>
            <a:endParaRPr lang="ru-RU" sz="800" b="1" dirty="0"/>
          </a:p>
          <a:p>
            <a:pPr>
              <a:lnSpc>
                <a:spcPct val="120000"/>
              </a:lnSpc>
            </a:pPr>
            <a:r>
              <a:rPr lang="ru-RU" sz="2400" b="1" dirty="0"/>
              <a:t>	</a:t>
            </a:r>
            <a:r>
              <a:rPr lang="ru-RU" sz="2800" b="1" spc="600" dirty="0">
                <a:solidFill>
                  <a:srgbClr val="5C2C04"/>
                </a:solidFill>
              </a:rPr>
              <a:t>ВТОРАЯ ОСОБЕННОСТЬ </a:t>
            </a:r>
            <a:r>
              <a:rPr lang="ru-RU" sz="2000" b="1" dirty="0"/>
              <a:t>- диспансер не только лечит больных, но и ведет наблюдение за здоровьем людей с целью предупреждения распространения </a:t>
            </a:r>
            <a:r>
              <a:rPr lang="ru-RU" sz="2000" b="1" dirty="0" smtClean="0"/>
              <a:t>туберкулеза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404664"/>
            <a:ext cx="10873208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 b="1" spc="600" dirty="0" smtClean="0">
                <a:solidFill>
                  <a:srgbClr val="7030A0"/>
                </a:solidFill>
              </a:rPr>
              <a:t>ПРОТИВОТУБЕРКУЛЕЗНЫЙ ДИСПАНСЕР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5C2C04"/>
                </a:solidFill>
              </a:rPr>
              <a:t>– </a:t>
            </a:r>
            <a:r>
              <a:rPr lang="ru-RU" sz="2400" b="1" dirty="0">
                <a:solidFill>
                  <a:srgbClr val="5C2C04"/>
                </a:solidFill>
              </a:rPr>
              <a:t>это специализированное лечебно-профилактическое учреждение, которое отличается двумя особенностями:</a:t>
            </a:r>
          </a:p>
        </p:txBody>
      </p:sp>
    </p:spTree>
    <p:extLst>
      <p:ext uri="{BB962C8B-B14F-4D97-AF65-F5344CB8AC3E}">
        <p14:creationId xmlns:p14="http://schemas.microsoft.com/office/powerpoint/2010/main" val="33888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>
            <a:noAutofit/>
          </a:bodyPr>
          <a:lstStyle/>
          <a:p>
            <a:r>
              <a:rPr lang="ru-RU" sz="3200" b="1" spc="300" dirty="0" smtClean="0">
                <a:solidFill>
                  <a:srgbClr val="7030A0"/>
                </a:solidFill>
              </a:rPr>
              <a:t>ЗАДАЧИ ПРОТИВОТУБЕРКУЛЕЗНОГО ДИСПАНСЕРА</a:t>
            </a:r>
            <a:r>
              <a:rPr lang="ru-RU" sz="3200" spc="300" dirty="0" smtClean="0">
                <a:solidFill>
                  <a:srgbClr val="7030A0"/>
                </a:solidFill>
              </a:rPr>
              <a:t> </a:t>
            </a:r>
            <a:endParaRPr lang="ru-RU" sz="3200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484784"/>
            <a:ext cx="7632848" cy="45365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200" b="1" dirty="0"/>
              <a:t>Основной задачей противотуберкулезного диспансера как территориального организационно-методического центра по борьбе с туберкулезом </a:t>
            </a:r>
            <a:r>
              <a:rPr lang="ru-RU" sz="2200" b="1" dirty="0" smtClean="0"/>
              <a:t>является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000" b="1" spc="600" dirty="0" smtClean="0"/>
              <a:t>СНИЖЕНИЕ:</a:t>
            </a:r>
          </a:p>
          <a:p>
            <a:pPr marL="0" indent="0">
              <a:buNone/>
            </a:pPr>
            <a:endParaRPr lang="ru-RU" sz="1500" b="1" dirty="0"/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ru-RU" sz="3000" b="1" dirty="0" smtClean="0">
                <a:solidFill>
                  <a:srgbClr val="002060"/>
                </a:solidFill>
              </a:rPr>
              <a:t>ИНФИЦИРОВАННОСТИ,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ru-RU" sz="3000" b="1" dirty="0" smtClean="0">
                <a:solidFill>
                  <a:srgbClr val="002060"/>
                </a:solidFill>
              </a:rPr>
              <a:t>ЗАБОЛЕВАЕМОСТИ,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ru-RU" sz="3000" b="1" dirty="0" smtClean="0">
                <a:solidFill>
                  <a:srgbClr val="002060"/>
                </a:solidFill>
              </a:rPr>
              <a:t>БОЛЕЗНЕННОСТИ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ru-RU" sz="3000" b="1" dirty="0" smtClean="0">
                <a:solidFill>
                  <a:srgbClr val="002060"/>
                </a:solidFill>
              </a:rPr>
              <a:t>СМЕРТНОСТИ  И ИНВАЛИДНОСТИ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820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0403" y="332656"/>
            <a:ext cx="11449272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В соответствии с </a:t>
            </a:r>
            <a:r>
              <a:rPr lang="ru-RU" altLang="ru-RU" sz="2800" b="1" dirty="0" smtClean="0"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приказом Министерства </a:t>
            </a:r>
            <a:r>
              <a:rPr lang="ru-RU" altLang="ru-RU" sz="2800" b="1" dirty="0"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здравоохранения РФ</a:t>
            </a:r>
          </a:p>
          <a:p>
            <a:pPr indent="45085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от 15 ноября 2012 г. № 932н</a:t>
            </a:r>
          </a:p>
          <a:p>
            <a:pPr indent="45085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«ОБ УТВЕРЖДЕНИИ ПОРЯДКА ОКАЗАНИЯ МЕДИЦИНСКОЙ ПОМОЩИ БОЛЬНЫМ ТУБЕРКУЛЕЗОМ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866" y="2996952"/>
            <a:ext cx="10945216" cy="2167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pc="300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ОСНОВНЫМИ ФУНКЦИЯМИ ДИСПАНСЕРА ЯВЛЯЮТСЯ</a:t>
            </a:r>
            <a:r>
              <a:rPr lang="ru-RU" altLang="ru-RU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45085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050" b="1" dirty="0">
              <a:solidFill>
                <a:prstClr val="black"/>
              </a:solidFill>
              <a:latin typeface="Calibri" panose="020F0502020204030204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300" dirty="0">
                <a:solidFill>
                  <a:srgbClr val="5C2C04"/>
                </a:solidFill>
                <a:latin typeface="Calibri" panose="020F0502020204030204" pitchFamily="34" charset="0"/>
                <a:cs typeface="Arial" pitchFamily="34" charset="0"/>
              </a:rPr>
              <a:t>1. ПРОФИЛАКТИЧЕСКИЕ МЕРОПРИЯТИЯ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300" dirty="0">
                <a:solidFill>
                  <a:srgbClr val="5C2C04"/>
                </a:solidFill>
                <a:latin typeface="Calibri" panose="020F0502020204030204" pitchFamily="34" charset="0"/>
                <a:cs typeface="Arial" pitchFamily="34" charset="0"/>
              </a:rPr>
              <a:t>2. ДИАГНОСТИЧЕСКИЕ И ЛЕЧЕБНЫЕ МЕРОПРИЯТИЯ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300" dirty="0">
                <a:solidFill>
                  <a:srgbClr val="5C2C04"/>
                </a:solidFill>
                <a:latin typeface="Calibri" panose="020F0502020204030204" pitchFamily="34" charset="0"/>
                <a:cs typeface="Arial" pitchFamily="34" charset="0"/>
              </a:rPr>
              <a:t>3. ДИСПАНСЕРНАЯ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19125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260648"/>
            <a:ext cx="11017224" cy="934888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ОСНОВНЫЕ ФУНКЦИИ ПРОТИВОТУБЕРКУЛЕЗНОГО ДИСПАНСЕРА</a:t>
            </a:r>
            <a:endParaRPr lang="ru-RU" sz="2400" b="1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268760"/>
            <a:ext cx="10873208" cy="4968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spc="300" dirty="0">
                <a:solidFill>
                  <a:srgbClr val="5C2C04"/>
                </a:solidFill>
              </a:rPr>
              <a:t>ПРОФИЛАКТИЧЕСКИЕ </a:t>
            </a:r>
            <a:r>
              <a:rPr lang="ru-RU" sz="2600" b="1" spc="300" dirty="0" smtClean="0">
                <a:solidFill>
                  <a:srgbClr val="5C2C04"/>
                </a:solidFill>
              </a:rPr>
              <a:t>МЕРОПРИЯТИЯ</a:t>
            </a:r>
            <a:endParaRPr lang="ru-RU" sz="2600" b="1" dirty="0">
              <a:solidFill>
                <a:srgbClr val="5C2C04"/>
              </a:solidFill>
            </a:endParaRPr>
          </a:p>
          <a:p>
            <a:pPr marL="0" indent="0" algn="ctr">
              <a:buNone/>
            </a:pPr>
            <a:endParaRPr lang="ru-RU" sz="900" b="1" dirty="0"/>
          </a:p>
          <a:p>
            <a:pPr marL="0" indent="0">
              <a:lnSpc>
                <a:spcPct val="140000"/>
              </a:lnSpc>
              <a:buNone/>
            </a:pPr>
            <a:r>
              <a:rPr lang="ru-RU" sz="2600" b="1" dirty="0"/>
              <a:t> </a:t>
            </a:r>
            <a:r>
              <a:rPr lang="ru-RU" sz="1900" b="1" dirty="0"/>
              <a:t>1. Осуществление организационных мероприятий по раннему </a:t>
            </a:r>
            <a:r>
              <a:rPr lang="ru-RU" sz="1900" b="1" dirty="0" smtClean="0"/>
              <a:t>	выявлению </a:t>
            </a:r>
            <a:r>
              <a:rPr lang="ru-RU" sz="1900" b="1" dirty="0"/>
              <a:t>туберкулеза, в </a:t>
            </a:r>
            <a:r>
              <a:rPr lang="ru-RU" sz="1900" b="1" dirty="0" smtClean="0"/>
              <a:t>	том числе </a:t>
            </a:r>
            <a:r>
              <a:rPr lang="ru-RU" sz="1900" b="1" dirty="0"/>
              <a:t>массовых обследований </a:t>
            </a:r>
            <a:r>
              <a:rPr lang="ru-RU" sz="1900" b="1" dirty="0" smtClean="0"/>
              <a:t>населения </a:t>
            </a:r>
            <a:r>
              <a:rPr lang="ru-RU" sz="1900" b="1" dirty="0"/>
              <a:t>с использованием флюорографии;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1900" b="1" dirty="0"/>
              <a:t>2. Осуществление профилактических мероприятий в отношении лиц, </a:t>
            </a:r>
            <a:r>
              <a:rPr lang="ru-RU" sz="1900" b="1" dirty="0" smtClean="0"/>
              <a:t>находящихся </a:t>
            </a:r>
            <a:r>
              <a:rPr lang="ru-RU" sz="1900" b="1" dirty="0"/>
              <a:t>в семейном </a:t>
            </a:r>
            <a:r>
              <a:rPr lang="ru-RU" sz="1900" b="1" dirty="0" smtClean="0"/>
              <a:t>	контакте </a:t>
            </a:r>
            <a:r>
              <a:rPr lang="ru-RU" sz="1900" b="1" dirty="0"/>
              <a:t>с больными туберкулезом: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1900" b="1" dirty="0"/>
              <a:t>	</a:t>
            </a:r>
            <a:r>
              <a:rPr lang="ru-RU" sz="1900" b="1" dirty="0" smtClean="0"/>
              <a:t>	регулярное </a:t>
            </a:r>
            <a:r>
              <a:rPr lang="ru-RU" sz="1900" b="1" dirty="0"/>
              <a:t>диспансерное наблюдение за ними,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1900" b="1" dirty="0"/>
              <a:t>	</a:t>
            </a:r>
            <a:r>
              <a:rPr lang="ru-RU" sz="1900" b="1" dirty="0" smtClean="0"/>
              <a:t>	проведение </a:t>
            </a:r>
            <a:r>
              <a:rPr lang="ru-RU" sz="1900" b="1" dirty="0"/>
              <a:t>профилактических и оздоровительных мероприятий </a:t>
            </a:r>
            <a:r>
              <a:rPr lang="ru-RU" sz="1900" b="1" dirty="0" smtClean="0"/>
              <a:t>в </a:t>
            </a:r>
            <a:r>
              <a:rPr lang="ru-RU" sz="1900" b="1" dirty="0"/>
              <a:t>очаге туберкулезной </a:t>
            </a:r>
            <a:r>
              <a:rPr lang="ru-RU" sz="1900" b="1" dirty="0" smtClean="0"/>
              <a:t>		инфекции </a:t>
            </a:r>
            <a:r>
              <a:rPr lang="ru-RU" sz="1900" b="1" dirty="0"/>
              <a:t>(превентивное лечение и 	</a:t>
            </a:r>
            <a:r>
              <a:rPr lang="ru-RU" sz="1900" b="1" dirty="0" err="1"/>
              <a:t>химиопрофилактика</a:t>
            </a:r>
            <a:r>
              <a:rPr lang="ru-RU" sz="1900" b="1" dirty="0"/>
              <a:t>, текущая дезинфекция и </a:t>
            </a:r>
            <a:r>
              <a:rPr lang="ru-RU" sz="1900" b="1" dirty="0" smtClean="0"/>
              <a:t>		другое</a:t>
            </a:r>
            <a:r>
              <a:rPr lang="ru-RU" sz="1900" b="1" dirty="0"/>
              <a:t>),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1900" b="1" dirty="0"/>
              <a:t>3. Направление детей в санатории;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1900" b="1" dirty="0"/>
              <a:t>4. Учет, диспансерное наблюдение за лицами, контактирующими с </a:t>
            </a:r>
            <a:r>
              <a:rPr lang="ru-RU" sz="1900" b="1" dirty="0" smtClean="0"/>
              <a:t>больными </a:t>
            </a:r>
            <a:r>
              <a:rPr lang="ru-RU" sz="1900" b="1" dirty="0"/>
              <a:t>туберкулезом, </a:t>
            </a:r>
            <a:r>
              <a:rPr lang="ru-RU" sz="1900" b="1" dirty="0" smtClean="0"/>
              <a:t>	осуществление </a:t>
            </a:r>
            <a:r>
              <a:rPr lang="ru-RU" sz="1900" b="1" dirty="0"/>
              <a:t>профилактических и </a:t>
            </a:r>
            <a:r>
              <a:rPr lang="ru-RU" sz="1900" b="1" dirty="0" smtClean="0"/>
              <a:t>оздоровительных </a:t>
            </a:r>
            <a:r>
              <a:rPr lang="ru-RU" sz="1900" b="1" dirty="0"/>
              <a:t>мероприятий в их отношении;</a:t>
            </a:r>
          </a:p>
        </p:txBody>
      </p:sp>
    </p:spTree>
    <p:extLst>
      <p:ext uri="{BB962C8B-B14F-4D97-AF65-F5344CB8AC3E}">
        <p14:creationId xmlns:p14="http://schemas.microsoft.com/office/powerpoint/2010/main" val="14388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04664"/>
            <a:ext cx="11449272" cy="936104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ОСНОВНЫЕ ФУНКЦИИ ПРОТИВОТУБЕРКУЛЕЗНОГО ДИСПАНСЕРА</a:t>
            </a:r>
            <a:endParaRPr lang="ru-RU" sz="2400" b="1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516" y="1772816"/>
            <a:ext cx="8928992" cy="36724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spc="300" dirty="0">
                <a:solidFill>
                  <a:srgbClr val="5C2C04"/>
                </a:solidFill>
              </a:rPr>
              <a:t>ДИАГНОСТИЧЕСКИЕ И ЛЕЧЕБНЫЕ </a:t>
            </a:r>
            <a:r>
              <a:rPr lang="ru-RU" sz="2400" b="1" spc="300" dirty="0" smtClean="0">
                <a:solidFill>
                  <a:srgbClr val="5C2C04"/>
                </a:solidFill>
              </a:rPr>
              <a:t>МЕРОПРИЯТИЯ</a:t>
            </a:r>
            <a:endParaRPr lang="ru-RU" sz="2400" b="1" dirty="0">
              <a:solidFill>
                <a:srgbClr val="5C2C04"/>
              </a:solidFill>
            </a:endParaRPr>
          </a:p>
          <a:p>
            <a:pPr marL="0" indent="0" algn="ctr">
              <a:buNone/>
            </a:pPr>
            <a:endParaRPr lang="ru-RU" sz="800" b="1" dirty="0"/>
          </a:p>
          <a:p>
            <a:pPr marL="0" indent="0">
              <a:lnSpc>
                <a:spcPct val="160000"/>
              </a:lnSpc>
              <a:buNone/>
            </a:pPr>
            <a:r>
              <a:rPr lang="ru-RU" sz="1800" b="1" dirty="0"/>
              <a:t>5. Осуществление комплекса диагностических мероприятий по </a:t>
            </a:r>
            <a:r>
              <a:rPr lang="ru-RU" sz="1800" b="1" dirty="0" smtClean="0"/>
              <a:t>установлению </a:t>
            </a:r>
            <a:r>
              <a:rPr lang="ru-RU" sz="1800" b="1" dirty="0"/>
              <a:t>диагноза у </a:t>
            </a:r>
            <a:r>
              <a:rPr lang="ru-RU" sz="1800" b="1" dirty="0" smtClean="0"/>
              <a:t>лиц </a:t>
            </a:r>
            <a:r>
              <a:rPr lang="ru-RU" sz="1800" b="1" dirty="0"/>
              <a:t>с подозрением на туберкулез;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800" b="1" dirty="0" smtClean="0"/>
              <a:t>6. </a:t>
            </a:r>
            <a:r>
              <a:rPr lang="ru-RU" sz="1800" b="1" dirty="0"/>
              <a:t>Оказание специализированной медицинской помощи больным </a:t>
            </a:r>
            <a:r>
              <a:rPr lang="ru-RU" sz="1800" b="1" dirty="0" smtClean="0"/>
              <a:t>туберкулезом</a:t>
            </a:r>
            <a:r>
              <a:rPr lang="ru-RU" sz="1800" b="1" dirty="0"/>
              <a:t>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800" b="1" dirty="0" smtClean="0"/>
              <a:t>7. </a:t>
            </a:r>
            <a:r>
              <a:rPr lang="ru-RU" sz="1800" b="1" dirty="0"/>
              <a:t>Проведение экспертизы временной нетрудоспособности и </a:t>
            </a:r>
            <a:r>
              <a:rPr lang="ru-RU" sz="1800" b="1" dirty="0" smtClean="0"/>
              <a:t>направление </a:t>
            </a:r>
            <a:r>
              <a:rPr lang="ru-RU" sz="1800" b="1" dirty="0"/>
              <a:t>больных </a:t>
            </a:r>
            <a:r>
              <a:rPr lang="ru-RU" sz="1800" b="1" dirty="0" smtClean="0"/>
              <a:t>на </a:t>
            </a:r>
            <a:r>
              <a:rPr lang="ru-RU" sz="1800" b="1" dirty="0"/>
              <a:t>медико-социальную экспертизу;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800" b="1" dirty="0" smtClean="0"/>
              <a:t>8. </a:t>
            </a:r>
            <a:r>
              <a:rPr lang="ru-RU" sz="1800" b="1" dirty="0"/>
              <a:t>Осуществление реабилитационных мероприятий в отношении </a:t>
            </a:r>
            <a:r>
              <a:rPr lang="ru-RU" sz="1800" b="1" dirty="0" smtClean="0"/>
              <a:t>больных </a:t>
            </a:r>
            <a:r>
              <a:rPr lang="ru-RU" sz="1800" b="1" dirty="0"/>
              <a:t>туберкулезом;</a:t>
            </a:r>
          </a:p>
        </p:txBody>
      </p:sp>
    </p:spTree>
    <p:extLst>
      <p:ext uri="{BB962C8B-B14F-4D97-AF65-F5344CB8AC3E}">
        <p14:creationId xmlns:p14="http://schemas.microsoft.com/office/powerpoint/2010/main" val="24966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1544" y="476672"/>
            <a:ext cx="8229600" cy="1143000"/>
          </a:xfrm>
        </p:spPr>
        <p:txBody>
          <a:bodyPr/>
          <a:lstStyle/>
          <a:p>
            <a:r>
              <a:rPr lang="ru-RU" altLang="ru-RU" b="1" dirty="0">
                <a:solidFill>
                  <a:srgbClr val="7030A0"/>
                </a:solidFill>
                <a:latin typeface="Calibri" panose="020F0502020204030204" pitchFamily="34" charset="0"/>
              </a:rPr>
              <a:t>Цель лекции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2639617" y="1988841"/>
            <a:ext cx="6984777" cy="1800199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</a:rPr>
              <a:t>		</a:t>
            </a:r>
            <a:r>
              <a:rPr lang="ru-RU" altLang="ru-RU" b="1" dirty="0"/>
              <a:t>Ознакомление с организацией борьбы с туберкулезом в России и основами выявления </a:t>
            </a:r>
            <a:r>
              <a:rPr lang="ru-RU" altLang="ru-RU" b="1" dirty="0" smtClean="0"/>
              <a:t>туберкулеза</a:t>
            </a:r>
            <a:endParaRPr lang="ru-RU" altLang="ru-RU" b="1" dirty="0"/>
          </a:p>
          <a:p>
            <a:pPr>
              <a:buFont typeface="Wingdings" pitchFamily="2" charset="2"/>
              <a:buNone/>
            </a:pP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  <a:noFill/>
        </p:spPr>
        <p:txBody>
          <a:bodyPr rtlCol="0" anchor="ctr"/>
          <a:lstStyle/>
          <a:p>
            <a:pPr eaLnBrk="0" hangingPunct="0">
              <a:defRPr/>
            </a:pPr>
            <a:fld id="{4995831E-4978-42D0-9E2C-9404FAEB849B}" type="slidenum">
              <a:rPr lang="ru-RU">
                <a:solidFill>
                  <a:schemeClr val="tx1">
                    <a:tint val="75000"/>
                  </a:schemeClr>
                </a:solidFill>
              </a:rPr>
              <a:pPr eaLnBrk="0" hangingPunct="0">
                <a:defRPr/>
              </a:pPr>
              <a:t>2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116632"/>
            <a:ext cx="10729192" cy="1143000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ОСНОВНЫЕ ФУНКЦИИ ПРОТИВОТУБЕРКУЛЕЗНОГО ДИСПАНСЕРА</a:t>
            </a:r>
            <a:endParaRPr lang="ru-RU" sz="2400" b="1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452" y="1259632"/>
            <a:ext cx="10513168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pc="300" dirty="0">
                <a:solidFill>
                  <a:srgbClr val="5C2C04"/>
                </a:solidFill>
              </a:rPr>
              <a:t>ДИСПАНСЕРНАЯ </a:t>
            </a:r>
            <a:r>
              <a:rPr lang="ru-RU" sz="2400" b="1" spc="300" dirty="0" smtClean="0">
                <a:solidFill>
                  <a:srgbClr val="5C2C04"/>
                </a:solidFill>
              </a:rPr>
              <a:t>РАБОТА</a:t>
            </a:r>
            <a:endParaRPr lang="ru-RU" sz="2400" b="1" dirty="0">
              <a:solidFill>
                <a:srgbClr val="5C2C04"/>
              </a:solidFill>
            </a:endParaRPr>
          </a:p>
          <a:p>
            <a:pPr marL="0" indent="0" algn="ctr">
              <a:buNone/>
            </a:pPr>
            <a:endParaRPr lang="ru-RU" sz="1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9. </a:t>
            </a:r>
            <a:r>
              <a:rPr lang="ru-RU" sz="1800" b="1" dirty="0"/>
              <a:t>Диспансерное наблюдение больных туберкулезом;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10. </a:t>
            </a:r>
            <a:r>
              <a:rPr lang="ru-RU" sz="1800" b="1" dirty="0"/>
              <a:t>Организация контролируемого лечения больных туберкулезом в </a:t>
            </a:r>
            <a:r>
              <a:rPr lang="ru-RU" sz="1800" b="1" dirty="0" smtClean="0"/>
              <a:t>амбулаторных </a:t>
            </a:r>
            <a:r>
              <a:rPr lang="ru-RU" sz="1800" b="1" dirty="0"/>
              <a:t>условиях, в том числе на дому;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/>
              <a:t>11. </a:t>
            </a:r>
            <a:r>
              <a:rPr lang="ru-RU" sz="1800" b="1" dirty="0"/>
              <a:t>Консультативная помощь Медицинским организациям;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/>
              <a:t>12. </a:t>
            </a:r>
            <a:r>
              <a:rPr lang="ru-RU" sz="1800" b="1" dirty="0"/>
              <a:t>Методическая помощь образовательным организациям (детские </a:t>
            </a:r>
            <a:r>
              <a:rPr lang="ru-RU" sz="1800" b="1" dirty="0" smtClean="0"/>
              <a:t>сады</a:t>
            </a:r>
            <a:r>
              <a:rPr lang="ru-RU" sz="1800" b="1" dirty="0"/>
              <a:t>, школы, </a:t>
            </a:r>
            <a:r>
              <a:rPr lang="ru-RU" sz="1800" b="1" dirty="0" smtClean="0"/>
              <a:t>интернаты</a:t>
            </a:r>
            <a:r>
              <a:rPr lang="ru-RU" sz="1800" b="1" dirty="0"/>
              <a:t>) в планировании противотуберкулезных </a:t>
            </a:r>
            <a:r>
              <a:rPr lang="ru-RU" sz="1800" b="1" dirty="0" smtClean="0"/>
              <a:t>мероприятий</a:t>
            </a:r>
            <a:r>
              <a:rPr lang="ru-RU" sz="1800" b="1" dirty="0"/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/>
              <a:t>13. </a:t>
            </a:r>
            <a:r>
              <a:rPr lang="ru-RU" sz="1800" b="1" dirty="0" err="1"/>
              <a:t>Мониторирование</a:t>
            </a:r>
            <a:r>
              <a:rPr lang="ru-RU" sz="1800" b="1" dirty="0"/>
              <a:t> и анализ основных медико-статистических </a:t>
            </a:r>
            <a:r>
              <a:rPr lang="ru-RU" sz="1800" b="1" dirty="0" smtClean="0"/>
              <a:t>показателей 	заболеваемости</a:t>
            </a:r>
            <a:r>
              <a:rPr lang="ru-RU" sz="1800" b="1" dirty="0"/>
              <a:t>, инвалидности и смертности, </a:t>
            </a:r>
            <a:r>
              <a:rPr lang="ru-RU" sz="1800" b="1" dirty="0" smtClean="0"/>
              <a:t>летальности </a:t>
            </a:r>
            <a:r>
              <a:rPr lang="ru-RU" sz="1800" b="1" dirty="0"/>
              <a:t>от туберкулеза;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/>
              <a:t>14. </a:t>
            </a:r>
            <a:r>
              <a:rPr lang="ru-RU" sz="1800" b="1" dirty="0"/>
              <a:t>Иные функции в соответствии с законодательством Российской </a:t>
            </a:r>
            <a:r>
              <a:rPr lang="ru-RU" sz="1800" b="1" dirty="0" smtClean="0"/>
              <a:t>Федерации</a:t>
            </a:r>
            <a:r>
              <a:rPr lang="ru-RU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4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1424" y="764704"/>
            <a:ext cx="1008112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b="1" dirty="0"/>
              <a:t>Для рационального проведения противотуберкулезных мероприятий областные, краевые, республиканские противотуберкулезные учреждения в соответствии </a:t>
            </a:r>
            <a:r>
              <a:rPr lang="ru-RU" sz="2000" b="1" dirty="0" smtClean="0"/>
              <a:t>с</a:t>
            </a:r>
          </a:p>
          <a:p>
            <a:pPr algn="ctr">
              <a:lnSpc>
                <a:spcPct val="130000"/>
              </a:lnSpc>
            </a:pPr>
            <a:endParaRPr lang="ru-RU" sz="2000" b="1" dirty="0"/>
          </a:p>
          <a:p>
            <a:pPr algn="ctr">
              <a:lnSpc>
                <a:spcPct val="130000"/>
              </a:lnSpc>
            </a:pPr>
            <a:r>
              <a:rPr lang="ru-RU" sz="3200" b="1" dirty="0"/>
              <a:t>Приказом МЗ РФ № 109 от 21 марта 2003 года</a:t>
            </a:r>
          </a:p>
          <a:p>
            <a:pPr algn="ctr">
              <a:lnSpc>
                <a:spcPct val="130000"/>
              </a:lnSpc>
            </a:pPr>
            <a:r>
              <a:rPr lang="ru-RU" sz="3200" b="1" dirty="0">
                <a:solidFill>
                  <a:srgbClr val="7030A0"/>
                </a:solidFill>
              </a:rPr>
              <a:t>«</a:t>
            </a:r>
            <a:r>
              <a:rPr lang="ru-RU" sz="3200" b="1" i="1" dirty="0">
                <a:solidFill>
                  <a:srgbClr val="7030A0"/>
                </a:solidFill>
              </a:rPr>
              <a:t>О СОВЕРШЕНСТВОВАНИИ ПРОТИВОТУБЕРКУЛЕЗНЫХ МЕРОПРИЯТИЙ В РОССИЙСКОЙ ФЕДЕРАЦИИ</a:t>
            </a:r>
            <a:r>
              <a:rPr lang="ru-RU" sz="3200" b="1" dirty="0" smtClean="0">
                <a:solidFill>
                  <a:srgbClr val="7030A0"/>
                </a:solidFill>
              </a:rPr>
              <a:t>»</a:t>
            </a:r>
          </a:p>
          <a:p>
            <a:pPr algn="ctr">
              <a:lnSpc>
                <a:spcPct val="130000"/>
              </a:lnSpc>
            </a:pPr>
            <a:endParaRPr lang="ru-RU" sz="2000" b="1" dirty="0">
              <a:solidFill>
                <a:srgbClr val="7030A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2000" b="1" dirty="0"/>
              <a:t>применяют систему, позволяющую осуществлять централизованный контроль за отдельными направлениями </a:t>
            </a:r>
            <a:r>
              <a:rPr lang="ru-RU" sz="2000" b="1" dirty="0" smtClean="0"/>
              <a:t>работы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605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spc="600" dirty="0" smtClean="0">
                <a:solidFill>
                  <a:srgbClr val="7030A0"/>
                </a:solidFill>
              </a:rPr>
              <a:t>ЦЕНТРАЛИЗОВАННЫЙ КОНТРОЛЬ</a:t>
            </a:r>
            <a:endParaRPr lang="ru-RU" sz="3200" b="1" spc="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1556792"/>
            <a:ext cx="9793088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ПРОТИВОТУБЕРКУЛЕЗНЫЙ ДИСПАНСЕР КОНТРОЛИРУЕТ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endParaRPr lang="ru-RU" sz="1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000" b="1" dirty="0">
              <a:solidFill>
                <a:srgbClr val="0070C0"/>
              </a:solidFill>
            </a:endParaRPr>
          </a:p>
          <a:p>
            <a:r>
              <a:rPr lang="ru-RU" sz="2000" b="1" dirty="0"/>
              <a:t>Диагностику и лечение впервые выявленных больных туберкулезом;</a:t>
            </a:r>
          </a:p>
          <a:p>
            <a:endParaRPr lang="ru-RU" sz="2000" b="1" dirty="0"/>
          </a:p>
          <a:p>
            <a:r>
              <a:rPr lang="ru-RU" sz="2000" b="1" dirty="0"/>
              <a:t>Диагностику и лечение больных туберкулезом, состоящих на диспансерном учете;</a:t>
            </a:r>
          </a:p>
          <a:p>
            <a:endParaRPr lang="ru-RU" sz="2000" b="1" dirty="0"/>
          </a:p>
          <a:p>
            <a:r>
              <a:rPr lang="ru-RU" sz="2000" b="1" dirty="0"/>
              <a:t>Правильное оформление свидетельств о смерти больных туберкулезом;</a:t>
            </a:r>
          </a:p>
          <a:p>
            <a:endParaRPr lang="ru-RU" sz="2000" b="1" dirty="0"/>
          </a:p>
          <a:p>
            <a:r>
              <a:rPr lang="ru-RU" sz="2000" b="1" dirty="0"/>
              <a:t>Качество работы бактериологических лабораторий.</a:t>
            </a:r>
          </a:p>
        </p:txBody>
      </p:sp>
    </p:spTree>
    <p:extLst>
      <p:ext uri="{BB962C8B-B14F-4D97-AF65-F5344CB8AC3E}">
        <p14:creationId xmlns:p14="http://schemas.microsoft.com/office/powerpoint/2010/main" val="17951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332656"/>
            <a:ext cx="9145016" cy="792088"/>
          </a:xfrm>
        </p:spPr>
        <p:txBody>
          <a:bodyPr>
            <a:noAutofit/>
          </a:bodyPr>
          <a:lstStyle/>
          <a:p>
            <a:r>
              <a:rPr lang="ru-RU" sz="3200" b="1" spc="300" dirty="0" smtClean="0">
                <a:solidFill>
                  <a:srgbClr val="7030A0"/>
                </a:solidFill>
              </a:rPr>
              <a:t>ОСНОВНЫЕ МЕТОДЫ ДИАГНОСТИКИ ТУБЕРКУЛЕЗА</a:t>
            </a:r>
            <a:endParaRPr lang="ru-RU" sz="3200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1700808"/>
            <a:ext cx="979308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3B68"/>
                </a:solidFill>
              </a:rPr>
              <a:t>А</a:t>
            </a:r>
            <a:r>
              <a:rPr lang="ru-RU" sz="2400" b="1" dirty="0">
                <a:solidFill>
                  <a:srgbClr val="003B68"/>
                </a:solidFill>
              </a:rPr>
              <a:t>. </a:t>
            </a:r>
            <a:r>
              <a:rPr lang="ru-RU" sz="2400" b="1" spc="3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ЭТИОЛОГИЧЕСКАЯ </a:t>
            </a:r>
            <a:r>
              <a:rPr lang="ru-RU" sz="2400" b="1" spc="3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ДИАГНОСТИКА</a:t>
            </a:r>
            <a:endParaRPr lang="ru-RU" sz="2400" b="1" spc="3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2400" b="1" dirty="0"/>
              <a:t>	</a:t>
            </a:r>
            <a:r>
              <a:rPr lang="ru-RU" sz="1800" b="1" dirty="0">
                <a:solidFill>
                  <a:srgbClr val="5C2C04"/>
                </a:solidFill>
              </a:rPr>
              <a:t>(Микробиологические и </a:t>
            </a:r>
            <a:r>
              <a:rPr lang="ru-RU" sz="1800" b="1" dirty="0" smtClean="0">
                <a:solidFill>
                  <a:srgbClr val="5C2C04"/>
                </a:solidFill>
              </a:rPr>
              <a:t>молекулярно-генетические  </a:t>
            </a:r>
            <a:r>
              <a:rPr lang="ru-RU" sz="1800" b="1" dirty="0">
                <a:solidFill>
                  <a:srgbClr val="5C2C04"/>
                </a:solidFill>
              </a:rPr>
              <a:t>методы исследования</a:t>
            </a:r>
            <a:r>
              <a:rPr lang="ru-RU" sz="1800" b="1" dirty="0" smtClean="0">
                <a:solidFill>
                  <a:srgbClr val="5C2C04"/>
                </a:solidFill>
              </a:rPr>
              <a:t>)</a:t>
            </a:r>
            <a:endParaRPr lang="ru-RU" sz="1800" b="1" dirty="0">
              <a:solidFill>
                <a:srgbClr val="5C2C04"/>
              </a:solidFill>
            </a:endParaRP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3B68"/>
                </a:solidFill>
              </a:rPr>
              <a:t>Б. </a:t>
            </a:r>
            <a:r>
              <a:rPr lang="ru-RU" sz="2400" b="1" spc="3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ЛУЧЕВЫЕ МЕТОДЫ ДИАГНОСТИКИ</a:t>
            </a:r>
          </a:p>
          <a:p>
            <a:pPr marL="0" indent="0">
              <a:buNone/>
            </a:pPr>
            <a:r>
              <a:rPr lang="ru-RU" sz="2400" b="1" dirty="0" smtClean="0"/>
              <a:t>	</a:t>
            </a:r>
            <a:r>
              <a:rPr lang="ru-RU" sz="1800" b="1" dirty="0" smtClean="0">
                <a:solidFill>
                  <a:srgbClr val="5C2C04"/>
                </a:solidFill>
              </a:rPr>
              <a:t> (Рентгенологические, ультразвуковые)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5C2C04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3B68"/>
                </a:solidFill>
              </a:rPr>
              <a:t>В. </a:t>
            </a:r>
            <a:r>
              <a:rPr lang="ru-RU" sz="2400" b="1" spc="3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ИММУНОДИАГНОСТИКА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5C2C04"/>
                </a:solidFill>
              </a:rPr>
              <a:t>	</a:t>
            </a:r>
            <a:r>
              <a:rPr lang="ru-RU" sz="1800" b="1" dirty="0" smtClean="0">
                <a:solidFill>
                  <a:srgbClr val="5C2C04"/>
                </a:solidFill>
              </a:rPr>
              <a:t>(проба </a:t>
            </a:r>
            <a:r>
              <a:rPr lang="ru-RU" sz="1800" b="1" dirty="0">
                <a:solidFill>
                  <a:srgbClr val="5C2C04"/>
                </a:solidFill>
              </a:rPr>
              <a:t>Манту, </a:t>
            </a:r>
            <a:r>
              <a:rPr lang="ru-RU" sz="1800" b="1" dirty="0" err="1">
                <a:solidFill>
                  <a:srgbClr val="5C2C04"/>
                </a:solidFill>
              </a:rPr>
              <a:t>диаскинтест</a:t>
            </a:r>
            <a:r>
              <a:rPr lang="ru-RU" sz="1800" b="1" dirty="0">
                <a:solidFill>
                  <a:srgbClr val="5C2C04"/>
                </a:solidFill>
              </a:rPr>
              <a:t>, </a:t>
            </a:r>
            <a:r>
              <a:rPr lang="ru-RU" sz="1800" b="1" dirty="0" smtClean="0">
                <a:solidFill>
                  <a:srgbClr val="5C2C04"/>
                </a:solidFill>
              </a:rPr>
              <a:t>гамма-</a:t>
            </a:r>
            <a:r>
              <a:rPr lang="ru-RU" sz="1800" b="1" dirty="0" err="1" smtClean="0">
                <a:solidFill>
                  <a:srgbClr val="5C2C04"/>
                </a:solidFill>
              </a:rPr>
              <a:t>интерфероновые</a:t>
            </a:r>
            <a:r>
              <a:rPr lang="ru-RU" sz="1800" b="1" dirty="0" smtClean="0">
                <a:solidFill>
                  <a:srgbClr val="5C2C04"/>
                </a:solidFill>
              </a:rPr>
              <a:t> тесты).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5C2C04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3B68"/>
                </a:solidFill>
              </a:rPr>
              <a:t>Г. </a:t>
            </a:r>
            <a:r>
              <a:rPr lang="ru-RU" sz="2400" b="1" spc="3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ГИСТОЛОГИЧЕСКАЯ ВЕРИФИКАЦИЯ ДИАГНОЗА</a:t>
            </a:r>
          </a:p>
        </p:txBody>
      </p:sp>
    </p:spTree>
    <p:extLst>
      <p:ext uri="{BB962C8B-B14F-4D97-AF65-F5344CB8AC3E}">
        <p14:creationId xmlns:p14="http://schemas.microsoft.com/office/powerpoint/2010/main" val="41340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332656"/>
            <a:ext cx="11269252" cy="7200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b="1" spc="300" dirty="0" smtClean="0">
                <a:solidFill>
                  <a:srgbClr val="7030A0"/>
                </a:solidFill>
              </a:rPr>
              <a:t>ОСНОВНЫЕ  МИКРОБИОЛОГИЧЕСКИЕ  И  МОЛЕКУЛЯРНО-ГЕНЕТИЧЕСКИЕМЕТОДЫ  ИССЛЕДОВАНИЯ  ВО  ФТИЗИАТРИИ</a:t>
            </a:r>
            <a:endParaRPr lang="ru-RU" sz="2400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340768"/>
            <a:ext cx="115212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70C0"/>
                </a:solidFill>
              </a:rPr>
              <a:t>	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AB60A"/>
                </a:solidFill>
              </a:rPr>
              <a:t>А. </a:t>
            </a:r>
            <a:r>
              <a:rPr lang="ru-RU" sz="2000" b="1" i="1" spc="300" dirty="0" smtClean="0">
                <a:ln>
                  <a:solidFill>
                    <a:schemeClr val="tx1"/>
                  </a:solidFill>
                </a:ln>
                <a:solidFill>
                  <a:srgbClr val="0AB60A"/>
                </a:solidFill>
              </a:rPr>
              <a:t>МИКРОБИОЛОГИЧЕСКИЕ</a:t>
            </a:r>
            <a:endParaRPr lang="ru-RU" sz="2000" b="1" i="1" spc="300" dirty="0">
              <a:ln>
                <a:solidFill>
                  <a:schemeClr val="tx1"/>
                </a:solidFill>
              </a:ln>
              <a:solidFill>
                <a:srgbClr val="0AB60A"/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70C0"/>
                </a:solidFill>
              </a:rPr>
              <a:t>		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1. </a:t>
            </a:r>
            <a:r>
              <a:rPr lang="ru-RU" sz="2000" b="1" spc="3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МЕТОДЫ </a:t>
            </a:r>
            <a:r>
              <a:rPr lang="ru-RU" sz="2000" b="1" spc="3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МИКРОСКОПИИ</a:t>
            </a:r>
            <a:endParaRPr lang="ru-RU" sz="2000" spc="3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r>
              <a:rPr lang="ru-RU" sz="1800" b="1" dirty="0"/>
              <a:t>- Методы световой микроскопии с окраской по </a:t>
            </a:r>
            <a:r>
              <a:rPr lang="ru-RU" sz="1800" b="1" dirty="0" err="1" smtClean="0"/>
              <a:t>Ziehl-Neelsen</a:t>
            </a:r>
            <a:endParaRPr lang="ru-RU" sz="1800" b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ru-RU" sz="1800" dirty="0"/>
              <a:t>	- </a:t>
            </a:r>
            <a:r>
              <a:rPr lang="ru-RU" sz="1800" b="1" dirty="0"/>
              <a:t>Методы микроскопии с окраской люминесцентными </a:t>
            </a:r>
            <a:r>
              <a:rPr lang="ru-RU" sz="1800" b="1" dirty="0" smtClean="0"/>
              <a:t>красителями</a:t>
            </a:r>
            <a:endParaRPr lang="ru-RU" sz="1800" b="1" dirty="0"/>
          </a:p>
          <a:p>
            <a:pPr marL="457200" lvl="1" indent="0">
              <a:buNone/>
            </a:pPr>
            <a:r>
              <a:rPr lang="ru-RU" sz="1600" dirty="0"/>
              <a:t>		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2. </a:t>
            </a:r>
            <a:r>
              <a:rPr lang="ru-RU" sz="2000" b="1" spc="3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МЕТОДЫ КУЛЬТИВИРОВАНИЯ МИКОБАКТЕРИЙ </a:t>
            </a:r>
            <a:r>
              <a:rPr lang="ru-RU" sz="2000" b="1" spc="3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ТУБЕРКУЛЕЗА</a:t>
            </a:r>
            <a:endParaRPr lang="ru-RU" sz="2000" b="1" spc="3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b="1" dirty="0"/>
              <a:t>	</a:t>
            </a:r>
            <a:r>
              <a:rPr lang="ru-RU" sz="1800" b="1" dirty="0"/>
              <a:t>- Методы культивирования микобактерий туберкулеза на плотных </a:t>
            </a:r>
            <a:r>
              <a:rPr lang="ru-RU" sz="1800" b="1" dirty="0" smtClean="0"/>
              <a:t>питательных средах</a:t>
            </a:r>
            <a:endParaRPr lang="ru-RU" sz="18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	- Культивирование микобактерий туберкулеза в жидкой </a:t>
            </a:r>
            <a:r>
              <a:rPr lang="ru-RU" sz="1800" b="1" dirty="0" smtClean="0"/>
              <a:t>питательной </a:t>
            </a:r>
            <a:r>
              <a:rPr lang="ru-RU" sz="1800" b="1" dirty="0"/>
              <a:t>среде в </a:t>
            </a:r>
            <a:r>
              <a:rPr lang="ru-RU" sz="1800" b="1" dirty="0" smtClean="0"/>
              <a:t>автоматизированной 	системе </a:t>
            </a:r>
            <a:r>
              <a:rPr lang="ru-RU" sz="1800" b="1" dirty="0"/>
              <a:t>учета роста </a:t>
            </a:r>
            <a:r>
              <a:rPr lang="ru-RU" sz="1800" b="1" dirty="0" smtClean="0"/>
              <a:t>микроорганизмов</a:t>
            </a:r>
            <a:endParaRPr lang="ru-RU" sz="1800" b="1" dirty="0"/>
          </a:p>
          <a:p>
            <a:pPr marL="0" indent="0">
              <a:lnSpc>
                <a:spcPct val="80000"/>
              </a:lnSpc>
              <a:buNone/>
            </a:pPr>
            <a:r>
              <a:rPr lang="ru-RU" sz="3500" b="1" dirty="0">
                <a:solidFill>
                  <a:srgbClr val="0070C0"/>
                </a:solidFill>
              </a:rPr>
              <a:t>	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AB60A"/>
                </a:solidFill>
              </a:rPr>
              <a:t>Б. </a:t>
            </a:r>
            <a:r>
              <a:rPr lang="ru-RU" sz="2000" b="1" i="1" spc="300" dirty="0" smtClean="0">
                <a:ln>
                  <a:solidFill>
                    <a:schemeClr val="tx1"/>
                  </a:solidFill>
                </a:ln>
                <a:solidFill>
                  <a:srgbClr val="0AB60A"/>
                </a:solidFill>
              </a:rPr>
              <a:t>МОЛЕКУЛЯРНО-ГЕНЕТИЧЕСКИЕ</a:t>
            </a:r>
            <a:endParaRPr lang="ru-RU" sz="2000" b="1" i="1" spc="300" dirty="0">
              <a:ln>
                <a:solidFill>
                  <a:schemeClr val="tx1"/>
                </a:solidFill>
              </a:ln>
              <a:solidFill>
                <a:srgbClr val="0AB60A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000" b="1" dirty="0"/>
              <a:t> 		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1. </a:t>
            </a:r>
            <a:r>
              <a:rPr lang="ru-RU" sz="2000" b="1" spc="3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ВЫЯВЛЕНИЕ ГЕНЕТИЧЕСКИХ МАРКЕРОВ </a:t>
            </a:r>
            <a:r>
              <a:rPr lang="ru-RU" sz="2000" b="1" spc="3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МБТ</a:t>
            </a:r>
            <a:r>
              <a:rPr lang="ru-RU" sz="1600" b="1" spc="300" dirty="0">
                <a:ln>
                  <a:solidFill>
                    <a:schemeClr val="tx1"/>
                  </a:solidFill>
                </a:ln>
                <a:solidFill>
                  <a:srgbClr val="5C2C04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500" b="1" spc="3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	</a:t>
            </a:r>
            <a:r>
              <a:rPr lang="ru-RU" sz="2000" b="1" spc="300" dirty="0">
                <a:ln>
                  <a:solidFill>
                    <a:schemeClr val="tx1"/>
                  </a:solidFill>
                </a:ln>
                <a:solidFill>
                  <a:srgbClr val="0AB60A"/>
                </a:solidFill>
              </a:rPr>
              <a:t>В. </a:t>
            </a:r>
            <a:r>
              <a:rPr lang="ru-RU" sz="2000" b="1" i="1" spc="300" dirty="0" smtClean="0">
                <a:ln>
                  <a:solidFill>
                    <a:schemeClr val="tx1"/>
                  </a:solidFill>
                </a:ln>
                <a:solidFill>
                  <a:srgbClr val="0AB60A"/>
                </a:solidFill>
              </a:rPr>
              <a:t>БИОЛОГИЧЕСКИЙ</a:t>
            </a:r>
            <a:endParaRPr lang="ru-RU" sz="2000" b="1" spc="300" dirty="0">
              <a:ln>
                <a:solidFill>
                  <a:schemeClr val="tx1"/>
                </a:solidFill>
              </a:ln>
              <a:solidFill>
                <a:srgbClr val="0AB60A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		1.ПРИВИВКА ПАТОЛОГИЧЕСКОГО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МАТЕРИАЛА ЛАБОРАТОРНЫМ ЖИВОТНЫМ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73187" y="152439"/>
            <a:ext cx="8229600" cy="666656"/>
          </a:xfrm>
        </p:spPr>
        <p:txBody>
          <a:bodyPr>
            <a:normAutofit/>
          </a:bodyPr>
          <a:lstStyle/>
          <a:p>
            <a:r>
              <a:rPr lang="ru-RU" sz="2400" b="1" spc="600" dirty="0" smtClean="0">
                <a:solidFill>
                  <a:srgbClr val="7030A0"/>
                </a:solidFill>
              </a:rPr>
              <a:t>МЕТОДЫ МИКРОСКОПИИ</a:t>
            </a:r>
            <a:endParaRPr lang="ru-RU" sz="2400" spc="6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271464" y="2853987"/>
            <a:ext cx="3816424" cy="740427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/>
              <a:t>Метод световой микроскопии с окраской по </a:t>
            </a:r>
            <a:r>
              <a:rPr lang="ru-RU" sz="1800" dirty="0" err="1"/>
              <a:t>Ziehl-Neelsen</a:t>
            </a:r>
            <a:endParaRPr lang="ru-RU" sz="1800" dirty="0"/>
          </a:p>
        </p:txBody>
      </p:sp>
      <p:pic>
        <p:nvPicPr>
          <p:cNvPr id="7" name="Объект 6" descr="https://no-tuberculosis.ru/files/image/tuberkulez-legkih/vtorichniy-tuberkulez/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222" y="932643"/>
            <a:ext cx="2214570" cy="1632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987987" y="2853987"/>
            <a:ext cx="4464496" cy="738231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/>
              <a:t>Методы микроскопии с окраской люминесцентными </a:t>
            </a:r>
            <a:r>
              <a:rPr lang="ru-RU" sz="1800" dirty="0" smtClean="0"/>
              <a:t>красителями</a:t>
            </a:r>
            <a:endParaRPr lang="ru-RU" sz="2000" dirty="0"/>
          </a:p>
        </p:txBody>
      </p:sp>
      <p:pic>
        <p:nvPicPr>
          <p:cNvPr id="12" name="Picture 2" descr="http://microbak.ru/wp-content/uploads/2015/01/tuberkulez-vzroslyx-2-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29" y="932643"/>
            <a:ext cx="2340346" cy="1632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60" y="3860842"/>
            <a:ext cx="1144927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spc="600" dirty="0" smtClean="0">
                <a:solidFill>
                  <a:srgbClr val="5C2C04"/>
                </a:solidFill>
              </a:rPr>
              <a:t>НЕДОСТАТКИ</a:t>
            </a:r>
            <a:endParaRPr lang="ru-RU" sz="2000" b="1" spc="600" dirty="0">
              <a:solidFill>
                <a:srgbClr val="5C2C04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/>
              <a:t>	1. Методы микроскопии не позволяют дифференцировать МБТ от нетуберкулезных микобактерий.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	2. Имеют невысокую чувствительность требующую наличия, по крайней мере, 5 000 - 10 000 </a:t>
            </a:r>
            <a:r>
              <a:rPr lang="ru-RU" b="1" dirty="0" smtClean="0"/>
              <a:t>			бактериальных </a:t>
            </a:r>
            <a:r>
              <a:rPr lang="ru-RU" b="1" dirty="0"/>
              <a:t>клеток в миллилитре мокроты</a:t>
            </a:r>
          </a:p>
          <a:p>
            <a:pPr>
              <a:lnSpc>
                <a:spcPct val="150000"/>
              </a:lnSpc>
            </a:pPr>
            <a:r>
              <a:rPr lang="ru-RU" b="1" dirty="0"/>
              <a:t>	3. Обычно выявляют МБТ не более чем у 50% среди всех впервые выявленных больных туберкулезом </a:t>
            </a:r>
            <a:r>
              <a:rPr lang="ru-RU" b="1" dirty="0" smtClean="0"/>
              <a:t>		легких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7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1200" y="75583"/>
            <a:ext cx="8229600" cy="666656"/>
          </a:xfrm>
        </p:spPr>
        <p:txBody>
          <a:bodyPr>
            <a:normAutofit/>
          </a:bodyPr>
          <a:lstStyle/>
          <a:p>
            <a:r>
              <a:rPr lang="ru-RU" sz="2400" b="1" spc="600" dirty="0" smtClean="0">
                <a:solidFill>
                  <a:srgbClr val="7030A0"/>
                </a:solidFill>
              </a:rPr>
              <a:t>МЕТОДЫ МИКРОСКОПИИ</a:t>
            </a:r>
            <a:endParaRPr lang="ru-RU" sz="2400" spc="6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343472" y="2780928"/>
            <a:ext cx="3816424" cy="740427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/>
              <a:t>Метод световой микроскопии с окраской по </a:t>
            </a:r>
            <a:r>
              <a:rPr lang="ru-RU" sz="1800" dirty="0" err="1"/>
              <a:t>Ziehl-Neelsen</a:t>
            </a:r>
            <a:endParaRPr lang="ru-RU" sz="1800" dirty="0"/>
          </a:p>
        </p:txBody>
      </p:sp>
      <p:pic>
        <p:nvPicPr>
          <p:cNvPr id="7" name="Объект 6" descr="https://no-tuberculosis.ru/files/image/tuberkulez-legkih/vtorichniy-tuberkulez/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0" y="865908"/>
            <a:ext cx="2304256" cy="1768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951984" y="2780928"/>
            <a:ext cx="4464496" cy="738231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/>
              <a:t>Методы микроскопии с окраской люминесцентными </a:t>
            </a:r>
            <a:r>
              <a:rPr lang="ru-RU" sz="1800" dirty="0" smtClean="0"/>
              <a:t>красителями</a:t>
            </a:r>
            <a:endParaRPr lang="ru-RU" sz="2000" dirty="0"/>
          </a:p>
        </p:txBody>
      </p:sp>
      <p:pic>
        <p:nvPicPr>
          <p:cNvPr id="12" name="Picture 2" descr="http://microbak.ru/wp-content/uploads/2015/01/tuberkulez-vzroslyx-2-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865907"/>
            <a:ext cx="2653054" cy="1768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344" y="3645024"/>
            <a:ext cx="1188132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spc="600" dirty="0" smtClean="0">
                <a:solidFill>
                  <a:srgbClr val="5C2C04"/>
                </a:solidFill>
              </a:rPr>
              <a:t>ПРЕИМУЩЕСТВА</a:t>
            </a:r>
            <a:endParaRPr lang="ru-RU" sz="2400" b="1" spc="600" dirty="0">
              <a:solidFill>
                <a:srgbClr val="5C2C04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400" b="1" dirty="0"/>
              <a:t>	</a:t>
            </a:r>
            <a:r>
              <a:rPr lang="ru-RU" b="1" dirty="0"/>
              <a:t>Обладая относительно невысокой чувствительностью, они, тем не менее, сохраняют свою актуальность, </a:t>
            </a:r>
            <a:r>
              <a:rPr lang="ru-RU" b="1" dirty="0" smtClean="0"/>
              <a:t>	так </a:t>
            </a:r>
            <a:r>
              <a:rPr lang="ru-RU" b="1" dirty="0"/>
              <a:t>как:</a:t>
            </a:r>
          </a:p>
          <a:p>
            <a:pPr>
              <a:lnSpc>
                <a:spcPct val="120000"/>
              </a:lnSpc>
            </a:pPr>
            <a:r>
              <a:rPr lang="ru-RU" b="1" dirty="0"/>
              <a:t>	легко доступны,</a:t>
            </a:r>
          </a:p>
          <a:p>
            <a:pPr>
              <a:lnSpc>
                <a:spcPct val="120000"/>
              </a:lnSpc>
            </a:pPr>
            <a:r>
              <a:rPr lang="ru-RU" b="1" dirty="0"/>
              <a:t>	не требуют сложного аналитического лабораторного оборудования,</a:t>
            </a:r>
          </a:p>
          <a:p>
            <a:pPr>
              <a:lnSpc>
                <a:spcPct val="120000"/>
              </a:lnSpc>
            </a:pPr>
            <a:r>
              <a:rPr lang="ru-RU" b="1" dirty="0"/>
              <a:t>	позволяют быстро выявлять наиболее </a:t>
            </a:r>
            <a:r>
              <a:rPr lang="ru-RU" b="1" dirty="0" err="1"/>
              <a:t>эпидемически</a:t>
            </a:r>
            <a:r>
              <a:rPr lang="ru-RU" b="1" dirty="0"/>
              <a:t> опасных больных </a:t>
            </a:r>
            <a:r>
              <a:rPr lang="ru-RU" b="1" dirty="0" smtClean="0"/>
              <a:t>туберкулезом и 	оценивать 	массивность </a:t>
            </a:r>
            <a:r>
              <a:rPr lang="ru-RU" b="1" dirty="0" err="1" smtClean="0"/>
              <a:t>бактериовыделения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20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31504" y="261474"/>
            <a:ext cx="8229600" cy="666656"/>
          </a:xfrm>
        </p:spPr>
        <p:txBody>
          <a:bodyPr>
            <a:normAutofit/>
          </a:bodyPr>
          <a:lstStyle/>
          <a:p>
            <a:r>
              <a:rPr lang="ru-RU" sz="2400" b="1" spc="600" dirty="0" smtClean="0">
                <a:solidFill>
                  <a:srgbClr val="7030A0"/>
                </a:solidFill>
              </a:rPr>
              <a:t>МЕТОДЫ МИКРОСКОПИИ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883532" y="2588598"/>
            <a:ext cx="3384376" cy="596411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/>
              <a:t>Метод световой микроскопии с окраской по </a:t>
            </a:r>
            <a:r>
              <a:rPr lang="ru-RU" sz="1800" dirty="0" err="1"/>
              <a:t>Ziehl-Neelsen</a:t>
            </a:r>
            <a:endParaRPr lang="ru-RU" sz="1800" dirty="0"/>
          </a:p>
        </p:txBody>
      </p:sp>
      <p:pic>
        <p:nvPicPr>
          <p:cNvPr id="7" name="Объект 6" descr="https://no-tuberculosis.ru/files/image/tuberkulez-legkih/vtorichniy-tuberkulez/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600" y="982810"/>
            <a:ext cx="2160240" cy="1365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938996" y="2598795"/>
            <a:ext cx="3816424" cy="61675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/>
              <a:t>Методы микроскопии с окраской люминесцентными красителями.</a:t>
            </a:r>
          </a:p>
        </p:txBody>
      </p:sp>
      <p:pic>
        <p:nvPicPr>
          <p:cNvPr id="12" name="Picture 2" descr="http://microbak.ru/wp-content/uploads/2015/01/tuberkulez-vzroslyx-2-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982809"/>
            <a:ext cx="2047565" cy="13652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372" y="3573016"/>
            <a:ext cx="110172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300" dirty="0">
                <a:solidFill>
                  <a:srgbClr val="7030A0"/>
                </a:solidFill>
                <a:latin typeface="Arial"/>
              </a:rPr>
              <a:t>ИСХОД ТУБЕРКУЛЕЗА БЕЗ ЛЕЧЕНИЯ ПО ДАННЫМ ВОЗ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7030A0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prstClr val="black"/>
                </a:solidFill>
              </a:rPr>
              <a:t>	При отсутствии инфицирования ВИЧ и если не проводится лечение от ТБ, у больных с положительным мазком мокроты на КУМ около 65% случаев заболевания проводят к летальному исходу, чаще всего, в течение первых двух лет.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prstClr val="black"/>
                </a:solidFill>
              </a:rPr>
              <a:t>	В то же время, с отрицательным мазком мокроты  заболевание, при отсутствии лечения приводит к смерти больного только в 10-15% случаев.</a:t>
            </a:r>
          </a:p>
        </p:txBody>
      </p:sp>
    </p:spTree>
    <p:extLst>
      <p:ext uri="{BB962C8B-B14F-4D97-AF65-F5344CB8AC3E}">
        <p14:creationId xmlns:p14="http://schemas.microsoft.com/office/powerpoint/2010/main" val="8654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5480" y="332656"/>
            <a:ext cx="8928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00" dirty="0" smtClean="0">
                <a:solidFill>
                  <a:srgbClr val="7030A0"/>
                </a:solidFill>
              </a:rPr>
              <a:t>МЕТОДЫ КУЛЬТИВИРОВАНИЯ (ПОСЕВА)</a:t>
            </a:r>
          </a:p>
          <a:p>
            <a:pPr algn="ctr"/>
            <a:r>
              <a:rPr lang="ru-RU" sz="2400" b="1" spc="300" dirty="0" smtClean="0">
                <a:solidFill>
                  <a:srgbClr val="7030A0"/>
                </a:solidFill>
              </a:rPr>
              <a:t>МИКОБАКТЕРИЙ ТУБЕРКУЛЕЗА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преимущества перед микроскопией)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3431" y="1844824"/>
            <a:ext cx="10585175" cy="306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	</a:t>
            </a:r>
            <a:r>
              <a:rPr lang="ru-RU" b="1" dirty="0"/>
              <a:t>Предел обнаружения значительно выше: выявление наличия нескольких сотен и даже десятков жизнеспособных микобактерий (МБ) в 1 мл исследуемого материала.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	</a:t>
            </a:r>
            <a:r>
              <a:rPr lang="ru-RU" b="1" dirty="0"/>
              <a:t>Диагностическая чувствительность методов культивирования МБТ достигает 70-80% среди впервые выявленных больных туберкулезом легких.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	</a:t>
            </a:r>
            <a:r>
              <a:rPr lang="ru-RU" b="1" dirty="0"/>
              <a:t>Методы культивирования МБТ позволяют выделить культуру возбудителя, необходимую для определения его видовой принадлежности, дифференцировать МБТ от НТМБ и неспецифической микрофлоры и определения спектра и степени лекарственной чувствительности.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692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276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b="1" spc="300" dirty="0">
                <a:solidFill>
                  <a:srgbClr val="7030A0"/>
                </a:solidFill>
              </a:rPr>
              <a:t>МЕТОДЫ КУЛЬТИВИРОВАНИЯ (ПОСЕВА)</a:t>
            </a:r>
            <a:br>
              <a:rPr lang="ru-RU" sz="2400" b="1" spc="300" dirty="0">
                <a:solidFill>
                  <a:srgbClr val="7030A0"/>
                </a:solidFill>
              </a:rPr>
            </a:br>
            <a:r>
              <a:rPr lang="ru-RU" sz="2400" b="1" spc="300" dirty="0">
                <a:solidFill>
                  <a:srgbClr val="7030A0"/>
                </a:solidFill>
              </a:rPr>
              <a:t>МИКОБАКТЕРИЙ ТУБЕРКУЛЕЗА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16" y="1334182"/>
            <a:ext cx="4241830" cy="168062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/>
              <a:t>Методы культивирования микобактерий туберкулеза на плотных питательных </a:t>
            </a:r>
            <a:r>
              <a:rPr lang="ru-RU" sz="1800" dirty="0" smtClean="0"/>
              <a:t>средах</a:t>
            </a:r>
            <a:endParaRPr lang="ru-RU" sz="1800" dirty="0"/>
          </a:p>
          <a:p>
            <a:pPr algn="ctr"/>
            <a:r>
              <a:rPr lang="ru-RU" sz="1800" dirty="0">
                <a:solidFill>
                  <a:srgbClr val="002060"/>
                </a:solidFill>
              </a:rPr>
              <a:t>(питательная среда Левенштейна-</a:t>
            </a:r>
            <a:r>
              <a:rPr lang="ru-RU" sz="1800" dirty="0" err="1">
                <a:solidFill>
                  <a:srgbClr val="002060"/>
                </a:solidFill>
              </a:rPr>
              <a:t>Йенсена</a:t>
            </a:r>
            <a:r>
              <a:rPr lang="ru-RU" sz="1800" dirty="0">
                <a:solidFill>
                  <a:srgbClr val="002060"/>
                </a:solidFill>
              </a:rPr>
              <a:t>, Финн-</a:t>
            </a:r>
            <a:r>
              <a:rPr lang="en-US" sz="1800" dirty="0">
                <a:solidFill>
                  <a:srgbClr val="002060"/>
                </a:solidFill>
              </a:rPr>
              <a:t>II</a:t>
            </a:r>
            <a:r>
              <a:rPr lang="ru-RU" sz="1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5440" y="3234763"/>
            <a:ext cx="3532094" cy="25872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В среднем, при посеве диагностического материала от впервые выявленных больных для получения роста МБТ на плотных питательных средах требуется 21-36 дней.</a:t>
            </a:r>
          </a:p>
          <a:p>
            <a:pPr marL="0" indent="0" algn="ctr">
              <a:buNone/>
            </a:pPr>
            <a:r>
              <a:rPr lang="ru-RU" sz="1800" b="1" dirty="0"/>
              <a:t>до получения отрицательного результата - 90 </a:t>
            </a:r>
            <a:r>
              <a:rPr lang="ru-RU" sz="1800" b="1" dirty="0" smtClean="0"/>
              <a:t>дней</a:t>
            </a:r>
            <a:endParaRPr lang="ru-RU" sz="1800" b="1" dirty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99" y="1412777"/>
            <a:ext cx="3892588" cy="1536611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/>
              <a:t>Культивирование микобактерий туберкулеза в жидкой питательной среде в автоматизированной системе учета роста </a:t>
            </a:r>
            <a:r>
              <a:rPr lang="ru-RU" sz="1800" dirty="0" smtClean="0"/>
              <a:t>микроорганизмов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35960" y="3234763"/>
            <a:ext cx="5688632" cy="25872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В среднем, при посеве диагностического материала от впервые выявленных больных для получения роста МБТ на жидких питательных средах - 12-22 дня.</a:t>
            </a:r>
          </a:p>
          <a:p>
            <a:pPr marL="0" indent="0" algn="ctr">
              <a:buNone/>
            </a:pPr>
            <a:r>
              <a:rPr lang="ru-RU" sz="1800" b="1" dirty="0"/>
              <a:t>до получения отрицательного результата - 46 дней.</a:t>
            </a:r>
          </a:p>
          <a:p>
            <a:pPr marL="0" indent="0" algn="ctr">
              <a:buNone/>
            </a:pPr>
            <a:r>
              <a:rPr lang="ru-RU" sz="1800" b="1" dirty="0"/>
              <a:t>Культивирование микроорганизмов в жидкой питательной среде повышает выявление микобактерий примерно на 10% по сравнению с выявлением на плотных питательных </a:t>
            </a:r>
            <a:r>
              <a:rPr lang="ru-RU" sz="1800" b="1" dirty="0" smtClean="0"/>
              <a:t>средах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1358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26035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7030A0"/>
                </a:solidFill>
                <a:latin typeface="+mn-lt"/>
              </a:rPr>
              <a:t>План лекции: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23592" y="1412777"/>
            <a:ext cx="778720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altLang="ru-RU" sz="1800" b="1" dirty="0"/>
              <a:t>Основные принципы и программа борьбы с туберкулезом в России</a:t>
            </a:r>
          </a:p>
          <a:p>
            <a:pPr>
              <a:lnSpc>
                <a:spcPct val="150000"/>
              </a:lnSpc>
            </a:pPr>
            <a:r>
              <a:rPr lang="ru-RU" altLang="ru-RU" sz="1800" b="1" dirty="0"/>
              <a:t>Противотуберкулезный диспансер и его задачи</a:t>
            </a:r>
          </a:p>
          <a:p>
            <a:pPr>
              <a:lnSpc>
                <a:spcPct val="150000"/>
              </a:lnSpc>
            </a:pPr>
            <a:r>
              <a:rPr lang="ru-RU" altLang="ru-RU" sz="1800" b="1" dirty="0"/>
              <a:t>Клинический минимум на выявление туберкулеза</a:t>
            </a:r>
          </a:p>
          <a:p>
            <a:pPr>
              <a:lnSpc>
                <a:spcPct val="150000"/>
              </a:lnSpc>
            </a:pPr>
            <a:r>
              <a:rPr lang="ru-RU" altLang="ru-RU" sz="1800" b="1" dirty="0"/>
              <a:t>Содержание противотуберкулезной </a:t>
            </a:r>
            <a:r>
              <a:rPr lang="ru-RU" altLang="ru-RU" sz="1800" b="1" dirty="0" smtClean="0"/>
              <a:t>работы участкового терапевта и педиатра</a:t>
            </a:r>
            <a:endParaRPr lang="ru-RU" altLang="ru-RU" sz="1800" b="1" dirty="0"/>
          </a:p>
          <a:p>
            <a:pPr>
              <a:lnSpc>
                <a:spcPct val="150000"/>
              </a:lnSpc>
            </a:pPr>
            <a:r>
              <a:rPr lang="ru-RU" altLang="ru-RU" sz="1800" b="1" dirty="0"/>
              <a:t>Выявление больных туберкулезом</a:t>
            </a:r>
          </a:p>
          <a:p>
            <a:pPr>
              <a:lnSpc>
                <a:spcPct val="150000"/>
              </a:lnSpc>
            </a:pPr>
            <a:r>
              <a:rPr lang="ru-RU" altLang="ru-RU" sz="1800" b="1" dirty="0"/>
              <a:t>Понятие о своевременном, несвоевременном и позднем выявлении туберкулезного процесса. Причины несвоевременного выявления туберкулеза</a:t>
            </a:r>
          </a:p>
          <a:p>
            <a:pPr>
              <a:lnSpc>
                <a:spcPct val="150000"/>
              </a:lnSpc>
            </a:pPr>
            <a:r>
              <a:rPr lang="ru-RU" altLang="ru-RU" sz="1800" b="1" dirty="0"/>
              <a:t>Организация </a:t>
            </a:r>
            <a:r>
              <a:rPr lang="ru-RU" altLang="ru-RU" sz="1800" b="1" dirty="0" smtClean="0"/>
              <a:t>обследования </a:t>
            </a:r>
            <a:r>
              <a:rPr lang="ru-RU" altLang="ru-RU" sz="1800" b="1" dirty="0"/>
              <a:t>населения с целью выявления туберкулеза</a:t>
            </a:r>
          </a:p>
          <a:p>
            <a:endParaRPr lang="ru-RU" altLang="ru-RU" sz="2200" dirty="0">
              <a:latin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  <a:noFill/>
        </p:spPr>
        <p:txBody>
          <a:bodyPr rtlCol="0" anchor="ctr"/>
          <a:lstStyle/>
          <a:p>
            <a:pPr eaLnBrk="0" hangingPunct="0">
              <a:defRPr/>
            </a:pPr>
            <a:fld id="{8635E9B8-F2F1-4319-8F50-06F1F536B8F4}" type="slidenum">
              <a:rPr lang="ru-RU">
                <a:solidFill>
                  <a:schemeClr val="tx1">
                    <a:tint val="75000"/>
                  </a:schemeClr>
                </a:solidFill>
              </a:rPr>
              <a:pPr eaLnBrk="0" hangingPunct="0">
                <a:defRPr/>
              </a:pPr>
              <a:t>3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3432" y="1698738"/>
            <a:ext cx="10297144" cy="7920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b="1" spc="300" dirty="0">
                <a:solidFill>
                  <a:srgbClr val="7030A0"/>
                </a:solidFill>
              </a:rPr>
              <a:t>МЕТОДЫ ОПРЕДЕЛЕНИЯ ЛЕКАРСТВЕННОЙ ЧУВСТВИТЕЛЬНОСТИ</a:t>
            </a:r>
            <a:r>
              <a:rPr lang="ru-RU" sz="2000" spc="300" dirty="0">
                <a:solidFill>
                  <a:srgbClr val="7030A0"/>
                </a:solidFill>
              </a:rPr>
              <a:t/>
            </a:r>
            <a:br>
              <a:rPr lang="ru-RU" sz="2000" spc="300" dirty="0">
                <a:solidFill>
                  <a:srgbClr val="7030A0"/>
                </a:solidFill>
              </a:rPr>
            </a:br>
            <a:r>
              <a:rPr lang="ru-RU" sz="2000" b="1" spc="300" dirty="0">
                <a:solidFill>
                  <a:srgbClr val="7030A0"/>
                </a:solidFill>
              </a:rPr>
              <a:t>МИКОБАКТЕРИЙ ТУБЕРКУЛЕЗА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238709" y="2693705"/>
            <a:ext cx="3709907" cy="9513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Метод абсолютных концентраций на плотной питательной среде Левенштейна-</a:t>
            </a:r>
            <a:r>
              <a:rPr lang="ru-RU" sz="1800" b="1" dirty="0" err="1"/>
              <a:t>Йенсена</a:t>
            </a:r>
            <a:r>
              <a:rPr lang="ru-RU" sz="1800" b="1" dirty="0"/>
              <a:t>;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5915980" y="2694618"/>
            <a:ext cx="4464496" cy="95040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Модифицированный метод пропорций в жидкой питательной среде в системе с автоматизированным учетом роста;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408" y="181092"/>
            <a:ext cx="108012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ПРОВЕДЕНИЕ ПРОТИВОТУБЕРКУЛЕЗНОЙ </a:t>
            </a:r>
            <a:r>
              <a:rPr lang="ru-RU" sz="2000" b="1" dirty="0" smtClean="0">
                <a:solidFill>
                  <a:srgbClr val="FF0000"/>
                </a:solidFill>
              </a:rPr>
              <a:t>ХИМИОТЕРАПИИ </a:t>
            </a:r>
            <a:r>
              <a:rPr lang="ru-RU" sz="2000" b="1" dirty="0">
                <a:solidFill>
                  <a:srgbClr val="FF0000"/>
                </a:solidFill>
              </a:rPr>
              <a:t>БЕЗ ОПРЕДЕЛЕНИЯ </a:t>
            </a:r>
            <a:r>
              <a:rPr lang="ru-RU" sz="2000" b="1" spc="300" dirty="0"/>
              <a:t>ЛЕКАРСТВЕННОЙ УСТОЙЧИВОСТИ</a:t>
            </a:r>
            <a:r>
              <a:rPr lang="ru-RU" sz="2000" b="1" spc="300" dirty="0">
                <a:solidFill>
                  <a:srgbClr val="FF0000"/>
                </a:solidFill>
              </a:rPr>
              <a:t> </a:t>
            </a:r>
            <a:r>
              <a:rPr lang="ru-RU" sz="2000" b="1" spc="300" dirty="0"/>
              <a:t>МБТ</a:t>
            </a:r>
          </a:p>
          <a:p>
            <a:pPr algn="ctr"/>
            <a:r>
              <a:rPr lang="ru-RU" sz="2000" b="1" spc="600" dirty="0">
                <a:solidFill>
                  <a:srgbClr val="FF0000"/>
                </a:solidFill>
              </a:rPr>
              <a:t>К ПРЕПАРАТАМ </a:t>
            </a:r>
            <a:r>
              <a:rPr lang="ru-RU" sz="2000" b="1" spc="600" dirty="0" smtClean="0">
                <a:solidFill>
                  <a:srgbClr val="FF0000"/>
                </a:solidFill>
              </a:rPr>
              <a:t>НЕДОПУСТИМО !!!</a:t>
            </a:r>
            <a:endParaRPr lang="ru-RU" sz="2000" b="1" spc="60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3938158"/>
            <a:ext cx="3096344" cy="2323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82" y="3873801"/>
            <a:ext cx="3240360" cy="2388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24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368" y="260648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spc="300" dirty="0" smtClean="0">
                <a:solidFill>
                  <a:srgbClr val="7030A0"/>
                </a:solidFill>
              </a:rPr>
              <a:t>МОЛЕКУЛЯРНО-ГЕНЕТИЧЕСКИЕ МЕТОДЫ ВЫЯВЛЕНИЯ ДНК МИКОБАКТЕРИЙ ТУБЕРКУЛЕЗА</a:t>
            </a:r>
            <a:endParaRPr lang="ru-RU" sz="2800" spc="3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11624" y="1600201"/>
            <a:ext cx="8856984" cy="276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А. Выявление генетических маркеров МБТ. 	</a:t>
            </a:r>
          </a:p>
          <a:p>
            <a:pPr marL="0" indent="0">
              <a:buNone/>
            </a:pPr>
            <a:r>
              <a:rPr lang="ru-RU" sz="2200" b="1" dirty="0"/>
              <a:t> Б. Определения лекарственной устойчивости </a:t>
            </a:r>
            <a:r>
              <a:rPr lang="ru-RU" sz="2200" b="1" dirty="0" smtClean="0"/>
              <a:t>МБТ</a:t>
            </a:r>
          </a:p>
          <a:p>
            <a:pPr marL="0" indent="0">
              <a:buNone/>
            </a:pPr>
            <a:endParaRPr lang="ru-RU" sz="900" b="1" dirty="0"/>
          </a:p>
          <a:p>
            <a:pPr marL="0" indent="0">
              <a:lnSpc>
                <a:spcPct val="140000"/>
              </a:lnSpc>
              <a:buNone/>
            </a:pPr>
            <a:r>
              <a:rPr lang="ru-RU" sz="1600" b="1" dirty="0">
                <a:solidFill>
                  <a:srgbClr val="006600"/>
                </a:solidFill>
              </a:rPr>
              <a:t>		</a:t>
            </a:r>
            <a:r>
              <a:rPr lang="ru-RU" sz="2000" b="1" dirty="0">
                <a:solidFill>
                  <a:srgbClr val="5C2C04"/>
                </a:solidFill>
              </a:rPr>
              <a:t>- </a:t>
            </a:r>
            <a:r>
              <a:rPr lang="ru-RU" sz="2000" b="1" dirty="0" err="1">
                <a:solidFill>
                  <a:srgbClr val="5C2C04"/>
                </a:solidFill>
              </a:rPr>
              <a:t>Гибридизационные</a:t>
            </a:r>
            <a:r>
              <a:rPr lang="ru-RU" sz="2000" b="1" dirty="0">
                <a:solidFill>
                  <a:srgbClr val="5C2C04"/>
                </a:solidFill>
              </a:rPr>
              <a:t> </a:t>
            </a:r>
            <a:r>
              <a:rPr lang="ru-RU" sz="2000" b="1" dirty="0" smtClean="0">
                <a:solidFill>
                  <a:srgbClr val="5C2C04"/>
                </a:solidFill>
              </a:rPr>
              <a:t>технологии</a:t>
            </a:r>
            <a:endParaRPr lang="ru-RU" sz="2000" b="1" dirty="0">
              <a:solidFill>
                <a:srgbClr val="5C2C04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ru-RU" sz="2000" b="1" dirty="0">
                <a:solidFill>
                  <a:srgbClr val="5C2C04"/>
                </a:solidFill>
              </a:rPr>
              <a:t>		- Мультиплексная ПЦР в режиме реального 	</a:t>
            </a:r>
            <a:r>
              <a:rPr lang="ru-RU" sz="2000" b="1" dirty="0" smtClean="0">
                <a:solidFill>
                  <a:srgbClr val="5C2C04"/>
                </a:solidFill>
              </a:rPr>
              <a:t>времени</a:t>
            </a:r>
            <a:endParaRPr lang="ru-RU" sz="2000" b="1" dirty="0">
              <a:solidFill>
                <a:srgbClr val="5C2C04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ru-RU" sz="2000" b="1" dirty="0">
                <a:solidFill>
                  <a:srgbClr val="5C2C04"/>
                </a:solidFill>
              </a:rPr>
              <a:t>		- Картриджа </a:t>
            </a:r>
            <a:r>
              <a:rPr lang="ru-RU" sz="2000" b="1" dirty="0" smtClean="0">
                <a:solidFill>
                  <a:srgbClr val="5C2C04"/>
                </a:solidFill>
              </a:rPr>
              <a:t>технология</a:t>
            </a:r>
            <a:endParaRPr lang="ru-RU" sz="2000" dirty="0">
              <a:solidFill>
                <a:srgbClr val="5C2C04"/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Picture 7" descr="дн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648" y="4246001"/>
            <a:ext cx="1368152" cy="1971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8" descr="пц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128" y="4221088"/>
            <a:ext cx="1770075" cy="1971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02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23392" y="188640"/>
            <a:ext cx="10972800" cy="70609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spc="300" dirty="0" smtClean="0">
                <a:solidFill>
                  <a:srgbClr val="7030A0"/>
                </a:solidFill>
              </a:rPr>
              <a:t>ЧУВСТВИТЕЛЬНОСТЬ МЕТОДОВ ВЫЯВЛЕНИЯ МБТ</a:t>
            </a:r>
            <a:endParaRPr lang="ru-RU" sz="2800" b="1" spc="3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92" y="1052736"/>
            <a:ext cx="10972800" cy="54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Метод световой микроскопии с окраской по </a:t>
            </a:r>
            <a:r>
              <a:rPr lang="ru-RU" sz="20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Ziehl-Neelsen</a:t>
            </a:r>
            <a:endParaRPr lang="ru-RU" sz="20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cs typeface="Times New Roman" panose="02020603050405020304" pitchFamily="18" charset="0"/>
              </a:rPr>
              <a:t>(5 </a:t>
            </a:r>
            <a:r>
              <a:rPr lang="ru-RU" sz="2000" b="1" i="1" dirty="0">
                <a:cs typeface="Times New Roman" panose="02020603050405020304" pitchFamily="18" charset="0"/>
              </a:rPr>
              <a:t>000 - 10 000 бактериальных клеток в миллилитре </a:t>
            </a:r>
            <a:r>
              <a:rPr lang="ru-RU" sz="2000" b="1" i="1" dirty="0" smtClean="0">
                <a:cs typeface="Times New Roman" panose="02020603050405020304" pitchFamily="18" charset="0"/>
              </a:rPr>
              <a:t>мокроты)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</a:t>
            </a: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микроскопии с окраской люминесцентными 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красителями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2000" b="1" i="1" dirty="0" smtClean="0">
                <a:cs typeface="Times New Roman" panose="02020603050405020304" pitchFamily="18" charset="0"/>
              </a:rPr>
              <a:t>- (более 1000 </a:t>
            </a:r>
            <a:r>
              <a:rPr lang="ru-RU" sz="2000" b="1" i="1" dirty="0">
                <a:cs typeface="Times New Roman" panose="02020603050405020304" pitchFamily="18" charset="0"/>
              </a:rPr>
              <a:t>бактериальных клеток в миллилитре мокроты</a:t>
            </a:r>
            <a:r>
              <a:rPr lang="ru-RU" sz="2000" b="1" i="1" dirty="0" smtClean="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Методы культивирования 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МБТ на </a:t>
            </a: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плотных питательных 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средах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2000" b="1" i="1" dirty="0" smtClean="0">
                <a:cs typeface="Times New Roman" panose="02020603050405020304" pitchFamily="18" charset="0"/>
              </a:rPr>
              <a:t>- (200 </a:t>
            </a:r>
            <a:r>
              <a:rPr lang="ru-RU" sz="2000" b="1" i="1" dirty="0">
                <a:cs typeface="Times New Roman" panose="02020603050405020304" pitchFamily="18" charset="0"/>
              </a:rPr>
              <a:t>бактериальных клеток в миллилитре мокроты</a:t>
            </a:r>
            <a:r>
              <a:rPr lang="ru-RU" sz="2000" b="1" i="1" dirty="0" smtClean="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Культивирование 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МБТ в </a:t>
            </a: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жидкой питательной среде в автоматизированной системе учета роста 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микроорганизмов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2000" b="1" i="1" dirty="0" smtClean="0">
                <a:cs typeface="Times New Roman" panose="02020603050405020304" pitchFamily="18" charset="0"/>
              </a:rPr>
              <a:t>- (100 </a:t>
            </a:r>
            <a:r>
              <a:rPr lang="ru-RU" sz="2000" b="1" i="1" dirty="0">
                <a:cs typeface="Times New Roman" panose="02020603050405020304" pitchFamily="18" charset="0"/>
              </a:rPr>
              <a:t>бактериальных клеток в миллилитре мокроты</a:t>
            </a:r>
            <a:r>
              <a:rPr lang="ru-RU" sz="2000" b="1" i="1" dirty="0" smtClean="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Молекулярно-генетические методы выявления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2000" b="1" i="1" dirty="0" smtClean="0">
                <a:cs typeface="Times New Roman" panose="02020603050405020304" pitchFamily="18" charset="0"/>
              </a:rPr>
              <a:t>- (от 10 </a:t>
            </a:r>
            <a:r>
              <a:rPr lang="ru-RU" sz="2000" b="1" i="1" dirty="0">
                <a:cs typeface="Times New Roman" panose="02020603050405020304" pitchFamily="18" charset="0"/>
              </a:rPr>
              <a:t>бактериальных клеток в миллилитре мокроты</a:t>
            </a:r>
            <a:r>
              <a:rPr lang="ru-RU" sz="2000" b="1" i="1" dirty="0" smtClean="0">
                <a:cs typeface="Times New Roman" panose="02020603050405020304" pitchFamily="18" charset="0"/>
              </a:rPr>
              <a:t>)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8614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99456" y="414486"/>
            <a:ext cx="9577064" cy="432048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ЛУЧЕВЫЕ МЕТОДЫ ДИАГНОСТИКИ</a:t>
            </a:r>
            <a:endParaRPr lang="ru-RU" sz="2400" spc="3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420" y="1254070"/>
            <a:ext cx="530908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Рентгенография цифровая или аналоговая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Спиральная компьютерная томография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/>
              <a:t>Рентгенконтрастные</a:t>
            </a:r>
            <a:r>
              <a:rPr lang="ru-RU" sz="2000" b="1" dirty="0"/>
              <a:t> методы исследования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Магнитно-резонансная томография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Ультразвуковое </a:t>
            </a:r>
            <a:r>
              <a:rPr lang="ru-RU" sz="2000" b="1" dirty="0" smtClean="0"/>
              <a:t>исследование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73" y="4109479"/>
            <a:ext cx="2983703" cy="1990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tech\Desktop\Сестры ФУВ\Сестры фтизиатрия фото\ТПпер КВ фото дмстр\Герасимович обзор ди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" y="1277834"/>
            <a:ext cx="2204258" cy="2030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ch\Desktop\Сестры ФУВ\Сестры фтизиатрия фото\Бронхоскопия сестры\Бронхоэктазы МСКТ\se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942878"/>
            <a:ext cx="2232248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"/>
          <a:stretch/>
        </p:blipFill>
        <p:spPr>
          <a:xfrm>
            <a:off x="9787274" y="1131748"/>
            <a:ext cx="2112063" cy="2777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41" y="3717032"/>
            <a:ext cx="2027925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09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88444" y="281495"/>
            <a:ext cx="8608453" cy="432048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ЛУЧЕВЫЕ МЕТОДЫ ДИАГНОСТИКИ</a:t>
            </a:r>
            <a:endParaRPr lang="ru-RU" sz="2400" spc="3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5197" y="1261518"/>
            <a:ext cx="50647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spc="300" dirty="0">
                <a:solidFill>
                  <a:srgbClr val="5C2C04"/>
                </a:solidFill>
              </a:rPr>
              <a:t>РЕНТГЕНОГРАФИЯ ЦИФРОВАЯ</a:t>
            </a:r>
          </a:p>
          <a:p>
            <a:pPr algn="ctr"/>
            <a:r>
              <a:rPr lang="ru-RU" sz="2400" b="1" spc="300" dirty="0">
                <a:solidFill>
                  <a:srgbClr val="5C2C04"/>
                </a:solidFill>
              </a:rPr>
              <a:t>ИЛИ  АНАЛОГОВАЯ</a:t>
            </a:r>
          </a:p>
        </p:txBody>
      </p:sp>
      <p:pic>
        <p:nvPicPr>
          <p:cNvPr id="2051" name="Picture 3" descr="C:\Users\tech\Desktop\Сестры ФУВ\Сестры фтизиатрия фото\ТПпер КВ фото дмстр\Герасимович обзор ди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0" y="1595427"/>
            <a:ext cx="2204258" cy="2030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ech\Desktop\Сестры ФУВ\Сестры фтизиатрия фото\Цифровая рентгенолог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44" y="4005064"/>
            <a:ext cx="2675309" cy="21080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808" y="2703497"/>
            <a:ext cx="72008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Обзорная рентгенография остается основным методом первичного обследования </a:t>
            </a:r>
            <a:r>
              <a:rPr lang="ru-RU" b="1" dirty="0" smtClean="0"/>
              <a:t>пациентов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Это обусловлено небольшой лучевой нагрузкой на пациента и низкой стоимостью </a:t>
            </a:r>
            <a:r>
              <a:rPr lang="ru-RU" b="1" dirty="0" smtClean="0"/>
              <a:t>исследования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Благодаря аппаратам с цифровой обработкой изображения на порядок снизилась доза облучения, повысилось качество изображения, которое может быть подвержено компьютерной обработке и сохранено в электронном </a:t>
            </a:r>
            <a:r>
              <a:rPr lang="ru-RU" b="1" dirty="0" smtClean="0"/>
              <a:t>формате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5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3188" y="224066"/>
            <a:ext cx="8687308" cy="432048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ЛУЧЕВЫЕ МЕТОДЫ ДИАГНОСТИКИ</a:t>
            </a:r>
            <a:endParaRPr lang="ru-RU" sz="2400" spc="3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856199"/>
            <a:ext cx="6309261" cy="4731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015880" y="2415247"/>
            <a:ext cx="691276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Компьютерная томография позволяет без увеличения лучевой нагрузки установить локализацию, протяженность, осложнения туберкулезного процесса.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При этом технология спирального сканирования дает возможность строить трехмерные изображения исследуемых структур, включая скрытые для классической рентгенологии зоны и избежать эффекта </a:t>
            </a:r>
            <a:r>
              <a:rPr lang="ru-RU" b="1" dirty="0" smtClean="0"/>
              <a:t>суммации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03912" y="1241144"/>
            <a:ext cx="5324471" cy="589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spc="300" dirty="0">
                <a:solidFill>
                  <a:srgbClr val="5C2C04"/>
                </a:solidFill>
              </a:rPr>
              <a:t>КОМПЬЮТЕРНАЯ ТОМОГРАФИЯ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08" y="3861047"/>
            <a:ext cx="2547723" cy="25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4300" r="18500" b="9051"/>
          <a:stretch/>
        </p:blipFill>
        <p:spPr>
          <a:xfrm>
            <a:off x="3143672" y="240364"/>
            <a:ext cx="6192688" cy="6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31100" r="7476" b="21651"/>
          <a:stretch/>
        </p:blipFill>
        <p:spPr>
          <a:xfrm>
            <a:off x="2999656" y="332656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570660"/>
            <a:ext cx="5866623" cy="5866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570660"/>
            <a:ext cx="4608512" cy="58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443" t="40984" r="15572"/>
          <a:stretch/>
        </p:blipFill>
        <p:spPr>
          <a:xfrm>
            <a:off x="1847528" y="260648"/>
            <a:ext cx="804766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83432" y="528639"/>
            <a:ext cx="10585176" cy="6192837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Arial" charset="0"/>
              </a:rPr>
              <a:t>Задачи</a:t>
            </a:r>
            <a:r>
              <a:rPr lang="ru-RU" altLang="ru-RU" sz="2400" dirty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609600" indent="-609600">
              <a:lnSpc>
                <a:spcPct val="12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1800" b="1" dirty="0">
                <a:latin typeface="Calibri" panose="020F0502020204030204" pitchFamily="34" charset="0"/>
              </a:rPr>
              <a:t>Заострить внимание на важности туберкулеза как медико-социальной проблеме национального здравоохранения</a:t>
            </a:r>
          </a:p>
          <a:p>
            <a:pPr marL="609600" indent="-609600">
              <a:lnSpc>
                <a:spcPct val="12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1800" b="1" dirty="0">
                <a:latin typeface="Calibri" panose="020F0502020204030204" pitchFamily="34" charset="0"/>
              </a:rPr>
              <a:t>Ознакомить с принципами составления плана борьбы с туберкулезом и задачами противотуберкулезного диспансера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800" b="1" dirty="0">
                <a:latin typeface="Calibri" panose="020F0502020204030204" pitchFamily="34" charset="0"/>
              </a:rPr>
              <a:t>Сформировать  фтизиатрическую настороженность и четкое представление о содержании противотуберкулезной работы врача общей лечебной сети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800" b="1" dirty="0">
                <a:latin typeface="Calibri" panose="020F0502020204030204" pitchFamily="34" charset="0"/>
              </a:rPr>
              <a:t>Ознакомить с объемом исследований больного с подозрением на туберкулез и правильным оформлением направления на консультацию к фтизиатру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800" b="1" dirty="0">
                <a:latin typeface="Calibri" panose="020F0502020204030204" pitchFamily="34" charset="0"/>
              </a:rPr>
              <a:t>Вскрыть причины несвоевременного выявления туберкулеза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800" b="1" dirty="0">
                <a:latin typeface="Calibri" panose="020F0502020204030204" pitchFamily="34" charset="0"/>
              </a:rPr>
              <a:t>Сформировать четкое представление о подходе к формированию групп риска по заболеванию туберкулезом,  объеме и кратности их обследования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800" b="1" dirty="0">
                <a:latin typeface="Calibri" panose="020F0502020204030204" pitchFamily="34" charset="0"/>
              </a:rPr>
              <a:t>Показать возросшее значение врачей общей лечебной сети в выявлении туберкулеза среди населения в условиях напряженной </a:t>
            </a:r>
            <a:r>
              <a:rPr lang="ru-RU" altLang="ru-RU" sz="1800" b="1" dirty="0" err="1">
                <a:latin typeface="Calibri" panose="020F0502020204030204" pitchFamily="34" charset="0"/>
              </a:rPr>
              <a:t>эпидситуации</a:t>
            </a:r>
            <a:endParaRPr lang="ru-RU" altLang="ru-RU" sz="1800" b="1" dirty="0">
              <a:latin typeface="Calibri" panose="020F0502020204030204" pitchFamily="34" charset="0"/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  <a:noFill/>
        </p:spPr>
        <p:txBody>
          <a:bodyPr rtlCol="0" anchor="ctr"/>
          <a:lstStyle/>
          <a:p>
            <a:pPr eaLnBrk="0" hangingPunct="0">
              <a:defRPr/>
            </a:pPr>
            <a:fld id="{A191D7B3-3D7E-4F47-AF1B-98964E9C2D5D}" type="slidenum">
              <a:rPr lang="ru-RU">
                <a:solidFill>
                  <a:schemeClr val="tx1">
                    <a:tint val="75000"/>
                  </a:schemeClr>
                </a:solidFill>
              </a:rPr>
              <a:pPr eaLnBrk="0" hangingPunct="0">
                <a:defRPr/>
              </a:pPr>
              <a:t>4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4704"/>
            <a:ext cx="4876800" cy="487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76470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276" y="207589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ЛУЧЕВЫЕ МЕТОДЫ ДИАГНОСТИКИ</a:t>
            </a:r>
            <a:endParaRPr lang="ru-RU" sz="2400" spc="300" dirty="0"/>
          </a:p>
        </p:txBody>
      </p:sp>
      <p:pic>
        <p:nvPicPr>
          <p:cNvPr id="1026" name="Picture 2" descr="C:\Users\tech\Desktop\Сестры ФУВ\Сестры фтизиатрия фото\УЗИ аппарат\DSC_5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104041"/>
            <a:ext cx="3816424" cy="25410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1480" y="1129282"/>
            <a:ext cx="5831405" cy="58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spc="300" dirty="0">
                <a:solidFill>
                  <a:srgbClr val="5C2C04"/>
                </a:solidFill>
              </a:rPr>
              <a:t>УЛЬТРАЗВУКОВОЕ ИССЛЕДОВАНИЕ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5480" y="4932337"/>
            <a:ext cx="92890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 внелегочных локализациях УЗИ исследование считается одним из основных методов и широко используется при диагностике урогенитального, костного туберкулеза</a:t>
            </a:r>
          </a:p>
        </p:txBody>
      </p:sp>
      <p:pic>
        <p:nvPicPr>
          <p:cNvPr id="1027" name="Picture 3" descr="C:\Users\tech\Desktop\Сестры ФУВ\Сестры фтизиатрия фото\УЗИ аппарат\DSC_5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507819"/>
            <a:ext cx="3079708" cy="2952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39416" y="908721"/>
            <a:ext cx="10297144" cy="439261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3000" b="1" dirty="0"/>
              <a:t>Приказом Минздрава </a:t>
            </a:r>
            <a:r>
              <a:rPr lang="ru-RU" sz="3000" b="1" dirty="0" smtClean="0"/>
              <a:t>России  </a:t>
            </a:r>
            <a:r>
              <a:rPr lang="ru-RU" sz="3000" b="1" dirty="0"/>
              <a:t>от </a:t>
            </a:r>
            <a:r>
              <a:rPr lang="ru-RU" sz="3000" b="1" dirty="0" smtClean="0"/>
              <a:t> 29.12.2014   </a:t>
            </a:r>
            <a:r>
              <a:rPr lang="ru-RU" sz="3000" b="1" dirty="0"/>
              <a:t>N </a:t>
            </a:r>
            <a:r>
              <a:rPr lang="ru-RU" sz="3000" b="1" dirty="0" smtClean="0"/>
              <a:t>951</a:t>
            </a:r>
            <a:br>
              <a:rPr lang="ru-RU" sz="3000" b="1" dirty="0" smtClean="0"/>
            </a:br>
            <a:r>
              <a:rPr lang="ru-RU" sz="3000" b="1" dirty="0" smtClean="0"/>
              <a:t> 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2800" b="1" dirty="0">
                <a:solidFill>
                  <a:srgbClr val="7030A0"/>
                </a:solidFill>
              </a:rPr>
              <a:t>«</a:t>
            </a:r>
            <a:r>
              <a:rPr lang="ru-RU" sz="2800" b="1" i="1" dirty="0">
                <a:solidFill>
                  <a:srgbClr val="7030A0"/>
                </a:solidFill>
              </a:rPr>
              <a:t>ОБ УТВЕРЖДЕНИИ МЕТОДИЧЕСКИХ РЕКОМЕНДАЦИЙ ПО СОВЕРШЕНСТВОВАНИЮ ДИАГНОСТИКИ И ЛЕЧЕНИЯ ТУБЕРКУЛЕЗА ОРГАНОВ ДЫХАНИЯ</a:t>
            </a:r>
            <a:r>
              <a:rPr lang="ru-RU" sz="2800" b="1" i="1" dirty="0" smtClean="0">
                <a:solidFill>
                  <a:srgbClr val="7030A0"/>
                </a:solidFill>
              </a:rPr>
              <a:t>»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2400" b="1" dirty="0"/>
              <a:t>установлена категория лиц, в медицинских организациях муниципального уровня, которым необходимы диагностические мероприятия по установлению диагноза </a:t>
            </a:r>
            <a:r>
              <a:rPr lang="ru-RU" sz="2400" b="1" dirty="0" smtClean="0"/>
              <a:t>туберкулез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4686" y="315851"/>
            <a:ext cx="9937104" cy="145696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КАТЕГОРИЯ ЛИЦ, КОТОРЫМ НЕОБХОДИМЫ ДИАГНОСТИЧЕСКИЕ МЕРОПРИЯТИЯ ПО УСТАНОВЛЕНИЮ ДИАГНОЗА ТУБЕРКУЛЕЗ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7051" y="2281542"/>
            <a:ext cx="10212374" cy="49471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spc="300" dirty="0">
                <a:solidFill>
                  <a:srgbClr val="5C2C04"/>
                </a:solidFill>
              </a:rPr>
              <a:t>ВЫЯВЛЕНЫЕ В РЕЗУЛЬТАТЕ ПРОФИЛАКТИЧЕСКОГО </a:t>
            </a:r>
            <a:r>
              <a:rPr lang="ru-RU" sz="2400" b="1" spc="300" dirty="0" smtClean="0">
                <a:solidFill>
                  <a:srgbClr val="5C2C04"/>
                </a:solidFill>
              </a:rPr>
              <a:t>ОСМОТРА</a:t>
            </a:r>
            <a:endParaRPr lang="ru-RU" sz="2200" b="1" spc="300" dirty="0">
              <a:solidFill>
                <a:srgbClr val="5C2C0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5520" y="3284984"/>
            <a:ext cx="8712968" cy="24006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	1.   Лица, у которых при </a:t>
            </a:r>
            <a:r>
              <a:rPr lang="ru-RU" sz="2000" b="1" dirty="0" err="1"/>
              <a:t>скрининговых</a:t>
            </a:r>
            <a:r>
              <a:rPr lang="ru-RU" sz="2000" b="1" dirty="0"/>
              <a:t> рентгенологических обследованиях органов грудной клетки обнаруживаются патологические изменения (очаговые, инфильтративные тени, полостные образования, диссеминированные, диффузные изменения в легочной ткани, наличие жидкости в плевральной полости, увеличение внутригрудных лимфоузлов);</a:t>
            </a:r>
          </a:p>
        </p:txBody>
      </p:sp>
    </p:spTree>
    <p:extLst>
      <p:ext uri="{BB962C8B-B14F-4D97-AF65-F5344CB8AC3E}">
        <p14:creationId xmlns:p14="http://schemas.microsoft.com/office/powerpoint/2010/main" val="27628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154013"/>
            <a:ext cx="10945216" cy="11147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КАТЕГОРИЯ ЛИЦ, КОТОРЫМ НЕОБХОДИМЫ ДИАГНОСТИЧЕСКИЕ МЕРОПРИЯТИЯ ПО УСТАНОВЛЕНИЮ ДИАГНОЗА ТУБЕРКУЛЕЗ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1424" y="1556792"/>
            <a:ext cx="10297144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spc="300" dirty="0">
                <a:solidFill>
                  <a:srgbClr val="5C2C04"/>
                </a:solidFill>
              </a:rPr>
              <a:t>ВЫЯВЛЕНЫЕ В РЕЗУЛЬТАТЕ ПРОФИЛАКТИЧЕСКОГО </a:t>
            </a:r>
            <a:r>
              <a:rPr lang="ru-RU" sz="2400" b="1" spc="300" dirty="0" smtClean="0">
                <a:solidFill>
                  <a:srgbClr val="5C2C04"/>
                </a:solidFill>
              </a:rPr>
              <a:t>ОСМОТРА</a:t>
            </a:r>
            <a:endParaRPr lang="ru-RU" sz="2200" b="1" spc="300" dirty="0">
              <a:solidFill>
                <a:srgbClr val="5C2C0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2564904"/>
            <a:ext cx="11233249" cy="314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/>
              <a:t>	</a:t>
            </a:r>
            <a:r>
              <a:rPr lang="ru-RU" sz="2400" b="1" dirty="0">
                <a:solidFill>
                  <a:srgbClr val="002060"/>
                </a:solidFill>
              </a:rPr>
              <a:t>2. Дети, у которых при массовой иммунодиагностике выявлены одно или </a:t>
            </a:r>
            <a:r>
              <a:rPr lang="ru-RU" sz="2400" b="1" dirty="0" smtClean="0">
                <a:solidFill>
                  <a:srgbClr val="002060"/>
                </a:solidFill>
              </a:rPr>
              <a:t>	несколько </a:t>
            </a:r>
            <a:r>
              <a:rPr lang="ru-RU" sz="2400" b="1" dirty="0">
                <a:solidFill>
                  <a:srgbClr val="002060"/>
                </a:solidFill>
              </a:rPr>
              <a:t>следующих состояний:</a:t>
            </a:r>
          </a:p>
          <a:p>
            <a:pPr>
              <a:lnSpc>
                <a:spcPct val="150000"/>
              </a:lnSpc>
            </a:pPr>
            <a:r>
              <a:rPr lang="ru-RU" sz="2200" b="1" dirty="0"/>
              <a:t>	</a:t>
            </a:r>
            <a:r>
              <a:rPr lang="ru-RU" b="1" dirty="0"/>
              <a:t>- впервые выявленная положительная реакция на пробу Манту с 2ТЕ ППД-Л </a:t>
            </a:r>
            <a:r>
              <a:rPr lang="ru-RU" b="1" dirty="0" smtClean="0"/>
              <a:t>("</a:t>
            </a:r>
            <a:r>
              <a:rPr lang="ru-RU" b="1" dirty="0"/>
              <a:t>вираж"),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	- усиливающаяся чувствительность к туберкулину (на 6 мм и более),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	- выраженная и </a:t>
            </a:r>
            <a:r>
              <a:rPr lang="ru-RU" b="1" dirty="0" err="1"/>
              <a:t>гиперергическая</a:t>
            </a:r>
            <a:r>
              <a:rPr lang="ru-RU" b="1" dirty="0"/>
              <a:t> чувствительность к туберкулину (15 мм и более),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	- сомнительная или положительная реакция на пробу с аллергеном </a:t>
            </a:r>
            <a:r>
              <a:rPr lang="ru-RU" b="1" dirty="0" smtClean="0"/>
              <a:t>туберкулезным 	</a:t>
            </a:r>
            <a:r>
              <a:rPr lang="ru-RU" b="1" dirty="0" err="1" smtClean="0"/>
              <a:t>рекомбинатным</a:t>
            </a:r>
            <a:r>
              <a:rPr lang="ru-RU" b="1" dirty="0" smtClean="0"/>
              <a:t> </a:t>
            </a:r>
            <a:r>
              <a:rPr lang="ru-RU" b="1" dirty="0"/>
              <a:t>в стандартном разведении (белок CFP10-ESAT6 0,2 мкг);</a:t>
            </a:r>
          </a:p>
        </p:txBody>
      </p:sp>
    </p:spTree>
    <p:extLst>
      <p:ext uri="{BB962C8B-B14F-4D97-AF65-F5344CB8AC3E}">
        <p14:creationId xmlns:p14="http://schemas.microsoft.com/office/powerpoint/2010/main" val="11872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400" y="154013"/>
            <a:ext cx="10657184" cy="118675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КАТЕГОРИЯ ЛИЦ, КОТОРЫМ НЕОБХОДИМЫ ДИАГНОСТИЧЕСКИЕ МЕРОПРИЯТИЯ ПО УСТАНОВЛЕНИЮ ДИАГНОЗА ТУБЕРКУЛЕЗ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1464" y="1791361"/>
            <a:ext cx="9217024" cy="8896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spc="300" dirty="0">
                <a:solidFill>
                  <a:srgbClr val="5C2C04"/>
                </a:solidFill>
              </a:rPr>
              <a:t>ПРИ ОБРАЩЕНИИ ЗА МЕДИЦИНСКОЙ ПОМОЩЬЮ</a:t>
            </a:r>
          </a:p>
          <a:p>
            <a:pPr marL="0" indent="0" algn="ctr">
              <a:buNone/>
            </a:pPr>
            <a:r>
              <a:rPr lang="ru-RU" sz="2000" b="1" spc="300" dirty="0">
                <a:solidFill>
                  <a:srgbClr val="5C2C04"/>
                </a:solidFill>
              </a:rPr>
              <a:t>С ЖАЛОБАМИ, ПОДОЗРИТЕЛЬНЫМИ НА ТУБЕРКУЛЕЗ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7448" y="3140968"/>
            <a:ext cx="10225136" cy="18912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	3. Лица, имеющим симптомы, свидетельствующие о возможном заболевании туберкулезом, в том числе: кашель, продолжающийся более 3 недель, боли в грудной клетке, кровохарканье, общая интоксикация неясного генеза продолжительностью более 2 недель с наличием лихорадки, потливости, потерей массы тела, быстрой утомляемости;</a:t>
            </a:r>
          </a:p>
        </p:txBody>
      </p:sp>
    </p:spTree>
    <p:extLst>
      <p:ext uri="{BB962C8B-B14F-4D97-AF65-F5344CB8AC3E}">
        <p14:creationId xmlns:p14="http://schemas.microsoft.com/office/powerpoint/2010/main" val="23425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3432" y="260648"/>
            <a:ext cx="10225136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КАТЕГОРИЯ ЛИЦ, КОТОРЫМ НЕОБХОДИМЫ ДИАГНОСТИЧЕСКИЕ МЕРОПРИЯТИЯ ПО УСТАНОВЛЕНИЮ ДИАГНОЗА ТУБЕРКУЛЕЗ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43472" y="1700808"/>
            <a:ext cx="9505056" cy="89674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spc="300" dirty="0">
                <a:solidFill>
                  <a:srgbClr val="5C2C04"/>
                </a:solidFill>
              </a:rPr>
              <a:t>ПРИ ОБРАЩЕНИИ ЗА МЕДИЦИНСКОЙ ПОМОЩЬЮ</a:t>
            </a:r>
          </a:p>
          <a:p>
            <a:pPr marL="0" indent="0" algn="ctr">
              <a:buNone/>
            </a:pPr>
            <a:r>
              <a:rPr lang="ru-RU" sz="2000" b="1" spc="300" dirty="0">
                <a:solidFill>
                  <a:srgbClr val="5C2C04"/>
                </a:solidFill>
              </a:rPr>
              <a:t>С ЖАЛОБАМИ, ПОДОЗРИТЕЛЬНЫМИ НА ТУБЕРКУЛЕЗ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14655" y="3068960"/>
            <a:ext cx="9793088" cy="23529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	4. Лица с хроническими воспалительными заболеваниями органов дыхания, у которых частые (более 2 раз в год) обострения и отсутствие выраженной положительной динамики (сохраняющиеся изменения при лабораторных исследованиях) на проводимое противовоспалительное лечение в течение более 3 недель;</a:t>
            </a:r>
          </a:p>
        </p:txBody>
      </p:sp>
    </p:spTree>
    <p:extLst>
      <p:ext uri="{BB962C8B-B14F-4D97-AF65-F5344CB8AC3E}">
        <p14:creationId xmlns:p14="http://schemas.microsoft.com/office/powerpoint/2010/main" val="40821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7448" y="260648"/>
            <a:ext cx="10513167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КАТЕГОРИЯ ЛИЦ, КОТОРЫМ НЕОБХОДИМЫ ДИАГНОСТИЧЕСКИЕ МЕРОПРИЯТИЯ ПО УСТАНОВЛЕНИЮ ДИАГНОЗА ТУБЕРКУЛЕЗ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31504" y="1628800"/>
            <a:ext cx="9145016" cy="8951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spc="300" dirty="0">
                <a:solidFill>
                  <a:srgbClr val="5C2C04"/>
                </a:solidFill>
              </a:rPr>
              <a:t>ПРИ ОБРАЩЕНИИ ЗА МЕДИЦИНСКОЙ ПОМОЩЬЮ</a:t>
            </a:r>
          </a:p>
          <a:p>
            <a:pPr marL="0" indent="0" algn="ctr">
              <a:buNone/>
            </a:pPr>
            <a:r>
              <a:rPr lang="ru-RU" sz="2000" b="1" spc="300" dirty="0">
                <a:solidFill>
                  <a:srgbClr val="5C2C04"/>
                </a:solidFill>
              </a:rPr>
              <a:t>С ЖАЛОБАМИ, ПОДОЗРИТЕЛЬНЫМИ НА ТУБЕРКУЛЕЗ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2384" y="2780928"/>
            <a:ext cx="10945215" cy="24006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	5. Лица, у которых при проведении диагностических мероприятий по поводу любого заболевания, выявляются признаки, свидетельствующие о возможности наличия туберкулеза;</a:t>
            </a:r>
          </a:p>
          <a:p>
            <a:pPr>
              <a:lnSpc>
                <a:spcPct val="150000"/>
              </a:lnSpc>
            </a:pP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b="1" dirty="0"/>
              <a:t>	6. Больным ВИЧ-инфекцией при наличии у них одного из следующих симптомов: </a:t>
            </a:r>
            <a:endParaRPr lang="ru-RU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/>
              <a:t>	</a:t>
            </a:r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кашля</a:t>
            </a:r>
            <a:r>
              <a:rPr lang="ru-RU" sz="2000" b="1" dirty="0">
                <a:solidFill>
                  <a:srgbClr val="002060"/>
                </a:solidFill>
              </a:rPr>
              <a:t>, лихорадки, потливости, снижения массы тела.</a:t>
            </a:r>
          </a:p>
        </p:txBody>
      </p:sp>
    </p:spTree>
    <p:extLst>
      <p:ext uri="{BB962C8B-B14F-4D97-AF65-F5344CB8AC3E}">
        <p14:creationId xmlns:p14="http://schemas.microsoft.com/office/powerpoint/2010/main" val="18540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408" y="404664"/>
            <a:ext cx="10585176" cy="864096"/>
          </a:xfrm>
        </p:spPr>
        <p:txBody>
          <a:bodyPr>
            <a:normAutofit fontScale="90000"/>
          </a:bodyPr>
          <a:lstStyle/>
          <a:p>
            <a:r>
              <a:rPr lang="ru-RU" sz="2700" b="1" spc="300" dirty="0" smtClean="0">
                <a:solidFill>
                  <a:srgbClr val="7030A0"/>
                </a:solidFill>
              </a:rPr>
              <a:t>АЛГОРИТМЫ ДИАГНОСТИКИ ТУБЕРКУЛЕЗА ОРГАНОВ ДЫХАНИЯ</a:t>
            </a:r>
            <a:br>
              <a:rPr lang="ru-RU" sz="2700" b="1" spc="300" dirty="0" smtClean="0">
                <a:solidFill>
                  <a:srgbClr val="7030A0"/>
                </a:solidFill>
              </a:rPr>
            </a:br>
            <a:r>
              <a:rPr lang="ru-RU" sz="2700" b="1" spc="300" dirty="0" smtClean="0">
                <a:solidFill>
                  <a:srgbClr val="7030A0"/>
                </a:solidFill>
              </a:rPr>
              <a:t>В МЕДИЦИНСКИХ ОРГАНИЗАЦИЯХ МУНИЦИПАЛЬНОГО УРОВНЯ</a:t>
            </a:r>
            <a:endParaRPr lang="ru-RU" sz="2600" b="1" spc="3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1424" y="1700808"/>
            <a:ext cx="9901100" cy="456937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b="1" spc="300" dirty="0">
                <a:solidFill>
                  <a:srgbClr val="5C2C04"/>
                </a:solidFill>
              </a:rPr>
              <a:t>ОБЯЗАТЕЛЬНЫМИ ИССЛЕДОВАНИЯМИ ПРИ ПОДОЗРЕНИИ НА ТУБЕРКУЛЕЗ ЯВЛЯЮТСЯ: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1. Исследование мокроты методами световой микроскопии на наличие кислотоустойчивых микроорганизмов с окраской по ЦН или микроскопии с окраской люминесцентными красителями.</a:t>
            </a:r>
          </a:p>
          <a:p>
            <a:pPr>
              <a:lnSpc>
                <a:spcPct val="150000"/>
              </a:lnSpc>
              <a:buAutoNum type="arabicPeriod"/>
            </a:pPr>
            <a:endParaRPr lang="ru-RU" sz="11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2. Обзорная рентгенография органов грудной клетки.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1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3. Диагностическая проба с аллергеном туберкулезным рекомбинантным в стандартном разведении (ДИАСКИНТЕСТ).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169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556792"/>
            <a:ext cx="1944216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1384" y="548680"/>
            <a:ext cx="10585176" cy="504056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АЛГОРИТМЫ ДИАГНОСТИКИ ТУБЕРКУЛЕЗА ОРГАНОВ ДЫХАНИЯ</a:t>
            </a:r>
            <a:br>
              <a:rPr lang="ru-RU" sz="2400" b="1" spc="300" dirty="0" smtClean="0">
                <a:solidFill>
                  <a:srgbClr val="7030A0"/>
                </a:solidFill>
              </a:rPr>
            </a:br>
            <a:r>
              <a:rPr lang="ru-RU" sz="2400" b="1" spc="300" dirty="0" smtClean="0">
                <a:solidFill>
                  <a:srgbClr val="7030A0"/>
                </a:solidFill>
              </a:rPr>
              <a:t>В МЕДИЦИНСКИХ ОРГАНИЗАЦИЯХ МУНИЦИПАЛЬНОГО УРОВНЯ</a:t>
            </a:r>
            <a:endParaRPr lang="ru-RU" sz="2400" b="1" spc="3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87488" y="1556792"/>
            <a:ext cx="7056784" cy="48245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60000"/>
              </a:lnSpc>
              <a:buNone/>
            </a:pPr>
            <a:r>
              <a:rPr lang="ru-RU" sz="2400" b="1" spc="300" dirty="0">
                <a:solidFill>
                  <a:srgbClr val="5C2C04"/>
                </a:solidFill>
              </a:rPr>
              <a:t>ИССЛЕДОВАНИЕ МОКРОТЫ </a:t>
            </a:r>
            <a:r>
              <a:rPr lang="ru-RU" sz="2400" b="1" spc="300" dirty="0" smtClean="0">
                <a:solidFill>
                  <a:srgbClr val="5C2C04"/>
                </a:solidFill>
              </a:rPr>
              <a:t>НА ВЫЯВЛЕНИЕ МБТ</a:t>
            </a:r>
            <a:endParaRPr lang="ru-RU" sz="2400" b="1" dirty="0">
              <a:solidFill>
                <a:srgbClr val="5C2C04"/>
              </a:solidFill>
            </a:endParaRPr>
          </a:p>
          <a:p>
            <a:pPr marL="0" indent="0" algn="ctr">
              <a:buNone/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900" b="1" dirty="0"/>
              <a:t>Исследования методами микроскопии должно быть проведено трехкратно в течение 2 дней.</a:t>
            </a:r>
          </a:p>
          <a:p>
            <a:pPr marL="0" indent="0">
              <a:buNone/>
            </a:pPr>
            <a:endParaRPr lang="ru-RU" sz="1900" b="1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Для этого первая и вторая пробы мокроты должны быть получены в день обращения пациента в медицинских организациях с интервалом 2-3 часа.</a:t>
            </a:r>
          </a:p>
          <a:p>
            <a:pPr marL="0" indent="0">
              <a:buNone/>
            </a:pPr>
            <a:endParaRPr lang="ru-RU" sz="1900" b="1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Третья проба мокроты должна быть получена на следующий день утром, до приема пищи.</a:t>
            </a:r>
          </a:p>
          <a:p>
            <a:pPr marL="0" indent="0">
              <a:buNone/>
            </a:pPr>
            <a:endParaRPr lang="ru-RU" sz="1900" b="1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При невозможности получения третьей пробы на следующий день допускается получение ее в первый день, с интервалом 2-3 часа после второй пробы.</a:t>
            </a:r>
          </a:p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r>
              <a:rPr lang="ru-RU" sz="1900" b="1" dirty="0"/>
              <a:t>В медицинских организациях должны быть соблюдены правила сбора мокроты.</a:t>
            </a:r>
          </a:p>
          <a:p>
            <a:pPr marL="0" indent="0">
              <a:buNone/>
            </a:pP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37075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1072040" y="692696"/>
            <a:ext cx="9237712" cy="11521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ru-RU" sz="3600" b="1" spc="300" dirty="0" smtClean="0">
                <a:solidFill>
                  <a:srgbClr val="7030A0"/>
                </a:solidFill>
              </a:rPr>
              <a:t>ТУБЕРКУЛЕЗНЫЙ БОЛЬНОЙ ПЛАЧЕТ ДВАЖДЫ</a:t>
            </a:r>
            <a:r>
              <a:rPr lang="ru-RU" altLang="ru-RU" sz="3600" b="1" dirty="0" smtClean="0">
                <a:solidFill>
                  <a:srgbClr val="7030A0"/>
                </a:solidFill>
              </a:rPr>
              <a:t>:</a:t>
            </a:r>
            <a:r>
              <a:rPr lang="ru-RU" altLang="ru-RU" sz="3600" b="1" dirty="0">
                <a:solidFill>
                  <a:srgbClr val="7030A0"/>
                </a:solidFill>
              </a:rPr>
              <a:t>	</a:t>
            </a:r>
            <a:endParaRPr lang="ru-RU" altLang="ru-RU" sz="3600" dirty="0"/>
          </a:p>
        </p:txBody>
      </p:sp>
      <p:sp>
        <p:nvSpPr>
          <p:cNvPr id="4099" name="Объект 6"/>
          <p:cNvSpPr>
            <a:spLocks noGrp="1"/>
          </p:cNvSpPr>
          <p:nvPr>
            <p:ph idx="1"/>
          </p:nvPr>
        </p:nvSpPr>
        <p:spPr>
          <a:xfrm>
            <a:off x="1635677" y="2780928"/>
            <a:ext cx="8110438" cy="737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3600" b="1" spc="300" dirty="0" smtClean="0">
                <a:solidFill>
                  <a:srgbClr val="C00000"/>
                </a:solidFill>
              </a:rPr>
              <a:t>КОГДА СТАВЯТ НА УЧЕТ</a:t>
            </a:r>
            <a:endParaRPr lang="ru-RU" altLang="ru-RU" sz="3600" spc="300" dirty="0"/>
          </a:p>
        </p:txBody>
      </p:sp>
      <p:pic>
        <p:nvPicPr>
          <p:cNvPr id="4100" name="Picture 4" descr="375921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005064"/>
            <a:ext cx="2706042" cy="27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808" y="40050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spc="300" dirty="0" smtClean="0">
                <a:solidFill>
                  <a:srgbClr val="C00000"/>
                </a:solidFill>
              </a:rPr>
              <a:t>И КОГДА СНИМАЮТ</a:t>
            </a:r>
            <a:endParaRPr lang="ru-RU" sz="3600" spc="300" dirty="0"/>
          </a:p>
        </p:txBody>
      </p:sp>
    </p:spTree>
    <p:extLst>
      <p:ext uri="{BB962C8B-B14F-4D97-AF65-F5344CB8AC3E}">
        <p14:creationId xmlns:p14="http://schemas.microsoft.com/office/powerpoint/2010/main" val="5156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45216" cy="504056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АЛГОРИТМЫ ДИАГНОСТИКИ ТУБЕРКУЛЕЗА ОРГАНОВ ДЫХАНИЯ</a:t>
            </a:r>
            <a:br>
              <a:rPr lang="ru-RU" sz="2400" b="1" spc="300" dirty="0" smtClean="0">
                <a:solidFill>
                  <a:srgbClr val="7030A0"/>
                </a:solidFill>
              </a:rPr>
            </a:br>
            <a:r>
              <a:rPr lang="ru-RU" sz="2400" b="1" spc="300" dirty="0" smtClean="0">
                <a:solidFill>
                  <a:srgbClr val="7030A0"/>
                </a:solidFill>
              </a:rPr>
              <a:t>В МЕДИЦИНСКИХ ОРГАНИЗАЦИЯХ МУНИЦИПАЛЬНОГО УРОВНЯ</a:t>
            </a:r>
            <a:endParaRPr lang="ru-RU" sz="2400" b="1" spc="3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15752" y="1988840"/>
            <a:ext cx="10416480" cy="41764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60000"/>
              </a:lnSpc>
              <a:buNone/>
            </a:pPr>
            <a:r>
              <a:rPr lang="ru-RU" sz="2400" b="1" spc="300" dirty="0">
                <a:solidFill>
                  <a:srgbClr val="5C2C04"/>
                </a:solidFill>
              </a:rPr>
              <a:t>ИССЛЕДОВАНИЕ МОКРОТЫ </a:t>
            </a:r>
            <a:r>
              <a:rPr lang="ru-RU" sz="2400" b="1" spc="300" dirty="0" smtClean="0">
                <a:solidFill>
                  <a:srgbClr val="5C2C04"/>
                </a:solidFill>
              </a:rPr>
              <a:t>НА ВЫЯВЛЕНИЕ МБТ</a:t>
            </a:r>
            <a:endParaRPr lang="ru-RU" sz="2400" b="1" spc="300" dirty="0">
              <a:solidFill>
                <a:srgbClr val="5C2C04"/>
              </a:solidFill>
            </a:endParaRPr>
          </a:p>
          <a:p>
            <a:pPr marL="0" indent="0" algn="ctr">
              <a:buNone/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/>
              <a:t>При получении положительного результата исследования мокроты методами микроскопии на кислотоустойчивые микобактерии больной должен быть изолирован, проконсультирован фтизиатром и направлен санитарным транспортом в специализированную противотуберкулезную медицинскую </a:t>
            </a:r>
            <a:r>
              <a:rPr lang="ru-RU" sz="2000" b="1" dirty="0" smtClean="0"/>
              <a:t>организацию</a:t>
            </a:r>
            <a:endParaRPr lang="ru-RU" sz="2000" b="1" dirty="0"/>
          </a:p>
          <a:p>
            <a:pPr marL="0" indent="0">
              <a:lnSpc>
                <a:spcPct val="150000"/>
              </a:lnSpc>
              <a:buNone/>
            </a:pPr>
            <a:endParaRPr lang="ru-RU" sz="20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/>
              <a:t>При получении отрицательного результата микроскопического исследования мокроты проводится молекулярно-генетическое исследование на наличие маркеров ДНК </a:t>
            </a:r>
            <a:r>
              <a:rPr lang="ru-RU" sz="2000" b="1" dirty="0" smtClean="0"/>
              <a:t>МБТ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45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5440" y="363397"/>
            <a:ext cx="10513168" cy="864096"/>
          </a:xfrm>
        </p:spPr>
        <p:txBody>
          <a:bodyPr>
            <a:normAutofit fontScale="90000"/>
          </a:bodyPr>
          <a:lstStyle/>
          <a:p>
            <a:r>
              <a:rPr lang="ru-RU" sz="2700" b="1" spc="300" dirty="0" smtClean="0">
                <a:solidFill>
                  <a:srgbClr val="7030A0"/>
                </a:solidFill>
              </a:rPr>
              <a:t>АЛГОРИТМЫ ДИАГНОСТИКИ ТУБЕРКУЛЕЗА ОРГАНОВ ДЫХАНИЯ</a:t>
            </a:r>
            <a:br>
              <a:rPr lang="ru-RU" sz="2700" b="1" spc="300" dirty="0" smtClean="0">
                <a:solidFill>
                  <a:srgbClr val="7030A0"/>
                </a:solidFill>
              </a:rPr>
            </a:br>
            <a:r>
              <a:rPr lang="ru-RU" sz="2700" b="1" spc="300" dirty="0" smtClean="0">
                <a:solidFill>
                  <a:srgbClr val="7030A0"/>
                </a:solidFill>
              </a:rPr>
              <a:t>В МЕДИЦИНСКИХ ОРГАНИЗАЦИЯХ МУНИЦИПАЛЬНОГО УРОВНЯ</a:t>
            </a:r>
            <a:endParaRPr lang="ru-RU" sz="2600" b="1" spc="3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9006" r="3918"/>
          <a:stretch/>
        </p:blipFill>
        <p:spPr>
          <a:xfrm>
            <a:off x="479376" y="1556792"/>
            <a:ext cx="5131237" cy="4608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0" y="2384884"/>
            <a:ext cx="5688632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900" b="1" dirty="0"/>
              <a:t>Лихорадящим больным с ВИЧ- инфекцией и </a:t>
            </a:r>
            <a:r>
              <a:rPr lang="ru-RU" sz="1900" b="1" dirty="0" err="1"/>
              <a:t>иммуносупрессией</a:t>
            </a:r>
            <a:r>
              <a:rPr lang="ru-RU" sz="1900" b="1" dirty="0"/>
              <a:t> при наличии симптомов, подозрительных на туберкулез и отсутствии изменений на обзорной рентгенограмме грудной клетки </a:t>
            </a:r>
            <a:r>
              <a:rPr lang="ru-RU" sz="1900" b="1" dirty="0" err="1"/>
              <a:t>мультиспиральная</a:t>
            </a:r>
            <a:r>
              <a:rPr lang="ru-RU" sz="1900" b="1" dirty="0"/>
              <a:t> компьютерная томография легких и средостения проводится </a:t>
            </a:r>
            <a:r>
              <a:rPr lang="ru-RU" sz="1900" b="1" dirty="0" smtClean="0"/>
              <a:t>обязательно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092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424" y="30233"/>
            <a:ext cx="10422494" cy="184482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В соответствии с приказом Министерства Здравоохранения Красноярского края № 13940 от 11 сентября 2017 года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i="1" spc="300" dirty="0">
                <a:solidFill>
                  <a:srgbClr val="7030A0"/>
                </a:solidFill>
              </a:rPr>
              <a:t>«О ПОРЯДКЕ НАПРАВЛЕНИЯ НА КОНСУЛЬТАЦИЮ КГБУЗ ККПТД» </a:t>
            </a:r>
            <a:r>
              <a:rPr lang="ru-RU" sz="2600" b="1" i="1" dirty="0">
                <a:solidFill>
                  <a:srgbClr val="7030A0"/>
                </a:solidFill>
              </a:rPr>
              <a:t/>
            </a:r>
            <a:br>
              <a:rPr lang="ru-RU" sz="2600" b="1" i="1" dirty="0">
                <a:solidFill>
                  <a:srgbClr val="7030A0"/>
                </a:solidFill>
              </a:rPr>
            </a:br>
            <a:r>
              <a:rPr lang="ru-RU" sz="2200" b="1" dirty="0"/>
              <a:t>в направлении (форма № 057) должны быть указаны следующие сведения: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03512" y="1875057"/>
            <a:ext cx="9289032" cy="46085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/>
              <a:t>ДЛЯ ДЕТЕЙ (ОТ 0 ДО 17 ЛЕТ):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1. О вакцинации и ревакцинации БЦЖ или БЦЖ-М;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2. О результатах иммунологических проб (проба Манту с 2 ТЕ, ДИАСКИНТЕСТ) по годам;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3. О контакте с больным туберкулезом;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4. О флюорографическом обследовании окружения ребенка;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5. О перенесенных хронических и аллергических заболеваниях;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6. О предыдущих обследованиях у фтизиатра;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7. Обзорная рентгенография грудной клетки;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8. Общий анализ крови;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9. Общий анализ мочи.</a:t>
            </a:r>
          </a:p>
        </p:txBody>
      </p:sp>
    </p:spTree>
    <p:extLst>
      <p:ext uri="{BB962C8B-B14F-4D97-AF65-F5344CB8AC3E}">
        <p14:creationId xmlns:p14="http://schemas.microsoft.com/office/powerpoint/2010/main" val="29274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408" y="0"/>
            <a:ext cx="10513168" cy="184482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В соответствии с приказом Министерства Здравоохранения Красноярского края № 13940 от 11 сентября 2017 года</a:t>
            </a:r>
            <a:br>
              <a:rPr lang="ru-RU" sz="2200" b="1" dirty="0"/>
            </a:br>
            <a:r>
              <a:rPr lang="ru-RU" sz="2600" b="1" i="1" spc="300" dirty="0">
                <a:solidFill>
                  <a:srgbClr val="7030A0"/>
                </a:solidFill>
              </a:rPr>
              <a:t>«О ПОРЯДКЕ НАПРАВЛЕНИЯ НА КОНСУЛЬТАЦИЮ КГБУЗ ККПТД» </a:t>
            </a:r>
            <a:r>
              <a:rPr lang="ru-RU" sz="2600" b="1" i="1" dirty="0">
                <a:solidFill>
                  <a:srgbClr val="7030A0"/>
                </a:solidFill>
              </a:rPr>
              <a:t/>
            </a:r>
            <a:br>
              <a:rPr lang="ru-RU" sz="2600" b="1" i="1" dirty="0">
                <a:solidFill>
                  <a:srgbClr val="7030A0"/>
                </a:solidFill>
              </a:rPr>
            </a:br>
            <a:r>
              <a:rPr lang="ru-RU" sz="2200" b="1" dirty="0"/>
              <a:t>в направлении (форма № 057) должны быть указаны следующие сведения: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83432" y="1916832"/>
            <a:ext cx="9467725" cy="46085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/>
              <a:t>ДЛЯ ВЗРОСЛОГО НАСЕЛЕНИЯ: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1. Общий анализ крови;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2. Общий анализ мочи;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3. Исследование мокроты методами световой микроскопии на наличие кислотоустойчивых микроорганизмов с окраской по ЦН 3-х кратно;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4. О флюорографического и </a:t>
            </a:r>
            <a:r>
              <a:rPr lang="ru-RU" sz="1800" b="1" dirty="0" err="1"/>
              <a:t>рентгенотомографического</a:t>
            </a:r>
            <a:r>
              <a:rPr lang="ru-RU" sz="1800" b="1" dirty="0"/>
              <a:t> обследования (</a:t>
            </a:r>
            <a:r>
              <a:rPr lang="ru-RU" sz="1800" b="1" dirty="0" err="1"/>
              <a:t>флюорограммы</a:t>
            </a:r>
            <a:r>
              <a:rPr lang="ru-RU" sz="1800" b="1" dirty="0"/>
              <a:t> и рентгенограммы должны быть предоставлены), в том числе предыдущие </a:t>
            </a:r>
            <a:r>
              <a:rPr lang="ru-RU" sz="1800" b="1" dirty="0" err="1"/>
              <a:t>рентгено-флюорограммы</a:t>
            </a:r>
            <a:r>
              <a:rPr lang="ru-RU" sz="1800" b="1" dirty="0"/>
              <a:t>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5. О контакте с больным туберкулезом;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6. О перенесенных хронических и аллергических заболеваниях;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7. О предыдущих обследованиях у фтизиатра.</a:t>
            </a:r>
          </a:p>
        </p:txBody>
      </p:sp>
    </p:spTree>
    <p:extLst>
      <p:ext uri="{BB962C8B-B14F-4D97-AF65-F5344CB8AC3E}">
        <p14:creationId xmlns:p14="http://schemas.microsoft.com/office/powerpoint/2010/main" val="10996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spc="300" dirty="0">
                <a:solidFill>
                  <a:srgbClr val="7030A0"/>
                </a:solidFill>
              </a:rPr>
              <a:t>ПРОФИЛАКТИЧЕСКИЕ ОСМОТРЫ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052736"/>
            <a:ext cx="11305256" cy="51125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ru-RU" sz="2400" b="1" dirty="0"/>
              <a:t>ПРОВОДЯТСЯ НА ОСНОВАНИИ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2000" b="1" dirty="0"/>
              <a:t>Приказа Министерства здравоохранения РФ</a:t>
            </a:r>
            <a:r>
              <a:rPr lang="en-US" sz="2000" b="1" dirty="0" smtClean="0"/>
              <a:t>N</a:t>
            </a:r>
            <a:r>
              <a:rPr lang="ru-RU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/>
              <a:t>124</a:t>
            </a:r>
            <a:r>
              <a:rPr lang="ru-RU" sz="2000" b="1" dirty="0" smtClean="0"/>
              <a:t>н  от  </a:t>
            </a:r>
            <a:r>
              <a:rPr lang="ru-RU" sz="2000" b="1" dirty="0"/>
              <a:t>21 </a:t>
            </a:r>
            <a:r>
              <a:rPr lang="ru-RU" sz="2000" b="1" dirty="0" smtClean="0"/>
              <a:t> марта  </a:t>
            </a:r>
            <a:r>
              <a:rPr lang="ru-RU" sz="2000" b="1" dirty="0"/>
              <a:t>2017 г.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«</a:t>
            </a:r>
            <a:r>
              <a:rPr lang="ru-RU" sz="2400" b="1" i="1" dirty="0">
                <a:solidFill>
                  <a:srgbClr val="7030A0"/>
                </a:solidFill>
              </a:rPr>
              <a:t>ОБ УТВЕРЖДЕНИИ ПОРЯДКА И СРОКОВ ПРОВЕДЕНИЯ ПРОФИЛАКТИЧЕСКИХ МЕДИЦИНСКИХ ОСМОТРОВ ГРАЖДАН В ЦЕЛЯХ ВЫЯВЛЕНИЯ ТУБЕРКУЛЕЗА</a:t>
            </a:r>
            <a:r>
              <a:rPr lang="ru-RU" sz="2400" b="1" i="1" dirty="0" smtClean="0">
                <a:solidFill>
                  <a:srgbClr val="7030A0"/>
                </a:solidFill>
              </a:rPr>
              <a:t>»</a:t>
            </a:r>
          </a:p>
          <a:p>
            <a:pPr marL="0" indent="0" algn="ctr">
              <a:buNone/>
            </a:pPr>
            <a:endParaRPr lang="ru-RU" sz="2400" b="1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800" b="1" dirty="0"/>
              <a:t>Необходимым предварительным условием медицинского вмешательства, которым является профилактическое обследование, является дача обследуемым или его законным представителем информированного добровольного согласия на медицинское вмешательство с соблюдением требований, установленных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800" b="1" dirty="0"/>
              <a:t>статьей 20 Федерального закона от 21 ноября 2011 г. N 323-ФЗ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«ОБ ОСНОВАХ ОХРАНЫ ЗДОРОВЬЯ ГРАЖДАН В РОССИЙСКОЙ ФЕДЕРАЦИИ.»</a:t>
            </a:r>
          </a:p>
        </p:txBody>
      </p:sp>
    </p:spTree>
    <p:extLst>
      <p:ext uri="{BB962C8B-B14F-4D97-AF65-F5344CB8AC3E}">
        <p14:creationId xmlns:p14="http://schemas.microsoft.com/office/powerpoint/2010/main" val="22054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</a:rPr>
              <a:t>МЕТОДЫ ОБСЛЕДОВАНИЯ ПРИМЕНЯЕМЫЕ ПРИ ПРОФИЛАКТИЧЕСКИХ ОСМОТРАХ </a:t>
            </a:r>
            <a:endParaRPr lang="ru-RU" sz="2400" b="1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412776"/>
            <a:ext cx="10585176" cy="489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а) дети в возрасте от 1 до 7 лет (включительно) -иммунодиагностика с применением аллергена бактерий с 2 туберкулиновыми единицами очищенного туберкулина в стандартном разведении;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б) дети в возрасте от 8 до 14 лет (включительно) -иммунодиагностика с применением аллергена туберкулезного рекомбинантного в стандартном разведении (ДИАСКИНТЕСТ);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в) дети в возрасте от 15 до 17 лет (включительно) -иммунодиагностика с применением аллергена туберкулезного рекомбинантного в стандартном разведении или рентгенологическое флюорографическое исследование органов грудной клетки (легких);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г) взрослые - флюорография легких или рентгенография органов грудной клетки (легких);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д) нетранспортабельные и маломобильные граждане -исследование мокроты на кислотоустойчивой микобактерии методом микроскопии.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63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017224" cy="115212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2400" b="1" spc="300" dirty="0" smtClean="0">
                <a:solidFill>
                  <a:srgbClr val="7030A0"/>
                </a:solidFill>
              </a:rPr>
              <a:t>СРОКИ ПРОВЕДЕНИЯ ПРОФИЛАКТИЧЕСКИХ ОСМОТРОВ</a:t>
            </a:r>
            <a:br>
              <a:rPr lang="ru-RU" sz="2400" b="1" spc="300" dirty="0" smtClean="0">
                <a:solidFill>
                  <a:srgbClr val="7030A0"/>
                </a:solidFill>
              </a:rPr>
            </a:br>
            <a:r>
              <a:rPr lang="ru-RU" sz="2400" b="1" spc="300" dirty="0" smtClean="0">
                <a:solidFill>
                  <a:srgbClr val="7030A0"/>
                </a:solidFill>
              </a:rPr>
              <a:t>В ОТНОШЕНИИ ОТДЕЛЬНЫХ ГРУПП НАСЕЛЕНИЯ</a:t>
            </a:r>
            <a:endParaRPr lang="ru-RU" sz="2400" b="1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1628800"/>
            <a:ext cx="10225136" cy="4608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 ВОЗРАСТЕ ОТ 1 ДО 17 ЛЕТ ВКЛЮЧИТЕЛЬНО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в 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ВЗРОСЛОЕ НАСЕЛЕНИЕ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2200" b="1" dirty="0" smtClean="0"/>
              <a:t>При показателе общей заболеваемости туберкулезом в субъекте Российской Федерации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ru-RU" sz="2200" b="1" dirty="0" smtClean="0"/>
              <a:t> и менее на 100 </a:t>
            </a:r>
            <a:r>
              <a:rPr lang="ru-RU" sz="2200" b="1" dirty="0" err="1" smtClean="0"/>
              <a:t>тыс.населения</a:t>
            </a:r>
            <a:endParaRPr lang="ru-RU" sz="2200" b="1" dirty="0"/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раз в два года</a:t>
            </a:r>
            <a:endParaRPr lang="ru-RU" sz="2400" b="1" dirty="0" smtClean="0"/>
          </a:p>
          <a:p>
            <a:r>
              <a:rPr lang="ru-RU" sz="2200" b="1" dirty="0" smtClean="0"/>
              <a:t>При показателе общей заболеваемости туберкулезом в субъекте Российской Федерации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ru-RU" sz="2200" b="1" dirty="0" smtClean="0"/>
              <a:t> и более на 100 </a:t>
            </a:r>
            <a:r>
              <a:rPr lang="ru-RU" sz="2200" b="1" dirty="0" err="1" smtClean="0"/>
              <a:t>тыс.населения</a:t>
            </a:r>
            <a:endParaRPr lang="ru-RU" sz="2200" b="1" dirty="0"/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раз в год</a:t>
            </a:r>
            <a:endParaRPr lang="ru-RU" sz="3500" b="1" dirty="0" smtClean="0"/>
          </a:p>
        </p:txBody>
      </p:sp>
    </p:spTree>
    <p:extLst>
      <p:ext uri="{BB962C8B-B14F-4D97-AF65-F5344CB8AC3E}">
        <p14:creationId xmlns:p14="http://schemas.microsoft.com/office/powerpoint/2010/main" val="5445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0"/>
            <a:ext cx="9361040" cy="11247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СРОКИ ПРОВЕДЕНИЯ ПРОФИЛАКТИЧЕСКИХ ОСМОТРОВ В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ОТНОШЕНИИ ОТДЕЛЬНЫХ ГРУПП НАСЕЛЕНИЯ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1068758"/>
            <a:ext cx="10369152" cy="548959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spc="300" dirty="0">
                <a:solidFill>
                  <a:srgbClr val="5C2C04"/>
                </a:solidFill>
              </a:rPr>
              <a:t>ПРОФОСМОТРЫ 2 РАЗА В ГОД</a:t>
            </a:r>
          </a:p>
          <a:p>
            <a:pPr marL="0" indent="0" algn="ctr">
              <a:buNone/>
            </a:pPr>
            <a:r>
              <a:rPr lang="ru-RU" sz="4900" b="1" dirty="0">
                <a:solidFill>
                  <a:srgbClr val="5C2C04"/>
                </a:solidFill>
              </a:rPr>
              <a:t>(взрослое </a:t>
            </a:r>
            <a:r>
              <a:rPr lang="ru-RU" sz="4900" b="1" dirty="0" err="1">
                <a:solidFill>
                  <a:srgbClr val="5C2C04"/>
                </a:solidFill>
              </a:rPr>
              <a:t>насеоение</a:t>
            </a:r>
            <a:r>
              <a:rPr lang="ru-RU" sz="4900" b="1" dirty="0">
                <a:solidFill>
                  <a:srgbClr val="5C2C04"/>
                </a:solidFill>
              </a:rPr>
              <a:t>)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5500" b="1" dirty="0"/>
              <a:t>1. Работники родильных домов, (отделений, перинатальных центров)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500" b="1" dirty="0"/>
              <a:t>2. Лица с ВИЧ-инфекцией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500" b="1" dirty="0"/>
              <a:t>3. Лица, снятые с диспансерного наблюдения в специализированных противотуберкулезных медицинских организациях в связи с выздоровлением от туберкулеза, в течение первых 3 лет после снятия с диспансерного наблюдения.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500" b="1" dirty="0"/>
              <a:t> 4. Лица, состоящие на диспансерном наблюдении (в том числе профилактическом наблюдении) в наркологических и психиатрических специализированных медицинских организациях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500" b="1" dirty="0"/>
              <a:t> 5. Лица, освобожденные из мест отбывания наказания в виде лишения свободы, из мест содержания под стражей, в течение первых 2 лет после освобождения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500" b="1" dirty="0"/>
              <a:t> 6. Подследственные, содержащиеся в местах отбывания наказания в виде лишения свободы, в местах содержания под стражей.</a:t>
            </a:r>
          </a:p>
        </p:txBody>
      </p:sp>
    </p:spTree>
    <p:extLst>
      <p:ext uri="{BB962C8B-B14F-4D97-AF65-F5344CB8AC3E}">
        <p14:creationId xmlns:p14="http://schemas.microsoft.com/office/powerpoint/2010/main" val="1321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95" y="0"/>
            <a:ext cx="109728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СРОКИ ПРОВЕДЕНИЯ ПРОФИЛАКТИЧЕСКИХ ОСМОТРОВ В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ОТНОШЕНИИ ОТДЕЛЬНЫХ ГРУПП НАСЕЛЕНИЯ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1196752"/>
            <a:ext cx="10513168" cy="525172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spc="300" dirty="0">
                <a:solidFill>
                  <a:srgbClr val="5C2C04"/>
                </a:solidFill>
              </a:rPr>
              <a:t>ПРОФОСМОТРЫ 2 РАЗА В ГОД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5C2C04"/>
                </a:solidFill>
              </a:rPr>
              <a:t>(дети и подростки)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Дети в возрасте от 1 до 17 лет включительно, </a:t>
            </a:r>
            <a:r>
              <a:rPr lang="ru-RU" sz="1800" b="1" dirty="0" err="1"/>
              <a:t>невакцинированные</a:t>
            </a:r>
            <a:r>
              <a:rPr lang="ru-RU" sz="1800" b="1" dirty="0"/>
              <a:t> против туберкулеза.</a:t>
            </a:r>
          </a:p>
          <a:p>
            <a:pPr marL="0" indent="0">
              <a:lnSpc>
                <a:spcPct val="130000"/>
              </a:lnSpc>
              <a:buNone/>
            </a:pPr>
            <a:endParaRPr lang="ru-RU" sz="1100" b="1" dirty="0"/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Дети в возрасте от 1 до 17 лет включительно, больные сахарным диабетом, хроническими неспецифическими заболеваниями органов дыхания, желудочно-кишечного тракта, мочеполовой систем.</a:t>
            </a:r>
          </a:p>
          <a:p>
            <a:pPr marL="0" indent="0">
              <a:lnSpc>
                <a:spcPct val="130000"/>
              </a:lnSpc>
              <a:buNone/>
            </a:pPr>
            <a:endParaRPr lang="ru-RU" sz="1100" b="1" dirty="0"/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Дети в возрасте от 1 до 17 лет включительно, получающие кортикостероидную, лучевую, цитостатическую и </a:t>
            </a:r>
            <a:r>
              <a:rPr lang="ru-RU" sz="1800" b="1" dirty="0" err="1"/>
              <a:t>иммуносупрессивную</a:t>
            </a:r>
            <a:r>
              <a:rPr lang="ru-RU" sz="1800" b="1" dirty="0"/>
              <a:t> +терапию, </a:t>
            </a:r>
            <a:r>
              <a:rPr lang="ru-RU" sz="1800" b="1" dirty="0" err="1"/>
              <a:t>генноинженерные</a:t>
            </a:r>
            <a:r>
              <a:rPr lang="ru-RU" sz="1800" b="1" dirty="0"/>
              <a:t> иммунобиологические препараты.</a:t>
            </a:r>
          </a:p>
          <a:p>
            <a:pPr marL="0" indent="0">
              <a:lnSpc>
                <a:spcPct val="130000"/>
              </a:lnSpc>
              <a:buNone/>
            </a:pPr>
            <a:endParaRPr lang="ru-RU" sz="1100" b="1" dirty="0"/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Дети в возрасте от 1 до 17 лет включительно из числа мигрантов, беженцев, вынужденных переселенцев.</a:t>
            </a:r>
          </a:p>
          <a:p>
            <a:pPr marL="0" indent="0">
              <a:lnSpc>
                <a:spcPct val="130000"/>
              </a:lnSpc>
              <a:buNone/>
            </a:pPr>
            <a:endParaRPr lang="ru-RU" sz="1100" b="1" dirty="0"/>
          </a:p>
          <a:p>
            <a:pPr marL="0" indent="0">
              <a:lnSpc>
                <a:spcPct val="130000"/>
              </a:lnSpc>
              <a:buNone/>
            </a:pPr>
            <a:r>
              <a:rPr lang="ru-RU" sz="1800" b="1" dirty="0"/>
              <a:t>Дети в возрасте от 1 до 17 лет включительно, проживающие в организациях социального обслуживания.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2680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176" y="260648"/>
            <a:ext cx="9371384" cy="7060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СРОКИ ПРОВЕДЕНИЯ ПРОФИЛАКТИЧЕСКИХ ОСМОТРОВ В</a:t>
            </a:r>
            <a:br>
              <a:rPr lang="ru-RU" sz="24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ОТНОШЕНИИ ОТДЕЛЬНЫХ ГРУПП НАСЕЛЕНИЯ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124744"/>
            <a:ext cx="11017224" cy="53285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800" b="1" spc="300" dirty="0">
                <a:solidFill>
                  <a:srgbClr val="5C2C04"/>
                </a:solidFill>
              </a:rPr>
              <a:t>ПРОФОСМОТРЫ 1 РАЗ В ГОД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rgbClr val="5C2C04"/>
                </a:solidFill>
              </a:rPr>
              <a:t>(взрослое </a:t>
            </a:r>
            <a:r>
              <a:rPr lang="ru-RU" sz="1900" b="1" dirty="0" smtClean="0">
                <a:solidFill>
                  <a:srgbClr val="5C2C04"/>
                </a:solidFill>
              </a:rPr>
              <a:t>население</a:t>
            </a:r>
            <a:r>
              <a:rPr lang="ru-RU" sz="1900" b="1" dirty="0">
                <a:solidFill>
                  <a:srgbClr val="5C2C04"/>
                </a:solidFill>
              </a:rPr>
              <a:t>)</a:t>
            </a:r>
          </a:p>
          <a:p>
            <a:pPr marL="0" indent="0" algn="ctr">
              <a:buNone/>
            </a:pPr>
            <a:endParaRPr lang="ru-RU" sz="1000" b="1" dirty="0">
              <a:solidFill>
                <a:srgbClr val="5C2C04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900" b="1" dirty="0"/>
              <a:t>При показателе общей заболеваемости туберкулезом в субъекте Российской </a:t>
            </a:r>
            <a:r>
              <a:rPr lang="ru-RU" sz="2900" b="1" dirty="0" smtClean="0"/>
              <a:t>Федерации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900" b="1" dirty="0" smtClean="0"/>
              <a:t> </a:t>
            </a:r>
            <a:r>
              <a:rPr lang="ru-RU" sz="2900" b="1" dirty="0"/>
              <a:t>40 и более на 100 000 населения.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900" b="1" dirty="0" smtClean="0"/>
              <a:t>Взрослые</a:t>
            </a:r>
            <a:r>
              <a:rPr lang="ru-RU" sz="2900" b="1" dirty="0"/>
              <a:t>, больные хроническими неспецифическими заболеваниями органов дыхания, желудочно-кишечного тракта, мочеполовой системы, сахарным диабетом.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900" b="1" dirty="0" smtClean="0"/>
              <a:t>Взрослые</a:t>
            </a:r>
            <a:r>
              <a:rPr lang="ru-RU" sz="2900" b="1" dirty="0"/>
              <a:t>, больные получающие кортикостероидную, лучевую, </a:t>
            </a:r>
            <a:r>
              <a:rPr lang="ru-RU" sz="2900" b="1" dirty="0" err="1"/>
              <a:t>цитостатическеую</a:t>
            </a:r>
            <a:r>
              <a:rPr lang="ru-RU" sz="2900" b="1" dirty="0"/>
              <a:t> и </a:t>
            </a:r>
            <a:r>
              <a:rPr lang="ru-RU" sz="2900" b="1" dirty="0" err="1"/>
              <a:t>иммуносупрессивную</a:t>
            </a:r>
            <a:r>
              <a:rPr lang="ru-RU" sz="2900" b="1" dirty="0"/>
              <a:t> терапию.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900" b="1" dirty="0" smtClean="0"/>
              <a:t>Лица </a:t>
            </a:r>
            <a:r>
              <a:rPr lang="ru-RU" sz="2900" b="1" dirty="0"/>
              <a:t>без определенного места жительства.  Беженцы.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900" b="1" dirty="0" smtClean="0"/>
              <a:t>Лица</a:t>
            </a:r>
            <a:r>
              <a:rPr lang="ru-RU" sz="2900" b="1" dirty="0"/>
              <a:t>, проживающие в стационарных организациях социального обслуживания.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900" b="1" dirty="0" smtClean="0"/>
              <a:t>Работники </a:t>
            </a:r>
            <a:r>
              <a:rPr lang="ru-RU" sz="2900" b="1" dirty="0"/>
              <a:t>организаций социального обслуживания.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900" b="1" dirty="0" smtClean="0"/>
              <a:t>Работники </a:t>
            </a:r>
            <a:r>
              <a:rPr lang="ru-RU" sz="2900" b="1" dirty="0"/>
              <a:t>медицинских, в том числе санаторно-курортных организаций, образовательных, оздоровительных и спортивных организаций для детей.</a:t>
            </a: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9681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332656"/>
            <a:ext cx="118093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b="1" dirty="0" smtClean="0">
                <a:solidFill>
                  <a:prstClr val="black"/>
                </a:solidFill>
              </a:rPr>
              <a:t>Федеральный </a:t>
            </a:r>
            <a:r>
              <a:rPr lang="ru-RU" sz="2200" b="1" dirty="0">
                <a:solidFill>
                  <a:prstClr val="black"/>
                </a:solidFill>
              </a:rPr>
              <a:t>закон от 21 ноября 2011 г. N 323-ФЗ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«ОБ ОСНОВАХ ОХРАНЫ ЗДОРОВЬЯ </a:t>
            </a:r>
            <a:r>
              <a:rPr lang="ru-RU" sz="2000" b="1" i="1" dirty="0" smtClean="0">
                <a:solidFill>
                  <a:srgbClr val="7030A0"/>
                </a:solidFill>
              </a:rPr>
              <a:t>ГРАЖДАН В РФ»</a:t>
            </a:r>
            <a:endParaRPr lang="ru-RU" sz="2000" b="1" i="1" dirty="0">
              <a:solidFill>
                <a:srgbClr val="7030A0"/>
              </a:solidFill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200" b="1" dirty="0">
                <a:solidFill>
                  <a:prstClr val="black"/>
                </a:solidFill>
              </a:rPr>
              <a:t>Федеральный закон от 25 декабря 2018 г. N 489-ФЗ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"О ВНЕСЕНИИ ИЗМЕНЕНИЙ В СТАТЬЮ 40 ФЕДЕРАЛЬНОГО ЗАКОНА "ОБ ОБЯЗАТЕЛЬНОМ МЕДИЦИНСКОМ СТРАХОВАНИИ В РОССИЙСКОЙ ФЕДЕРАЦИИ" </a:t>
            </a:r>
          </a:p>
          <a:p>
            <a:pPr algn="ctr">
              <a:lnSpc>
                <a:spcPct val="120000"/>
              </a:lnSpc>
            </a:pPr>
            <a:r>
              <a:rPr lang="ru-RU" sz="2200" b="1" dirty="0">
                <a:solidFill>
                  <a:prstClr val="black"/>
                </a:solidFill>
              </a:rPr>
              <a:t>и Федеральный закон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«ОБ ОСНОВАХ ОХРАНЫ ЗДОРОВЬЯ ГРАЖДАН В РОССИЙСКОЙ ФЕДЕРАЦИИ»</a:t>
            </a:r>
          </a:p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по вопросам клинических </a:t>
            </a:r>
            <a:r>
              <a:rPr lang="ru-RU" sz="2000" b="1" dirty="0" smtClean="0">
                <a:solidFill>
                  <a:srgbClr val="7030A0"/>
                </a:solidFill>
              </a:rPr>
              <a:t>рекомендаций" вступил в силу с 1 января 2022 г.</a:t>
            </a: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200" b="1" dirty="0">
                <a:solidFill>
                  <a:prstClr val="black"/>
                </a:solidFill>
              </a:rPr>
              <a:t>Приказ Министерства здравоохранения РФ №</a:t>
            </a:r>
            <a:r>
              <a:rPr lang="en-US" sz="2200" b="1" dirty="0">
                <a:solidFill>
                  <a:prstClr val="black"/>
                </a:solidFill>
              </a:rPr>
              <a:t> 932</a:t>
            </a:r>
            <a:r>
              <a:rPr lang="ru-RU" sz="2200" b="1" dirty="0" smtClean="0">
                <a:solidFill>
                  <a:prstClr val="black"/>
                </a:solidFill>
              </a:rPr>
              <a:t>н </a:t>
            </a:r>
            <a:r>
              <a:rPr lang="ru-RU" sz="2200" b="1" dirty="0">
                <a:solidFill>
                  <a:prstClr val="black"/>
                </a:solidFill>
              </a:rPr>
              <a:t>от 15 ноября 2012 г. 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«ОБ УТВЕРЖДЕНИИ ПОРЯДКА ОКАЗАНИЯ МЕДИЦИНСКОЙ </a:t>
            </a:r>
            <a:r>
              <a:rPr lang="ru-RU" sz="2000" b="1" i="1" dirty="0" smtClean="0">
                <a:solidFill>
                  <a:srgbClr val="7030A0"/>
                </a:solidFill>
              </a:rPr>
              <a:t>ПОМОЩИ БОЛЬНЫМ ТУБЕРКУЛЕЗОМ»</a:t>
            </a:r>
          </a:p>
          <a:p>
            <a:pPr algn="ctr">
              <a:lnSpc>
                <a:spcPct val="120000"/>
              </a:lnSpc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200" b="1" dirty="0">
                <a:solidFill>
                  <a:prstClr val="black"/>
                </a:solidFill>
              </a:rPr>
              <a:t>Приказ МЗ РФ № 109 от 21 марта 2003 года 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«О СОВЕРШЕНСТВОВАНИИ ПРОТИВОТУБЕРКУЛЕЗНЫХ МЕРОПРИЯТИЙ В РФ</a:t>
            </a:r>
            <a:r>
              <a:rPr lang="ru-RU" sz="2000" b="1" i="1" dirty="0" smtClean="0">
                <a:solidFill>
                  <a:srgbClr val="7030A0"/>
                </a:solidFill>
              </a:rPr>
              <a:t>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СРОКИ ПРОВЕДЕНИЯ ПРОФИЛАКТИЧЕСКИХ ОСМОТРОВ В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ОТНОШЕНИИ ОТДЕЛЬНЫХ ГРУПП НАСЕЛЕНИЯ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440" y="1628800"/>
            <a:ext cx="9937104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spc="300" dirty="0" smtClean="0">
                <a:solidFill>
                  <a:srgbClr val="5C2C04"/>
                </a:solidFill>
              </a:rPr>
              <a:t>В ИНДИВИДУАЛЬНОМ ПОРЯДКЕ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/>
              <a:t>Лица, проживающие совместно с беременными женщинами и новорожденными.</a:t>
            </a:r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2000" b="1" dirty="0"/>
              <a:t>Лица, у которых диагноз ВИЧ-инфекции установлен впервые.</a:t>
            </a:r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2000" b="1" dirty="0"/>
              <a:t>Лица из окружения детей, имеющих измененную чувствительность к аллергенам туберкулезным, если с момента последнего обследования прошло более 6 месяцев.</a:t>
            </a:r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2000" b="1" dirty="0"/>
              <a:t>Лица, в отношении которых имеются данные о наличии контакта с больным с заразной формой туберкулеза.</a:t>
            </a:r>
          </a:p>
        </p:txBody>
      </p:sp>
    </p:spTree>
    <p:extLst>
      <p:ext uri="{BB962C8B-B14F-4D97-AF65-F5344CB8AC3E}">
        <p14:creationId xmlns:p14="http://schemas.microsoft.com/office/powerpoint/2010/main" val="12099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343472" y="404664"/>
            <a:ext cx="8795891" cy="569133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400" b="1" spc="300" dirty="0" smtClean="0">
                <a:solidFill>
                  <a:srgbClr val="7030A0"/>
                </a:solidFill>
              </a:rPr>
              <a:t>ВЫЯВЛЕНИЕ БОЛЬНЫХ ТУБЕРКУЛЕЗОМ</a:t>
            </a:r>
            <a:endParaRPr lang="ru-RU" altLang="ru-RU" sz="2400" b="1" spc="300" dirty="0">
              <a:solidFill>
                <a:srgbClr val="7030A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63976" y="1362038"/>
            <a:ext cx="2519363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АКТИВНОЕ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1649" y="1376748"/>
            <a:ext cx="3360508" cy="30603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ПРИ ОБРАЩЕНИИ</a:t>
            </a:r>
          </a:p>
          <a:p>
            <a:pPr algn="ctr" eaLnBrk="1" hangingPunct="1"/>
            <a:r>
              <a:rPr lang="ru-RU" altLang="ru-RU" b="1" dirty="0" smtClean="0">
                <a:latin typeface="Calibri" panose="020F0502020204030204" pitchFamily="34" charset="0"/>
              </a:rPr>
              <a:t>за </a:t>
            </a:r>
            <a:r>
              <a:rPr lang="ru-RU" altLang="ru-RU" b="1" dirty="0">
                <a:latin typeface="Calibri" panose="020F0502020204030204" pitchFamily="34" charset="0"/>
              </a:rPr>
              <a:t>медицинской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помощью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в учреждения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здравоохранения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различного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профиля с жалобами, 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связанными с 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туберкулезным процессом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56069" y="2708275"/>
            <a:ext cx="2305265" cy="1676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При массовых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 проверочных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профилактических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обследованиях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295489" y="2709739"/>
            <a:ext cx="1764570" cy="11527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При 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обследовании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групп риска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919300" y="4795837"/>
            <a:ext cx="7345052" cy="1441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При обследовании лиц,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обратившихся в лечебное учреждение по поводу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какого-либо заболевания и предъявляющих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жалобы, не связанные с туберкулезным процессом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5951539" y="981076"/>
            <a:ext cx="7207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672264" y="981076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000375" y="2276475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000375" y="227647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240463" y="2276476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5115880" y="227647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123656" y="19161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5209" y="540346"/>
            <a:ext cx="8064500" cy="59658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2400" b="1" dirty="0"/>
              <a:t>Для оценки эффективности противотуберкулезных </a:t>
            </a:r>
            <a:r>
              <a:rPr lang="ru-RU" altLang="ru-RU" sz="2400" b="1" dirty="0" smtClean="0"/>
              <a:t>мероприятий</a:t>
            </a:r>
          </a:p>
          <a:p>
            <a:pPr algn="ctr">
              <a:buFontTx/>
              <a:buNone/>
            </a:pPr>
            <a:endParaRPr lang="ru-RU" altLang="ru-RU" sz="2400" b="1" dirty="0" smtClean="0"/>
          </a:p>
          <a:p>
            <a:pPr algn="ctr">
              <a:buFontTx/>
              <a:buNone/>
            </a:pPr>
            <a:r>
              <a:rPr lang="ru-RU" altLang="ru-RU" sz="2400" b="1" dirty="0" smtClean="0"/>
              <a:t> </a:t>
            </a:r>
            <a:r>
              <a:rPr lang="ru-RU" altLang="ru-RU" sz="2400" b="1" dirty="0">
                <a:solidFill>
                  <a:srgbClr val="7030A0"/>
                </a:solidFill>
              </a:rPr>
              <a:t>впервые выявленные больные делятся на три группы:</a:t>
            </a:r>
          </a:p>
          <a:p>
            <a:pPr>
              <a:buFontTx/>
              <a:buNone/>
            </a:pPr>
            <a:endParaRPr lang="ru-RU" altLang="ru-RU" sz="16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ru-RU" altLang="ru-RU" sz="2400" b="1" dirty="0"/>
              <a:t>своевременно выявленные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ru-RU" altLang="ru-RU" sz="2400" b="1" dirty="0"/>
              <a:t>несвоевременно выявленные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ru-RU" altLang="ru-RU" sz="2400" b="1" dirty="0"/>
              <a:t>поздно выявленные (больные с запущенными формами туберкулеза)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4C433F60-CDF7-436A-B7DA-9286A6078137}" type="slidenum">
              <a:rPr lang="ru-RU" altLang="ru-RU">
                <a:solidFill>
                  <a:srgbClr val="898989"/>
                </a:solidFill>
              </a:rPr>
              <a:pPr eaLnBrk="0" hangingPunct="0"/>
              <a:t>62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86844" y="1772816"/>
            <a:ext cx="7837116" cy="3456384"/>
          </a:xfrm>
        </p:spPr>
        <p:txBody>
          <a:bodyPr>
            <a:normAutofit/>
          </a:bodyPr>
          <a:lstStyle/>
          <a:p>
            <a:r>
              <a:rPr lang="ru-RU" altLang="ru-RU" sz="2400" b="1" dirty="0"/>
              <a:t>с неосложненным течением локальных форм первичного туберкулеза</a:t>
            </a:r>
          </a:p>
          <a:p>
            <a:endParaRPr lang="ru-RU" altLang="ru-RU" sz="800" b="1" dirty="0"/>
          </a:p>
          <a:p>
            <a:r>
              <a:rPr lang="ru-RU" altLang="ru-RU" sz="2400" b="1" dirty="0"/>
              <a:t>диссеминированным, очаговым, инфильтративным туберкулезом без распада легочной </a:t>
            </a:r>
            <a:r>
              <a:rPr lang="ru-RU" altLang="ru-RU" sz="2400" b="1" dirty="0" smtClean="0"/>
              <a:t>ткани</a:t>
            </a:r>
            <a:endParaRPr lang="ru-RU" altLang="ru-RU" sz="800" b="1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70D77E98-67D8-4BF6-B515-EA28DC7F77C0}" type="slidenum">
              <a:rPr lang="ru-RU" altLang="ru-RU">
                <a:solidFill>
                  <a:srgbClr val="898989"/>
                </a:solidFill>
              </a:rPr>
              <a:pPr eaLnBrk="0" hangingPunct="0"/>
              <a:t>63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9617" y="624467"/>
            <a:ext cx="892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spc="300" dirty="0" smtClean="0">
                <a:solidFill>
                  <a:srgbClr val="7030A0"/>
                </a:solidFill>
              </a:rPr>
              <a:t>СВОЕВРЕМЕННО ВЫЯВЛЕННЫЕ БОЛЬНЫЕ</a:t>
            </a:r>
            <a:endParaRPr lang="ru-RU" altLang="ru-RU" sz="2400" b="1" spc="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783632" y="2060848"/>
            <a:ext cx="7056784" cy="345638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ru-RU" altLang="ru-RU" sz="2400" b="1" dirty="0">
              <a:latin typeface="Times New Roman" panose="02020603050405020304" pitchFamily="18" charset="0"/>
            </a:endParaRPr>
          </a:p>
          <a:p>
            <a:r>
              <a:rPr lang="ru-RU" altLang="ru-RU" sz="2400" b="1" dirty="0"/>
              <a:t>с осложненным течением локальных форм первичного туберкулеза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b="1" dirty="0"/>
          </a:p>
          <a:p>
            <a:r>
              <a:rPr lang="ru-RU" altLang="ru-RU" sz="2400" b="1" dirty="0"/>
              <a:t>диссеминированным, очаговым, инфильтративным туберкулезом с распадом легочной </a:t>
            </a:r>
            <a:r>
              <a:rPr lang="ru-RU" altLang="ru-RU" sz="2400" b="1" dirty="0" smtClean="0"/>
              <a:t>ткани</a:t>
            </a:r>
            <a:endParaRPr lang="ru-RU" altLang="ru-RU" sz="2400" b="1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70D77E98-67D8-4BF6-B515-EA28DC7F77C0}" type="slidenum">
              <a:rPr lang="ru-RU" altLang="ru-RU">
                <a:solidFill>
                  <a:srgbClr val="898989"/>
                </a:solidFill>
              </a:rPr>
              <a:pPr eaLnBrk="0" hangingPunct="0"/>
              <a:t>64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7488" y="1228262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altLang="ru-RU" sz="2400" b="1" spc="300" dirty="0" smtClean="0">
                <a:solidFill>
                  <a:srgbClr val="7030A0"/>
                </a:solidFill>
              </a:rPr>
              <a:t>НЕСВОЕВРЕМЕННО ВЫЯВЛЕННЫЕ БОЛЬНЫЕ</a:t>
            </a:r>
            <a:endParaRPr lang="ru-RU" altLang="ru-RU" sz="2400" b="1" spc="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41970" y="904875"/>
            <a:ext cx="8784977" cy="4108301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400" b="1" spc="300" dirty="0" smtClean="0">
                <a:solidFill>
                  <a:srgbClr val="7030A0"/>
                </a:solidFill>
              </a:rPr>
              <a:t>ПОЗДНО ВЫЯВЛЕННЫЕ БОЛЬНЫЕ</a:t>
            </a:r>
          </a:p>
          <a:p>
            <a:pPr algn="ctr">
              <a:buFontTx/>
              <a:buNone/>
            </a:pPr>
            <a:endParaRPr lang="ru-RU" altLang="ru-RU" sz="2000" b="1" i="1" u="sng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2400" b="1" dirty="0"/>
              <a:t>фиброзно-кавернозным туберкулезом легких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/>
              <a:t>хроническим диссеминированным туберкулезом легких со сформированными кавернами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/>
              <a:t>казеозной пневмонией и другими остро текущими формами туберкулезного процесса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B3A0ED8-8A00-4951-AF2D-4A6D2C2C907A}" type="slidenum">
              <a:rPr lang="ru-RU" altLang="ru-RU">
                <a:solidFill>
                  <a:srgbClr val="898989"/>
                </a:solidFill>
              </a:rPr>
              <a:pPr eaLnBrk="0" hangingPunct="0"/>
              <a:t>65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9416" y="980728"/>
            <a:ext cx="10153128" cy="3816424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 spc="300" dirty="0" smtClean="0">
                <a:solidFill>
                  <a:srgbClr val="7030A0"/>
                </a:solidFill>
              </a:rPr>
              <a:t>ПРИЧИНЫ НЕСВОЕВРЕМЕННОГО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 spc="300" dirty="0" smtClean="0">
                <a:solidFill>
                  <a:srgbClr val="7030A0"/>
                </a:solidFill>
              </a:rPr>
              <a:t>ВЫЯВЛЕНИЯ ТУБЕРКУЛЕЗА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900" b="1" spc="300" dirty="0" smtClean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1050" b="1" dirty="0">
              <a:solidFill>
                <a:srgbClr val="7030A0"/>
              </a:solidFill>
            </a:endParaRPr>
          </a:p>
          <a:p>
            <a:pPr>
              <a:buFontTx/>
              <a:buAutoNum type="arabicPeriod"/>
            </a:pPr>
            <a:r>
              <a:rPr lang="ru-RU" altLang="ru-RU" sz="2400" b="1" dirty="0">
                <a:solidFill>
                  <a:prstClr val="black"/>
                </a:solidFill>
              </a:rPr>
              <a:t>Невнимательное отношение больного к своему 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здоровью</a:t>
            </a:r>
            <a:endParaRPr lang="ru-RU" altLang="ru-RU" sz="2400" b="1" dirty="0"/>
          </a:p>
          <a:p>
            <a:pPr marL="0" indent="0">
              <a:buNone/>
            </a:pPr>
            <a:endParaRPr lang="ru-RU" altLang="ru-RU" sz="1000" b="1" dirty="0"/>
          </a:p>
          <a:p>
            <a:pPr>
              <a:buFontTx/>
              <a:buNone/>
            </a:pPr>
            <a:r>
              <a:rPr lang="ru-RU" altLang="ru-RU" sz="2400" b="1" dirty="0"/>
              <a:t>2. Особенности течения болезни</a:t>
            </a:r>
          </a:p>
          <a:p>
            <a:pPr>
              <a:buFontTx/>
              <a:buNone/>
            </a:pPr>
            <a:endParaRPr lang="ru-RU" altLang="ru-RU" sz="1000" b="1" dirty="0"/>
          </a:p>
          <a:p>
            <a:pPr>
              <a:buFontTx/>
              <a:buNone/>
            </a:pPr>
            <a:r>
              <a:rPr lang="ru-RU" altLang="ru-RU" sz="2800" b="1" dirty="0"/>
              <a:t>3. </a:t>
            </a:r>
            <a:r>
              <a:rPr lang="ru-RU" altLang="ru-RU" sz="2400" b="1" dirty="0"/>
              <a:t>Упущения и диагностические ошибки врачей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A2570D6-0DDB-4B90-BACE-C75F4FEC8C71}" type="slidenum">
              <a:rPr lang="ru-RU" altLang="ru-RU">
                <a:solidFill>
                  <a:srgbClr val="898989"/>
                </a:solidFill>
              </a:rPr>
              <a:pPr eaLnBrk="0" hangingPunct="0"/>
              <a:t>66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0" y="476672"/>
            <a:ext cx="1015312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ГРУППЫ ДИСПАНСЕРНОГО НАБЛЮДЕНИЯ </a:t>
            </a:r>
            <a:r>
              <a:rPr lang="ru-RU" sz="2000" b="1" spc="3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КОНТИНГЕНТОВ </a:t>
            </a: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ПРОТИВОТУБЕРКУЛЕЗНЫХ </a:t>
            </a:r>
            <a:r>
              <a:rPr lang="ru-RU" sz="2000" b="1" spc="3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УЧРЕЖДЕНИЙ</a:t>
            </a:r>
          </a:p>
          <a:p>
            <a:pPr indent="450215" algn="ctr">
              <a:lnSpc>
                <a:spcPct val="150000"/>
              </a:lnSpc>
            </a:pPr>
            <a:endParaRPr lang="ru-RU" sz="10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Приказ Министерства здравоохранения Российской </a:t>
            </a:r>
            <a:r>
              <a:rPr lang="ru-RU" sz="2000" b="1" dirty="0">
                <a:solidFill>
                  <a:srgbClr val="5C2C04"/>
                </a:solidFill>
                <a:ea typeface="Times New Roman" panose="02020603050405020304" pitchFamily="18" charset="0"/>
              </a:rPr>
              <a:t>Федерации</a:t>
            </a:r>
          </a:p>
          <a:p>
            <a:pPr indent="450215" algn="ctr">
              <a:lnSpc>
                <a:spcPct val="150000"/>
              </a:lnSpc>
            </a:pPr>
            <a:r>
              <a:rPr lang="ru-RU" sz="2000" b="1" dirty="0">
                <a:solidFill>
                  <a:srgbClr val="5C2C04"/>
                </a:solidFill>
                <a:ea typeface="Times New Roman" panose="02020603050405020304" pitchFamily="18" charset="0"/>
              </a:rPr>
              <a:t>от 13 марта 2019 г. N </a:t>
            </a:r>
            <a:r>
              <a:rPr lang="ru-RU" sz="2000" b="1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127н</a:t>
            </a:r>
          </a:p>
          <a:p>
            <a:pPr indent="450215" algn="ctr">
              <a:lnSpc>
                <a:spcPct val="150000"/>
              </a:lnSpc>
            </a:pPr>
            <a:endParaRPr lang="ru-RU" sz="1000" b="1" dirty="0" smtClean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endParaRPr lang="ru-RU" sz="1000" b="1" dirty="0" smtClean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sz="2000" b="1" i="1" spc="3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«ПОРЯДОК ДИСПАНСЕРНОГО </a:t>
            </a:r>
            <a:r>
              <a:rPr lang="ru-RU" sz="2000" b="1" i="1" spc="300" dirty="0">
                <a:solidFill>
                  <a:srgbClr val="002060"/>
                </a:solidFill>
                <a:ea typeface="Times New Roman" panose="02020603050405020304" pitchFamily="18" charset="0"/>
              </a:rPr>
              <a:t>НАБЛЮДЕНИЯ ЗА БОЛЬНЫМИ ТУБЕРКУЛЕЗОМ, ЛИЦАМИ</a:t>
            </a:r>
            <a:r>
              <a:rPr lang="ru-RU" sz="2000" b="1" i="1" spc="3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, НАХОДЯЩИМИСЯ </a:t>
            </a:r>
            <a:r>
              <a:rPr lang="ru-RU" sz="2000" b="1" i="1" spc="300" dirty="0">
                <a:solidFill>
                  <a:srgbClr val="002060"/>
                </a:solidFill>
                <a:ea typeface="Times New Roman" panose="02020603050405020304" pitchFamily="18" charset="0"/>
              </a:rPr>
              <a:t>ИЛИ НАХОДИВШИМИСЯ В </a:t>
            </a:r>
            <a:r>
              <a:rPr lang="ru-RU" sz="2000" b="1" i="1" spc="3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КОНТАКТЕ С </a:t>
            </a:r>
            <a:r>
              <a:rPr lang="ru-RU" sz="2000" b="1" i="1" spc="300" dirty="0">
                <a:solidFill>
                  <a:srgbClr val="002060"/>
                </a:solidFill>
                <a:ea typeface="Times New Roman" panose="02020603050405020304" pitchFamily="18" charset="0"/>
              </a:rPr>
              <a:t>ИСТОЧНИКОМ ТУБЕРКУЛЕЗА, А ТАКЖЕ ЛИЦАМИ С </a:t>
            </a:r>
            <a:r>
              <a:rPr lang="ru-RU" sz="2000" b="1" i="1" spc="3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ПОДОЗРЕНИЕМ НА </a:t>
            </a:r>
            <a:r>
              <a:rPr lang="ru-RU" sz="2000" b="1" i="1" spc="300" dirty="0">
                <a:solidFill>
                  <a:srgbClr val="002060"/>
                </a:solidFill>
                <a:ea typeface="Times New Roman" panose="02020603050405020304" pitchFamily="18" charset="0"/>
              </a:rPr>
              <a:t>ТУБЕРКУЛЕЗ И ИЗЛЕЧЕННЫМИ ОТ </a:t>
            </a:r>
            <a:r>
              <a:rPr lang="ru-RU" sz="2000" b="1" i="1" spc="3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ТУБЕРКУЛЕЗА»</a:t>
            </a:r>
            <a:endParaRPr lang="ru-RU" sz="2000" b="1" i="1" spc="3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188641"/>
            <a:ext cx="11377264" cy="553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ГРУППЫ ДИСПАНСЕРНОГО НАБЛЮДЕНИЯ И </a:t>
            </a:r>
            <a:r>
              <a:rPr lang="ru-RU" sz="2000" b="1" spc="3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УЧЕТА</a:t>
            </a:r>
          </a:p>
          <a:p>
            <a:pPr indent="450215" algn="ctr">
              <a:lnSpc>
                <a:spcPct val="120000"/>
              </a:lnSpc>
            </a:pPr>
            <a:r>
              <a:rPr lang="ru-RU" sz="2000" b="1" spc="3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КОНТИНГЕНТОВ </a:t>
            </a: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ПРОТИВОТУБЕРКУЛЕЗНЫХ </a:t>
            </a:r>
            <a:r>
              <a:rPr lang="ru-RU" sz="2000" b="1" spc="3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УЧРЕЖДЕНИЙ</a:t>
            </a:r>
            <a:endParaRPr lang="ru-RU" sz="2000" b="1" spc="3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sz="2400" b="1" spc="300" dirty="0">
                <a:solidFill>
                  <a:srgbClr val="5C2C04"/>
                </a:solidFill>
                <a:ea typeface="Times New Roman" panose="02020603050405020304" pitchFamily="18" charset="0"/>
              </a:rPr>
              <a:t>НУЛЕВАЯ ГРУППА – </a:t>
            </a: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0</a:t>
            </a:r>
          </a:p>
          <a:p>
            <a:pPr indent="450215" algn="ctr">
              <a:lnSpc>
                <a:spcPct val="150000"/>
              </a:lnSpc>
            </a:pPr>
            <a:endParaRPr lang="ru-RU" sz="800" b="1" dirty="0" smtClean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ЛИЦА С ПОДОЗРЕНИЕМ НА ТУБЕРКУЛЕЗ У КОТОРЫХ ПРИ ОКАЗАНИИ МЕДИЦИНСКОЙ ПОМОЩИ ИЛИ ПРОВЕДЕНИИ МЕДИЦИНСКОГО ОСМОТРА, ДИСПАНСЕРИЗАЦИИ ВЫЯВЛЕНЫ ПРИЗНАКИ ВОЗМОЖНОГО ЗАБОЛЕВАНИЯ ТУБЕРКУЛЕЗОМ, ПРИ НАЛИЧИИ КОТОРЫХ ТРЕБУЕТСЯ ПРОВЕДЕНИЕ ДОПОЛНИТЕЛЬНОГО ОБСЛЕДОВАНИЯ</a:t>
            </a:r>
            <a:endParaRPr lang="ru-RU" sz="1600" b="1" i="1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</a:pPr>
            <a:endParaRPr lang="ru-RU" sz="1600" b="1" dirty="0" smtClean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ЛИЦА</a:t>
            </a:r>
            <a:r>
              <a:rPr lang="ru-RU" sz="16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, ИНФИЦИРОВАННЫЕ ВИРУСОМ ИММУНОДЕФИЦИТА ЧЕЛОВЕКА, НУЖДАЮЩИЕСЯ В ПРОВЕДЕНИИ "ПРОБНОЙ" ХИМИОТЕРАПИИ ТУБЕРКУЛЕЗА С ЦЕЛЬЮ ИСКЛЮЧЕНИЯ (ПОДТВЕРЖДЕНИЯ) ДИАГНОЗА АКТИВНОГО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ТУБЕРКУЛЕЗА</a:t>
            </a:r>
          </a:p>
          <a:p>
            <a:pPr marL="342900" lvl="0" indent="-342900" algn="ctr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ru-RU" b="1" i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indent="450215" algn="ctr">
              <a:lnSpc>
                <a:spcPct val="130000"/>
              </a:lnSpc>
            </a:pPr>
            <a:r>
              <a:rPr 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При исключении диагноза туберкулез диспансерное наблюдение прекращается.</a:t>
            </a:r>
          </a:p>
          <a:p>
            <a:pPr lvl="0" indent="450215" algn="ctr">
              <a:lnSpc>
                <a:spcPct val="130000"/>
              </a:lnSpc>
            </a:pPr>
            <a:r>
              <a:rPr 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При установлении диагноза туберкулез и начале химиотерапии осуществляется перевод пациента в I ГДН.</a:t>
            </a:r>
          </a:p>
          <a:p>
            <a:pPr lvl="0" indent="450215" algn="ctr">
              <a:lnSpc>
                <a:spcPct val="130000"/>
              </a:lnSpc>
            </a:pPr>
            <a:r>
              <a:rPr 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При установлении диагноза туберкулез и не начатой химиотерапии осуществляется перевод пациента во IIA ГДН</a:t>
            </a:r>
            <a:r>
              <a:rPr 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504" y="188641"/>
            <a:ext cx="9145016" cy="244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ГРУППЫ ДИСПАНСЕРНОГО НАБЛЮДЕНИЯ И УЧЕТА</a:t>
            </a:r>
          </a:p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КОНТИНГЕНТОВ ПРОТИВОТУБЕРКУЛЕЗНЫХ УЧРЕЖДЕНИЙ</a:t>
            </a:r>
          </a:p>
          <a:p>
            <a:pPr lvl="0" indent="450215" algn="ctr">
              <a:lnSpc>
                <a:spcPct val="150000"/>
              </a:lnSpc>
            </a:pPr>
            <a:r>
              <a:rPr lang="ru-RU" sz="2400" b="1" spc="300" dirty="0">
                <a:solidFill>
                  <a:srgbClr val="5C2C04"/>
                </a:solidFill>
                <a:ea typeface="Times New Roman" panose="02020603050405020304" pitchFamily="18" charset="0"/>
              </a:rPr>
              <a:t>ПЕРВАЯГРУППА – </a:t>
            </a:r>
            <a:r>
              <a:rPr lang="en-US" sz="2400" b="1" dirty="0">
                <a:solidFill>
                  <a:srgbClr val="5C2C04"/>
                </a:solidFill>
                <a:ea typeface="Times New Roman" panose="02020603050405020304" pitchFamily="18" charset="0"/>
              </a:rPr>
              <a:t>I</a:t>
            </a:r>
            <a:endParaRPr lang="ru-RU" sz="2400" b="1" spc="300" dirty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endParaRPr lang="ru-RU" sz="800" b="1" dirty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marL="342900" indent="-342900" algn="ctr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БОЛЬНЫЕ ТУБЕРКУЛЕЗОМ, ПОЛУЧАЮЩИЕ ЛЕЧЕНИЕ ПО ЛЮБОМУ РЕЖИМУ ХИМИОТЕРАПИИ ТУБЕРКУЛЕЗА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425" y="2996952"/>
            <a:ext cx="9865096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prstClr val="black"/>
                </a:solidFill>
              </a:rPr>
              <a:t>	</a:t>
            </a:r>
            <a:r>
              <a:rPr lang="ru-RU" sz="1600" b="1" dirty="0" smtClean="0">
                <a:solidFill>
                  <a:prstClr val="black"/>
                </a:solidFill>
              </a:rPr>
              <a:t>РЕКОМЕНДУЕМЫЙ СРОК ДИСПАНСЕРНОГО НАБЛЮДЕНИЯ: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prstClr val="black"/>
                </a:solidFill>
              </a:rPr>
              <a:t>В течение всего курса химиотерапии до установления исхода лечения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prstClr val="black"/>
                </a:solidFill>
              </a:rPr>
              <a:t>"Эффективный курс химиотерапии«</a:t>
            </a:r>
          </a:p>
          <a:p>
            <a:pPr algn="ctr">
              <a:lnSpc>
                <a:spcPct val="120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</a:pPr>
            <a:endParaRPr lang="ru-RU" sz="8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При </a:t>
            </a:r>
            <a:r>
              <a:rPr lang="ru-RU" sz="2000" b="1" dirty="0">
                <a:solidFill>
                  <a:srgbClr val="002060"/>
                </a:solidFill>
              </a:rPr>
              <a:t>установленном исходе лечения </a:t>
            </a:r>
            <a:r>
              <a:rPr lang="ru-RU" sz="2000" b="1" dirty="0" smtClean="0">
                <a:solidFill>
                  <a:srgbClr val="002060"/>
                </a:solidFill>
              </a:rPr>
              <a:t>"ЭФФЕКТИВНЫЙ КУРС ХИМИОТЕРАПИИ" </a:t>
            </a:r>
            <a:r>
              <a:rPr lang="ru-RU" sz="2000" b="1" dirty="0">
                <a:solidFill>
                  <a:srgbClr val="002060"/>
                </a:solidFill>
              </a:rPr>
              <a:t>осуществляется перевод пациента 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III ГДН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404664"/>
            <a:ext cx="11233248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/>
              <a:t>Санитарно-эпидемиологические правила от 28 января 2021 </a:t>
            </a:r>
            <a:r>
              <a:rPr lang="ru-RU" sz="2000" b="1" dirty="0"/>
              <a:t>г. N </a:t>
            </a:r>
            <a:r>
              <a:rPr lang="ru-RU" sz="2000" b="1" dirty="0" smtClean="0"/>
              <a:t>4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/>
              <a:t>СанПиН    3.3686-21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 «САНИТАРНО-ЭПИДЕМИОЛОГИЧЕСКИЕ ТРЕБОВАНИЯ ПО ПРОФИЛАКТИКЕ ИНФЕКЦИОННЫХ БОЛЕЗНЕЙ»</a:t>
            </a:r>
            <a:endParaRPr lang="ru-RU" sz="2000" b="1" dirty="0"/>
          </a:p>
          <a:p>
            <a:pPr algn="ctr">
              <a:lnSpc>
                <a:spcPct val="120000"/>
              </a:lnSpc>
            </a:pPr>
            <a:r>
              <a:rPr lang="ru-RU" sz="2000" b="1" dirty="0"/>
              <a:t>Приказ Министерства здравоохранения </a:t>
            </a:r>
            <a:r>
              <a:rPr lang="ru-RU" sz="2000" b="1" dirty="0" smtClean="0"/>
              <a:t>РФ </a:t>
            </a:r>
            <a:r>
              <a:rPr lang="en-US" sz="2000" b="1" dirty="0" smtClean="0"/>
              <a:t>N </a:t>
            </a:r>
            <a:r>
              <a:rPr lang="en-US" sz="2000" b="1" dirty="0"/>
              <a:t>124</a:t>
            </a:r>
            <a:r>
              <a:rPr lang="ru-RU" sz="2000" b="1" dirty="0" smtClean="0"/>
              <a:t>н </a:t>
            </a:r>
            <a:r>
              <a:rPr lang="ru-RU" sz="2000" b="1" dirty="0"/>
              <a:t>от 21 марта 2017 г. </a:t>
            </a:r>
          </a:p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rgbClr val="7030A0"/>
                </a:solidFill>
              </a:rPr>
              <a:t>«</a:t>
            </a:r>
            <a:r>
              <a:rPr lang="ru-RU" sz="2000" b="1" i="1" dirty="0">
                <a:solidFill>
                  <a:srgbClr val="7030A0"/>
                </a:solidFill>
              </a:rPr>
              <a:t>ОБ УТВЕРЖДЕНИИ ПОРЯДКА И СРОКОВ ПРОВЕДЕНИЯ ПРОФИЛАКТИЧЕСКИХ МЕДИЦИНСКИХ ОСМОТРОВ ГРАЖДАН В ЦЕЛЯХ ВЫЯВЛЕНИЯ ТУБЕРКУЛЕЗА»</a:t>
            </a:r>
          </a:p>
          <a:p>
            <a:pPr algn="ctr">
              <a:lnSpc>
                <a:spcPct val="120000"/>
              </a:lnSpc>
            </a:pPr>
            <a:endParaRPr lang="ru-RU" sz="2000" b="1" dirty="0"/>
          </a:p>
          <a:p>
            <a:pPr algn="ctr">
              <a:lnSpc>
                <a:spcPct val="120000"/>
              </a:lnSpc>
            </a:pPr>
            <a:r>
              <a:rPr lang="ru-RU" sz="2000" b="1" dirty="0"/>
              <a:t>Приказ Минздрава России </a:t>
            </a:r>
            <a:r>
              <a:rPr lang="en-US" sz="2000" b="1" dirty="0"/>
              <a:t>N 951 </a:t>
            </a:r>
            <a:r>
              <a:rPr lang="ru-RU" sz="2000" b="1" dirty="0"/>
              <a:t> от 29 декабря 2014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«ОБ УТВЕРЖДЕНИИ МЕТОДИЧЕСКИХ РЕКОМЕНДАЦИЙ ПО СОВЕРШЕНСТВОВАНИЮ ДИАГНОСТИКИ И </a:t>
            </a:r>
            <a:r>
              <a:rPr lang="ru-RU" sz="2000" b="1" i="1" dirty="0" smtClean="0">
                <a:solidFill>
                  <a:srgbClr val="7030A0"/>
                </a:solidFill>
              </a:rPr>
              <a:t>ЛЕЧЕНИЯ ТУБЕРКУЛЕЗА </a:t>
            </a:r>
            <a:r>
              <a:rPr lang="ru-RU" sz="2000" b="1" i="1" dirty="0">
                <a:solidFill>
                  <a:srgbClr val="7030A0"/>
                </a:solidFill>
              </a:rPr>
              <a:t>ОРГАНОВ ДЫХАНИЯ</a:t>
            </a:r>
            <a:r>
              <a:rPr lang="ru-RU" sz="2000" b="1" i="1" dirty="0" smtClean="0">
                <a:solidFill>
                  <a:srgbClr val="7030A0"/>
                </a:solidFill>
              </a:rPr>
              <a:t>»</a:t>
            </a:r>
          </a:p>
          <a:p>
            <a:pPr algn="ctr">
              <a:lnSpc>
                <a:spcPct val="120000"/>
              </a:lnSpc>
            </a:pPr>
            <a:endParaRPr lang="ru-RU" sz="2000" b="1" i="1" dirty="0">
              <a:solidFill>
                <a:srgbClr val="7030A0"/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ru-RU" sz="2000" b="1" dirty="0">
                <a:solidFill>
                  <a:prstClr val="black"/>
                </a:solidFill>
              </a:rPr>
              <a:t>Приказ Министерства здравоохранения РФ </a:t>
            </a:r>
            <a:r>
              <a:rPr lang="en-US" sz="2000" b="1" dirty="0">
                <a:solidFill>
                  <a:prstClr val="black"/>
                </a:solidFill>
              </a:rPr>
              <a:t>N </a:t>
            </a:r>
            <a:r>
              <a:rPr lang="en-US" sz="2000" b="1" dirty="0" smtClean="0">
                <a:solidFill>
                  <a:prstClr val="black"/>
                </a:solidFill>
              </a:rPr>
              <a:t>12</a:t>
            </a:r>
            <a:r>
              <a:rPr lang="ru-RU" sz="2000" b="1" dirty="0" smtClean="0">
                <a:solidFill>
                  <a:prstClr val="black"/>
                </a:solidFill>
              </a:rPr>
              <a:t>7н </a:t>
            </a:r>
            <a:r>
              <a:rPr lang="ru-RU" sz="2000" b="1" dirty="0">
                <a:solidFill>
                  <a:prstClr val="black"/>
                </a:solidFill>
              </a:rPr>
              <a:t>от </a:t>
            </a:r>
            <a:r>
              <a:rPr lang="ru-RU" sz="2000" b="1" dirty="0" smtClean="0">
                <a:solidFill>
                  <a:prstClr val="black"/>
                </a:solidFill>
              </a:rPr>
              <a:t>13 марта 2019 </a:t>
            </a:r>
            <a:r>
              <a:rPr lang="ru-RU" sz="2000" b="1" dirty="0">
                <a:solidFill>
                  <a:prstClr val="black"/>
                </a:solidFill>
              </a:rPr>
              <a:t>г. 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 smtClean="0">
                <a:solidFill>
                  <a:srgbClr val="7030A0"/>
                </a:solidFill>
              </a:rPr>
              <a:t>«</a:t>
            </a:r>
            <a:r>
              <a:rPr lang="ru-RU" sz="2000" b="1" i="1" dirty="0">
                <a:solidFill>
                  <a:srgbClr val="7030A0"/>
                </a:solidFill>
              </a:rPr>
              <a:t>ПОРЯДОК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</a:t>
            </a:r>
            <a:r>
              <a:rPr lang="ru-RU" sz="2000" b="1" i="1" dirty="0" smtClean="0">
                <a:solidFill>
                  <a:srgbClr val="7030A0"/>
                </a:solidFill>
              </a:rPr>
              <a:t>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548" y="188640"/>
            <a:ext cx="974525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ГРУППЫ ДИСПАНСЕРНОГО НАБЛЮДЕНИЯ И УЧЕТА</a:t>
            </a:r>
          </a:p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КОНТИНГЕНТОВ ПРОТИВОТУБЕРКУЛЕЗНЫХ УЧРЕЖДЕНИЙ</a:t>
            </a:r>
          </a:p>
          <a:p>
            <a:pPr indent="450215" algn="ctr">
              <a:lnSpc>
                <a:spcPct val="150000"/>
              </a:lnSpc>
            </a:pP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ВТОРАЯ А </a:t>
            </a:r>
            <a:r>
              <a:rPr lang="ru-RU" sz="2400" b="1" spc="300" dirty="0">
                <a:solidFill>
                  <a:srgbClr val="5C2C04"/>
                </a:solidFill>
                <a:ea typeface="Times New Roman" panose="02020603050405020304" pitchFamily="18" charset="0"/>
              </a:rPr>
              <a:t>ГРУППА – </a:t>
            </a:r>
            <a:r>
              <a:rPr lang="en-US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II</a:t>
            </a: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 (А)</a:t>
            </a:r>
            <a:endParaRPr lang="en-US" sz="2400" b="1" spc="300" dirty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endParaRPr lang="ru-RU" sz="800" b="1" dirty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marL="342900" indent="-342900" algn="ctr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БОЛЬНЫЕ ТУБЕРКУЛЕЗОМ, У КОТОРЫХ НЕ ПРОВОДИТСЯ КУРС ХИМИОТЕРАПИИ, НО У КОТОРЫХ В РЕЗУЛЬТАТЕ КОМПЛЕКСНОГО ЛЕЧЕНИЯ МОЖЕТ БЫТЬ ДОСТИГНУТО КЛИНИЧЕСКОЕ ИЗЛЕЧЕНИЕ ТУБЕРКУЛЕЗА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7570" y="3068960"/>
            <a:ext cx="964907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prstClr val="black"/>
                </a:solidFill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</a:rPr>
              <a:t>ДЛИТЕЛЬНОСТЬ ДИСПАНСЕРНОГО НАБЛЮДЕНИЯ НЕ ОГРАНИЧЕНА</a:t>
            </a:r>
          </a:p>
          <a:p>
            <a:pPr algn="ctr">
              <a:lnSpc>
                <a:spcPct val="120000"/>
              </a:lnSpc>
            </a:pPr>
            <a:endParaRPr lang="ru-RU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</a:rPr>
              <a:t>		ГДН </a:t>
            </a:r>
            <a:r>
              <a:rPr lang="ru-RU" b="1" dirty="0">
                <a:solidFill>
                  <a:prstClr val="black"/>
                </a:solidFill>
              </a:rPr>
              <a:t>устанавливается в случаях: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</a:rPr>
              <a:t>1) если больной туберкулезом не начал назначенный курс химиотерапии;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</a:rPr>
              <a:t>2) при переводе пациента из I ГДН в случае прерывания курса химиотерапии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</a:rPr>
              <a:t>При привлечении больного туберкулезом к лечению и начале курса химиотерапии осуществляется перевод пациента в I </a:t>
            </a:r>
            <a:r>
              <a:rPr lang="ru-RU" b="1" dirty="0" smtClean="0">
                <a:solidFill>
                  <a:srgbClr val="002060"/>
                </a:solidFill>
              </a:rPr>
              <a:t>ГДН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0" y="188641"/>
            <a:ext cx="10657184" cy="244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ГРУППЫ ДИСПАНСЕРНОГО НАБЛЮДЕНИЯ И УЧЕТА</a:t>
            </a:r>
          </a:p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КОНТИНГЕНТОВ ПРОТИВОТУБЕРКУЛЕЗНЫХ УЧРЕЖДЕНИЙ</a:t>
            </a:r>
          </a:p>
          <a:p>
            <a:pPr indent="450215" algn="ctr">
              <a:lnSpc>
                <a:spcPct val="150000"/>
              </a:lnSpc>
            </a:pP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ВТОРАЯ Б </a:t>
            </a:r>
            <a:r>
              <a:rPr lang="ru-RU" sz="2400" b="1" spc="300" dirty="0">
                <a:solidFill>
                  <a:srgbClr val="5C2C04"/>
                </a:solidFill>
                <a:ea typeface="Times New Roman" panose="02020603050405020304" pitchFamily="18" charset="0"/>
              </a:rPr>
              <a:t>ГРУППА – </a:t>
            </a:r>
            <a:r>
              <a:rPr lang="en-US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II</a:t>
            </a: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 (Б)</a:t>
            </a:r>
            <a:endParaRPr lang="en-US" sz="2400" b="1" spc="300" dirty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endParaRPr lang="ru-RU" sz="800" b="1" dirty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marL="342900" indent="-342900" algn="ctr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БОЛЬНЫЕ ТУБЕРКУЛЕЗОМ, У КОТОРЫХ НЕ ПРОВОДИТСЯ КУРС ХИМИОТЕРАПИИ И ИЗЛЕЧЕНИЕ КОТОРЫХ НЕ МОЖЕТ БЫТЬ ДОСТИГНУТО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422" y="2996952"/>
            <a:ext cx="1036915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prstClr val="black"/>
                </a:solidFill>
              </a:rPr>
              <a:t>	</a:t>
            </a:r>
            <a:r>
              <a:rPr lang="ru-RU" sz="2000" b="1" spc="300" dirty="0" smtClean="0">
                <a:solidFill>
                  <a:prstClr val="black"/>
                </a:solidFill>
              </a:rPr>
              <a:t>ДЛИТЕЛЬНОСТЬ ДИСПАНСЕРНОГО НАБЛЮДЕНИЯ НЕ ОГРАНИЧЕНА</a:t>
            </a:r>
          </a:p>
          <a:p>
            <a:pPr algn="ctr">
              <a:lnSpc>
                <a:spcPct val="120000"/>
              </a:lnSpc>
            </a:pPr>
            <a:endParaRPr lang="ru-RU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prstClr val="black"/>
                </a:solidFill>
              </a:rPr>
              <a:t>		</a:t>
            </a:r>
            <a:endParaRPr lang="ru-RU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При появлении возможности применения методов лечения, которые могут привести к излечению туберкулеза, осуществляется перевод пациента в I ГДН.</a:t>
            </a:r>
          </a:p>
        </p:txBody>
      </p:sp>
    </p:spTree>
    <p:extLst>
      <p:ext uri="{BB962C8B-B14F-4D97-AF65-F5344CB8AC3E}">
        <p14:creationId xmlns:p14="http://schemas.microsoft.com/office/powerpoint/2010/main" val="41617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188641"/>
            <a:ext cx="11593288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ГРУППЫ ДИСПАНСЕРНОГО НАБЛЮДЕНИЯ И УЧЕТА</a:t>
            </a:r>
          </a:p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КОНТИНГЕНТОВ ПРОТИВОТУБЕРКУЛЕЗНЫХ </a:t>
            </a:r>
            <a:r>
              <a:rPr lang="ru-RU" sz="2000" b="1" spc="3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УЧРЕЖДЕНИЙ</a:t>
            </a:r>
          </a:p>
          <a:p>
            <a:pPr lvl="0" indent="450215" algn="ctr">
              <a:lnSpc>
                <a:spcPct val="120000"/>
              </a:lnSpc>
            </a:pP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ТРЕТЬЯ ГРУППА–(</a:t>
            </a:r>
            <a:r>
              <a:rPr lang="en-US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III</a:t>
            </a: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):</a:t>
            </a:r>
          </a:p>
          <a:p>
            <a:pPr lvl="0" indent="450215" algn="ctr">
              <a:lnSpc>
                <a:spcPct val="120000"/>
              </a:lnSpc>
            </a:pPr>
            <a:r>
              <a:rPr lang="ru-RU" b="1" spc="3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УЧИТЫВАЮТСЯ ЛИЦА, ИЗЛЕЧЕННЫЕ ОТ ТУБЕРКУЛЕЗА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424" y="1988840"/>
            <a:ext cx="10801199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5C2C04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ЛИЦА, ИЗЛЕЧЕННЫЕ ОТ ТУБЕРКУЛЕЗА, БЕЗ ОСТАТОЧНЫХ ИЗМЕНЕНИЙ ИЛИ С МАЛЫМИ ОСТАТОЧНЫМИ ИЗМЕНЕНИЯМИ БЕЗ ОТЯГОЩАЮЩИХ ФАКТОРОВ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800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000" b="1" spc="300" dirty="0" smtClean="0">
                <a:solidFill>
                  <a:prstClr val="black"/>
                </a:solidFill>
              </a:rPr>
              <a:t>	ДЛИТЕЛЬНОСТЬ ДИСПАНСЕРНОГО НАБЛЮДЕНИЯ</a:t>
            </a:r>
            <a:r>
              <a:rPr lang="ru-RU" sz="2000" b="1" dirty="0" smtClean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prstClr val="black"/>
                </a:solidFill>
              </a:rPr>
              <a:t>		</a:t>
            </a:r>
            <a:r>
              <a:rPr lang="ru-RU" sz="1600" b="1" dirty="0" smtClean="0">
                <a:solidFill>
                  <a:prstClr val="black"/>
                </a:solidFill>
              </a:rPr>
              <a:t>ВЗРОСЛЫЕ </a:t>
            </a:r>
            <a:r>
              <a:rPr lang="ru-RU" sz="1600" b="1" dirty="0">
                <a:solidFill>
                  <a:prstClr val="black"/>
                </a:solidFill>
              </a:rPr>
              <a:t>- 1 год, при наличии ВИЧ-инфекции - 3 года.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prstClr val="black"/>
                </a:solidFill>
              </a:rPr>
              <a:t>		ДЕТИ </a:t>
            </a:r>
            <a:r>
              <a:rPr lang="ru-RU" sz="1600" b="1" dirty="0">
                <a:solidFill>
                  <a:prstClr val="black"/>
                </a:solidFill>
              </a:rPr>
              <a:t>- 3 года, при наличии ВИЧ инфекции - до достижения возраста 18 лет.</a:t>
            </a:r>
          </a:p>
          <a:p>
            <a:pPr>
              <a:lnSpc>
                <a:spcPct val="120000"/>
              </a:lnSpc>
            </a:pPr>
            <a:endParaRPr lang="ru-RU" b="1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5C2C04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ЛИЦА, ИЗЛЕЧЕННЫЕ ОТ ТУБЕРКУЛЕЗА, С БОЛЬШИМИ ОСТАТОЧНЫМИ ИЗМЕНЕНИЯМИ, ОСТАТОЧНЫМИ ПОЛОСТНЫМИ ОБРАЗОВАНИЯМИ, С МАЛЫМИ ОСТАТОЧНЫМИ ИЗМЕНЕНИЯМИ ИЛИ БЕЗ ОСТАТОЧНЫХ ИЗМЕНЕНИЙ, НО ПРИ НАЛИЧИИ ОТЯГОЩАЮЩИХ ФАКТОРОВ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000" b="1" spc="300" dirty="0" smtClean="0">
                <a:solidFill>
                  <a:prstClr val="black"/>
                </a:solidFill>
              </a:rPr>
              <a:t>	ДЛИТЕЛЬНОСТЬ </a:t>
            </a:r>
            <a:r>
              <a:rPr lang="ru-RU" sz="2000" b="1" spc="300" dirty="0">
                <a:solidFill>
                  <a:prstClr val="black"/>
                </a:solidFill>
              </a:rPr>
              <a:t>ДИСПАНСЕРНОГО НАБЛЮДЕНИЯ: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prstClr val="black"/>
                </a:solidFill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	</a:t>
            </a:r>
            <a:r>
              <a:rPr lang="ru-RU" sz="1600" b="1" dirty="0" smtClean="0">
                <a:solidFill>
                  <a:prstClr val="black"/>
                </a:solidFill>
              </a:rPr>
              <a:t>ВЗРОСЛЫЕ </a:t>
            </a:r>
            <a:r>
              <a:rPr lang="ru-RU" sz="1600" b="1" dirty="0">
                <a:solidFill>
                  <a:prstClr val="black"/>
                </a:solidFill>
              </a:rPr>
              <a:t>- - 3 года, при наличии ВИЧ-инфекции - 5 </a:t>
            </a:r>
            <a:r>
              <a:rPr lang="ru-RU" sz="1600" b="1" dirty="0" smtClean="0">
                <a:solidFill>
                  <a:prstClr val="black"/>
                </a:solidFill>
              </a:rPr>
              <a:t>лет.</a:t>
            </a:r>
            <a:endParaRPr lang="ru-RU" sz="1600" b="1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prstClr val="black"/>
                </a:solidFill>
              </a:rPr>
              <a:t>	</a:t>
            </a:r>
            <a:r>
              <a:rPr lang="ru-RU" sz="1600" b="1" dirty="0" smtClean="0">
                <a:solidFill>
                  <a:prstClr val="black"/>
                </a:solidFill>
              </a:rPr>
              <a:t>	ДЕТИ </a:t>
            </a:r>
            <a:r>
              <a:rPr lang="ru-RU" sz="1600" b="1" dirty="0">
                <a:solidFill>
                  <a:prstClr val="black"/>
                </a:solidFill>
              </a:rPr>
              <a:t>- </a:t>
            </a:r>
            <a:r>
              <a:rPr lang="ru-RU" sz="1600" b="1" dirty="0" smtClean="0">
                <a:solidFill>
                  <a:prstClr val="black"/>
                </a:solidFill>
              </a:rPr>
              <a:t>до </a:t>
            </a:r>
            <a:r>
              <a:rPr lang="ru-RU" sz="1600" b="1" dirty="0">
                <a:solidFill>
                  <a:prstClr val="black"/>
                </a:solidFill>
              </a:rPr>
              <a:t>достижения возраста 18 лет.</a:t>
            </a:r>
          </a:p>
        </p:txBody>
      </p:sp>
    </p:spTree>
    <p:extLst>
      <p:ext uri="{BB962C8B-B14F-4D97-AF65-F5344CB8AC3E}">
        <p14:creationId xmlns:p14="http://schemas.microsoft.com/office/powerpoint/2010/main" val="42747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0" y="188641"/>
            <a:ext cx="106571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ГРУППЫ ДИСПАНСЕРНОГО НАБЛЮДЕНИЯ И УЧЕТА</a:t>
            </a:r>
          </a:p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КОНТИНГЕНТОВ ПРОТИВОТУБЕРКУЛЕЗНЫХ УЧРЕЖДЕНИЙ</a:t>
            </a:r>
          </a:p>
          <a:p>
            <a:pPr indent="450215" algn="ctr">
              <a:lnSpc>
                <a:spcPct val="150000"/>
              </a:lnSpc>
            </a:pP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ЧЕТВЕРТАЯ </a:t>
            </a:r>
            <a:r>
              <a:rPr lang="ru-RU" sz="2400" b="1" spc="300" dirty="0">
                <a:solidFill>
                  <a:srgbClr val="5C2C04"/>
                </a:solidFill>
                <a:ea typeface="Times New Roman" panose="02020603050405020304" pitchFamily="18" charset="0"/>
              </a:rPr>
              <a:t>ГРУППА – (</a:t>
            </a:r>
            <a:r>
              <a:rPr lang="en-US" sz="2400" b="1" spc="300" dirty="0">
                <a:solidFill>
                  <a:srgbClr val="5C2C04"/>
                </a:solidFill>
                <a:ea typeface="Times New Roman" panose="02020603050405020304" pitchFamily="18" charset="0"/>
              </a:rPr>
              <a:t>IV</a:t>
            </a:r>
            <a:r>
              <a:rPr lang="en-US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)</a:t>
            </a: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:</a:t>
            </a:r>
            <a:endParaRPr lang="en-US" sz="2400" b="1" spc="300" dirty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УЧИТЫВАЮТСЯ ЛИЦА, НАХОДЯЩИХСЯ В КОНТАКТЕ С ИСТОЧНИКАМИ ТУБЕРКУЛЕЗНОЙ ИНФЕКЦИИ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УСТАНАВЛИВАЕТСЯ ПРИ УСТАНОВЛЕНИИ ФАКТА КОНТАКТА С БОЛЬНЫМ ТУБЕРКУЛЕЗОМ ИЛИ ДРУГИМ ИСТОЧНИКОМ ТУБЕРКУЛЕЗА</a:t>
            </a:r>
            <a:endParaRPr lang="ru-RU" sz="16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endParaRPr lang="ru-RU" sz="10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Она </a:t>
            </a:r>
            <a:r>
              <a:rPr lang="ru-RU" b="1" dirty="0">
                <a:solidFill>
                  <a:prstClr val="black"/>
                </a:solidFill>
              </a:rPr>
              <a:t>подразделяется на 3 подгруппы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  <a:endParaRPr lang="ru-RU" b="1" dirty="0">
              <a:solidFill>
                <a:prstClr val="black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64" y="2996952"/>
            <a:ext cx="10960160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7030A0"/>
                </a:solidFill>
              </a:rPr>
              <a:t>ЧЕТВЕРТАЯ А ГРУППА – (IV А)</a:t>
            </a:r>
          </a:p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prstClr val="black"/>
                </a:solidFill>
              </a:rPr>
              <a:t>Наблюдаются лица, находящееся или находившееся в контакте с больным туберкулезом по месту жительства (месту пребывания), месту работы или учебы, месту отбывания наказания либо в месте содержания под стражей</a:t>
            </a: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7030A0"/>
                </a:solidFill>
              </a:rPr>
              <a:t>ЧЕТВЕРТАЯ Б ГРУППА – (IV Б)</a:t>
            </a:r>
          </a:p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prstClr val="black"/>
                </a:solidFill>
              </a:rPr>
              <a:t>Работники медицинских противотуберкулезных организаций, находящиеся или находившиеся в профессиональном контакте с источником туберкулеза.</a:t>
            </a: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7030A0"/>
                </a:solidFill>
              </a:rPr>
              <a:t>ЧЕТВЕРТАЯ Б ГРУППА – (IV В)</a:t>
            </a:r>
          </a:p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prstClr val="black"/>
                </a:solidFill>
              </a:rPr>
              <a:t>Лица, находящееся или находившееся в контакте с больным туберкулезом сельскохозяйственным животным</a:t>
            </a:r>
            <a:r>
              <a:rPr lang="ru-RU" sz="1600" b="1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188641"/>
            <a:ext cx="110172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ГРУППЫ ДИСПАНСЕРНОГО НАБЛЮДЕНИЯ И УЧЕТА</a:t>
            </a:r>
          </a:p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КОНТИНГЕНТОВ ПРОТИВОТУБЕРКУЛЕЗНЫХ УЧРЕЖДЕНИЙ</a:t>
            </a:r>
          </a:p>
          <a:p>
            <a:pPr indent="450215" algn="ctr">
              <a:lnSpc>
                <a:spcPct val="150000"/>
              </a:lnSpc>
            </a:pP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ПЯТАЯ ГРУППА </a:t>
            </a:r>
            <a:r>
              <a:rPr lang="ru-RU" sz="2400" b="1" spc="300" dirty="0">
                <a:solidFill>
                  <a:srgbClr val="5C2C04"/>
                </a:solidFill>
                <a:ea typeface="Times New Roman" panose="02020603050405020304" pitchFamily="18" charset="0"/>
              </a:rPr>
              <a:t>- (</a:t>
            </a:r>
            <a:r>
              <a:rPr lang="en-US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V)</a:t>
            </a:r>
            <a:endParaRPr lang="en-US" sz="2400" b="1" spc="300" dirty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indent="450215" algn="ctr"/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Наблюдаются дети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, больные туберкулезом, вызванным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микобактериями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вакцинного штамма вакцины для профилактики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туберкулеза</a:t>
            </a:r>
            <a:endParaRPr lang="ru-RU" sz="2200" b="1" i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sz="2200" b="1" i="1" dirty="0">
                <a:solidFill>
                  <a:prstClr val="black"/>
                </a:solidFill>
                <a:ea typeface="Times New Roman" panose="02020603050405020304" pitchFamily="18" charset="0"/>
              </a:rPr>
              <a:t>Она подразделяется на 2 подгруппы:</a:t>
            </a:r>
          </a:p>
          <a:p>
            <a:pPr indent="450215" algn="ctr">
              <a:lnSpc>
                <a:spcPct val="150000"/>
              </a:lnSpc>
            </a:pPr>
            <a:r>
              <a:rPr lang="ru-RU" sz="2200" b="1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ПЯТУЮ </a:t>
            </a:r>
            <a:r>
              <a:rPr lang="ru-RU" sz="22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- А </a:t>
            </a:r>
            <a:r>
              <a:rPr lang="ru-RU" sz="2200" b="1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(V-А)</a:t>
            </a:r>
          </a:p>
          <a:p>
            <a:pPr indent="450215" algn="ctr"/>
            <a:r>
              <a:rPr lang="ru-RU" sz="2200" b="1" dirty="0">
                <a:ea typeface="Times New Roman" panose="02020603050405020304" pitchFamily="18" charset="0"/>
              </a:rPr>
              <a:t>Наблюдаются дети, больные туберкулезом, вызванным микобактериями вакцинного штамма вакцины для профилактики туберкулеза, с </a:t>
            </a:r>
            <a:r>
              <a:rPr lang="ru-RU" sz="2200" b="1" dirty="0" err="1">
                <a:ea typeface="Times New Roman" panose="02020603050405020304" pitchFamily="18" charset="0"/>
              </a:rPr>
              <a:t>генерализованными</a:t>
            </a:r>
            <a:r>
              <a:rPr lang="ru-RU" sz="2200" b="1" dirty="0">
                <a:ea typeface="Times New Roman" panose="02020603050405020304" pitchFamily="18" charset="0"/>
              </a:rPr>
              <a:t> поражениями</a:t>
            </a:r>
            <a:endParaRPr lang="ru-RU" sz="2200" b="1" i="1" dirty="0"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sz="2200" b="1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ПЯТУЮ </a:t>
            </a:r>
            <a:r>
              <a:rPr lang="ru-RU" sz="22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- Б </a:t>
            </a:r>
            <a:r>
              <a:rPr lang="ru-RU" sz="2200" b="1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(V-Б</a:t>
            </a:r>
            <a:r>
              <a:rPr lang="ru-RU" sz="22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) </a:t>
            </a:r>
            <a:endParaRPr lang="ru-RU" sz="2200" b="1" i="1" dirty="0" smtClean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indent="450215" algn="ctr"/>
            <a:r>
              <a:rPr lang="ru-RU" sz="2200" b="1" dirty="0">
                <a:ea typeface="Times New Roman" panose="02020603050405020304" pitchFamily="18" charset="0"/>
              </a:rPr>
              <a:t>Наблюдаются дети, больные туберкулезом, вызванным микобактериями вакцинного штамма вакцины для профилактики туберкулеза, с локальными поражениями</a:t>
            </a:r>
            <a:endParaRPr lang="ru-RU" sz="2200" b="1" i="1" dirty="0"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endParaRPr lang="ru-RU" sz="2200" b="1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194402"/>
            <a:ext cx="10873208" cy="294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ГРУППЫ ДИСПАНСЕРНОГО НАБЛЮДЕНИЯ И УЧЕТА</a:t>
            </a:r>
          </a:p>
          <a:p>
            <a:pPr lvl="0" indent="450215" algn="ctr">
              <a:lnSpc>
                <a:spcPct val="120000"/>
              </a:lnSpc>
            </a:pPr>
            <a:r>
              <a:rPr lang="ru-RU" sz="2000" b="1" spc="300" dirty="0">
                <a:solidFill>
                  <a:srgbClr val="7030A0"/>
                </a:solidFill>
                <a:ea typeface="Times New Roman" panose="02020603050405020304" pitchFamily="18" charset="0"/>
              </a:rPr>
              <a:t>КОНТИНГЕНТОВ ПРОТИВОТУБЕРКУЛЕЗНЫХ УЧРЕЖДЕНИЙ</a:t>
            </a:r>
          </a:p>
          <a:p>
            <a:pPr indent="450215" algn="ctr">
              <a:lnSpc>
                <a:spcPct val="150000"/>
              </a:lnSpc>
            </a:pPr>
            <a:r>
              <a:rPr lang="ru-RU" sz="2400" b="1" spc="300" dirty="0" smtClean="0">
                <a:solidFill>
                  <a:srgbClr val="5C2C04"/>
                </a:solidFill>
                <a:ea typeface="Times New Roman" panose="02020603050405020304" pitchFamily="18" charset="0"/>
              </a:rPr>
              <a:t>ШЕСТАЯ </a:t>
            </a:r>
            <a:r>
              <a:rPr lang="ru-RU" sz="2400" b="1" spc="300" dirty="0">
                <a:solidFill>
                  <a:srgbClr val="5C2C04"/>
                </a:solidFill>
                <a:ea typeface="Times New Roman" panose="02020603050405020304" pitchFamily="18" charset="0"/>
              </a:rPr>
              <a:t>ГРУППА - (</a:t>
            </a:r>
            <a:r>
              <a:rPr lang="en-US" sz="2400" b="1" spc="300" dirty="0">
                <a:solidFill>
                  <a:srgbClr val="5C2C04"/>
                </a:solidFill>
                <a:ea typeface="Times New Roman" panose="02020603050405020304" pitchFamily="18" charset="0"/>
              </a:rPr>
              <a:t>VI) </a:t>
            </a:r>
            <a:endParaRPr lang="ru-RU" sz="2400" b="1" spc="300" dirty="0" smtClean="0">
              <a:solidFill>
                <a:srgbClr val="5C2C04"/>
              </a:solidFill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</a:pPr>
            <a:r>
              <a:rPr lang="ru-RU" b="1" dirty="0" smtClean="0">
                <a:ea typeface="Times New Roman" panose="02020603050405020304" pitchFamily="18" charset="0"/>
              </a:rPr>
              <a:t>НАБЛЮДАЮТСЯ ДЕТИ, С ПОВЫШЕННЫМ РИСКОМ ЗАБОЛЕВАНИЯ ЛОКАЛЬНЫМ ТУБЕРКУЛЕЗОМ</a:t>
            </a:r>
          </a:p>
          <a:p>
            <a:pPr indent="450215" algn="ctr">
              <a:lnSpc>
                <a:spcPct val="13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Устанавливается </a:t>
            </a:r>
            <a:r>
              <a:rPr lang="ru-RU" sz="2000" b="1" dirty="0">
                <a:solidFill>
                  <a:srgbClr val="002060"/>
                </a:solidFill>
              </a:rPr>
              <a:t>при определении измененной чувствительности иммунологических проб к аллергенам туберкулезным или обнаружения остаточных изменений ранее перенесенного туберкулеза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839" y="3139824"/>
            <a:ext cx="10369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prstClr val="black"/>
                </a:solidFill>
              </a:rPr>
              <a:t>Она подразделяется на 2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подгруппы</a:t>
            </a:r>
            <a:r>
              <a:rPr lang="ru-RU" sz="2000" b="1" dirty="0" smtClean="0">
                <a:solidFill>
                  <a:prstClr val="black"/>
                </a:solidFill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ШЕСТУЮ - А (</a:t>
            </a:r>
            <a:r>
              <a:rPr lang="en-US" sz="2000" b="1" dirty="0" smtClean="0">
                <a:solidFill>
                  <a:srgbClr val="7030A0"/>
                </a:solidFill>
              </a:rPr>
              <a:t>IV-</a:t>
            </a:r>
            <a:r>
              <a:rPr lang="ru-RU" sz="2000" b="1" dirty="0" smtClean="0">
                <a:solidFill>
                  <a:srgbClr val="7030A0"/>
                </a:solidFill>
              </a:rPr>
              <a:t>А)</a:t>
            </a:r>
          </a:p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prstClr val="black"/>
                </a:solidFill>
              </a:rPr>
              <a:t>Наблюдаются дети, с измененной чувствительностью иммунологических проб к аллергенам туберкулезным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rgbClr val="7030A0"/>
                </a:solidFill>
              </a:rPr>
              <a:t>ШЕСТУЮ - </a:t>
            </a:r>
            <a:r>
              <a:rPr lang="ru-RU" sz="2000" b="1" dirty="0" smtClean="0">
                <a:solidFill>
                  <a:srgbClr val="7030A0"/>
                </a:solidFill>
              </a:rPr>
              <a:t>Б (</a:t>
            </a:r>
            <a:r>
              <a:rPr lang="en-US" sz="2000" b="1" dirty="0" smtClean="0">
                <a:solidFill>
                  <a:srgbClr val="7030A0"/>
                </a:solidFill>
              </a:rPr>
              <a:t>IV-</a:t>
            </a:r>
            <a:r>
              <a:rPr lang="ru-RU" sz="2000" b="1" dirty="0" smtClean="0">
                <a:solidFill>
                  <a:srgbClr val="7030A0"/>
                </a:solidFill>
              </a:rPr>
              <a:t>Б) 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Наблюдаются дети, перенесшие туберкулез, с впервые выявленными остаточными </a:t>
            </a:r>
            <a:r>
              <a:rPr lang="ru-RU" sz="2000" b="1" dirty="0" err="1"/>
              <a:t>посттуберкулезными</a:t>
            </a:r>
            <a:r>
              <a:rPr lang="ru-RU" sz="2000" b="1" dirty="0"/>
              <a:t> изменениями</a:t>
            </a:r>
          </a:p>
        </p:txBody>
      </p:sp>
    </p:spTree>
    <p:extLst>
      <p:ext uri="{BB962C8B-B14F-4D97-AF65-F5344CB8AC3E}">
        <p14:creationId xmlns:p14="http://schemas.microsoft.com/office/powerpoint/2010/main" val="15115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736" y="237372"/>
            <a:ext cx="8852520" cy="8640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1" spc="300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ПРИНЦИПЫ ОРГАНИЗАЦИИ БОРЬБЫ С ТУБЕРКУЛЕЗОМ В РОССИИ</a:t>
            </a:r>
            <a:endParaRPr lang="ru-RU" sz="2400" spc="300" dirty="0">
              <a:latin typeface="Calibri" panose="020F0502020204030204" pitchFamily="34" charset="0"/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rtlCol="0" anchor="ctr"/>
          <a:lstStyle/>
          <a:p>
            <a:pPr eaLnBrk="0" hangingPunct="0">
              <a:defRPr/>
            </a:pPr>
            <a:fld id="{34FB78A8-45C2-4D71-87C6-608A2EDB3824}" type="slidenum">
              <a:rPr lang="ru-RU">
                <a:solidFill>
                  <a:schemeClr val="tx1">
                    <a:tint val="75000"/>
                  </a:schemeClr>
                </a:solidFill>
              </a:rPr>
              <a:pPr eaLnBrk="0" hangingPunct="0">
                <a:defRPr/>
              </a:pPr>
              <a:t>76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15480" y="1282329"/>
            <a:ext cx="88569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Государственная политика признания борьбы с туберкулезом важным направлением в обеспечении безопасности общества;</a:t>
            </a:r>
          </a:p>
          <a:p>
            <a:pPr marL="0" indent="0">
              <a:buNone/>
            </a:pPr>
            <a:endParaRPr lang="ru-RU" sz="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/>
              <a:t>Совместная работа ОЛС, санитарно-эпидемиологической и специализированной противотуберкулезной служб, иных ведомств (ФСИН, Минобороны, МВД, </a:t>
            </a:r>
            <a:r>
              <a:rPr lang="ru-RU" sz="1600" b="1" dirty="0" err="1"/>
              <a:t>Минсельхозпром</a:t>
            </a:r>
            <a:r>
              <a:rPr lang="ru-RU" sz="1600" b="1" dirty="0"/>
              <a:t> и др.) по профилактике и выявлению туберкулеза;</a:t>
            </a:r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1600" b="1" dirty="0"/>
              <a:t>Разработка государственной системы мониторинга туберкулеза;</a:t>
            </a:r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1600" b="1" dirty="0"/>
              <a:t>Совершенствование системы выявления первичного инфицирования и заболевания туберкулезом;</a:t>
            </a:r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1600" b="1" dirty="0"/>
              <a:t>Эффективное лечение больных туберкулезом;</a:t>
            </a:r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1600" b="1" dirty="0"/>
              <a:t>Государственное снабжение учреждений здравоохранения лекарственными средствами, вакцинами, туберкулином и медицинской техникой;</a:t>
            </a:r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1600" b="1" dirty="0"/>
              <a:t>Регулярное обновление образовательных программ по фтизиатрии для студентов, медицинских работников и населения;</a:t>
            </a:r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1600" b="1" dirty="0"/>
              <a:t>Участие населения в борьбе с </a:t>
            </a:r>
            <a:r>
              <a:rPr lang="ru-RU" sz="1600" b="1" dirty="0" smtClean="0"/>
              <a:t>туберкулезом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3"/>
          <p:cNvSpPr>
            <a:spLocks noGrp="1"/>
          </p:cNvSpPr>
          <p:nvPr>
            <p:ph type="ctrTitle"/>
          </p:nvPr>
        </p:nvSpPr>
        <p:spPr>
          <a:xfrm>
            <a:off x="2135560" y="548680"/>
            <a:ext cx="7772400" cy="7842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ru-RU" sz="2400" b="1" spc="300" dirty="0">
                <a:solidFill>
                  <a:srgbClr val="7030A0"/>
                </a:solidFill>
                <a:latin typeface="Calibri" panose="020F0502020204030204" pitchFamily="34" charset="0"/>
              </a:rPr>
              <a:t>СОВРЕМЕННЫЕ РИСКИ РАСПРОСТРАНЕНИЯ ТУБЕРКУЛЕЗА</a:t>
            </a:r>
            <a:r>
              <a:rPr lang="ru-RU" altLang="ru-RU" sz="2800" b="1" spc="300" dirty="0">
                <a:solidFill>
                  <a:srgbClr val="7030A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9933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7768" y="1593542"/>
            <a:ext cx="6788968" cy="4724400"/>
          </a:xfrm>
        </p:spPr>
        <p:txBody>
          <a:bodyPr/>
          <a:lstStyle/>
          <a:p>
            <a:pPr marL="457200" indent="-457200" algn="l" eaLnBrk="1" hangingPunct="1">
              <a:lnSpc>
                <a:spcPct val="120000"/>
              </a:lnSpc>
              <a:buFontTx/>
              <a:buAutoNum type="arabicPeriod"/>
            </a:pPr>
            <a:r>
              <a:rPr lang="ru-RU" altLang="ru-RU" sz="2200" b="1" spc="300" dirty="0" smtClean="0">
                <a:latin typeface="Calibri" panose="020F0502020204030204" pitchFamily="34" charset="0"/>
              </a:rPr>
              <a:t>СОЦИАЛЬНЫЕ</a:t>
            </a:r>
            <a:r>
              <a:rPr lang="ru-RU" altLang="ru-RU" sz="2200" b="1" dirty="0" smtClean="0">
                <a:latin typeface="Calibri" panose="020F0502020204030204" pitchFamily="34" charset="0"/>
              </a:rPr>
              <a:t>: </a:t>
            </a:r>
            <a:r>
              <a:rPr lang="ru-RU" alt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группы социального риска в условиях недостаточной доступности для них системы здравоохранения: </a:t>
            </a:r>
            <a:r>
              <a:rPr lang="ru-RU" altLang="ru-RU" sz="1800" b="1" i="1" dirty="0">
                <a:latin typeface="Calibri" panose="020F0502020204030204" pitchFamily="34" charset="0"/>
              </a:rPr>
              <a:t>граждане с низкими доходами, лица БОМЖ, мигранты</a:t>
            </a:r>
          </a:p>
          <a:p>
            <a:pPr marL="457200" indent="-457200" algn="l" eaLnBrk="1" hangingPunct="1">
              <a:lnSpc>
                <a:spcPct val="120000"/>
              </a:lnSpc>
              <a:buFontTx/>
              <a:buAutoNum type="arabicPeriod"/>
            </a:pPr>
            <a:endParaRPr lang="ru-RU" altLang="ru-RU" sz="1400" b="1" dirty="0">
              <a:latin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20000"/>
              </a:lnSpc>
              <a:buFontTx/>
              <a:buAutoNum type="arabicPeriod"/>
            </a:pPr>
            <a:r>
              <a:rPr lang="ru-RU" altLang="ru-RU" sz="2200" b="1" spc="300" dirty="0" smtClean="0">
                <a:latin typeface="Calibri" panose="020F0502020204030204" pitchFamily="34" charset="0"/>
              </a:rPr>
              <a:t>ОБЩЕМЕДИЦИНСКИЕ</a:t>
            </a:r>
            <a:r>
              <a:rPr lang="ru-RU" altLang="ru-RU" sz="2200" b="1" dirty="0" smtClean="0">
                <a:latin typeface="Calibri" panose="020F0502020204030204" pitchFamily="34" charset="0"/>
              </a:rPr>
              <a:t>: </a:t>
            </a:r>
            <a:r>
              <a:rPr lang="ru-RU" alt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дальнейший рост доли высоко восприимчивых к туберкулезу контингентов; рост распространенности ВИЧ-инфекции и ятрогенных иммунодефицитов</a:t>
            </a:r>
          </a:p>
          <a:p>
            <a:pPr marL="457200" indent="-457200" algn="l" eaLnBrk="1" hangingPunct="1">
              <a:lnSpc>
                <a:spcPct val="120000"/>
              </a:lnSpc>
              <a:buFontTx/>
              <a:buAutoNum type="arabicPeriod"/>
            </a:pPr>
            <a:endParaRPr lang="ru-RU" altLang="ru-RU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20000"/>
              </a:lnSpc>
              <a:buFontTx/>
              <a:buAutoNum type="arabicPeriod"/>
            </a:pPr>
            <a:r>
              <a:rPr lang="ru-RU" altLang="ru-RU" sz="2200" b="1" spc="300" dirty="0" smtClean="0">
                <a:latin typeface="Calibri" panose="020F0502020204030204" pitchFamily="34" charset="0"/>
              </a:rPr>
              <a:t>ФТИЗИАТРИЧЕСКИЕ:</a:t>
            </a:r>
            <a:r>
              <a:rPr lang="ru-RU" altLang="ru-RU" sz="22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высокий уровень лекарственной устойчивости возбудителя</a:t>
            </a:r>
          </a:p>
        </p:txBody>
      </p:sp>
      <p:pic>
        <p:nvPicPr>
          <p:cNvPr id="99332" name="Picture 2" descr="http://cheb-adapt-centr.soc.cap.ru/adminpanel/UserFiles/news/20140321/tuberkulyoz_kart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>
            <a:fillRect/>
          </a:stretch>
        </p:blipFill>
        <p:spPr bwMode="auto">
          <a:xfrm>
            <a:off x="1127448" y="4149080"/>
            <a:ext cx="2303462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4" descr="http://svatovo.ws/pic/news/big_3_20123754c8a352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628800"/>
            <a:ext cx="2303463" cy="172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Заголовок 3"/>
          <p:cNvSpPr>
            <a:spLocks noGrp="1"/>
          </p:cNvSpPr>
          <p:nvPr>
            <p:ph type="ctrTitle"/>
          </p:nvPr>
        </p:nvSpPr>
        <p:spPr>
          <a:xfrm>
            <a:off x="2133600" y="152400"/>
            <a:ext cx="7772400" cy="152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altLang="ru-RU" sz="2400" b="1" dirty="0">
                <a:solidFill>
                  <a:srgbClr val="7030A0"/>
                </a:solidFill>
              </a:rPr>
              <a:t>СОВРЕМЕННЫЕ РИСКИ РАСПРОСТРАНЕНИЯ ТУБЕРКУЛЕЗА:</a:t>
            </a:r>
            <a:br>
              <a:rPr lang="ru-RU" altLang="ru-RU" sz="2400" b="1" dirty="0">
                <a:solidFill>
                  <a:srgbClr val="7030A0"/>
                </a:solidFill>
              </a:rPr>
            </a:br>
            <a:r>
              <a:rPr lang="ru-RU" altLang="ru-RU" sz="2800" b="1" spc="600" dirty="0">
                <a:solidFill>
                  <a:srgbClr val="000000"/>
                </a:solidFill>
                <a:ea typeface="+mn-ea"/>
                <a:cs typeface="+mn-cs"/>
              </a:rPr>
              <a:t>Пандемия </a:t>
            </a:r>
            <a:r>
              <a:rPr lang="en-US" altLang="ru-RU" sz="2800" b="1" spc="600" dirty="0">
                <a:solidFill>
                  <a:srgbClr val="000000"/>
                </a:solidFill>
                <a:ea typeface="+mn-ea"/>
                <a:cs typeface="+mn-cs"/>
              </a:rPr>
              <a:t>COVID-19 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  <p:sp>
        <p:nvSpPr>
          <p:cNvPr id="11366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57600" y="1828800"/>
            <a:ext cx="6781800" cy="43434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ru-RU" altLang="ru-RU" sz="1700" b="1" dirty="0">
                <a:solidFill>
                  <a:srgbClr val="002060"/>
                </a:solidFill>
              </a:rPr>
              <a:t>	По данным ВОЗ сокращение доступа к диагностике и лечению туберкулеза в результате пандемия COVID-19 во многих странах мира привело к увеличению смертности от него. При этом общее число людей умерших в мире от туберкулеза вернулось к уровню 2017 года. Так же достигнутое в предыдущие годы снижение заболеваемости туберкулезом замедлилась почти до полной остановки.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altLang="ru-RU" sz="1700" b="1" dirty="0">
                <a:solidFill>
                  <a:srgbClr val="002060"/>
                </a:solidFill>
              </a:rPr>
              <a:t>	Кроме того большинство экспертов высказывают опасения, что пандемия COVID-19 может привести к ухудшению эпидемической ситуации по туберкулезу за счет формирования отсроченных осложнений, связанных с формированием фиброзных изменений в легких, а также нарушением адаптивного иммунного ответа на инфекции </a:t>
            </a:r>
            <a:endParaRPr lang="ru-RU" altLang="ru-RU" sz="1700" b="1" i="1" dirty="0"/>
          </a:p>
        </p:txBody>
      </p:sp>
      <p:pic>
        <p:nvPicPr>
          <p:cNvPr id="113668" name="Picture 2" descr="http://cheb-adapt-centr.soc.cap.ru/adminpanel/UserFiles/news/20140321/tuberkulyoz_karti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>
            <a:fillRect/>
          </a:stretch>
        </p:blipFill>
        <p:spPr bwMode="auto">
          <a:xfrm>
            <a:off x="1505521" y="4293096"/>
            <a:ext cx="1779588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4" descr="http://svatovo.ws/pic/news/big_3_20123754c8a352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132856"/>
            <a:ext cx="1725613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488" y="67468"/>
            <a:ext cx="8839200" cy="6723063"/>
          </a:xfrm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83164" y="4869160"/>
            <a:ext cx="7010400" cy="81179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54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Благодарю за </a:t>
            </a:r>
            <a:r>
              <a:rPr lang="ru-RU" altLang="ru-RU" sz="540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внимание</a:t>
            </a:r>
            <a:endParaRPr lang="ru-RU" altLang="ru-RU" sz="4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6"/>
          <p:cNvSpPr>
            <a:spLocks noChangeArrowheads="1"/>
          </p:cNvSpPr>
          <p:nvPr/>
        </p:nvSpPr>
        <p:spPr bwMode="auto">
          <a:xfrm>
            <a:off x="2209800" y="228601"/>
            <a:ext cx="7848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В 1887 г. в Эдинбурге (Шотландия) был открыт первый противотуберкулезный диспансер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(от франц. </a:t>
            </a:r>
            <a:r>
              <a:rPr lang="ru-RU" altLang="ru-RU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dispenser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- избавлять, освобождать). </a:t>
            </a:r>
          </a:p>
        </p:txBody>
      </p:sp>
      <p:pic>
        <p:nvPicPr>
          <p:cNvPr id="4198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0" y="1988840"/>
            <a:ext cx="5499100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20136" y="2420888"/>
            <a:ext cx="396044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Это новое учреждение оказывало больным не только медицинскую, но и социальную помощь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1052736"/>
            <a:ext cx="1144927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3600" b="1" spc="300" dirty="0" smtClean="0">
                <a:solidFill>
                  <a:srgbClr val="7030A0"/>
                </a:solidFill>
              </a:rPr>
              <a:t>25 октября 1918 года</a:t>
            </a:r>
          </a:p>
          <a:p>
            <a:pPr lvl="0" algn="ctr">
              <a:lnSpc>
                <a:spcPct val="130000"/>
              </a:lnSpc>
            </a:pPr>
            <a:endParaRPr lang="en-US" sz="1400" b="1" spc="300" dirty="0" smtClean="0">
              <a:solidFill>
                <a:srgbClr val="7030A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На заседании коллегии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Народного комиссариата </a:t>
            </a:r>
            <a:r>
              <a:rPr lang="ru-RU" sz="2400" b="1" dirty="0">
                <a:solidFill>
                  <a:prstClr val="black"/>
                </a:solidFill>
              </a:rPr>
              <a:t>здравоохранения </a:t>
            </a:r>
            <a:r>
              <a:rPr lang="ru-RU" sz="2400" b="1" dirty="0" smtClean="0">
                <a:solidFill>
                  <a:prstClr val="black"/>
                </a:solidFill>
              </a:rPr>
              <a:t>РСФСР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было утверждено положение «О Совете по борьбе с туберкулезом»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и создана секция борьбы с туберкулезом.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Под эгидой этой секции в феврале 1922 года состоялся</a:t>
            </a:r>
          </a:p>
          <a:p>
            <a:pPr lvl="0"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</a:rPr>
              <a:t>I</a:t>
            </a:r>
            <a:r>
              <a:rPr lang="ru-RU" sz="2400" b="1" dirty="0" smtClean="0">
                <a:solidFill>
                  <a:prstClr val="black"/>
                </a:solidFill>
              </a:rPr>
              <a:t> Всероссийский съезд по борьбе с туберкулезом.</a:t>
            </a:r>
          </a:p>
        </p:txBody>
      </p:sp>
    </p:spTree>
    <p:extLst>
      <p:ext uri="{BB962C8B-B14F-4D97-AF65-F5344CB8AC3E}">
        <p14:creationId xmlns:p14="http://schemas.microsoft.com/office/powerpoint/2010/main" val="16708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3673</Words>
  <Application>Microsoft Office PowerPoint</Application>
  <PresentationFormat>Широкоэкранный</PresentationFormat>
  <Paragraphs>657</Paragraphs>
  <Slides>79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79</vt:i4>
      </vt:variant>
    </vt:vector>
  </HeadingPairs>
  <TitlesOfParts>
    <vt:vector size="89" baseType="lpstr">
      <vt:lpstr>Arial</vt:lpstr>
      <vt:lpstr>Calibri</vt:lpstr>
      <vt:lpstr>Times New Roman</vt:lpstr>
      <vt:lpstr>Wingdings</vt:lpstr>
      <vt:lpstr>Тема Office</vt:lpstr>
      <vt:lpstr>Оформление по умолчанию</vt:lpstr>
      <vt:lpstr>1_Оформление по умолчанию</vt:lpstr>
      <vt:lpstr>1_Тема Office</vt:lpstr>
      <vt:lpstr>2_Оформление по умолчанию</vt:lpstr>
      <vt:lpstr>3_Оформление по умолчанию</vt:lpstr>
      <vt:lpstr>ФГБОУ ВО КрасГМУ им. проф. В.Ф. Войно-Ясенецкого Минздрава России  Кафедра туберкулеза с курсом ПО</vt:lpstr>
      <vt:lpstr>Цель лекции</vt:lpstr>
      <vt:lpstr>План лекции:</vt:lpstr>
      <vt:lpstr>Презентация PowerPoint</vt:lpstr>
      <vt:lpstr>ТУБЕРКУЛЕЗНЫЙ БОЛЬНОЙ ПЛАЧЕТ ДВАЖДЫ: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ФУНКЦИИ ФТИЗИАТРИЧЕСКОЙ СЛУЖБЫ</vt:lpstr>
      <vt:lpstr>Презентация PowerPoint</vt:lpstr>
      <vt:lpstr>Презентация PowerPoint</vt:lpstr>
      <vt:lpstr>ПРОТИВОТУБЕРКУЛЕЗНЫЙ ДИСПАНСЕР</vt:lpstr>
      <vt:lpstr>Презентация PowerPoint</vt:lpstr>
      <vt:lpstr>ЗАДАЧИ ПРОТИВОТУБЕРКУЛЕЗНОГО ДИСПАНСЕРА </vt:lpstr>
      <vt:lpstr>Презентация PowerPoint</vt:lpstr>
      <vt:lpstr>ОСНОВНЫЕ ФУНКЦИИ ПРОТИВОТУБЕРКУЛЕЗНОГО ДИСПАНСЕРА</vt:lpstr>
      <vt:lpstr>ОСНОВНЫЕ ФУНКЦИИ ПРОТИВОТУБЕРКУЛЕЗНОГО ДИСПАНСЕРА</vt:lpstr>
      <vt:lpstr>ОСНОВНЫЕ ФУНКЦИИ ПРОТИВОТУБЕРКУЛЕЗНОГО ДИСПАНСЕРА</vt:lpstr>
      <vt:lpstr>Презентация PowerPoint</vt:lpstr>
      <vt:lpstr>ЦЕНТРАЛИЗОВАННЫЙ КОНТРОЛЬ</vt:lpstr>
      <vt:lpstr>ОСНОВНЫЕ МЕТОДЫ ДИАГНОСТИКИ ТУБЕРКУЛЕЗА</vt:lpstr>
      <vt:lpstr>ОСНОВНЫЕ  МИКРОБИОЛОГИЧЕСКИЕ  И  МОЛЕКУЛЯРНО-ГЕНЕТИЧЕСКИЕМЕТОДЫ  ИССЛЕДОВАНИЯ  ВО  ФТИЗИАТРИИ</vt:lpstr>
      <vt:lpstr>МЕТОДЫ МИКРОСКОПИИ</vt:lpstr>
      <vt:lpstr>МЕТОДЫ МИКРОСКОПИИ</vt:lpstr>
      <vt:lpstr>МЕТОДЫ МИКРОСКОПИИ</vt:lpstr>
      <vt:lpstr>Презентация PowerPoint</vt:lpstr>
      <vt:lpstr>МЕТОДЫ КУЛЬТИВИРОВАНИЯ (ПОСЕВА) МИКОБАКТЕРИЙ ТУБЕРКУЛЕЗА</vt:lpstr>
      <vt:lpstr>МЕТОДЫ ОПРЕДЕЛЕНИЯ ЛЕКАРСТВЕННОЙ ЧУВСТВИТЕЛЬНОСТИ МИКОБАКТЕРИЙ ТУБЕРКУЛЕЗА</vt:lpstr>
      <vt:lpstr>МОЛЕКУЛЯРНО-ГЕНЕТИЧЕСКИЕ МЕТОДЫ ВЫЯВЛЕНИЯ ДНК МИКОБАКТЕРИЙ ТУБЕРКУЛЕЗА</vt:lpstr>
      <vt:lpstr>ЧУВСТВИТЕЛЬНОСТЬ МЕТОДОВ ВЫЯВЛЕНИЯ МБТ</vt:lpstr>
      <vt:lpstr>ЛУЧЕВЫЕ МЕТОДЫ ДИАГНОСТИКИ</vt:lpstr>
      <vt:lpstr>ЛУЧЕВЫЕ МЕТОДЫ ДИАГНОСТИКИ</vt:lpstr>
      <vt:lpstr>ЛУЧЕВЫЕ МЕТОДЫ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ЛУЧЕВЫЕ МЕТОДЫ ДИАГНОСТИКИ</vt:lpstr>
      <vt:lpstr>Приказом Минздрава России  от  29.12.2014   N 951   «ОБ УТВЕРЖДЕНИИ МЕТОДИЧЕСКИХ РЕКОМЕНДАЦИЙ ПО СОВЕРШЕНСТВОВАНИЮ ДИАГНОСТИКИ И ЛЕЧЕНИЯ ТУБЕРКУЛЕЗА ОРГАНОВ ДЫХАНИЯ»  установлена категория лиц, в медицинских организациях муниципального уровня, которым необходимы диагностические мероприятия по установлению диагноза туберкулез </vt:lpstr>
      <vt:lpstr>КАТЕГОРИЯ ЛИЦ, КОТОРЫМ НЕОБХОДИМЫ ДИАГНОСТИЧЕСКИЕ МЕРОПРИЯТИЯ ПО УСТАНОВЛЕНИЮ ДИАГНОЗА ТУБЕРКУЛЕЗ</vt:lpstr>
      <vt:lpstr>КАТЕГОРИЯ ЛИЦ, КОТОРЫМ НЕОБХОДИМЫ ДИАГНОСТИЧЕСКИЕ МЕРОПРИЯТИЯ ПО УСТАНОВЛЕНИЮ ДИАГНОЗА ТУБЕРКУЛЕЗ</vt:lpstr>
      <vt:lpstr>КАТЕГОРИЯ ЛИЦ, КОТОРЫМ НЕОБХОДИМЫ ДИАГНОСТИЧЕСКИЕ МЕРОПРИЯТИЯ ПО УСТАНОВЛЕНИЮ ДИАГНОЗА ТУБЕРКУЛЕЗ</vt:lpstr>
      <vt:lpstr>КАТЕГОРИЯ ЛИЦ, КОТОРЫМ НЕОБХОДИМЫ ДИАГНОСТИЧЕСКИЕ МЕРОПРИЯТИЯ ПО УСТАНОВЛЕНИЮ ДИАГНОЗА ТУБЕРКУЛЕЗ</vt:lpstr>
      <vt:lpstr>КАТЕГОРИЯ ЛИЦ, КОТОРЫМ НЕОБХОДИМЫ ДИАГНОСТИЧЕСКИЕ МЕРОПРИЯТИЯ ПО УСТАНОВЛЕНИЮ ДИАГНОЗА ТУБЕРКУЛЕЗ</vt:lpstr>
      <vt:lpstr>АЛГОРИТМЫ ДИАГНОСТИКИ ТУБЕРКУЛЕЗА ОРГАНОВ ДЫХАНИЯ В МЕДИЦИНСКИХ ОРГАНИЗАЦИЯХ МУНИЦИПАЛЬНОГО УРОВНЯ</vt:lpstr>
      <vt:lpstr>АЛГОРИТМЫ ДИАГНОСТИКИ ТУБЕРКУЛЕЗА ОРГАНОВ ДЫХАНИЯ В МЕДИЦИНСКИХ ОРГАНИЗАЦИЯХ МУНИЦИПАЛЬНОГО УРОВНЯ</vt:lpstr>
      <vt:lpstr>АЛГОРИТМЫ ДИАГНОСТИКИ ТУБЕРКУЛЕЗА ОРГАНОВ ДЫХАНИЯ В МЕДИЦИНСКИХ ОРГАНИЗАЦИЯХ МУНИЦИПАЛЬНОГО УРОВНЯ</vt:lpstr>
      <vt:lpstr>АЛГОРИТМЫ ДИАГНОСТИКИ ТУБЕРКУЛЕЗА ОРГАНОВ ДЫХАНИЯ В МЕДИЦИНСКИХ ОРГАНИЗАЦИЯХ МУНИЦИПАЛЬНОГО УРОВНЯ</vt:lpstr>
      <vt:lpstr>В соответствии с приказом Министерства Здравоохранения Красноярского края № 13940 от 11 сентября 2017 года «О ПОРЯДКЕ НАПРАВЛЕНИЯ НА КОНСУЛЬТАЦИЮ КГБУЗ ККПТД»  в направлении (форма № 057) должны быть указаны следующие сведения:</vt:lpstr>
      <vt:lpstr>В соответствии с приказом Министерства Здравоохранения Красноярского края № 13940 от 11 сентября 2017 года «О ПОРЯДКЕ НАПРАВЛЕНИЯ НА КОНСУЛЬТАЦИЮ КГБУЗ ККПТД»  в направлении (форма № 057) должны быть указаны следующие сведения:</vt:lpstr>
      <vt:lpstr>ПРОФИЛАКТИЧЕСКИЕ ОСМОТРЫ </vt:lpstr>
      <vt:lpstr>МЕТОДЫ ОБСЛЕДОВАНИЯ ПРИМЕНЯЕМЫЕ ПРИ ПРОФИЛАКТИЧЕСКИХ ОСМОТРАХ </vt:lpstr>
      <vt:lpstr>СРОКИ ПРОВЕДЕНИЯ ПРОФИЛАКТИЧЕСКИХ ОСМОТРОВ В ОТНОШЕНИИ ОТДЕЛЬНЫХ ГРУПП НАСЕЛЕНИЯ</vt:lpstr>
      <vt:lpstr>СРОКИ ПРОВЕДЕНИЯ ПРОФИЛАКТИЧЕСКИХ ОСМОТРОВ В ОТНОШЕНИИ ОТДЕЛЬНЫХ ГРУПП НАСЕЛЕНИЯ</vt:lpstr>
      <vt:lpstr>СРОКИ ПРОВЕДЕНИЯ ПРОФИЛАКТИЧЕСКИХ ОСМОТРОВ В ОТНОШЕНИИ ОТДЕЛЬНЫХ ГРУПП НАСЕЛЕНИЯ</vt:lpstr>
      <vt:lpstr>СРОКИ ПРОВЕДЕНИЯ ПРОФИЛАКТИЧЕСКИХ ОСМОТРОВ В ОТНОШЕНИИ ОТДЕЛЬНЫХ ГРУПП НАСЕЛЕНИЯ</vt:lpstr>
      <vt:lpstr>СРОКИ ПРОВЕДЕНИЯ ПРОФИЛАКТИЧЕСКИХ ОСМОТРОВ В ОТНОШЕНИИ ОТДЕЛЬНЫХ ГРУПП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ПРИНЦИПЫ ОРГАНИЗАЦИИ БОРЬБЫ С ТУБЕРКУЛЕЗОМ В РОССИИ</vt:lpstr>
      <vt:lpstr>СОВРЕМЕННЫЕ РИСКИ РАСПРОСТРАНЕНИЯ ТУБЕРКУЛЕЗА:</vt:lpstr>
      <vt:lpstr>СОВРЕМЕННЫЕ РИСКИ РАСПРОСТРАНЕНИЯ ТУБЕРКУЛЕЗА: Пандемия COVID-19 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№3  Основные эпидемиологические показатели по туберкулезу. Этиология и патогенез туберкулеза.</dc:title>
  <dc:creator>tech</dc:creator>
  <cp:lastModifiedBy>User</cp:lastModifiedBy>
  <cp:revision>306</cp:revision>
  <cp:lastPrinted>2022-01-25T01:24:55Z</cp:lastPrinted>
  <dcterms:created xsi:type="dcterms:W3CDTF">2017-09-27T01:37:54Z</dcterms:created>
  <dcterms:modified xsi:type="dcterms:W3CDTF">2024-02-21T12:29:58Z</dcterms:modified>
</cp:coreProperties>
</file>