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7" r:id="rId6"/>
    <p:sldId id="278" r:id="rId7"/>
    <p:sldId id="281" r:id="rId8"/>
    <p:sldId id="282" r:id="rId9"/>
    <p:sldId id="279" r:id="rId10"/>
    <p:sldId id="283" r:id="rId11"/>
    <p:sldId id="284" r:id="rId12"/>
    <p:sldId id="280" r:id="rId13"/>
    <p:sldId id="288" r:id="rId14"/>
    <p:sldId id="260" r:id="rId15"/>
    <p:sldId id="261" r:id="rId16"/>
    <p:sldId id="285" r:id="rId17"/>
    <p:sldId id="286" r:id="rId18"/>
    <p:sldId id="262" r:id="rId19"/>
    <p:sldId id="287" r:id="rId20"/>
    <p:sldId id="289" r:id="rId21"/>
    <p:sldId id="290" r:id="rId22"/>
    <p:sldId id="291" r:id="rId23"/>
    <p:sldId id="274" r:id="rId24"/>
    <p:sldId id="275" r:id="rId25"/>
    <p:sldId id="276"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09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18.01.2014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18.01.2014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18.01.2014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18.01.2014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18.01.2014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18.01.2014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18.01.2014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18.01.2014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2492896"/>
            <a:ext cx="7772400" cy="1470025"/>
          </a:xfrm>
        </p:spPr>
        <p:txBody>
          <a:bodyPr>
            <a:noAutofit/>
          </a:bodyPr>
          <a:lstStyle/>
          <a:p>
            <a:r>
              <a:rPr lang="ru-RU" sz="2400" dirty="0" smtClean="0">
                <a:latin typeface="Times New Roman" pitchFamily="18" charset="0"/>
                <a:cs typeface="Times New Roman" pitchFamily="18" charset="0"/>
              </a:rPr>
              <a:t>Кафедра нервных болезней с курсом медицинской реабилитации ПО</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Тема: </a:t>
            </a:r>
            <a:r>
              <a:rPr lang="ru-RU" sz="2400" dirty="0" smtClean="0">
                <a:latin typeface="Times New Roman" pitchFamily="18" charset="0"/>
                <a:cs typeface="Times New Roman" pitchFamily="18" charset="0"/>
              </a:rPr>
              <a:t>Нарушения памяти при черепно-мозговой травме</a:t>
            </a:r>
            <a:r>
              <a:rPr lang="ru-RU"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t>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лекция № </a:t>
            </a:r>
            <a:r>
              <a:rPr lang="en-US" sz="2400" dirty="0" smtClean="0">
                <a:latin typeface="Times New Roman" pitchFamily="18" charset="0"/>
                <a:cs typeface="Times New Roman" pitchFamily="18" charset="0"/>
              </a:rPr>
              <a:t>1</a:t>
            </a:r>
            <a:r>
              <a:rPr lang="ru-RU" sz="2400" dirty="0" smtClean="0">
                <a:latin typeface="Times New Roman" pitchFamily="18" charset="0"/>
                <a:cs typeface="Times New Roman" pitchFamily="18" charset="0"/>
              </a:rPr>
              <a:t>8</a:t>
            </a:r>
            <a:r>
              <a:rPr lang="ru-RU"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для студентов </a:t>
            </a:r>
            <a:r>
              <a:rPr lang="en-US" sz="2400" dirty="0" smtClean="0">
                <a:latin typeface="Times New Roman" pitchFamily="18" charset="0"/>
                <a:cs typeface="Times New Roman" pitchFamily="18" charset="0"/>
              </a:rPr>
              <a:t>IV</a:t>
            </a:r>
            <a:r>
              <a:rPr lang="ru-RU" sz="2400" dirty="0" smtClean="0">
                <a:latin typeface="Times New Roman" pitchFamily="18" charset="0"/>
                <a:cs typeface="Times New Roman" pitchFamily="18" charset="0"/>
              </a:rPr>
              <a:t> курса, обучающихся по специальности </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030401.65 – КЛИНИЧЕСКАЯ ПСИХОЛОГИЯ</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Ассистент кафедры </a:t>
            </a:r>
            <a:r>
              <a:rPr lang="ru-RU" sz="2400" dirty="0" err="1" smtClean="0">
                <a:latin typeface="Times New Roman" pitchFamily="18" charset="0"/>
                <a:cs typeface="Times New Roman" pitchFamily="18" charset="0"/>
              </a:rPr>
              <a:t>Швецова</a:t>
            </a:r>
            <a:r>
              <a:rPr lang="ru-RU" sz="2400" dirty="0" smtClean="0">
                <a:latin typeface="Times New Roman" pitchFamily="18" charset="0"/>
                <a:cs typeface="Times New Roman" pitchFamily="18" charset="0"/>
              </a:rPr>
              <a:t> И.Н.</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Красноярск, 2013г. </a:t>
            </a:r>
            <a:endParaRPr lang="ru-RU" sz="24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Клиника</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85000" lnSpcReduction="20000"/>
          </a:bodyPr>
          <a:lstStyle/>
          <a:p>
            <a:r>
              <a:rPr lang="ru-RU" dirty="0" smtClean="0">
                <a:latin typeface="Times New Roman" pitchFamily="18" charset="0"/>
                <a:cs typeface="Times New Roman" pitchFamily="18" charset="0"/>
              </a:rPr>
              <a:t>Ретроградная </a:t>
            </a:r>
            <a:r>
              <a:rPr lang="ru-RU" dirty="0" smtClean="0">
                <a:latin typeface="Times New Roman" pitchFamily="18" charset="0"/>
                <a:cs typeface="Times New Roman" pitchFamily="18" charset="0"/>
              </a:rPr>
              <a:t>амнезия. У пациентов с черепно-мозговой травмой часто наблюдается ретроградная амнезия, т. е. затруднения при извлечении из памяти событий, имевших место перед травмой. Чаще всего эта информация оказывается утраченной, но со временем некоторые воспоминания могут возвращаться. Как правило, утрачены события только небольшого промежутка времени (от нескольких минут до нескольких часов) непосредственно перед травмой. </a:t>
            </a:r>
          </a:p>
          <a:p>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Клиника</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r>
              <a:rPr lang="ru-RU" dirty="0" smtClean="0">
                <a:latin typeface="Times New Roman" pitchFamily="18" charset="0"/>
                <a:cs typeface="Times New Roman" pitchFamily="18" charset="0"/>
              </a:rPr>
              <a:t>Дефекты </a:t>
            </a:r>
            <a:r>
              <a:rPr lang="ru-RU" dirty="0" smtClean="0">
                <a:latin typeface="Times New Roman" pitchFamily="18" charset="0"/>
                <a:cs typeface="Times New Roman" pitchFamily="18" charset="0"/>
              </a:rPr>
              <a:t>восприятия (</a:t>
            </a:r>
            <a:r>
              <a:rPr lang="ru-RU" dirty="0" err="1" smtClean="0">
                <a:latin typeface="Times New Roman" pitchFamily="18" charset="0"/>
                <a:cs typeface="Times New Roman" pitchFamily="18" charset="0"/>
              </a:rPr>
              <a:t>антероградная</a:t>
            </a:r>
            <a:r>
              <a:rPr lang="ru-RU" dirty="0" smtClean="0">
                <a:latin typeface="Times New Roman" pitchFamily="18" charset="0"/>
                <a:cs typeface="Times New Roman" pitchFamily="18" charset="0"/>
              </a:rPr>
              <a:t> амнезия). Умеренная или тяжелая черепно-мозговая травма часто приводит к повреждению медиальных структур височной доли, в частности, </a:t>
            </a:r>
            <a:r>
              <a:rPr lang="ru-RU" dirty="0" err="1" smtClean="0">
                <a:latin typeface="Times New Roman" pitchFamily="18" charset="0"/>
                <a:cs typeface="Times New Roman" pitchFamily="18" charset="0"/>
              </a:rPr>
              <a:t>гиппокампа</a:t>
            </a:r>
            <a:r>
              <a:rPr lang="ru-RU" dirty="0" smtClean="0">
                <a:latin typeface="Times New Roman" pitchFamily="18" charset="0"/>
                <a:cs typeface="Times New Roman" pitchFamily="18" charset="0"/>
              </a:rPr>
              <a:t>, в результате чего нарушается усвоение информации (</a:t>
            </a:r>
            <a:r>
              <a:rPr lang="ru-RU" dirty="0" err="1" smtClean="0">
                <a:latin typeface="Times New Roman" pitchFamily="18" charset="0"/>
                <a:cs typeface="Times New Roman" pitchFamily="18" charset="0"/>
              </a:rPr>
              <a:t>антероградная</a:t>
            </a:r>
            <a:r>
              <a:rPr lang="ru-RU" dirty="0" smtClean="0">
                <a:latin typeface="Times New Roman" pitchFamily="18" charset="0"/>
                <a:cs typeface="Times New Roman" pitchFamily="18" charset="0"/>
              </a:rPr>
              <a:t> амнезия). Затруднения касаются, главным образом, декларативной информации; </a:t>
            </a:r>
            <a:r>
              <a:rPr lang="ru-RU" dirty="0" err="1" smtClean="0">
                <a:latin typeface="Times New Roman" pitchFamily="18" charset="0"/>
                <a:cs typeface="Times New Roman" pitchFamily="18" charset="0"/>
              </a:rPr>
              <a:t>недекларативная</a:t>
            </a:r>
            <a:r>
              <a:rPr lang="ru-RU" dirty="0" smtClean="0">
                <a:latin typeface="Times New Roman" pitchFamily="18" charset="0"/>
                <a:cs typeface="Times New Roman" pitchFamily="18" charset="0"/>
              </a:rPr>
              <a:t> память чаще не нарушена. Вербальная и невербальная память при асимметрии поражения различных структур головного мозга может также поражаться в разной степени. Кроме того, у пациентов с травмами головы затруднена способность к концентрации внимания, они быстро утомляются, более подвержены воздействию алкоголя и других факторов, которые нарушают восприятие</a:t>
            </a:r>
            <a:r>
              <a:rPr lang="ru-RU"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04664"/>
            <a:ext cx="8229600" cy="1143000"/>
          </a:xfrm>
        </p:spPr>
        <p:txBody>
          <a:bodyPr>
            <a:normAutofit fontScale="90000"/>
          </a:bodyPr>
          <a:lstStyle/>
          <a:p>
            <a:r>
              <a:rPr lang="ru-RU" dirty="0" smtClean="0">
                <a:latin typeface="Times New Roman" pitchFamily="18" charset="0"/>
                <a:cs typeface="Times New Roman" pitchFamily="18" charset="0"/>
              </a:rPr>
              <a:t> </a:t>
            </a:r>
            <a:r>
              <a:rPr lang="ru-RU" sz="3100" cap="small" dirty="0" smtClean="0">
                <a:latin typeface="Times New Roman" pitchFamily="18" charset="0"/>
                <a:cs typeface="Times New Roman" pitchFamily="18" charset="0"/>
              </a:rPr>
              <a:t>ОСТРЫЕ </a:t>
            </a:r>
            <a:r>
              <a:rPr lang="ru-RU" sz="3100" cap="small" dirty="0" smtClean="0">
                <a:latin typeface="Times New Roman" pitchFamily="18" charset="0"/>
                <a:cs typeface="Times New Roman" pitchFamily="18" charset="0"/>
              </a:rPr>
              <a:t>ПСИХИЧЕСКИЕ НАРУШЕНИЯ, ВОЗНИКАЮЩИЕ ВСЛЕДСТВИЕ ТРАВМЫ</a:t>
            </a:r>
            <a:r>
              <a:rPr lang="ru-RU" b="1" dirty="0" smtClean="0">
                <a:latin typeface="Times New Roman" pitchFamily="18" charset="0"/>
                <a:cs typeface="Times New Roman" pitchFamily="18" charset="0"/>
              </a:rPr>
              <a:t/>
            </a:r>
            <a:br>
              <a:rPr lang="ru-RU" b="1"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7500" lnSpcReduction="20000"/>
          </a:bodyPr>
          <a:lstStyle/>
          <a:p>
            <a:r>
              <a:rPr lang="ru-RU" dirty="0" smtClean="0">
                <a:latin typeface="Times New Roman" pitchFamily="18" charset="0"/>
                <a:cs typeface="Times New Roman" pitchFamily="18" charset="0"/>
              </a:rPr>
              <a:t>После </a:t>
            </a:r>
            <a:r>
              <a:rPr lang="ru-RU" dirty="0" smtClean="0">
                <a:latin typeface="Times New Roman" pitchFamily="18" charset="0"/>
                <a:cs typeface="Times New Roman" pitchFamily="18" charset="0"/>
              </a:rPr>
              <a:t>восстановления сознания обычно обнаруживаются дефекты памяти. Период посттравматической амнезии охватывает промежуток времени между моментом травмы и возобновлением нормальной долгосрочной памяти. Продолжительность посттравматической амнезии тесно </a:t>
            </a:r>
            <a:r>
              <a:rPr lang="ru-RU" dirty="0" err="1" smtClean="0">
                <a:latin typeface="Times New Roman" pitchFamily="18" charset="0"/>
                <a:cs typeface="Times New Roman" pitchFamily="18" charset="0"/>
              </a:rPr>
              <a:t>коррелирует</a:t>
            </a:r>
            <a:r>
              <a:rPr lang="ru-RU" dirty="0" smtClean="0">
                <a:latin typeface="Times New Roman" pitchFamily="18" charset="0"/>
                <a:cs typeface="Times New Roman" pitchFamily="18" charset="0"/>
              </a:rPr>
              <a:t>: во-первых, с неврологическими осложнениями, такими как двигательные нарушения, </a:t>
            </a:r>
            <a:r>
              <a:rPr lang="ru-RU" dirty="0" err="1" smtClean="0">
                <a:latin typeface="Times New Roman" pitchFamily="18" charset="0"/>
                <a:cs typeface="Times New Roman" pitchFamily="18" charset="0"/>
              </a:rPr>
              <a:t>дисфазия</a:t>
            </a:r>
            <a:r>
              <a:rPr lang="ru-RU" dirty="0" smtClean="0">
                <a:latin typeface="Times New Roman" pitchFamily="18" charset="0"/>
                <a:cs typeface="Times New Roman" pitchFamily="18" charset="0"/>
              </a:rPr>
              <a:t>, стойкие поражения памяти и счета; во-вторых, с психическими нарушениями и </a:t>
            </a:r>
            <a:r>
              <a:rPr lang="ru-RU" dirty="0" err="1" smtClean="0">
                <a:latin typeface="Times New Roman" pitchFamily="18" charset="0"/>
                <a:cs typeface="Times New Roman" pitchFamily="18" charset="0"/>
              </a:rPr>
              <a:t>генерализованным</a:t>
            </a:r>
            <a:r>
              <a:rPr lang="ru-RU" dirty="0" smtClean="0">
                <a:latin typeface="Times New Roman" pitchFamily="18" charset="0"/>
                <a:cs typeface="Times New Roman" pitchFamily="18" charset="0"/>
              </a:rPr>
              <a:t> снижением интеллекта; в-третьих, с изменением личности после черепно-мозговой травмы.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04664"/>
            <a:ext cx="8229600" cy="1143000"/>
          </a:xfrm>
        </p:spPr>
        <p:txBody>
          <a:bodyPr>
            <a:normAutofit fontScale="90000"/>
          </a:bodyPr>
          <a:lstStyle/>
          <a:p>
            <a:r>
              <a:rPr lang="ru-RU" dirty="0" smtClean="0">
                <a:latin typeface="Times New Roman" pitchFamily="18" charset="0"/>
                <a:cs typeface="Times New Roman" pitchFamily="18" charset="0"/>
              </a:rPr>
              <a:t> </a:t>
            </a:r>
            <a:r>
              <a:rPr lang="ru-RU" sz="3100" cap="small" dirty="0" smtClean="0">
                <a:latin typeface="Times New Roman" pitchFamily="18" charset="0"/>
                <a:cs typeface="Times New Roman" pitchFamily="18" charset="0"/>
              </a:rPr>
              <a:t>ОСТРЫЕ </a:t>
            </a:r>
            <a:r>
              <a:rPr lang="ru-RU" sz="3100" cap="small" dirty="0" smtClean="0">
                <a:latin typeface="Times New Roman" pitchFamily="18" charset="0"/>
                <a:cs typeface="Times New Roman" pitchFamily="18" charset="0"/>
              </a:rPr>
              <a:t>ПСИХИЧЕСКИЕ НАРУШЕНИЯ, ВОЗНИКАЮЩИЕ ВСЛЕДСТВИЕ ТРАВМЫ</a:t>
            </a:r>
            <a:r>
              <a:rPr lang="ru-RU" b="1" dirty="0" smtClean="0">
                <a:latin typeface="Times New Roman" pitchFamily="18" charset="0"/>
                <a:cs typeface="Times New Roman" pitchFamily="18" charset="0"/>
              </a:rPr>
              <a:t/>
            </a:r>
            <a:br>
              <a:rPr lang="ru-RU" b="1"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lnSpcReduction="10000"/>
          </a:bodyPr>
          <a:lstStyle/>
          <a:p>
            <a:r>
              <a:rPr lang="ru-RU" dirty="0" smtClean="0">
                <a:latin typeface="Times New Roman" pitchFamily="18" charset="0"/>
                <a:cs typeface="Times New Roman" pitchFamily="18" charset="0"/>
              </a:rPr>
              <a:t>период </a:t>
            </a:r>
            <a:r>
              <a:rPr lang="ru-RU" dirty="0" smtClean="0">
                <a:latin typeface="Times New Roman" pitchFamily="18" charset="0"/>
                <a:cs typeface="Times New Roman" pitchFamily="18" charset="0"/>
              </a:rPr>
              <a:t>ретроградной амнезии включает в себя промежуток времени между травмой и последним ясно припоминаемым событием </a:t>
            </a:r>
            <a:r>
              <a:rPr lang="ru-RU" i="1" dirty="0" smtClean="0">
                <a:latin typeface="Times New Roman" pitchFamily="18" charset="0"/>
                <a:cs typeface="Times New Roman" pitchFamily="18" charset="0"/>
              </a:rPr>
              <a:t>До </a:t>
            </a:r>
            <a:r>
              <a:rPr lang="ru-RU" dirty="0" smtClean="0">
                <a:latin typeface="Times New Roman" pitchFamily="18" charset="0"/>
                <a:cs typeface="Times New Roman" pitchFamily="18" charset="0"/>
              </a:rPr>
              <a:t>Травмы. Этот признак не является надежным предиктором исхода</a:t>
            </a:r>
            <a:r>
              <a:rPr lang="ru-RU" dirty="0" smtClean="0">
                <a:latin typeface="Times New Roman" pitchFamily="18" charset="0"/>
                <a:cs typeface="Times New Roman" pitchFamily="18" charset="0"/>
              </a:rPr>
              <a:t>.</a:t>
            </a:r>
          </a:p>
          <a:p>
            <a:r>
              <a:rPr lang="ru-RU" dirty="0" smtClean="0">
                <a:latin typeface="Times New Roman" pitchFamily="18" charset="0"/>
                <a:cs typeface="Times New Roman" pitchFamily="18" charset="0"/>
              </a:rPr>
              <a:t>пролонгированная </a:t>
            </a:r>
            <a:r>
              <a:rPr lang="ru-RU" dirty="0" smtClean="0">
                <a:latin typeface="Times New Roman" pitchFamily="18" charset="0"/>
                <a:cs typeface="Times New Roman" pitchFamily="18" charset="0"/>
              </a:rPr>
              <a:t>фаза делирия, иногда нарушенное поведение, расстройства настроения, галлюцинации, бред и дезориентировка</a:t>
            </a:r>
            <a:r>
              <a:rPr lang="ru-RU"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Изменение личности</a:t>
            </a:r>
          </a:p>
        </p:txBody>
      </p:sp>
      <p:sp>
        <p:nvSpPr>
          <p:cNvPr id="3" name="Содержимое 2"/>
          <p:cNvSpPr>
            <a:spLocks noGrp="1"/>
          </p:cNvSpPr>
          <p:nvPr>
            <p:ph idx="1"/>
          </p:nvPr>
        </p:nvSpPr>
        <p:spPr/>
        <p:txBody>
          <a:bodyPr>
            <a:normAutofit fontScale="92500" lnSpcReduction="20000"/>
          </a:bodyPr>
          <a:lstStyle/>
          <a:p>
            <a:r>
              <a:rPr lang="ru-RU" dirty="0" smtClean="0">
                <a:latin typeface="Times New Roman" pitchFamily="18" charset="0"/>
                <a:cs typeface="Times New Roman" pitchFamily="18" charset="0"/>
              </a:rPr>
              <a:t>После тяжелых черепно-мозговых травм, особенно связанных с повреждением лобной доли, изменение личности представляет собой обычное явление. В таких случаях больной нередко становится раздражительным, отмечаются потеря спонтанности и мотивации, некоторое огрубление поведения, а иногда — ослабление контроля за агрессивными импульсами. Все это зачастую серьезно осложняет жизнь больного и его семьи, хотя со временем подобные черты личности могут постепенно смягчаться.</a:t>
            </a:r>
            <a:endParaRPr lang="ru-RU"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Эмоциональные симптомы</a:t>
            </a:r>
          </a:p>
        </p:txBody>
      </p:sp>
      <p:sp>
        <p:nvSpPr>
          <p:cNvPr id="3" name="Содержимое 2"/>
          <p:cNvSpPr>
            <a:spLocks noGrp="1"/>
          </p:cNvSpPr>
          <p:nvPr>
            <p:ph idx="1"/>
          </p:nvPr>
        </p:nvSpPr>
        <p:spPr/>
        <p:txBody>
          <a:bodyPr>
            <a:normAutofit fontScale="77500" lnSpcReduction="20000"/>
          </a:bodyPr>
          <a:lstStyle/>
          <a:p>
            <a:r>
              <a:rPr lang="ru-RU" dirty="0" smtClean="0">
                <a:latin typeface="Times New Roman" pitchFamily="18" charset="0"/>
                <a:cs typeface="Times New Roman" pitchFamily="18" charset="0"/>
              </a:rPr>
              <a:t>Основными </a:t>
            </a:r>
            <a:r>
              <a:rPr lang="ru-RU" dirty="0" smtClean="0">
                <a:latin typeface="Times New Roman" pitchFamily="18" charset="0"/>
                <a:cs typeface="Times New Roman" pitchFamily="18" charset="0"/>
              </a:rPr>
              <a:t>факторами, определяющими вероятность развития эмоционального </a:t>
            </a:r>
            <a:r>
              <a:rPr lang="ru-RU" dirty="0" err="1" smtClean="0">
                <a:latin typeface="Times New Roman" pitchFamily="18" charset="0"/>
                <a:cs typeface="Times New Roman" pitchFamily="18" charset="0"/>
              </a:rPr>
              <a:t>дистресса</a:t>
            </a:r>
            <a:r>
              <a:rPr lang="ru-RU" dirty="0" smtClean="0">
                <a:latin typeface="Times New Roman" pitchFamily="18" charset="0"/>
                <a:cs typeface="Times New Roman" pitchFamily="18" charset="0"/>
              </a:rPr>
              <a:t>, являются степень поражения, личность больного и социальные </a:t>
            </a:r>
            <a:r>
              <a:rPr lang="ru-RU" dirty="0" smtClean="0">
                <a:latin typeface="Times New Roman" pitchFamily="18" charset="0"/>
                <a:cs typeface="Times New Roman" pitchFamily="18" charset="0"/>
              </a:rPr>
              <a:t>условия. </a:t>
            </a:r>
          </a:p>
          <a:p>
            <a:r>
              <a:rPr lang="ru-RU" dirty="0" smtClean="0">
                <a:latin typeface="Times New Roman" pitchFamily="18" charset="0"/>
                <a:cs typeface="Times New Roman" pitchFamily="18" charset="0"/>
              </a:rPr>
              <a:t>Могут </a:t>
            </a:r>
            <a:r>
              <a:rPr lang="ru-RU" dirty="0" smtClean="0">
                <a:latin typeface="Times New Roman" pitchFamily="18" charset="0"/>
                <a:cs typeface="Times New Roman" pitchFamily="18" charset="0"/>
              </a:rPr>
              <a:t>иметь значение любые юридические процедуры, связанные с получением компенсации, судебные тяжбы, разбирательства (см. гл. 12, раздел о рентном неврозе</a:t>
            </a:r>
            <a:r>
              <a:rPr lang="ru-RU" dirty="0" smtClean="0">
                <a:latin typeface="Times New Roman" pitchFamily="18" charset="0"/>
                <a:cs typeface="Times New Roman" pitchFamily="18" charset="0"/>
              </a:rPr>
              <a:t>).</a:t>
            </a:r>
          </a:p>
          <a:p>
            <a:r>
              <a:rPr lang="ru-RU" dirty="0" smtClean="0">
                <a:latin typeface="Times New Roman" pitchFamily="18" charset="0"/>
                <a:cs typeface="Times New Roman" pitchFamily="18" charset="0"/>
              </a:rPr>
              <a:t>Меньшинство </a:t>
            </a:r>
            <a:r>
              <a:rPr lang="ru-RU" dirty="0" smtClean="0">
                <a:latin typeface="Times New Roman" pitchFamily="18" charset="0"/>
                <a:cs typeface="Times New Roman" pitchFamily="18" charset="0"/>
              </a:rPr>
              <a:t>больных описывают синдром посттравматического эмоционального расстройства, основными чертами которого являются тревога, депрессия и раздражительность, часто сопровождающиеся головной болью, головокружением, усталостью, плохой концентрацией внимания и бессонницей. </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Эмоциональные симптомы</a:t>
            </a:r>
          </a:p>
        </p:txBody>
      </p:sp>
      <p:sp>
        <p:nvSpPr>
          <p:cNvPr id="3" name="Содержимое 2"/>
          <p:cNvSpPr>
            <a:spLocks noGrp="1"/>
          </p:cNvSpPr>
          <p:nvPr>
            <p:ph idx="1"/>
          </p:nvPr>
        </p:nvSpPr>
        <p:spPr/>
        <p:txBody>
          <a:bodyPr>
            <a:normAutofit fontScale="92500" lnSpcReduction="20000"/>
          </a:bodyPr>
          <a:lstStyle/>
          <a:p>
            <a:r>
              <a:rPr lang="ru-RU" dirty="0" err="1" smtClean="0">
                <a:latin typeface="Times New Roman" pitchFamily="18" charset="0"/>
                <a:cs typeface="Times New Roman" pitchFamily="18" charset="0"/>
              </a:rPr>
              <a:t>Lewis</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(1942) исследовал пролонгированные невротические реакции у солдат с травмами черепа и пришел к выводу, что они в большинстве случаев наблюдаются «у тех, у кого все равно так или иначе развился бы психопатологический синдром». При изучении больных, предъявляющих требования на получение компенсации, </a:t>
            </a:r>
            <a:r>
              <a:rPr lang="ru-RU" dirty="0" err="1" smtClean="0">
                <a:latin typeface="Times New Roman" pitchFamily="18" charset="0"/>
                <a:cs typeface="Times New Roman" pitchFamily="18" charset="0"/>
              </a:rPr>
              <a:t>Miller</a:t>
            </a:r>
            <a:r>
              <a:rPr lang="ru-RU" dirty="0" smtClean="0">
                <a:latin typeface="Times New Roman" pitchFamily="18" charset="0"/>
                <a:cs typeface="Times New Roman" pitchFamily="18" charset="0"/>
              </a:rPr>
              <a:t> (1961) не выявил соответствия между степенью тяжести черепно-мозговой травмы и выраженностью невротических симптомов. </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Эмоциональные симптомы</a:t>
            </a:r>
          </a:p>
        </p:txBody>
      </p:sp>
      <p:sp>
        <p:nvSpPr>
          <p:cNvPr id="3" name="Содержимое 2"/>
          <p:cNvSpPr>
            <a:spLocks noGrp="1"/>
          </p:cNvSpPr>
          <p:nvPr>
            <p:ph idx="1"/>
          </p:nvPr>
        </p:nvSpPr>
        <p:spPr/>
        <p:txBody>
          <a:bodyPr>
            <a:normAutofit fontScale="92500" lnSpcReduction="20000"/>
          </a:bodyPr>
          <a:lstStyle/>
          <a:p>
            <a:r>
              <a:rPr lang="ru-RU" dirty="0" err="1" smtClean="0">
                <a:latin typeface="Times New Roman" pitchFamily="18" charset="0"/>
                <a:cs typeface="Times New Roman" pitchFamily="18" charset="0"/>
              </a:rPr>
              <a:t>Lishman</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(1968) в своем исследовании проникающих ранений черепа не обнаружил сколько-нибудь заметной связи между степенью повреждения мозга и основными симптомами посттравматического синдрома. Можно сделать заключение, что предрасположенная («уязвимая») личность является основным этиологическим фактором, обусловливающим эмоциональные проблемы после травмы черепа (см.: </a:t>
            </a:r>
            <a:r>
              <a:rPr lang="ru-RU" dirty="0" err="1" smtClean="0">
                <a:latin typeface="Times New Roman" pitchFamily="18" charset="0"/>
                <a:cs typeface="Times New Roman" pitchFamily="18" charset="0"/>
              </a:rPr>
              <a:t>Trimble</a:t>
            </a:r>
            <a:r>
              <a:rPr lang="ru-RU" dirty="0" smtClean="0">
                <a:latin typeface="Times New Roman" pitchFamily="18" charset="0"/>
                <a:cs typeface="Times New Roman" pitchFamily="18" charset="0"/>
              </a:rPr>
              <a:t> 1981 — обзор).</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Лечение</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r>
              <a:rPr lang="ru-RU" dirty="0" smtClean="0">
                <a:latin typeface="Times New Roman" pitchFamily="18" charset="0"/>
                <a:cs typeface="Times New Roman" pitchFamily="18" charset="0"/>
              </a:rPr>
              <a:t>К составлению плана длительного лечения пациента после травмы черепа следует приступать как можно раньше. Начинают с тщательной оценки трех аспектов проблемы. </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Во-первых</a:t>
            </a:r>
            <a:r>
              <a:rPr lang="ru-RU" dirty="0" smtClean="0">
                <a:latin typeface="Times New Roman" pitchFamily="18" charset="0"/>
                <a:cs typeface="Times New Roman" pitchFamily="18" charset="0"/>
              </a:rPr>
              <a:t>, оценивается степень физической </a:t>
            </a:r>
            <a:r>
              <a:rPr lang="ru-RU" dirty="0" err="1" smtClean="0">
                <a:latin typeface="Times New Roman" pitchFamily="18" charset="0"/>
                <a:cs typeface="Times New Roman" pitchFamily="18" charset="0"/>
              </a:rPr>
              <a:t>инвалидизации</a:t>
            </a:r>
            <a:r>
              <a:rPr lang="ru-RU" dirty="0" smtClean="0">
                <a:latin typeface="Times New Roman" pitchFamily="18" charset="0"/>
                <a:cs typeface="Times New Roman" pitchFamily="18" charset="0"/>
              </a:rPr>
              <a:t>. Как показали исследования, ранняя оценка степени неврологических повреждений служит важным ориентиром при прогнозировании длительной нетрудоспособности (</a:t>
            </a:r>
            <a:r>
              <a:rPr lang="ru-RU" dirty="0" err="1" smtClean="0">
                <a:latin typeface="Times New Roman" pitchFamily="18" charset="0"/>
                <a:cs typeface="Times New Roman" pitchFamily="18" charset="0"/>
              </a:rPr>
              <a:t>Bond</a:t>
            </a:r>
            <a:r>
              <a:rPr lang="ru-RU" dirty="0" smtClean="0">
                <a:latin typeface="Times New Roman" pitchFamily="18" charset="0"/>
                <a:cs typeface="Times New Roman" pitchFamily="18" charset="0"/>
              </a:rPr>
              <a:t> 1975). </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Во-вторых</a:t>
            </a:r>
            <a:r>
              <a:rPr lang="ru-RU" dirty="0" smtClean="0">
                <a:latin typeface="Times New Roman" pitchFamily="18" charset="0"/>
                <a:cs typeface="Times New Roman" pitchFamily="18" charset="0"/>
              </a:rPr>
              <a:t>, оцениваются любые психоневрологические нарушения и прогноз их наиболее вероятного дальнейшего течения. </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В-третьих</a:t>
            </a:r>
            <a:r>
              <a:rPr lang="ru-RU" dirty="0" smtClean="0">
                <a:latin typeface="Times New Roman" pitchFamily="18" charset="0"/>
                <a:cs typeface="Times New Roman" pitchFamily="18" charset="0"/>
              </a:rPr>
              <a:t>, должна быть дана оценка социальных условий</a:t>
            </a:r>
            <a:r>
              <a:rPr lang="ru-RU"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Лечение</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r>
              <a:rPr lang="ru-RU" dirty="0" smtClean="0">
                <a:latin typeface="Times New Roman" pitchFamily="18" charset="0"/>
                <a:cs typeface="Times New Roman" pitchFamily="18" charset="0"/>
              </a:rPr>
              <a:t>Лечение </a:t>
            </a:r>
            <a:r>
              <a:rPr lang="ru-RU" dirty="0" smtClean="0">
                <a:latin typeface="Times New Roman" pitchFamily="18" charset="0"/>
                <a:cs typeface="Times New Roman" pitchFamily="18" charset="0"/>
              </a:rPr>
              <a:t>включает физическую реабилитацию, которую медицинский психолог при необходимости может дополнить курсом поведенческой терапии. Если у больного в связи с травмой возникли психические нарушения, к лечению периодически привлекается психиатр.</a:t>
            </a:r>
          </a:p>
          <a:p>
            <a:r>
              <a:rPr lang="ru-RU" dirty="0" smtClean="0">
                <a:latin typeface="Times New Roman" pitchFamily="18" charset="0"/>
                <a:cs typeface="Times New Roman" pitchFamily="18" charset="0"/>
              </a:rPr>
              <a:t>Необходимо также учитывать, что семья больного нуждается в практической и социальной поддержке. Следует стремиться по возможности ускорить решение любых проблем, связанных с получением компенсации, с судебными тяжбами и т. п. В идеале такая долговременная помощь должна обеспечиваться особой бригадой специалистов. Обзор, посвященный вопросам лечения черепно-мозговых травм, см. в работах: </a:t>
            </a:r>
            <a:r>
              <a:rPr lang="ru-RU" dirty="0" err="1" smtClean="0">
                <a:latin typeface="Times New Roman" pitchFamily="18" charset="0"/>
                <a:cs typeface="Times New Roman" pitchFamily="18" charset="0"/>
              </a:rPr>
              <a:t>Brooks</a:t>
            </a:r>
            <a:r>
              <a:rPr lang="ru-RU" dirty="0" smtClean="0">
                <a:latin typeface="Times New Roman" pitchFamily="18" charset="0"/>
                <a:cs typeface="Times New Roman" pitchFamily="18" charset="0"/>
              </a:rPr>
              <a:t> (1984); </a:t>
            </a:r>
            <a:r>
              <a:rPr lang="ru-RU" dirty="0" err="1" smtClean="0">
                <a:latin typeface="Times New Roman" pitchFamily="18" charset="0"/>
                <a:cs typeface="Times New Roman" pitchFamily="18" charset="0"/>
              </a:rPr>
              <a:t>Livmgston</a:t>
            </a:r>
            <a:r>
              <a:rPr lang="ru-RU" dirty="0" smtClean="0">
                <a:latin typeface="Times New Roman" pitchFamily="18" charset="0"/>
                <a:cs typeface="Times New Roman" pitchFamily="18" charset="0"/>
              </a:rPr>
              <a:t> (1986).</a:t>
            </a:r>
            <a:endParaRPr lang="ru-RU"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atin typeface="Times New Roman" pitchFamily="18" charset="0"/>
                <a:cs typeface="Times New Roman" pitchFamily="18" charset="0"/>
              </a:rPr>
              <a:t>План лекции:</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p>
        </p:txBody>
      </p:sp>
      <p:sp>
        <p:nvSpPr>
          <p:cNvPr id="3" name="Содержимое 2"/>
          <p:cNvSpPr>
            <a:spLocks noGrp="1"/>
          </p:cNvSpPr>
          <p:nvPr>
            <p:ph idx="1"/>
          </p:nvPr>
        </p:nvSpPr>
        <p:spPr/>
        <p:txBody>
          <a:bodyPr/>
          <a:lstStyle/>
          <a:p>
            <a:pPr>
              <a:buNone/>
            </a:pPr>
            <a:r>
              <a:rPr lang="ru-RU" b="1" dirty="0" smtClean="0"/>
              <a:t>1.</a:t>
            </a:r>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Актуальность темы</a:t>
            </a:r>
          </a:p>
          <a:p>
            <a:pPr>
              <a:buNone/>
            </a:pPr>
            <a:r>
              <a:rPr lang="ru-RU" b="1" dirty="0" smtClean="0">
                <a:latin typeface="Times New Roman" pitchFamily="18" charset="0"/>
                <a:cs typeface="Times New Roman" pitchFamily="18" charset="0"/>
              </a:rPr>
              <a:t>2. </a:t>
            </a:r>
            <a:r>
              <a:rPr lang="ru-RU" dirty="0" smtClean="0">
                <a:latin typeface="Times New Roman" pitchFamily="18" charset="0"/>
                <a:cs typeface="Times New Roman" pitchFamily="18" charset="0"/>
              </a:rPr>
              <a:t>Этиология, топическое расположение</a:t>
            </a:r>
          </a:p>
          <a:p>
            <a:pPr>
              <a:buNone/>
            </a:pPr>
            <a:r>
              <a:rPr lang="ru-RU" b="1" dirty="0" smtClean="0">
                <a:latin typeface="Times New Roman" pitchFamily="18" charset="0"/>
                <a:cs typeface="Times New Roman" pitchFamily="18" charset="0"/>
              </a:rPr>
              <a:t>3.</a:t>
            </a:r>
            <a:r>
              <a:rPr lang="ru-RU" dirty="0" smtClean="0">
                <a:latin typeface="Times New Roman" pitchFamily="18" charset="0"/>
                <a:cs typeface="Times New Roman" pitchFamily="18" charset="0"/>
              </a:rPr>
              <a:t> Классификация</a:t>
            </a:r>
          </a:p>
          <a:p>
            <a:pPr>
              <a:buNone/>
            </a:pPr>
            <a:r>
              <a:rPr lang="ru-RU" b="1" dirty="0" smtClean="0">
                <a:latin typeface="Times New Roman" pitchFamily="18" charset="0"/>
                <a:cs typeface="Times New Roman" pitchFamily="18" charset="0"/>
              </a:rPr>
              <a:t>4. </a:t>
            </a:r>
            <a:r>
              <a:rPr lang="ru-RU" dirty="0" smtClean="0">
                <a:latin typeface="Times New Roman" pitchFamily="18" charset="0"/>
                <a:cs typeface="Times New Roman" pitchFamily="18" charset="0"/>
              </a:rPr>
              <a:t>Клиника</a:t>
            </a:r>
          </a:p>
          <a:p>
            <a:pPr>
              <a:buNone/>
            </a:pPr>
            <a:r>
              <a:rPr lang="ru-RU" b="1" dirty="0" smtClean="0">
                <a:latin typeface="Times New Roman" pitchFamily="18" charset="0"/>
                <a:cs typeface="Times New Roman" pitchFamily="18" charset="0"/>
              </a:rPr>
              <a:t>5. </a:t>
            </a:r>
            <a:r>
              <a:rPr lang="ru-RU" dirty="0" smtClean="0">
                <a:latin typeface="Times New Roman" pitchFamily="18" charset="0"/>
                <a:cs typeface="Times New Roman" pitchFamily="18" charset="0"/>
              </a:rPr>
              <a:t>Выводы.</a:t>
            </a: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Последствия черепно-мозговой травмы</a:t>
            </a:r>
            <a:endParaRPr lang="ru-RU" dirty="0"/>
          </a:p>
        </p:txBody>
      </p:sp>
      <p:sp>
        <p:nvSpPr>
          <p:cNvPr id="3" name="Содержимое 2"/>
          <p:cNvSpPr>
            <a:spLocks noGrp="1"/>
          </p:cNvSpPr>
          <p:nvPr>
            <p:ph idx="1"/>
          </p:nvPr>
        </p:nvSpPr>
        <p:spPr/>
        <p:txBody>
          <a:bodyPr>
            <a:normAutofit fontScale="85000" lnSpcReduction="20000"/>
          </a:bodyPr>
          <a:lstStyle/>
          <a:p>
            <a:pPr>
              <a:buNone/>
            </a:pPr>
            <a:r>
              <a:rPr lang="ru-RU" dirty="0" smtClean="0">
                <a:latin typeface="Times New Roman" pitchFamily="18" charset="0"/>
                <a:cs typeface="Times New Roman" pitchFamily="18" charset="0"/>
              </a:rPr>
              <a:t>Понятие </a:t>
            </a:r>
            <a:r>
              <a:rPr lang="ru-RU" dirty="0" smtClean="0">
                <a:latin typeface="Times New Roman" pitchFamily="18" charset="0"/>
                <a:cs typeface="Times New Roman" pitchFamily="18" charset="0"/>
              </a:rPr>
              <a:t>«последствие» определяет состояния и остаточные </a:t>
            </a:r>
            <a:r>
              <a:rPr lang="ru-RU" dirty="0" smtClean="0">
                <a:latin typeface="Times New Roman" pitchFamily="18" charset="0"/>
                <a:cs typeface="Times New Roman" pitchFamily="18" charset="0"/>
              </a:rPr>
              <a:t>проявления, сохраняющиеся </a:t>
            </a:r>
            <a:r>
              <a:rPr lang="ru-RU" dirty="0" smtClean="0">
                <a:latin typeface="Times New Roman" pitchFamily="18" charset="0"/>
                <a:cs typeface="Times New Roman" pitchFamily="18" charset="0"/>
              </a:rPr>
              <a:t>в течение года и более после травмы. </a:t>
            </a:r>
            <a:r>
              <a:rPr lang="ru-RU" dirty="0" smtClean="0">
                <a:latin typeface="Times New Roman" pitchFamily="18" charset="0"/>
                <a:cs typeface="Times New Roman" pitchFamily="18" charset="0"/>
              </a:rPr>
              <a:t>Последствия ЧМТ </a:t>
            </a:r>
            <a:r>
              <a:rPr lang="ru-RU" dirty="0" smtClean="0">
                <a:latin typeface="Times New Roman" pitchFamily="18" charset="0"/>
                <a:cs typeface="Times New Roman" pitchFamily="18" charset="0"/>
              </a:rPr>
              <a:t>можно подразделить </a:t>
            </a:r>
            <a:r>
              <a:rPr lang="ru-RU" dirty="0" smtClean="0">
                <a:latin typeface="Times New Roman" pitchFamily="18" charset="0"/>
                <a:cs typeface="Times New Roman" pitchFamily="18" charset="0"/>
              </a:rPr>
              <a:t>на </a:t>
            </a:r>
            <a:r>
              <a:rPr lang="ru-RU" dirty="0" err="1" smtClean="0">
                <a:latin typeface="Times New Roman" pitchFamily="18" charset="0"/>
                <a:cs typeface="Times New Roman" pitchFamily="18" charset="0"/>
              </a:rPr>
              <a:t>резидуальные</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и прогрессирующие.</a:t>
            </a:r>
            <a:br>
              <a:rPr lang="ru-RU" dirty="0" smtClean="0">
                <a:latin typeface="Times New Roman" pitchFamily="18" charset="0"/>
                <a:cs typeface="Times New Roman" pitchFamily="18" charset="0"/>
              </a:rPr>
            </a:b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К </a:t>
            </a:r>
            <a:r>
              <a:rPr lang="ru-RU" dirty="0" err="1" smtClean="0">
                <a:latin typeface="Times New Roman" pitchFamily="18" charset="0"/>
                <a:cs typeface="Times New Roman" pitchFamily="18" charset="0"/>
              </a:rPr>
              <a:t>резидуальным</a:t>
            </a:r>
            <a:r>
              <a:rPr lang="ru-RU" dirty="0" smtClean="0">
                <a:latin typeface="Times New Roman" pitchFamily="18" charset="0"/>
                <a:cs typeface="Times New Roman" pitchFamily="18" charset="0"/>
              </a:rPr>
              <a:t> последствиям относится </a:t>
            </a:r>
            <a:r>
              <a:rPr lang="ru-RU" dirty="0" smtClean="0">
                <a:latin typeface="Times New Roman" pitchFamily="18" charset="0"/>
                <a:cs typeface="Times New Roman" pitchFamily="18" charset="0"/>
              </a:rPr>
              <a:t>комплекс неврологических и </a:t>
            </a:r>
            <a:r>
              <a:rPr lang="ru-RU" dirty="0" smtClean="0">
                <a:latin typeface="Times New Roman" pitchFamily="18" charset="0"/>
                <a:cs typeface="Times New Roman" pitchFamily="18" charset="0"/>
              </a:rPr>
              <a:t>нейропсихологических нарушений, объединяемый </a:t>
            </a:r>
            <a:r>
              <a:rPr lang="ru-RU" dirty="0" smtClean="0">
                <a:latin typeface="Times New Roman" pitchFamily="18" charset="0"/>
                <a:cs typeface="Times New Roman" pitchFamily="18" charset="0"/>
              </a:rPr>
              <a:t>термином «посттравматическая </a:t>
            </a:r>
            <a:r>
              <a:rPr lang="ru-RU" dirty="0" smtClean="0">
                <a:latin typeface="Times New Roman" pitchFamily="18" charset="0"/>
                <a:cs typeface="Times New Roman" pitchFamily="18" charset="0"/>
              </a:rPr>
              <a:t>энцефалопатия», а также </a:t>
            </a:r>
            <a:r>
              <a:rPr lang="ru-RU" dirty="0" smtClean="0">
                <a:latin typeface="Times New Roman" pitchFamily="18" charset="0"/>
                <a:cs typeface="Times New Roman" pitchFamily="18" charset="0"/>
              </a:rPr>
              <a:t>посттравматические дефекты </a:t>
            </a:r>
            <a:r>
              <a:rPr lang="ru-RU" dirty="0" smtClean="0">
                <a:latin typeface="Times New Roman" pitchFamily="18" charset="0"/>
                <a:cs typeface="Times New Roman" pitchFamily="18" charset="0"/>
              </a:rPr>
              <a:t>черепа, посттравматическая </a:t>
            </a:r>
            <a:r>
              <a:rPr lang="ru-RU" dirty="0" err="1" smtClean="0">
                <a:latin typeface="Times New Roman" pitchFamily="18" charset="0"/>
                <a:cs typeface="Times New Roman" pitchFamily="18" charset="0"/>
              </a:rPr>
              <a:t>ликворная</a:t>
            </a:r>
            <a:r>
              <a:rPr lang="ru-RU" dirty="0" smtClean="0">
                <a:latin typeface="Times New Roman" pitchFamily="18" charset="0"/>
                <a:cs typeface="Times New Roman" pitchFamily="18" charset="0"/>
              </a:rPr>
              <a:t> фистула и</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некоторые другие. </a:t>
            </a:r>
            <a:endParaRPr lang="ru-RU"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Последствия черепно-мозговой травмы</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latin typeface="Times New Roman" pitchFamily="18" charset="0"/>
                <a:cs typeface="Times New Roman" pitchFamily="18" charset="0"/>
              </a:rPr>
              <a:t>Посттравматическая </a:t>
            </a:r>
            <a:r>
              <a:rPr lang="ru-RU" dirty="0" smtClean="0">
                <a:latin typeface="Times New Roman" pitchFamily="18" charset="0"/>
                <a:cs typeface="Times New Roman" pitchFamily="18" charset="0"/>
              </a:rPr>
              <a:t>энцефалопатия может проявляться</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когнитивными нарушениями (афазия, лобный синдром, деменция</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и др.), </a:t>
            </a:r>
            <a:r>
              <a:rPr lang="ru-RU" dirty="0" err="1" smtClean="0">
                <a:latin typeface="Times New Roman" pitchFamily="18" charset="0"/>
                <a:cs typeface="Times New Roman" pitchFamily="18" charset="0"/>
              </a:rPr>
              <a:t>вестибулоатактическими</a:t>
            </a:r>
            <a:r>
              <a:rPr lang="ru-RU" dirty="0" smtClean="0">
                <a:latin typeface="Times New Roman" pitchFamily="18" charset="0"/>
                <a:cs typeface="Times New Roman" pitchFamily="18" charset="0"/>
              </a:rPr>
              <a:t> нарушениями, псевдобульбарным</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синдромом, парезами, экстрапирамидными синдромами</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(в том числе отставленные), эпилептическими припадками</a:t>
            </a:r>
            <a:r>
              <a:rPr lang="ru-RU" dirty="0" smtClean="0">
                <a:latin typeface="Times New Roman" pitchFamily="18" charset="0"/>
                <a:cs typeface="Times New Roman" pitchFamily="18" charset="0"/>
              </a:rPr>
              <a:t>.</a:t>
            </a:r>
          </a:p>
          <a:p>
            <a:r>
              <a:rPr lang="ru-RU" dirty="0" smtClean="0">
                <a:latin typeface="Times New Roman" pitchFamily="18" charset="0"/>
                <a:cs typeface="Times New Roman" pitchFamily="18" charset="0"/>
              </a:rPr>
              <a:t>В тех случаях</a:t>
            </a:r>
            <a:r>
              <a:rPr lang="ru-RU" dirty="0" smtClean="0">
                <a:latin typeface="Times New Roman" pitchFamily="18" charset="0"/>
                <a:cs typeface="Times New Roman" pitchFamily="18" charset="0"/>
              </a:rPr>
              <a:t>, когда эпилептические припадки являются </a:t>
            </a:r>
            <a:r>
              <a:rPr lang="ru-RU" dirty="0" smtClean="0">
                <a:latin typeface="Times New Roman" pitchFamily="18" charset="0"/>
                <a:cs typeface="Times New Roman" pitchFamily="18" charset="0"/>
              </a:rPr>
              <a:t>единственным или </a:t>
            </a:r>
            <a:r>
              <a:rPr lang="ru-RU" dirty="0" smtClean="0">
                <a:latin typeface="Times New Roman" pitchFamily="18" charset="0"/>
                <a:cs typeface="Times New Roman" pitchFamily="18" charset="0"/>
              </a:rPr>
              <a:t>доминирующим проявлением травматического </a:t>
            </a:r>
            <a:r>
              <a:rPr lang="ru-RU" dirty="0" smtClean="0">
                <a:latin typeface="Times New Roman" pitchFamily="18" charset="0"/>
                <a:cs typeface="Times New Roman" pitchFamily="18" charset="0"/>
              </a:rPr>
              <a:t>повреждения мозга</a:t>
            </a:r>
            <a:r>
              <a:rPr lang="ru-RU" dirty="0" smtClean="0">
                <a:latin typeface="Times New Roman" pitchFamily="18" charset="0"/>
                <a:cs typeface="Times New Roman" pitchFamily="18" charset="0"/>
              </a:rPr>
              <a:t>, используют термин «посттравматическая эпилепсия». Морфологическим</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субстратом посттравматической энцефалопатии могут</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быть локальная или диффузная атрофия мозга, </a:t>
            </a:r>
            <a:r>
              <a:rPr lang="ru-RU" dirty="0" smtClean="0">
                <a:latin typeface="Times New Roman" pitchFamily="18" charset="0"/>
                <a:cs typeface="Times New Roman" pitchFamily="18" charset="0"/>
              </a:rPr>
              <a:t>оболочечно-мозговые </a:t>
            </a:r>
            <a:r>
              <a:rPr lang="ru-RU" dirty="0" smtClean="0">
                <a:latin typeface="Times New Roman" pitchFamily="18" charset="0"/>
                <a:cs typeface="Times New Roman" pitchFamily="18" charset="0"/>
              </a:rPr>
              <a:t>рубцы, субарахноидальные и внутримозговые кисты.</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Последствия черепно-мозговой травмы</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К прогрессирующим последствиям относятся </a:t>
            </a:r>
            <a:r>
              <a:rPr lang="ru-RU" dirty="0" err="1" smtClean="0">
                <a:latin typeface="Times New Roman" pitchFamily="18" charset="0"/>
                <a:cs typeface="Times New Roman" pitchFamily="18" charset="0"/>
              </a:rPr>
              <a:t>нормотензивная</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гидроцефалия, посттравматический арахноидит, хроническая </a:t>
            </a:r>
            <a:r>
              <a:rPr lang="ru-RU" dirty="0" err="1" smtClean="0">
                <a:latin typeface="Times New Roman" pitchFamily="18" charset="0"/>
                <a:cs typeface="Times New Roman" pitchFamily="18" charset="0"/>
              </a:rPr>
              <a:t>субдуральная</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гематома, прогрессирующая посттравматическая </a:t>
            </a:r>
            <a:r>
              <a:rPr lang="ru-RU" dirty="0" smtClean="0">
                <a:latin typeface="Times New Roman" pitchFamily="18" charset="0"/>
                <a:cs typeface="Times New Roman" pitchFamily="18" charset="0"/>
              </a:rPr>
              <a:t>энцефалопатия («</a:t>
            </a:r>
            <a:r>
              <a:rPr lang="ru-RU" dirty="0" err="1" smtClean="0">
                <a:latin typeface="Times New Roman" pitchFamily="18" charset="0"/>
                <a:cs typeface="Times New Roman" pitchFamily="18" charset="0"/>
              </a:rPr>
              <a:t>энцефалопатия</a:t>
            </a:r>
            <a:r>
              <a:rPr lang="ru-RU" dirty="0" smtClean="0">
                <a:latin typeface="Times New Roman" pitchFamily="18" charset="0"/>
                <a:cs typeface="Times New Roman" pitchFamily="18" charset="0"/>
              </a:rPr>
              <a:t> боксеров»).</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При формулировании диагноза должны быть указаны тяжесть и</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дата травмы, ведущие клинические синдромы с указанием </a:t>
            </a:r>
            <a:r>
              <a:rPr lang="ru-RU" dirty="0" smtClean="0">
                <a:latin typeface="Times New Roman" pitchFamily="18" charset="0"/>
                <a:cs typeface="Times New Roman" pitchFamily="18" charset="0"/>
              </a:rPr>
              <a:t>степени выраженности </a:t>
            </a:r>
            <a:r>
              <a:rPr lang="ru-RU" dirty="0" smtClean="0">
                <a:latin typeface="Times New Roman" pitchFamily="18" charset="0"/>
                <a:cs typeface="Times New Roman" pitchFamily="18" charset="0"/>
              </a:rPr>
              <a:t>неврологических нарушений; в ряде случаев </a:t>
            </a:r>
            <a:r>
              <a:rPr lang="ru-RU" dirty="0" smtClean="0">
                <a:latin typeface="Times New Roman" pitchFamily="18" charset="0"/>
                <a:cs typeface="Times New Roman" pitchFamily="18" charset="0"/>
              </a:rPr>
              <a:t>целесообразно указывать </a:t>
            </a:r>
            <a:r>
              <a:rPr lang="ru-RU" dirty="0" smtClean="0">
                <a:latin typeface="Times New Roman" pitchFamily="18" charset="0"/>
                <a:cs typeface="Times New Roman" pitchFamily="18" charset="0"/>
              </a:rPr>
              <a:t>также состояние компенсации (</a:t>
            </a:r>
            <a:r>
              <a:rPr lang="ru-RU" dirty="0" smtClean="0">
                <a:latin typeface="Times New Roman" pitchFamily="18" charset="0"/>
                <a:cs typeface="Times New Roman" pitchFamily="18" charset="0"/>
              </a:rPr>
              <a:t>компенсация, </a:t>
            </a:r>
            <a:r>
              <a:rPr lang="ru-RU" dirty="0" err="1" smtClean="0">
                <a:latin typeface="Times New Roman" pitchFamily="18" charset="0"/>
                <a:cs typeface="Times New Roman" pitchFamily="18" charset="0"/>
              </a:rPr>
              <a:t>субкомпенсация</a:t>
            </a:r>
            <a:r>
              <a:rPr lang="ru-RU" dirty="0" smtClean="0">
                <a:latin typeface="Times New Roman" pitchFamily="18" charset="0"/>
                <a:cs typeface="Times New Roman" pitchFamily="18" charset="0"/>
              </a:rPr>
              <a:t>, умеренная или выраженная декомпенсация).</a:t>
            </a:r>
            <a:endParaRPr lang="ru-RU"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Выводы</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7500" lnSpcReduction="20000"/>
          </a:bodyPr>
          <a:lstStyle/>
          <a:p>
            <a:r>
              <a:rPr lang="ru-RU" dirty="0" err="1" smtClean="0">
                <a:latin typeface="Times New Roman" pitchFamily="18" charset="0"/>
                <a:cs typeface="Times New Roman" pitchFamily="18" charset="0"/>
              </a:rPr>
              <a:t>Черепно</a:t>
            </a:r>
            <a:r>
              <a:rPr lang="ru-RU" dirty="0" smtClean="0">
                <a:latin typeface="Times New Roman" pitchFamily="18" charset="0"/>
                <a:cs typeface="Times New Roman" pitchFamily="18" charset="0"/>
              </a:rPr>
              <a:t>–мозговая </a:t>
            </a:r>
            <a:r>
              <a:rPr lang="ru-RU" dirty="0" smtClean="0">
                <a:latin typeface="Times New Roman" pitchFamily="18" charset="0"/>
                <a:cs typeface="Times New Roman" pitchFamily="18" charset="0"/>
              </a:rPr>
              <a:t>травма является </a:t>
            </a:r>
            <a:r>
              <a:rPr lang="ru-RU" dirty="0" smtClean="0">
                <a:latin typeface="Times New Roman" pitchFamily="18" charset="0"/>
                <a:cs typeface="Times New Roman" pitchFamily="18" charset="0"/>
              </a:rPr>
              <a:t>важнейшей </a:t>
            </a:r>
            <a:r>
              <a:rPr lang="ru-RU" dirty="0" err="1" smtClean="0">
                <a:latin typeface="Times New Roman" pitchFamily="18" charset="0"/>
                <a:cs typeface="Times New Roman" pitchFamily="18" charset="0"/>
              </a:rPr>
              <a:t>медико</a:t>
            </a:r>
            <a:r>
              <a:rPr lang="ru-RU" dirty="0" smtClean="0">
                <a:latin typeface="Times New Roman" pitchFamily="18" charset="0"/>
                <a:cs typeface="Times New Roman" pitchFamily="18" charset="0"/>
              </a:rPr>
              <a:t>–социальной проблемой, так как сопряжена со значительными распространенностью, медицинскими, социальными и экономическими последствиями, и эти последствия далеко не всегда </a:t>
            </a:r>
            <a:r>
              <a:rPr lang="ru-RU" dirty="0" err="1" smtClean="0">
                <a:latin typeface="Times New Roman" pitchFamily="18" charset="0"/>
                <a:cs typeface="Times New Roman" pitchFamily="18" charset="0"/>
              </a:rPr>
              <a:t>коррелирует</a:t>
            </a:r>
            <a:r>
              <a:rPr lang="ru-RU" dirty="0" smtClean="0">
                <a:latin typeface="Times New Roman" pitchFamily="18" charset="0"/>
                <a:cs typeface="Times New Roman" pitchFamily="18" charset="0"/>
              </a:rPr>
              <a:t> с тяжестью травмы. </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«травматическая энцефалопатия</a:t>
            </a:r>
            <a:r>
              <a:rPr lang="ru-RU" dirty="0" smtClean="0">
                <a:latin typeface="Times New Roman" pitchFamily="18" charset="0"/>
                <a:cs typeface="Times New Roman" pitchFamily="18" charset="0"/>
              </a:rPr>
              <a:t>»: наличие </a:t>
            </a:r>
            <a:r>
              <a:rPr lang="ru-RU" dirty="0" smtClean="0">
                <a:latin typeface="Times New Roman" pitchFamily="18" charset="0"/>
                <a:cs typeface="Times New Roman" pitchFamily="18" charset="0"/>
              </a:rPr>
              <a:t>когнитивных, эмоциональных и поведенческих нарушений. </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К составлению плана длительного лечения пациента после травмы черепа следует приступать как можно </a:t>
            </a:r>
            <a:r>
              <a:rPr lang="ru-RU" dirty="0" smtClean="0">
                <a:latin typeface="Times New Roman" pitchFamily="18" charset="0"/>
                <a:cs typeface="Times New Roman" pitchFamily="18" charset="0"/>
              </a:rPr>
              <a:t>раньше</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для оценки: степени </a:t>
            </a:r>
            <a:r>
              <a:rPr lang="ru-RU" dirty="0" smtClean="0">
                <a:latin typeface="Times New Roman" pitchFamily="18" charset="0"/>
                <a:cs typeface="Times New Roman" pitchFamily="18" charset="0"/>
              </a:rPr>
              <a:t>физической </a:t>
            </a:r>
            <a:r>
              <a:rPr lang="ru-RU" dirty="0" err="1" smtClean="0">
                <a:latin typeface="Times New Roman" pitchFamily="18" charset="0"/>
                <a:cs typeface="Times New Roman" pitchFamily="18" charset="0"/>
              </a:rPr>
              <a:t>инвалидизации</a:t>
            </a:r>
            <a:r>
              <a:rPr lang="ru-RU" dirty="0" smtClean="0">
                <a:latin typeface="Times New Roman" pitchFamily="18" charset="0"/>
                <a:cs typeface="Times New Roman" pitchFamily="18" charset="0"/>
              </a:rPr>
              <a:t>, психоневрологических нарушений </a:t>
            </a:r>
            <a:r>
              <a:rPr lang="ru-RU" dirty="0" smtClean="0">
                <a:latin typeface="Times New Roman" pitchFamily="18" charset="0"/>
                <a:cs typeface="Times New Roman" pitchFamily="18" charset="0"/>
              </a:rPr>
              <a:t>и </a:t>
            </a:r>
            <a:r>
              <a:rPr lang="ru-RU" dirty="0" smtClean="0">
                <a:latin typeface="Times New Roman" pitchFamily="18" charset="0"/>
                <a:cs typeface="Times New Roman" pitchFamily="18" charset="0"/>
              </a:rPr>
              <a:t>прогноза вероятного </a:t>
            </a:r>
            <a:r>
              <a:rPr lang="ru-RU" dirty="0" smtClean="0">
                <a:latin typeface="Times New Roman" pitchFamily="18" charset="0"/>
                <a:cs typeface="Times New Roman" pitchFamily="18" charset="0"/>
              </a:rPr>
              <a:t>дальнейшего течения. </a:t>
            </a:r>
          </a:p>
          <a:p>
            <a:pPr>
              <a:buNone/>
            </a:pPr>
            <a:endParaRPr lang="ru-RU"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Литература:</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32500" lnSpcReduction="20000"/>
          </a:bodyPr>
          <a:lstStyle/>
          <a:p>
            <a:pPr>
              <a:buNone/>
            </a:pPr>
            <a:r>
              <a:rPr lang="ru-RU" sz="3500" dirty="0" smtClean="0">
                <a:latin typeface="Times New Roman" pitchFamily="18" charset="0"/>
                <a:cs typeface="Times New Roman" pitchFamily="18" charset="0"/>
              </a:rPr>
              <a:t> </a:t>
            </a:r>
            <a:r>
              <a:rPr lang="ru-RU" sz="3500" b="1" dirty="0" smtClean="0">
                <a:latin typeface="Times New Roman" pitchFamily="18" charset="0"/>
                <a:cs typeface="Times New Roman" pitchFamily="18" charset="0"/>
              </a:rPr>
              <a:t>Основная:</a:t>
            </a:r>
          </a:p>
          <a:p>
            <a:pPr marL="514350" indent="-514350">
              <a:buAutoNum type="arabicPeriod"/>
            </a:pPr>
            <a:r>
              <a:rPr lang="ru-RU" sz="3500" dirty="0" err="1" smtClean="0">
                <a:latin typeface="Times New Roman" pitchFamily="18" charset="0"/>
                <a:cs typeface="Times New Roman" pitchFamily="18" charset="0"/>
              </a:rPr>
              <a:t>Лихтерман</a:t>
            </a:r>
            <a:r>
              <a:rPr lang="ru-RU" sz="3500" dirty="0" smtClean="0">
                <a:latin typeface="Times New Roman" pitchFamily="18" charset="0"/>
                <a:cs typeface="Times New Roman" pitchFamily="18" charset="0"/>
              </a:rPr>
              <a:t> Л.Б. Принципы современной периодизации течения </a:t>
            </a:r>
            <a:r>
              <a:rPr lang="ru-RU" sz="3500" dirty="0" err="1" smtClean="0">
                <a:latin typeface="Times New Roman" pitchFamily="18" charset="0"/>
                <a:cs typeface="Times New Roman" pitchFamily="18" charset="0"/>
              </a:rPr>
              <a:t>черепно</a:t>
            </a:r>
            <a:r>
              <a:rPr lang="ru-RU" sz="3500" dirty="0" smtClean="0">
                <a:latin typeface="Times New Roman" pitchFamily="18" charset="0"/>
                <a:cs typeface="Times New Roman" pitchFamily="18" charset="0"/>
              </a:rPr>
              <a:t>–мозговой травмы. </a:t>
            </a:r>
            <a:r>
              <a:rPr lang="ru-RU" sz="3500" dirty="0" err="1" smtClean="0">
                <a:latin typeface="Times New Roman" pitchFamily="18" charset="0"/>
                <a:cs typeface="Times New Roman" pitchFamily="18" charset="0"/>
              </a:rPr>
              <a:t>Вопр</a:t>
            </a:r>
            <a:r>
              <a:rPr lang="ru-RU" sz="3500" dirty="0" smtClean="0">
                <a:latin typeface="Times New Roman" pitchFamily="18" charset="0"/>
                <a:cs typeface="Times New Roman" pitchFamily="18" charset="0"/>
              </a:rPr>
              <a:t>. </a:t>
            </a:r>
            <a:r>
              <a:rPr lang="ru-RU" sz="3500" dirty="0" err="1" smtClean="0">
                <a:latin typeface="Times New Roman" pitchFamily="18" charset="0"/>
                <a:cs typeface="Times New Roman" pitchFamily="18" charset="0"/>
              </a:rPr>
              <a:t>Нейрохир</a:t>
            </a:r>
            <a:r>
              <a:rPr lang="ru-RU" sz="3500" dirty="0" smtClean="0">
                <a:latin typeface="Times New Roman" pitchFamily="18" charset="0"/>
                <a:cs typeface="Times New Roman" pitchFamily="18" charset="0"/>
              </a:rPr>
              <a:t>. 1999;5:53–59. </a:t>
            </a:r>
            <a:endParaRPr lang="ru-RU" sz="3500" dirty="0" smtClean="0">
              <a:latin typeface="Times New Roman" pitchFamily="18" charset="0"/>
              <a:cs typeface="Times New Roman" pitchFamily="18" charset="0"/>
            </a:endParaRPr>
          </a:p>
          <a:p>
            <a:pPr marL="514350" indent="-514350">
              <a:buAutoNum type="arabicPeriod"/>
            </a:pPr>
            <a:r>
              <a:rPr lang="ru-RU" sz="3500" dirty="0" smtClean="0">
                <a:latin typeface="Times New Roman" pitchFamily="18" charset="0"/>
                <a:cs typeface="Times New Roman" pitchFamily="18" charset="0"/>
              </a:rPr>
              <a:t>Бойко </a:t>
            </a:r>
            <a:r>
              <a:rPr lang="ru-RU" sz="3500" dirty="0" smtClean="0">
                <a:latin typeface="Times New Roman" pitchFamily="18" charset="0"/>
                <a:cs typeface="Times New Roman" pitchFamily="18" charset="0"/>
              </a:rPr>
              <a:t>А.Н., </a:t>
            </a:r>
            <a:r>
              <a:rPr lang="ru-RU" sz="3500" dirty="0" err="1" smtClean="0">
                <a:latin typeface="Times New Roman" pitchFamily="18" charset="0"/>
                <a:cs typeface="Times New Roman" pitchFamily="18" charset="0"/>
              </a:rPr>
              <a:t>Батышева</a:t>
            </a:r>
            <a:r>
              <a:rPr lang="ru-RU" sz="3500" dirty="0" smtClean="0">
                <a:latin typeface="Times New Roman" pitchFamily="18" charset="0"/>
                <a:cs typeface="Times New Roman" pitchFamily="18" charset="0"/>
              </a:rPr>
              <a:t> Т.Т. и др. </a:t>
            </a:r>
            <a:r>
              <a:rPr lang="ru-RU" sz="3500" dirty="0" err="1" smtClean="0">
                <a:latin typeface="Times New Roman" pitchFamily="18" charset="0"/>
                <a:cs typeface="Times New Roman" pitchFamily="18" charset="0"/>
              </a:rPr>
              <a:t>Черепно</a:t>
            </a:r>
            <a:r>
              <a:rPr lang="ru-RU" sz="3500" dirty="0" smtClean="0">
                <a:latin typeface="Times New Roman" pitchFamily="18" charset="0"/>
                <a:cs typeface="Times New Roman" pitchFamily="18" charset="0"/>
              </a:rPr>
              <a:t>–мозговая травма. </a:t>
            </a:r>
            <a:r>
              <a:rPr lang="ru-RU" sz="3500" dirty="0" err="1" smtClean="0">
                <a:latin typeface="Times New Roman" pitchFamily="18" charset="0"/>
                <a:cs typeface="Times New Roman" pitchFamily="18" charset="0"/>
              </a:rPr>
              <a:t>Consilium</a:t>
            </a:r>
            <a:r>
              <a:rPr lang="ru-RU" sz="3500" dirty="0" smtClean="0">
                <a:latin typeface="Times New Roman" pitchFamily="18" charset="0"/>
                <a:cs typeface="Times New Roman" pitchFamily="18" charset="0"/>
              </a:rPr>
              <a:t> </a:t>
            </a:r>
            <a:r>
              <a:rPr lang="ru-RU" sz="3500" dirty="0" err="1" smtClean="0">
                <a:latin typeface="Times New Roman" pitchFamily="18" charset="0"/>
                <a:cs typeface="Times New Roman" pitchFamily="18" charset="0"/>
              </a:rPr>
              <a:t>medicum</a:t>
            </a:r>
            <a:r>
              <a:rPr lang="ru-RU" sz="3500" dirty="0" smtClean="0">
                <a:latin typeface="Times New Roman" pitchFamily="18" charset="0"/>
                <a:cs typeface="Times New Roman" pitchFamily="18" charset="0"/>
              </a:rPr>
              <a:t>/ 2007;9(8): </a:t>
            </a:r>
            <a:r>
              <a:rPr lang="ru-RU" sz="3500" dirty="0" smtClean="0">
                <a:latin typeface="Times New Roman" pitchFamily="18" charset="0"/>
                <a:cs typeface="Times New Roman" pitchFamily="18" charset="0"/>
              </a:rPr>
              <a:t>5–10</a:t>
            </a:r>
          </a:p>
          <a:p>
            <a:pPr marL="514350" indent="-514350">
              <a:buAutoNum type="arabicPeriod"/>
            </a:pPr>
            <a:r>
              <a:rPr lang="ru-RU" sz="3500" dirty="0" err="1" smtClean="0">
                <a:latin typeface="Times New Roman" pitchFamily="18" charset="0"/>
                <a:cs typeface="Times New Roman" pitchFamily="18" charset="0"/>
              </a:rPr>
              <a:t>Штульман</a:t>
            </a:r>
            <a:r>
              <a:rPr lang="ru-RU" sz="3500" dirty="0" smtClean="0">
                <a:latin typeface="Times New Roman" pitchFamily="18" charset="0"/>
                <a:cs typeface="Times New Roman" pitchFamily="18" charset="0"/>
              </a:rPr>
              <a:t> </a:t>
            </a:r>
            <a:r>
              <a:rPr lang="ru-RU" sz="3500" dirty="0" smtClean="0">
                <a:latin typeface="Times New Roman" pitchFamily="18" charset="0"/>
                <a:cs typeface="Times New Roman" pitchFamily="18" charset="0"/>
              </a:rPr>
              <a:t>Д.Р., Левин О.Л. Легкая череп но–мозговая травма. </a:t>
            </a:r>
            <a:r>
              <a:rPr lang="ru-RU" sz="3500" dirty="0" err="1" smtClean="0">
                <a:latin typeface="Times New Roman" pitchFamily="18" charset="0"/>
                <a:cs typeface="Times New Roman" pitchFamily="18" charset="0"/>
              </a:rPr>
              <a:t>Неврол</a:t>
            </a:r>
            <a:r>
              <a:rPr lang="ru-RU" sz="3500" dirty="0" smtClean="0">
                <a:latin typeface="Times New Roman" pitchFamily="18" charset="0"/>
                <a:cs typeface="Times New Roman" pitchFamily="18" charset="0"/>
              </a:rPr>
              <a:t>. журн. 1999; 4 (1): 55–9. </a:t>
            </a:r>
            <a:endParaRPr lang="ru-RU" sz="3500" dirty="0" smtClean="0">
              <a:latin typeface="Times New Roman" pitchFamily="18" charset="0"/>
              <a:cs typeface="Times New Roman" pitchFamily="18" charset="0"/>
            </a:endParaRPr>
          </a:p>
          <a:p>
            <a:pPr marL="514350" indent="-514350">
              <a:buAutoNum type="arabicPeriod"/>
            </a:pPr>
            <a:r>
              <a:rPr lang="ru-RU" sz="3500" dirty="0" err="1" smtClean="0">
                <a:latin typeface="Times New Roman" pitchFamily="18" charset="0"/>
                <a:cs typeface="Times New Roman" pitchFamily="18" charset="0"/>
              </a:rPr>
              <a:t>Одинак</a:t>
            </a:r>
            <a:r>
              <a:rPr lang="ru-RU" sz="3500" dirty="0" smtClean="0">
                <a:latin typeface="Times New Roman" pitchFamily="18" charset="0"/>
                <a:cs typeface="Times New Roman" pitchFamily="18" charset="0"/>
              </a:rPr>
              <a:t> </a:t>
            </a:r>
            <a:r>
              <a:rPr lang="ru-RU" sz="3500" dirty="0" smtClean="0">
                <a:latin typeface="Times New Roman" pitchFamily="18" charset="0"/>
                <a:cs typeface="Times New Roman" pitchFamily="18" charset="0"/>
              </a:rPr>
              <a:t>М.М., </a:t>
            </a:r>
            <a:r>
              <a:rPr lang="ru-RU" sz="3500" dirty="0" err="1" smtClean="0">
                <a:latin typeface="Times New Roman" pitchFamily="18" charset="0"/>
                <a:cs typeface="Times New Roman" pitchFamily="18" charset="0"/>
              </a:rPr>
              <a:t>Хилько</a:t>
            </a:r>
            <a:r>
              <a:rPr lang="ru-RU" sz="3500" dirty="0" smtClean="0">
                <a:latin typeface="Times New Roman" pitchFamily="18" charset="0"/>
                <a:cs typeface="Times New Roman" pitchFamily="18" charset="0"/>
              </a:rPr>
              <a:t> В.А., Емельянов А.Ю.Закрытые травмы головного и спинного мозга. Руководство для врачей. Под ред. Г.А.Акимова, М.М. </a:t>
            </a:r>
            <a:r>
              <a:rPr lang="ru-RU" sz="3500" dirty="0" err="1" smtClean="0">
                <a:latin typeface="Times New Roman" pitchFamily="18" charset="0"/>
                <a:cs typeface="Times New Roman" pitchFamily="18" charset="0"/>
              </a:rPr>
              <a:t>Одинака</a:t>
            </a:r>
            <a:r>
              <a:rPr lang="ru-RU" sz="3500" dirty="0" smtClean="0">
                <a:latin typeface="Times New Roman" pitchFamily="18" charset="0"/>
                <a:cs typeface="Times New Roman" pitchFamily="18" charset="0"/>
              </a:rPr>
              <a:t>. СПб., 2000; 513–6. </a:t>
            </a:r>
            <a:endParaRPr lang="ru-RU" sz="3500" dirty="0" smtClean="0">
              <a:latin typeface="Times New Roman" pitchFamily="18" charset="0"/>
              <a:cs typeface="Times New Roman" pitchFamily="18" charset="0"/>
            </a:endParaRPr>
          </a:p>
          <a:p>
            <a:pPr marL="514350" indent="-514350">
              <a:buAutoNum type="arabicPeriod"/>
            </a:pPr>
            <a:r>
              <a:rPr lang="ru-RU" sz="3500" dirty="0" smtClean="0">
                <a:latin typeface="Times New Roman" pitchFamily="18" charset="0"/>
                <a:cs typeface="Times New Roman" pitchFamily="18" charset="0"/>
              </a:rPr>
              <a:t>Дунаевский </a:t>
            </a:r>
            <a:r>
              <a:rPr lang="ru-RU" sz="3500" dirty="0" smtClean="0">
                <a:latin typeface="Times New Roman" pitchFamily="18" charset="0"/>
                <a:cs typeface="Times New Roman" pitchFamily="18" charset="0"/>
              </a:rPr>
              <a:t>В.В. Электронный учебник «Психиатрия и наркология». // СПб.: Санкт-Петербургский государственный медицинский университет имени академика И.П. Павлова 2006</a:t>
            </a:r>
          </a:p>
          <a:p>
            <a:pPr marL="514350" indent="-514350">
              <a:buAutoNum type="arabicPeriod"/>
            </a:pPr>
            <a:r>
              <a:rPr lang="ru-RU" sz="3500" dirty="0" smtClean="0">
                <a:latin typeface="Times New Roman" pitchFamily="18" charset="0"/>
                <a:cs typeface="Times New Roman" pitchFamily="18" charset="0"/>
              </a:rPr>
              <a:t>Цветкова Л.С. </a:t>
            </a:r>
            <a:r>
              <a:rPr lang="ru-RU" sz="3500" dirty="0" err="1" smtClean="0">
                <a:latin typeface="Times New Roman" pitchFamily="18" charset="0"/>
                <a:cs typeface="Times New Roman" pitchFamily="18" charset="0"/>
              </a:rPr>
              <a:t>Афазиология</a:t>
            </a:r>
            <a:r>
              <a:rPr lang="ru-RU" sz="3500" dirty="0" smtClean="0">
                <a:latin typeface="Times New Roman" pitchFamily="18" charset="0"/>
                <a:cs typeface="Times New Roman" pitchFamily="18" charset="0"/>
              </a:rPr>
              <a:t> – современные проблемы и пути их решения // М.: Издательство «Институт практической психологии», Воронеж: НПО «МОДЭК» 2002</a:t>
            </a:r>
          </a:p>
          <a:p>
            <a:pPr marL="514350" indent="-514350">
              <a:buAutoNum type="arabicPeriod"/>
            </a:pPr>
            <a:r>
              <a:rPr lang="ru-RU" sz="3500" dirty="0" smtClean="0">
                <a:latin typeface="Times New Roman" pitchFamily="18" charset="0"/>
                <a:cs typeface="Times New Roman" pitchFamily="18" charset="0"/>
              </a:rPr>
              <a:t>Хомская Е. Д. Х = Нейропсихология: 4-е издание.  // СПб.: Питер 2005</a:t>
            </a:r>
          </a:p>
          <a:p>
            <a:pPr>
              <a:buNone/>
            </a:pPr>
            <a:r>
              <a:rPr lang="ru-RU" sz="3500" b="1" dirty="0" smtClean="0">
                <a:latin typeface="Times New Roman" pitchFamily="18" charset="0"/>
                <a:cs typeface="Times New Roman" pitchFamily="18" charset="0"/>
              </a:rPr>
              <a:t>Дополнительная</a:t>
            </a:r>
            <a:endParaRPr lang="ru-RU" sz="3500" dirty="0" smtClean="0">
              <a:latin typeface="Times New Roman" pitchFamily="18" charset="0"/>
              <a:cs typeface="Times New Roman" pitchFamily="18" charset="0"/>
            </a:endParaRPr>
          </a:p>
          <a:p>
            <a:pPr marL="514350" indent="-514350">
              <a:buFont typeface="+mj-lt"/>
              <a:buAutoNum type="arabicPeriod"/>
            </a:pPr>
            <a:r>
              <a:rPr lang="ru-RU" sz="3500" dirty="0" smtClean="0">
                <a:latin typeface="Times New Roman" pitchFamily="18" charset="0"/>
                <a:cs typeface="Times New Roman" pitchFamily="18" charset="0"/>
              </a:rPr>
              <a:t>Вартанян И.А. Физиология сенсорных систем / И.А. Вартанян. //  СПб.: Лань 1999</a:t>
            </a:r>
          </a:p>
          <a:p>
            <a:pPr marL="514350" indent="-514350">
              <a:buFont typeface="+mj-lt"/>
              <a:buAutoNum type="arabicPeriod"/>
            </a:pPr>
            <a:r>
              <a:rPr lang="ru-RU" sz="3500" dirty="0" smtClean="0">
                <a:latin typeface="Times New Roman" pitchFamily="18" charset="0"/>
                <a:cs typeface="Times New Roman" pitchFamily="18" charset="0"/>
              </a:rPr>
              <a:t>Корсакова Н. К., </a:t>
            </a:r>
            <a:r>
              <a:rPr lang="ru-RU" sz="3500" dirty="0" err="1" smtClean="0">
                <a:latin typeface="Times New Roman" pitchFamily="18" charset="0"/>
                <a:cs typeface="Times New Roman" pitchFamily="18" charset="0"/>
              </a:rPr>
              <a:t>Московичюте</a:t>
            </a:r>
            <a:r>
              <a:rPr lang="ru-RU" sz="3500" dirty="0" smtClean="0">
                <a:latin typeface="Times New Roman" pitchFamily="18" charset="0"/>
                <a:cs typeface="Times New Roman" pitchFamily="18" charset="0"/>
              </a:rPr>
              <a:t> Л. И. Клиническая нейропсихология. // М.: МГУ 1988</a:t>
            </a:r>
          </a:p>
          <a:p>
            <a:pPr marL="514350" indent="-514350">
              <a:buFont typeface="+mj-lt"/>
              <a:buAutoNum type="arabicPeriod"/>
            </a:pPr>
            <a:r>
              <a:rPr lang="ru-RU" sz="3500" dirty="0" err="1" smtClean="0">
                <a:latin typeface="Times New Roman" pitchFamily="18" charset="0"/>
                <a:cs typeface="Times New Roman" pitchFamily="18" charset="0"/>
              </a:rPr>
              <a:t>Бурлакова</a:t>
            </a:r>
            <a:r>
              <a:rPr lang="ru-RU" sz="3500" dirty="0" smtClean="0">
                <a:latin typeface="Times New Roman" pitchFamily="18" charset="0"/>
                <a:cs typeface="Times New Roman" pitchFamily="18" charset="0"/>
              </a:rPr>
              <a:t> М.К. Речь и афазия.  // М.: Медицина 1997</a:t>
            </a:r>
          </a:p>
          <a:p>
            <a:pPr marL="514350" indent="-514350">
              <a:buFont typeface="+mj-lt"/>
              <a:buAutoNum type="arabicPeriod"/>
            </a:pPr>
            <a:r>
              <a:rPr lang="ru-RU" sz="3500" dirty="0" smtClean="0">
                <a:latin typeface="Times New Roman" pitchFamily="18" charset="0"/>
                <a:cs typeface="Times New Roman" pitchFamily="18" charset="0"/>
              </a:rPr>
              <a:t>А. Р. </a:t>
            </a:r>
            <a:r>
              <a:rPr lang="ru-RU" sz="3500" dirty="0" err="1" smtClean="0">
                <a:latin typeface="Times New Roman" pitchFamily="18" charset="0"/>
                <a:cs typeface="Times New Roman" pitchFamily="18" charset="0"/>
              </a:rPr>
              <a:t>Лурия</a:t>
            </a:r>
            <a:r>
              <a:rPr lang="ru-RU" sz="3500" dirty="0" smtClean="0">
                <a:latin typeface="Times New Roman" pitchFamily="18" charset="0"/>
                <a:cs typeface="Times New Roman" pitchFamily="18" charset="0"/>
              </a:rPr>
              <a:t> и современная психология / Под ред. Е. Д. Хомской, Л. С. Цветковой, Б. В. Зейгарник.  // М.: МГУ 1982</a:t>
            </a:r>
          </a:p>
          <a:p>
            <a:pPr>
              <a:buNone/>
            </a:pPr>
            <a:r>
              <a:rPr lang="ru-RU" sz="3500" b="1" dirty="0" smtClean="0">
                <a:latin typeface="Times New Roman" pitchFamily="18" charset="0"/>
                <a:cs typeface="Times New Roman" pitchFamily="18" charset="0"/>
              </a:rPr>
              <a:t>Электронные ресурсы</a:t>
            </a:r>
            <a:endParaRPr lang="ru-RU" sz="3500" dirty="0" smtClean="0">
              <a:latin typeface="Times New Roman" pitchFamily="18" charset="0"/>
              <a:cs typeface="Times New Roman" pitchFamily="18" charset="0"/>
            </a:endParaRPr>
          </a:p>
          <a:p>
            <a:pPr marL="514350" indent="-514350">
              <a:buFont typeface="+mj-lt"/>
              <a:buAutoNum type="arabicPeriod"/>
            </a:pPr>
            <a:r>
              <a:rPr lang="ru-RU" sz="3500" dirty="0" smtClean="0">
                <a:latin typeface="Times New Roman" pitchFamily="18" charset="0"/>
                <a:cs typeface="Times New Roman" pitchFamily="18" charset="0"/>
              </a:rPr>
              <a:t>ИБС </a:t>
            </a:r>
            <a:r>
              <a:rPr lang="ru-RU" sz="3500" dirty="0" err="1" smtClean="0">
                <a:latin typeface="Times New Roman" pitchFamily="18" charset="0"/>
                <a:cs typeface="Times New Roman" pitchFamily="18" charset="0"/>
              </a:rPr>
              <a:t>КрасГМУ</a:t>
            </a:r>
            <a:endParaRPr lang="ru-RU" sz="3500" dirty="0" smtClean="0">
              <a:latin typeface="Times New Roman" pitchFamily="18" charset="0"/>
              <a:cs typeface="Times New Roman" pitchFamily="18" charset="0"/>
            </a:endParaRPr>
          </a:p>
          <a:p>
            <a:pPr marL="514350" indent="-514350">
              <a:buFont typeface="+mj-lt"/>
              <a:buAutoNum type="arabicPeriod"/>
            </a:pPr>
            <a:r>
              <a:rPr lang="ru-RU" sz="3500" dirty="0" smtClean="0">
                <a:latin typeface="Times New Roman" pitchFamily="18" charset="0"/>
                <a:cs typeface="Times New Roman" pitchFamily="18" charset="0"/>
              </a:rPr>
              <a:t>БМ </a:t>
            </a:r>
            <a:r>
              <a:rPr lang="ru-RU" sz="3500" dirty="0" err="1" smtClean="0">
                <a:latin typeface="Times New Roman" pitchFamily="18" charset="0"/>
                <a:cs typeface="Times New Roman" pitchFamily="18" charset="0"/>
              </a:rPr>
              <a:t>МедАрт</a:t>
            </a:r>
            <a:endParaRPr lang="ru-RU" sz="3500" dirty="0" smtClean="0">
              <a:latin typeface="Times New Roman" pitchFamily="18" charset="0"/>
              <a:cs typeface="Times New Roman" pitchFamily="18" charset="0"/>
            </a:endParaRPr>
          </a:p>
          <a:p>
            <a:pPr marL="514350" indent="-514350">
              <a:buFont typeface="+mj-lt"/>
              <a:buAutoNum type="arabicPeriod"/>
            </a:pPr>
            <a:r>
              <a:rPr lang="ru-RU" sz="3500" dirty="0" smtClean="0">
                <a:latin typeface="Times New Roman" pitchFamily="18" charset="0"/>
                <a:cs typeface="Times New Roman" pitchFamily="18" charset="0"/>
              </a:rPr>
              <a:t>БД </a:t>
            </a:r>
            <a:r>
              <a:rPr lang="en-US" sz="3500" dirty="0" err="1" smtClean="0">
                <a:latin typeface="Times New Roman" pitchFamily="18" charset="0"/>
                <a:cs typeface="Times New Roman" pitchFamily="18" charset="0"/>
              </a:rPr>
              <a:t>Ebsco</a:t>
            </a:r>
            <a:endParaRPr lang="ru-RU" sz="3500" dirty="0" smtClean="0">
              <a:latin typeface="Times New Roman" pitchFamily="18" charset="0"/>
              <a:cs typeface="Times New Roman" pitchFamily="18" charset="0"/>
            </a:endParaRPr>
          </a:p>
          <a:p>
            <a:pPr marL="514350" indent="-514350">
              <a:buFont typeface="+mj-lt"/>
              <a:buAutoNum type="arabicPeriod"/>
            </a:pPr>
            <a:r>
              <a:rPr lang="ru-RU" sz="3500" dirty="0" smtClean="0">
                <a:latin typeface="Times New Roman" pitchFamily="18" charset="0"/>
                <a:cs typeface="Times New Roman" pitchFamily="18" charset="0"/>
              </a:rPr>
              <a:t>БД Медицина</a:t>
            </a:r>
          </a:p>
          <a:p>
            <a:pPr>
              <a:buNone/>
            </a:pPr>
            <a:endParaRPr lang="ru-RU" dirty="0" smtClean="0">
              <a:latin typeface="Times New Roman" pitchFamily="18" charset="0"/>
              <a:cs typeface="Times New Roman" pitchFamily="18" charset="0"/>
            </a:endParaRPr>
          </a:p>
          <a:p>
            <a:pPr>
              <a:buNone/>
            </a:pP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ctr">
              <a:buNone/>
            </a:pPr>
            <a:r>
              <a:rPr lang="ru-RU" dirty="0" smtClean="0">
                <a:latin typeface="Times New Roman" pitchFamily="18" charset="0"/>
                <a:cs typeface="Times New Roman" pitchFamily="18" charset="0"/>
              </a:rPr>
              <a:t>Спасибо за внимание!</a:t>
            </a:r>
            <a:endParaRPr lang="ru-RU"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atin typeface="Times New Roman" pitchFamily="18" charset="0"/>
                <a:cs typeface="Times New Roman" pitchFamily="18" charset="0"/>
              </a:rPr>
              <a:t>Актуальность</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p>
        </p:txBody>
      </p:sp>
      <p:sp>
        <p:nvSpPr>
          <p:cNvPr id="3" name="Содержимое 2"/>
          <p:cNvSpPr>
            <a:spLocks noGrp="1"/>
          </p:cNvSpPr>
          <p:nvPr>
            <p:ph idx="1"/>
          </p:nvPr>
        </p:nvSpPr>
        <p:spPr/>
        <p:txBody>
          <a:bodyPr>
            <a:normAutofit fontScale="62500" lnSpcReduction="20000"/>
          </a:bodyPr>
          <a:lstStyle/>
          <a:p>
            <a:pPr>
              <a:buNone/>
            </a:pP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По данным официальной статистики состояния здоровья населения России, травма вышла на второе место по распространенности, уступая лишь сердечно–сосудистым заболеваниям. Распространенность ЧМТ в России и странах СНГ составляет 4 случая на 1000 населения. У мужчин в возрасте 20–39 лет ЧМТ встречается в 2–3 раза чаще, чем у женщин. По данным ВОЗ, за последнее десятилетие отмечается устойчивый рост (до 2% в год) частоты повреждений головного мозга (ГМ). В структуре ЧМТ доминирует сотрясение ГМ – 81–90%, ушибы ГМ составляют 5–12%, его </a:t>
            </a:r>
            <a:r>
              <a:rPr lang="ru-RU" dirty="0" err="1" smtClean="0">
                <a:latin typeface="Times New Roman" pitchFamily="18" charset="0"/>
                <a:cs typeface="Times New Roman" pitchFamily="18" charset="0"/>
              </a:rPr>
              <a:t>сдавление</a:t>
            </a:r>
            <a:r>
              <a:rPr lang="ru-RU" dirty="0" smtClean="0">
                <a:latin typeface="Times New Roman" pitchFamily="18" charset="0"/>
                <a:cs typeface="Times New Roman" pitchFamily="18" charset="0"/>
              </a:rPr>
              <a:t> – 1–9% случаев. К последствиям перенесенных ЧМТ относят целый ряд неврологических и психических расстройств, которые можно обнаружить через 2–10 лет после травмы у 90% пациентов. Данные расстройства обычно определяют социальную </a:t>
            </a:r>
            <a:r>
              <a:rPr lang="ru-RU" dirty="0" err="1" smtClean="0">
                <a:latin typeface="Times New Roman" pitchFamily="18" charset="0"/>
                <a:cs typeface="Times New Roman" pitchFamily="18" charset="0"/>
              </a:rPr>
              <a:t>дезадаптацию</a:t>
            </a:r>
            <a:r>
              <a:rPr lang="ru-RU" dirty="0" smtClean="0">
                <a:latin typeface="Times New Roman" pitchFamily="18" charset="0"/>
                <a:cs typeface="Times New Roman" pitchFamily="18" charset="0"/>
              </a:rPr>
              <a:t> больных, приводя зачастую к временной утрате трудоспособности, нередко переходящей в стойкую утрату трудоспособности</a:t>
            </a:r>
            <a:endParaRPr lang="ru-RU" dirty="0" smtClean="0">
              <a:latin typeface="Times New Roman" pitchFamily="18" charset="0"/>
              <a:cs typeface="Times New Roman" pitchFamily="18" charset="0"/>
            </a:endParaRPr>
          </a:p>
          <a:p>
            <a:pPr>
              <a:buNone/>
            </a:pPr>
            <a:endParaRPr lang="ru-RU" dirty="0" smtClean="0">
              <a:latin typeface="Times New Roman" pitchFamily="18" charset="0"/>
              <a:cs typeface="Times New Roman" pitchFamily="18" charset="0"/>
            </a:endParaRPr>
          </a:p>
          <a:p>
            <a:pPr>
              <a:buNone/>
            </a:pPr>
            <a:endParaRPr lang="ru-RU"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Черепно-мозговая травма</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62500" lnSpcReduction="20000"/>
          </a:bodyPr>
          <a:lstStyle/>
          <a:p>
            <a:r>
              <a:rPr lang="ru-RU" dirty="0" smtClean="0">
                <a:latin typeface="Times New Roman" pitchFamily="18" charset="0"/>
                <a:cs typeface="Times New Roman" pitchFamily="18" charset="0"/>
              </a:rPr>
              <a:t>Количество больных с острой черепно-мозговой травмой увеличивается ежегодно в среднем на 2 % (Е. И. </a:t>
            </a:r>
            <a:r>
              <a:rPr lang="ru-RU" dirty="0" err="1" smtClean="0">
                <a:latin typeface="Times New Roman" pitchFamily="18" charset="0"/>
                <a:cs typeface="Times New Roman" pitchFamily="18" charset="0"/>
              </a:rPr>
              <a:t>Бабиченко</a:t>
            </a:r>
            <a:r>
              <a:rPr lang="ru-RU" dirty="0" smtClean="0">
                <a:latin typeface="Times New Roman" pitchFamily="18" charset="0"/>
                <a:cs typeface="Times New Roman" pitchFamily="18" charset="0"/>
              </a:rPr>
              <a:t>, А. С. </a:t>
            </a:r>
            <a:r>
              <a:rPr lang="ru-RU" dirty="0" err="1" smtClean="0">
                <a:latin typeface="Times New Roman" pitchFamily="18" charset="0"/>
                <a:cs typeface="Times New Roman" pitchFamily="18" charset="0"/>
              </a:rPr>
              <a:t>Хурина</a:t>
            </a:r>
            <a:r>
              <a:rPr lang="ru-RU" dirty="0" smtClean="0">
                <a:latin typeface="Times New Roman" pitchFamily="18" charset="0"/>
                <a:cs typeface="Times New Roman" pitchFamily="18" charset="0"/>
              </a:rPr>
              <a:t>, 1982). Они составляют от 39 до 49 % лиц, получивших травмы и подлежащих госпитализации (Л. Г. Ерохина и </a:t>
            </a:r>
            <a:r>
              <a:rPr lang="ru-RU" dirty="0" err="1" smtClean="0">
                <a:latin typeface="Times New Roman" pitchFamily="18" charset="0"/>
                <a:cs typeface="Times New Roman" pitchFamily="18" charset="0"/>
              </a:rPr>
              <a:t>соавт</a:t>
            </a:r>
            <a:r>
              <a:rPr lang="ru-RU" dirty="0" smtClean="0">
                <a:latin typeface="Times New Roman" pitchFamily="18" charset="0"/>
                <a:cs typeface="Times New Roman" pitchFamily="18" charset="0"/>
              </a:rPr>
              <a:t>., 1981; В. В. </a:t>
            </a:r>
            <a:r>
              <a:rPr lang="ru-RU" dirty="0" err="1" smtClean="0">
                <a:latin typeface="Times New Roman" pitchFamily="18" charset="0"/>
                <a:cs typeface="Times New Roman" pitchFamily="18" charset="0"/>
              </a:rPr>
              <a:t>Большагин</a:t>
            </a:r>
            <a:r>
              <a:rPr lang="ru-RU" dirty="0" smtClean="0">
                <a:latin typeface="Times New Roman" pitchFamily="18" charset="0"/>
                <a:cs typeface="Times New Roman" pitchFamily="18" charset="0"/>
              </a:rPr>
              <a:t>, П. М. Карпов, 1982). На первом месте среди травм мирного времени стоят бытовые, затем идут транспортные, производственные, спортивные (М. Г. Абелева, 1982; А. П. </a:t>
            </a:r>
            <a:r>
              <a:rPr lang="ru-RU" dirty="0" err="1" smtClean="0">
                <a:latin typeface="Times New Roman" pitchFamily="18" charset="0"/>
                <a:cs typeface="Times New Roman" pitchFamily="18" charset="0"/>
              </a:rPr>
              <a:t>Ромаданов</a:t>
            </a:r>
            <a:r>
              <a:rPr lang="ru-RU" dirty="0" smtClean="0">
                <a:latin typeface="Times New Roman" pitchFamily="18" charset="0"/>
                <a:cs typeface="Times New Roman" pitchFamily="18" charset="0"/>
              </a:rPr>
              <a:t> и </a:t>
            </a:r>
            <a:r>
              <a:rPr lang="ru-RU" dirty="0" err="1" smtClean="0">
                <a:latin typeface="Times New Roman" pitchFamily="18" charset="0"/>
                <a:cs typeface="Times New Roman" pitchFamily="18" charset="0"/>
              </a:rPr>
              <a:t>соавт</a:t>
            </a:r>
            <a:r>
              <a:rPr lang="ru-RU" dirty="0" smtClean="0">
                <a:latin typeface="Times New Roman" pitchFamily="18" charset="0"/>
                <a:cs typeface="Times New Roman" pitchFamily="18" charset="0"/>
              </a:rPr>
              <a:t>., 1982). В последние годы отмечается тенденция к увеличению частоты тяжелых черепно-мозговых травм (Е. М. </a:t>
            </a:r>
            <a:r>
              <a:rPr lang="ru-RU" dirty="0" err="1" smtClean="0">
                <a:latin typeface="Times New Roman" pitchFamily="18" charset="0"/>
                <a:cs typeface="Times New Roman" pitchFamily="18" charset="0"/>
              </a:rPr>
              <a:t>Боева</a:t>
            </a:r>
            <a:r>
              <a:rPr lang="ru-RU" dirty="0" smtClean="0">
                <a:latin typeface="Times New Roman" pitchFamily="18" charset="0"/>
                <a:cs typeface="Times New Roman" pitchFamily="18" charset="0"/>
              </a:rPr>
              <a:t> и </a:t>
            </a:r>
            <a:r>
              <a:rPr lang="ru-RU" dirty="0" err="1" smtClean="0">
                <a:latin typeface="Times New Roman" pitchFamily="18" charset="0"/>
                <a:cs typeface="Times New Roman" pitchFamily="18" charset="0"/>
              </a:rPr>
              <a:t>соавт</a:t>
            </a:r>
            <a:r>
              <a:rPr lang="ru-RU" dirty="0" smtClean="0">
                <a:latin typeface="Times New Roman" pitchFamily="18" charset="0"/>
                <a:cs typeface="Times New Roman" pitchFamily="18" charset="0"/>
              </a:rPr>
              <a:t>., 1974; Ю. Д. Арбатская, 1981). Среди инвалидов по поводу нервно-психических заболеваний лица с последствиями черепно-мозговых повреждений составляют 20-24 % (О. Г. </a:t>
            </a:r>
            <a:r>
              <a:rPr lang="ru-RU" dirty="0" err="1" smtClean="0">
                <a:latin typeface="Times New Roman" pitchFamily="18" charset="0"/>
                <a:cs typeface="Times New Roman" pitchFamily="18" charset="0"/>
              </a:rPr>
              <a:t>Виленский</a:t>
            </a:r>
            <a:r>
              <a:rPr lang="ru-RU" dirty="0" smtClean="0">
                <a:latin typeface="Times New Roman" pitchFamily="18" charset="0"/>
                <a:cs typeface="Times New Roman" pitchFamily="18" charset="0"/>
              </a:rPr>
              <a:t> и </a:t>
            </a:r>
            <a:r>
              <a:rPr lang="ru-RU" dirty="0" err="1" smtClean="0">
                <a:latin typeface="Times New Roman" pitchFamily="18" charset="0"/>
                <a:cs typeface="Times New Roman" pitchFamily="18" charset="0"/>
              </a:rPr>
              <a:t>соавт</a:t>
            </a:r>
            <a:r>
              <a:rPr lang="ru-RU" dirty="0" smtClean="0">
                <a:latin typeface="Times New Roman" pitchFamily="18" charset="0"/>
                <a:cs typeface="Times New Roman" pitchFamily="18" charset="0"/>
              </a:rPr>
              <a:t>., 1981; И. А. Головань и </a:t>
            </a:r>
            <a:r>
              <a:rPr lang="ru-RU" dirty="0" err="1" smtClean="0">
                <a:latin typeface="Times New Roman" pitchFamily="18" charset="0"/>
                <a:cs typeface="Times New Roman" pitchFamily="18" charset="0"/>
              </a:rPr>
              <a:t>соавт</a:t>
            </a:r>
            <a:r>
              <a:rPr lang="ru-RU" dirty="0" smtClean="0">
                <a:latin typeface="Times New Roman" pitchFamily="18" charset="0"/>
                <a:cs typeface="Times New Roman" pitchFamily="18" charset="0"/>
              </a:rPr>
              <a:t>., 1981; И. А. Поляков, 1981). Большое количество тяжелых травм люди получают в состоянии алкогольного опьянения, которое затрудняет диагностику (А. П. </a:t>
            </a:r>
            <a:r>
              <a:rPr lang="ru-RU" dirty="0" err="1" smtClean="0">
                <a:latin typeface="Times New Roman" pitchFamily="18" charset="0"/>
                <a:cs typeface="Times New Roman" pitchFamily="18" charset="0"/>
              </a:rPr>
              <a:t>Ромаданов</a:t>
            </a:r>
            <a:r>
              <a:rPr lang="ru-RU" dirty="0" smtClean="0">
                <a:latin typeface="Times New Roman" pitchFamily="18" charset="0"/>
                <a:cs typeface="Times New Roman" pitchFamily="18" charset="0"/>
              </a:rPr>
              <a:t> и </a:t>
            </a:r>
            <a:r>
              <a:rPr lang="ru-RU" dirty="0" err="1" smtClean="0">
                <a:latin typeface="Times New Roman" pitchFamily="18" charset="0"/>
                <a:cs typeface="Times New Roman" pitchFamily="18" charset="0"/>
              </a:rPr>
              <a:t>соавт</a:t>
            </a:r>
            <a:r>
              <a:rPr lang="ru-RU" dirty="0" smtClean="0">
                <a:latin typeface="Times New Roman" pitchFamily="18" charset="0"/>
                <a:cs typeface="Times New Roman" pitchFamily="18" charset="0"/>
              </a:rPr>
              <a:t>., 1982; О. И. Сперанская, 1982).</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Черепно-мозговая травма</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62500" lnSpcReduction="20000"/>
          </a:bodyPr>
          <a:lstStyle/>
          <a:p>
            <a:pPr>
              <a:buNone/>
            </a:pPr>
            <a:r>
              <a:rPr lang="ru-RU" dirty="0" smtClean="0">
                <a:latin typeface="Times New Roman" pitchFamily="18" charset="0"/>
                <a:cs typeface="Times New Roman" pitchFamily="18" charset="0"/>
              </a:rPr>
              <a:t>В течении травматической болезни выделяют четыре периода. </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Начальный </a:t>
            </a:r>
            <a:r>
              <a:rPr lang="ru-RU" dirty="0" smtClean="0">
                <a:latin typeface="Times New Roman" pitchFamily="18" charset="0"/>
                <a:cs typeface="Times New Roman" pitchFamily="18" charset="0"/>
              </a:rPr>
              <a:t>период наступает непосредственно после травмы, характеризуется оглушением, сопорозным или бессознательным состоянием. </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Острый </a:t>
            </a:r>
            <a:r>
              <a:rPr lang="ru-RU" dirty="0" smtClean="0">
                <a:latin typeface="Times New Roman" pitchFamily="18" charset="0"/>
                <a:cs typeface="Times New Roman" pitchFamily="18" charset="0"/>
              </a:rPr>
              <a:t>период длительностью 2-3 </a:t>
            </a:r>
            <a:r>
              <a:rPr lang="ru-RU" dirty="0" err="1" smtClean="0">
                <a:latin typeface="Times New Roman" pitchFamily="18" charset="0"/>
                <a:cs typeface="Times New Roman" pitchFamily="18" charset="0"/>
              </a:rPr>
              <a:t>нед</a:t>
            </a:r>
            <a:r>
              <a:rPr lang="ru-RU" dirty="0" smtClean="0">
                <a:latin typeface="Times New Roman" pitchFamily="18" charset="0"/>
                <a:cs typeface="Times New Roman" pitchFamily="18" charset="0"/>
              </a:rPr>
              <a:t> следует после восстановления сознания и продолжается до первых признаков улучшения</a:t>
            </a:r>
            <a:r>
              <a:rPr lang="ru-RU" dirty="0" smtClean="0">
                <a:latin typeface="Times New Roman" pitchFamily="18" charset="0"/>
                <a:cs typeface="Times New Roman" pitchFamily="18" charset="0"/>
              </a:rPr>
              <a:t>.</a:t>
            </a:r>
          </a:p>
          <a:p>
            <a:r>
              <a:rPr lang="ru-RU" dirty="0" smtClean="0">
                <a:latin typeface="Times New Roman" pitchFamily="18" charset="0"/>
                <a:cs typeface="Times New Roman" pitchFamily="18" charset="0"/>
              </a:rPr>
              <a:t>Поздний </a:t>
            </a:r>
            <a:r>
              <a:rPr lang="ru-RU" dirty="0" smtClean="0">
                <a:latin typeface="Times New Roman" pitchFamily="18" charset="0"/>
                <a:cs typeface="Times New Roman" pitchFamily="18" charset="0"/>
              </a:rPr>
              <a:t>период (длительностью до 1 года и более) - восстановление соматических, неврологических и психических функций. </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Период </a:t>
            </a:r>
            <a:r>
              <a:rPr lang="ru-RU" dirty="0" smtClean="0">
                <a:latin typeface="Times New Roman" pitchFamily="18" charset="0"/>
                <a:cs typeface="Times New Roman" pitchFamily="18" charset="0"/>
              </a:rPr>
              <a:t>отдаленных последствий (</a:t>
            </a:r>
            <a:r>
              <a:rPr lang="ru-RU" dirty="0" err="1" smtClean="0">
                <a:latin typeface="Times New Roman" pitchFamily="18" charset="0"/>
                <a:cs typeface="Times New Roman" pitchFamily="18" charset="0"/>
              </a:rPr>
              <a:t>резидуальных</a:t>
            </a:r>
            <a:r>
              <a:rPr lang="ru-RU" dirty="0" smtClean="0">
                <a:latin typeface="Times New Roman" pitchFamily="18" charset="0"/>
                <a:cs typeface="Times New Roman" pitchFamily="18" charset="0"/>
              </a:rPr>
              <a:t> явлений) характеризуется функциональными или органическими нарушениями, снижением переносимости физических и нервно-психических нагрузок, вестибулярных раздражений. </a:t>
            </a:r>
            <a:r>
              <a:rPr lang="ru-RU" b="1" dirty="0" smtClean="0">
                <a:latin typeface="Times New Roman" pitchFamily="18" charset="0"/>
                <a:cs typeface="Times New Roman" pitchFamily="18" charset="0"/>
              </a:rPr>
              <a:t>Влияние дополнительных вредностей на этом этапе, наличие органического дефекта и неустойчивость регуляторных механизмов создают условия для развития психических расстройств.</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29600" cy="1143000"/>
          </a:xfrm>
        </p:spPr>
        <p:txBody>
          <a:bodyPr>
            <a:normAutofit fontScale="90000"/>
          </a:bodyPr>
          <a:lstStyle/>
          <a:p>
            <a:r>
              <a:rPr lang="ru-RU" sz="3600" dirty="0" smtClean="0">
                <a:latin typeface="Times New Roman" pitchFamily="18" charset="0"/>
                <a:cs typeface="Times New Roman" pitchFamily="18" charset="0"/>
              </a:rPr>
              <a:t> </a:t>
            </a:r>
            <a:r>
              <a:rPr lang="ru-RU" sz="3600" b="1" dirty="0" smtClean="0">
                <a:latin typeface="Times New Roman" pitchFamily="18" charset="0"/>
                <a:cs typeface="Times New Roman" pitchFamily="18" charset="0"/>
              </a:rPr>
              <a:t>Классификация психической патологии травматического генеза</a:t>
            </a:r>
            <a:r>
              <a:rPr lang="ru-RU" b="1" dirty="0" smtClean="0">
                <a:latin typeface="Times New Roman" pitchFamily="18" charset="0"/>
                <a:cs typeface="Times New Roman" pitchFamily="18" charset="0"/>
              </a:rPr>
              <a:t/>
            </a:r>
            <a:br>
              <a:rPr lang="ru-RU" b="1"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r>
              <a:rPr lang="ru-RU" b="1" dirty="0" smtClean="0">
                <a:latin typeface="Times New Roman" pitchFamily="18" charset="0"/>
                <a:cs typeface="Times New Roman" pitchFamily="18" charset="0"/>
              </a:rPr>
              <a:t>I</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Непсихотические</a:t>
            </a:r>
            <a:r>
              <a:rPr lang="ru-RU" b="1" dirty="0" smtClean="0">
                <a:latin typeface="Times New Roman" pitchFamily="18" charset="0"/>
                <a:cs typeface="Times New Roman" pitchFamily="18" charset="0"/>
              </a:rPr>
              <a:t> психические нарушения, возникающие вследствие черепно-мозговой травмы:</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1. </a:t>
            </a:r>
            <a:r>
              <a:rPr lang="ru-RU" dirty="0" err="1" smtClean="0">
                <a:latin typeface="Times New Roman" pitchFamily="18" charset="0"/>
                <a:cs typeface="Times New Roman" pitchFamily="18" charset="0"/>
              </a:rPr>
              <a:t>Постконтузионный</a:t>
            </a:r>
            <a:r>
              <a:rPr lang="ru-RU" dirty="0" smtClean="0">
                <a:latin typeface="Times New Roman" pitchFamily="18" charset="0"/>
                <a:cs typeface="Times New Roman" pitchFamily="18" charset="0"/>
              </a:rPr>
              <a:t> синдром (шифр 310.2):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а) астенический, </a:t>
            </a:r>
            <a:r>
              <a:rPr lang="ru-RU" dirty="0" err="1" smtClean="0">
                <a:latin typeface="Times New Roman" pitchFamily="18" charset="0"/>
                <a:cs typeface="Times New Roman" pitchFamily="18" charset="0"/>
              </a:rPr>
              <a:t>астеноневротический</a:t>
            </a:r>
            <a:r>
              <a:rPr lang="ru-RU" dirty="0" smtClean="0">
                <a:latin typeface="Times New Roman" pitchFamily="18" charset="0"/>
                <a:cs typeface="Times New Roman" pitchFamily="18" charset="0"/>
              </a:rPr>
              <a:t>, астеноипохондрический, </a:t>
            </a:r>
            <a:r>
              <a:rPr lang="ru-RU" dirty="0" err="1" smtClean="0">
                <a:latin typeface="Times New Roman" pitchFamily="18" charset="0"/>
                <a:cs typeface="Times New Roman" pitchFamily="18" charset="0"/>
              </a:rPr>
              <a:t>астенодепрессивный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астеноабулический</a:t>
            </a:r>
            <a:r>
              <a:rPr lang="ru-RU" dirty="0" smtClean="0">
                <a:latin typeface="Times New Roman" pitchFamily="18" charset="0"/>
                <a:cs typeface="Times New Roman" pitchFamily="18" charset="0"/>
              </a:rPr>
              <a:t> синдромы;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б) травматическая </a:t>
            </a:r>
            <a:r>
              <a:rPr lang="ru-RU" dirty="0" err="1" smtClean="0">
                <a:latin typeface="Times New Roman" pitchFamily="18" charset="0"/>
                <a:cs typeface="Times New Roman" pitchFamily="18" charset="0"/>
              </a:rPr>
              <a:t>церебрастения</a:t>
            </a:r>
            <a:r>
              <a:rPr lang="ru-RU" dirty="0" smtClean="0">
                <a:latin typeface="Times New Roman" pitchFamily="18" charset="0"/>
                <a:cs typeface="Times New Roman" pitchFamily="18" charset="0"/>
              </a:rPr>
              <a:t>;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в) травматическая энцефалопатия с </a:t>
            </a:r>
            <a:r>
              <a:rPr lang="ru-RU" dirty="0" err="1" smtClean="0">
                <a:latin typeface="Times New Roman" pitchFamily="18" charset="0"/>
                <a:cs typeface="Times New Roman" pitchFamily="18" charset="0"/>
              </a:rPr>
              <a:t>непсихотическими</a:t>
            </a:r>
            <a:r>
              <a:rPr lang="ru-RU" dirty="0" smtClean="0">
                <a:latin typeface="Times New Roman" pitchFamily="18" charset="0"/>
                <a:cs typeface="Times New Roman" pitchFamily="18" charset="0"/>
              </a:rPr>
              <a:t> нарушениями (синдром аффективной неустойчивости, </a:t>
            </a:r>
            <a:r>
              <a:rPr lang="ru-RU" dirty="0" err="1" smtClean="0">
                <a:latin typeface="Times New Roman" pitchFamily="18" charset="0"/>
                <a:cs typeface="Times New Roman" pitchFamily="18" charset="0"/>
              </a:rPr>
              <a:t>психопатоподобный</a:t>
            </a:r>
            <a:r>
              <a:rPr lang="ru-RU" dirty="0" smtClean="0">
                <a:latin typeface="Times New Roman" pitchFamily="18" charset="0"/>
                <a:cs typeface="Times New Roman" pitchFamily="18" charset="0"/>
              </a:rPr>
              <a:t> синдром);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г) органический </a:t>
            </a:r>
            <a:r>
              <a:rPr lang="ru-RU" dirty="0" err="1" smtClean="0">
                <a:latin typeface="Times New Roman" pitchFamily="18" charset="0"/>
                <a:cs typeface="Times New Roman" pitchFamily="18" charset="0"/>
              </a:rPr>
              <a:t>психосиндром</a:t>
            </a:r>
            <a:r>
              <a:rPr lang="ru-RU" dirty="0" smtClean="0">
                <a:latin typeface="Times New Roman" pitchFamily="18" charset="0"/>
                <a:cs typeface="Times New Roman" pitchFamily="18" charset="0"/>
              </a:rPr>
              <a:t> без </a:t>
            </a:r>
            <a:r>
              <a:rPr lang="ru-RU" dirty="0" err="1" smtClean="0">
                <a:latin typeface="Times New Roman" pitchFamily="18" charset="0"/>
                <a:cs typeface="Times New Roman" pitchFamily="18" charset="0"/>
              </a:rPr>
              <a:t>психотических</a:t>
            </a:r>
            <a:r>
              <a:rPr lang="ru-RU" dirty="0" smtClean="0">
                <a:latin typeface="Times New Roman" pitchFamily="18" charset="0"/>
                <a:cs typeface="Times New Roman" pitchFamily="18" charset="0"/>
              </a:rPr>
              <a:t> нарушений.</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29600" cy="1143000"/>
          </a:xfrm>
        </p:spPr>
        <p:txBody>
          <a:bodyPr>
            <a:normAutofit fontScale="90000"/>
          </a:bodyPr>
          <a:lstStyle/>
          <a:p>
            <a:r>
              <a:rPr lang="ru-RU" sz="3600" dirty="0" smtClean="0">
                <a:latin typeface="Times New Roman" pitchFamily="18" charset="0"/>
                <a:cs typeface="Times New Roman" pitchFamily="18" charset="0"/>
              </a:rPr>
              <a:t> </a:t>
            </a:r>
            <a:r>
              <a:rPr lang="ru-RU" sz="3600" b="1" dirty="0" smtClean="0">
                <a:latin typeface="Times New Roman" pitchFamily="18" charset="0"/>
                <a:cs typeface="Times New Roman" pitchFamily="18" charset="0"/>
              </a:rPr>
              <a:t>Классификация психической патологии травматического генеза</a:t>
            </a:r>
            <a:r>
              <a:rPr lang="ru-RU" b="1" dirty="0" smtClean="0">
                <a:latin typeface="Times New Roman" pitchFamily="18" charset="0"/>
                <a:cs typeface="Times New Roman" pitchFamily="18" charset="0"/>
              </a:rPr>
              <a:t/>
            </a:r>
            <a:br>
              <a:rPr lang="ru-RU" b="1"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62500" lnSpcReduction="20000"/>
          </a:bodyPr>
          <a:lstStyle/>
          <a:p>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II. </a:t>
            </a:r>
            <a:r>
              <a:rPr lang="ru-RU" b="1" dirty="0" err="1" smtClean="0">
                <a:latin typeface="Times New Roman" pitchFamily="18" charset="0"/>
                <a:cs typeface="Times New Roman" pitchFamily="18" charset="0"/>
              </a:rPr>
              <a:t>Психотические</a:t>
            </a:r>
            <a:r>
              <a:rPr lang="ru-RU" b="1" dirty="0" smtClean="0">
                <a:latin typeface="Times New Roman" pitchFamily="18" charset="0"/>
                <a:cs typeface="Times New Roman" pitchFamily="18" charset="0"/>
              </a:rPr>
              <a:t> психические нарушения, развивающиеся вследствие травмы:</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1. Острое преходящее </a:t>
            </a:r>
            <a:r>
              <a:rPr lang="ru-RU" dirty="0" err="1" smtClean="0">
                <a:latin typeface="Times New Roman" pitchFamily="18" charset="0"/>
                <a:cs typeface="Times New Roman" pitchFamily="18" charset="0"/>
              </a:rPr>
              <a:t>психотическое</a:t>
            </a:r>
            <a:r>
              <a:rPr lang="ru-RU" dirty="0" smtClean="0">
                <a:latin typeface="Times New Roman" pitchFamily="18" charset="0"/>
                <a:cs typeface="Times New Roman" pitchFamily="18" charset="0"/>
              </a:rPr>
              <a:t> состояние (293.04) -</a:t>
            </a:r>
            <a:r>
              <a:rPr lang="ru-RU" dirty="0" err="1" smtClean="0">
                <a:latin typeface="Times New Roman" pitchFamily="18" charset="0"/>
                <a:cs typeface="Times New Roman" pitchFamily="18" charset="0"/>
              </a:rPr>
              <a:t>делириозный</a:t>
            </a:r>
            <a:r>
              <a:rPr lang="ru-RU" dirty="0" smtClean="0">
                <a:latin typeface="Times New Roman" pitchFamily="18" charset="0"/>
                <a:cs typeface="Times New Roman" pitchFamily="18" charset="0"/>
              </a:rPr>
              <a:t> синдром, сумеречное состояние сознания.</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2. </a:t>
            </a:r>
            <a:r>
              <a:rPr lang="ru-RU" dirty="0" err="1" smtClean="0">
                <a:latin typeface="Times New Roman" pitchFamily="18" charset="0"/>
                <a:cs typeface="Times New Roman" pitchFamily="18" charset="0"/>
              </a:rPr>
              <a:t>Подострое</a:t>
            </a:r>
            <a:r>
              <a:rPr lang="ru-RU" dirty="0" smtClean="0">
                <a:latin typeface="Times New Roman" pitchFamily="18" charset="0"/>
                <a:cs typeface="Times New Roman" pitchFamily="18" charset="0"/>
              </a:rPr>
              <a:t> преходящее </a:t>
            </a:r>
            <a:r>
              <a:rPr lang="ru-RU" dirty="0" err="1" smtClean="0">
                <a:latin typeface="Times New Roman" pitchFamily="18" charset="0"/>
                <a:cs typeface="Times New Roman" pitchFamily="18" charset="0"/>
              </a:rPr>
              <a:t>психотическое</a:t>
            </a:r>
            <a:r>
              <a:rPr lang="ru-RU" dirty="0" smtClean="0">
                <a:latin typeface="Times New Roman" pitchFamily="18" charset="0"/>
                <a:cs typeface="Times New Roman" pitchFamily="18" charset="0"/>
              </a:rPr>
              <a:t> состояние (293.14)-галлюцинаторное, параноидное и др.</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3. Другое (более 6 </a:t>
            </a:r>
            <a:r>
              <a:rPr lang="ru-RU" dirty="0" err="1" smtClean="0">
                <a:latin typeface="Times New Roman" pitchFamily="18" charset="0"/>
                <a:cs typeface="Times New Roman" pitchFamily="18" charset="0"/>
              </a:rPr>
              <a:t>мес</a:t>
            </a:r>
            <a:r>
              <a:rPr lang="ru-RU" dirty="0" smtClean="0">
                <a:latin typeface="Times New Roman" pitchFamily="18" charset="0"/>
                <a:cs typeface="Times New Roman" pitchFamily="18" charset="0"/>
              </a:rPr>
              <a:t>) преходящее </a:t>
            </a:r>
            <a:r>
              <a:rPr lang="ru-RU" dirty="0" err="1" smtClean="0">
                <a:latin typeface="Times New Roman" pitchFamily="18" charset="0"/>
                <a:cs typeface="Times New Roman" pitchFamily="18" charset="0"/>
              </a:rPr>
              <a:t>психотическое</a:t>
            </a:r>
            <a:r>
              <a:rPr lang="ru-RU" dirty="0" smtClean="0">
                <a:latin typeface="Times New Roman" pitchFamily="18" charset="0"/>
                <a:cs typeface="Times New Roman" pitchFamily="18" charset="0"/>
              </a:rPr>
              <a:t> состояние (293.84) - галлюцинаторно-параноидный, </a:t>
            </a:r>
            <a:r>
              <a:rPr lang="ru-RU" dirty="0" err="1" smtClean="0">
                <a:latin typeface="Times New Roman" pitchFamily="18" charset="0"/>
                <a:cs typeface="Times New Roman" pitchFamily="18" charset="0"/>
              </a:rPr>
              <a:t>депрессивно-параноидный</a:t>
            </a:r>
            <a:r>
              <a:rPr lang="ru-RU" dirty="0" smtClean="0">
                <a:latin typeface="Times New Roman" pitchFamily="18" charset="0"/>
                <a:cs typeface="Times New Roman" pitchFamily="18" charset="0"/>
              </a:rPr>
              <a:t>, маниакально-параноидный, </a:t>
            </a:r>
            <a:r>
              <a:rPr lang="ru-RU" dirty="0" err="1" smtClean="0">
                <a:latin typeface="Times New Roman" pitchFamily="18" charset="0"/>
                <a:cs typeface="Times New Roman" pitchFamily="18" charset="0"/>
              </a:rPr>
              <a:t>кататоно-параноидный</a:t>
            </a:r>
            <a:r>
              <a:rPr lang="ru-RU" dirty="0" smtClean="0">
                <a:latin typeface="Times New Roman" pitchFamily="18" charset="0"/>
                <a:cs typeface="Times New Roman" pitchFamily="18" charset="0"/>
              </a:rPr>
              <a:t> синдромы.</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4. </a:t>
            </a:r>
            <a:r>
              <a:rPr lang="ru-RU" dirty="0" err="1" smtClean="0">
                <a:latin typeface="Times New Roman" pitchFamily="18" charset="0"/>
                <a:cs typeface="Times New Roman" pitchFamily="18" charset="0"/>
              </a:rPr>
              <a:t>Неуточненное</a:t>
            </a:r>
            <a:r>
              <a:rPr lang="ru-RU" dirty="0" smtClean="0">
                <a:latin typeface="Times New Roman" pitchFamily="18" charset="0"/>
                <a:cs typeface="Times New Roman" pitchFamily="18" charset="0"/>
              </a:rPr>
              <a:t> по длительности преходящее </a:t>
            </a:r>
            <a:r>
              <a:rPr lang="ru-RU" dirty="0" err="1" smtClean="0">
                <a:latin typeface="Times New Roman" pitchFamily="18" charset="0"/>
                <a:cs typeface="Times New Roman" pitchFamily="18" charset="0"/>
              </a:rPr>
              <a:t>психотическое</a:t>
            </a:r>
            <a:r>
              <a:rPr lang="ru-RU" dirty="0" smtClean="0">
                <a:latin typeface="Times New Roman" pitchFamily="18" charset="0"/>
                <a:cs typeface="Times New Roman" pitchFamily="18" charset="0"/>
              </a:rPr>
              <a:t> состояние (293.94).</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5. Хронические </a:t>
            </a:r>
            <a:r>
              <a:rPr lang="ru-RU" dirty="0" err="1" smtClean="0">
                <a:latin typeface="Times New Roman" pitchFamily="18" charset="0"/>
                <a:cs typeface="Times New Roman" pitchFamily="18" charset="0"/>
              </a:rPr>
              <a:t>психотические</a:t>
            </a:r>
            <a:r>
              <a:rPr lang="ru-RU" dirty="0" smtClean="0">
                <a:latin typeface="Times New Roman" pitchFamily="18" charset="0"/>
                <a:cs typeface="Times New Roman" pitchFamily="18" charset="0"/>
              </a:rPr>
              <a:t> состояния (294.83) - галлюцинаторно-параноидное и др.</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29600" cy="1143000"/>
          </a:xfrm>
        </p:spPr>
        <p:txBody>
          <a:bodyPr>
            <a:normAutofit fontScale="90000"/>
          </a:bodyPr>
          <a:lstStyle/>
          <a:p>
            <a:r>
              <a:rPr lang="ru-RU" sz="3600" dirty="0" smtClean="0">
                <a:latin typeface="Times New Roman" pitchFamily="18" charset="0"/>
                <a:cs typeface="Times New Roman" pitchFamily="18" charset="0"/>
              </a:rPr>
              <a:t> </a:t>
            </a:r>
            <a:r>
              <a:rPr lang="ru-RU" sz="3600" b="1" dirty="0" smtClean="0">
                <a:latin typeface="Times New Roman" pitchFamily="18" charset="0"/>
                <a:cs typeface="Times New Roman" pitchFamily="18" charset="0"/>
              </a:rPr>
              <a:t>Классификация психической патологии травматического генеза</a:t>
            </a:r>
            <a:r>
              <a:rPr lang="ru-RU" b="1" dirty="0" smtClean="0">
                <a:latin typeface="Times New Roman" pitchFamily="18" charset="0"/>
                <a:cs typeface="Times New Roman" pitchFamily="18" charset="0"/>
              </a:rPr>
              <a:t/>
            </a:r>
            <a:br>
              <a:rPr lang="ru-RU" b="1"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lnSpcReduction="10000"/>
          </a:bodyPr>
          <a:lstStyle/>
          <a:p>
            <a:pPr>
              <a:buNone/>
            </a:pP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III. Дефектно-органические состояния:</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1. Синдром лобной доли (310.01).</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2. </a:t>
            </a:r>
            <a:r>
              <a:rPr lang="ru-RU" dirty="0" err="1" smtClean="0">
                <a:latin typeface="Times New Roman" pitchFamily="18" charset="0"/>
                <a:cs typeface="Times New Roman" pitchFamily="18" charset="0"/>
              </a:rPr>
              <a:t>Корсаковский</a:t>
            </a:r>
            <a:r>
              <a:rPr lang="ru-RU" dirty="0" smtClean="0">
                <a:latin typeface="Times New Roman" pitchFamily="18" charset="0"/>
                <a:cs typeface="Times New Roman" pitchFamily="18" charset="0"/>
              </a:rPr>
              <a:t> синдром (294.02).</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3. Слабоумие вследствие травмы головного мозга (294.13).</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4. </a:t>
            </a:r>
            <a:r>
              <a:rPr lang="ru-RU" dirty="0" err="1" smtClean="0">
                <a:latin typeface="Times New Roman" pitchFamily="18" charset="0"/>
                <a:cs typeface="Times New Roman" pitchFamily="18" charset="0"/>
              </a:rPr>
              <a:t>Эпилептиформный</a:t>
            </a:r>
            <a:r>
              <a:rPr lang="ru-RU" dirty="0" smtClean="0">
                <a:latin typeface="Times New Roman" pitchFamily="18" charset="0"/>
                <a:cs typeface="Times New Roman" pitchFamily="18" charset="0"/>
              </a:rPr>
              <a:t> (судорожный) синдром.</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Клиника</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r>
              <a:rPr lang="ru-RU" dirty="0" err="1" smtClean="0">
                <a:latin typeface="Times New Roman" pitchFamily="18" charset="0"/>
                <a:cs typeface="Times New Roman" pitchFamily="18" charset="0"/>
              </a:rPr>
              <a:t>Постгравматическая</a:t>
            </a:r>
            <a:r>
              <a:rPr lang="ru-RU" dirty="0" smtClean="0">
                <a:latin typeface="Times New Roman" pitchFamily="18" charset="0"/>
                <a:cs typeface="Times New Roman" pitchFamily="18" charset="0"/>
              </a:rPr>
              <a:t> амнезия развивается после травмы, причем пациент не способен усваивать новую информацию, несмотря на сохранность сознания. На протяжении осмотра и беседы с врачом пациент может казаться достаточно внимательным и отрицать наличие у себя каких-либо нарушений памяти, однако они становятся очевидными позднее, когда пациент оказывается не в состоянии восстановить в памяти недавно происходившие с ним события. Нарушается процесс кодировки, и информация, которая могла бы быть приобретена, утрачивается. Продолжительность посттравматической амнезии является важным признаком степени тяжести черепно-мозговой травмы и одним из наиболее достоверных прогностических критериев. </a:t>
            </a:r>
          </a:p>
          <a:p>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1176</TotalTime>
  <Words>1206</Words>
  <Application>Microsoft Office PowerPoint</Application>
  <PresentationFormat>Экран (4:3)</PresentationFormat>
  <Paragraphs>88</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Кафедра нервных болезней с курсом медицинской реабилитации ПО    Тема: Нарушения памяти при черепно-мозговой травме.    лекция № 18 для студентов IV курса, обучающихся по специальности  030401.65 – КЛИНИЧЕСКАЯ ПСИХОЛОГИЯ    Ассистент кафедры Швецова И.Н.   Красноярск, 2013г. </vt:lpstr>
      <vt:lpstr>План лекции: </vt:lpstr>
      <vt:lpstr>Актуальность </vt:lpstr>
      <vt:lpstr> Черепно-мозговая травма</vt:lpstr>
      <vt:lpstr> Черепно-мозговая травма</vt:lpstr>
      <vt:lpstr> Классификация психической патологии травматического генеза </vt:lpstr>
      <vt:lpstr> Классификация психической патологии травматического генеза </vt:lpstr>
      <vt:lpstr> Классификация психической патологии травматического генеза </vt:lpstr>
      <vt:lpstr>Клиника</vt:lpstr>
      <vt:lpstr>Клиника</vt:lpstr>
      <vt:lpstr>Клиника</vt:lpstr>
      <vt:lpstr> ОСТРЫЕ ПСИХИЧЕСКИЕ НАРУШЕНИЯ, ВОЗНИКАЮЩИЕ ВСЛЕДСТВИЕ ТРАВМЫ </vt:lpstr>
      <vt:lpstr> ОСТРЫЕ ПСИХИЧЕСКИЕ НАРУШЕНИЯ, ВОЗНИКАЮЩИЕ ВСЛЕДСТВИЕ ТРАВМЫ </vt:lpstr>
      <vt:lpstr>Изменение личности</vt:lpstr>
      <vt:lpstr>Эмоциональные симптомы</vt:lpstr>
      <vt:lpstr>Эмоциональные симптомы</vt:lpstr>
      <vt:lpstr>Эмоциональные симптомы</vt:lpstr>
      <vt:lpstr>Лечение</vt:lpstr>
      <vt:lpstr>Лечение</vt:lpstr>
      <vt:lpstr>Последствия черепно-мозговой травмы</vt:lpstr>
      <vt:lpstr>Последствия черепно-мозговой травмы</vt:lpstr>
      <vt:lpstr>Последствия черепно-мозговой травмы</vt:lpstr>
      <vt:lpstr>Выводы</vt:lpstr>
      <vt:lpstr>Литература:</vt:lpstr>
      <vt:lpstr>Слайд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Кафедра нервных болезней с курсом медицинской реабилитации ПО    Тема: Нарушения памяти при черепно-мозговой травме.    лекция № 18 для студентов IV курса, обучающихся по специальности  030401.65 – КЛИНИЧЕСКАЯ ПСИХОЛОГИЯ    Ассистент кафедры Швецова И.Н.   Красноярск, 2013г. </dc:title>
  <dc:creator>Book</dc:creator>
  <cp:lastModifiedBy>Book</cp:lastModifiedBy>
  <cp:revision>22</cp:revision>
  <dcterms:created xsi:type="dcterms:W3CDTF">2014-01-18T12:00:49Z</dcterms:created>
  <dcterms:modified xsi:type="dcterms:W3CDTF">2014-01-19T07:47:30Z</dcterms:modified>
</cp:coreProperties>
</file>