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400" r:id="rId2"/>
    <p:sldId id="266" r:id="rId3"/>
    <p:sldId id="258" r:id="rId4"/>
    <p:sldId id="259" r:id="rId5"/>
    <p:sldId id="260" r:id="rId6"/>
    <p:sldId id="261" r:id="rId7"/>
    <p:sldId id="262" r:id="rId8"/>
    <p:sldId id="267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263" r:id="rId23"/>
    <p:sldId id="270" r:id="rId24"/>
    <p:sldId id="269" r:id="rId25"/>
    <p:sldId id="271" r:id="rId26"/>
    <p:sldId id="360" r:id="rId27"/>
    <p:sldId id="361" r:id="rId28"/>
    <p:sldId id="359" r:id="rId29"/>
    <p:sldId id="362" r:id="rId30"/>
    <p:sldId id="363" r:id="rId31"/>
    <p:sldId id="364" r:id="rId32"/>
    <p:sldId id="366" r:id="rId33"/>
    <p:sldId id="314" r:id="rId34"/>
    <p:sldId id="357" r:id="rId35"/>
    <p:sldId id="358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68" r:id="rId61"/>
    <p:sldId id="36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77" d="100"/>
          <a:sy n="77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65C8C-29F7-4700-BF4C-8B198D9200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F81FF-4DBE-4C56-9A19-5CFA9924CD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939D5-6AE0-4D33-8715-1CE42DE7BC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DF1CC-D3E1-40B7-862B-FF5478D6F5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1DF04-209C-4A1A-B85E-0C3BF10762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A2130-7EF9-4C00-97F1-F7C79EE294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52D7E-0A94-4B4E-AD0F-40DF822D90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20D5C-53D6-4034-BA3F-D59179A050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AF107-CEEB-433A-9B54-ED41AC985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7454-3708-4661-B6A1-5B7054B24B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90C73-7F0B-4C6C-A170-E1EAE87FE2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BA04E2-B45C-4CF8-9BB2-9F39AFA3C9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slide" Target="slide24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2212" y="3212976"/>
            <a:ext cx="5072098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Числовая обработка информации в </a:t>
            </a:r>
            <a:r>
              <a:rPr lang="ru-RU" b="1" dirty="0" err="1">
                <a:solidFill>
                  <a:srgbClr val="FF0000"/>
                </a:solidFill>
              </a:rPr>
              <a:t>Ms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Exsel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105400"/>
            <a:ext cx="5043478" cy="1752600"/>
          </a:xfrm>
        </p:spPr>
        <p:txBody>
          <a:bodyPr>
            <a:normAutofit lnSpcReduction="10000"/>
          </a:bodyPr>
          <a:lstStyle/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 Е.Е.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2018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00009403"/>
          <p:cNvPicPr>
            <a:picLocks noChangeAspect="1" noChangeArrowheads="1"/>
          </p:cNvPicPr>
          <p:nvPr/>
        </p:nvPicPr>
        <p:blipFill>
          <a:blip r:embed="rId2" cstate="print"/>
          <a:srcRect l="14690" r="8922" b="3847"/>
          <a:stretch>
            <a:fillRect/>
          </a:stretch>
        </p:blipFill>
        <p:spPr bwMode="auto">
          <a:xfrm>
            <a:off x="0" y="1993453"/>
            <a:ext cx="3929058" cy="48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2844" y="2000240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2332911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79405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БЮДЖЕТНОЕ  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ВЫСШЕГО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ФАРМАЦЕВТИЧЕСКИЙ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77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95400" y="990600"/>
            <a:ext cx="67818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 b="1"/>
              <a:t>Таблица представляет собой сложный объект, который состоит из элементарных объектов: </a:t>
            </a:r>
            <a:r>
              <a:rPr lang="ru-RU" sz="4500" b="1" i="1">
                <a:solidFill>
                  <a:srgbClr val="CC0000"/>
                </a:solidFill>
              </a:rPr>
              <a:t>строки, столбца, ячейки, диапазона ячеек.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1816100"/>
          <a:ext cx="6350000" cy="3033713"/>
        </p:xfrm>
        <a:graphic>
          <a:graphicData uri="http://schemas.openxmlformats.org/presentationml/2006/ole">
            <p:oleObj spid="_x0000_s1033" name="Точечный рисунок" r:id="rId3" imgW="4590604" imgH="1533610" progId="PBrush">
              <p:embed/>
            </p:oleObj>
          </a:graphicData>
        </a:graphic>
      </p:graphicFrame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2252663" y="4397375"/>
            <a:ext cx="0" cy="968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704975" y="5365750"/>
            <a:ext cx="1190625" cy="65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Объект ячейка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457575" y="5203825"/>
            <a:ext cx="1114425" cy="9683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Объект часть столбца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581275" y="685800"/>
            <a:ext cx="1203325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Объект столбец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7397750" y="2298700"/>
            <a:ext cx="984250" cy="808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Объект строка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7397750" y="3267075"/>
            <a:ext cx="984250" cy="771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Объект часть строки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7288213" y="4235450"/>
            <a:ext cx="1322387" cy="117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Объект диапазон (блок) ячеек</a:t>
            </a: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 flipH="1" flipV="1">
            <a:off x="6521450" y="3913188"/>
            <a:ext cx="766763" cy="806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3128963" y="1492250"/>
            <a:ext cx="0" cy="806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3"/>
          <p:cNvSpPr>
            <a:spLocks noChangeShapeType="1"/>
          </p:cNvSpPr>
          <p:nvPr/>
        </p:nvSpPr>
        <p:spPr bwMode="auto">
          <a:xfrm flipV="1">
            <a:off x="3894138" y="4559300"/>
            <a:ext cx="0" cy="644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4"/>
          <p:cNvSpPr>
            <a:spLocks noChangeShapeType="1"/>
          </p:cNvSpPr>
          <p:nvPr/>
        </p:nvSpPr>
        <p:spPr bwMode="auto">
          <a:xfrm flipH="1">
            <a:off x="6740525" y="2622550"/>
            <a:ext cx="657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5"/>
          <p:cNvSpPr>
            <a:spLocks noChangeShapeType="1"/>
          </p:cNvSpPr>
          <p:nvPr/>
        </p:nvSpPr>
        <p:spPr bwMode="auto">
          <a:xfrm flipH="1" flipV="1">
            <a:off x="6521450" y="2944813"/>
            <a:ext cx="876300" cy="646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838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rgbClr val="990033"/>
                </a:solidFill>
              </a:rPr>
              <a:t>Строка</a:t>
            </a:r>
            <a:r>
              <a:rPr lang="ru-RU" sz="5000"/>
              <a:t> </a:t>
            </a:r>
          </a:p>
          <a:p>
            <a:pPr algn="ctr"/>
            <a:r>
              <a:rPr lang="ru-RU" sz="5000"/>
              <a:t>Заголовки строк представлены в виде целых чисел, начиная с </a:t>
            </a:r>
            <a:r>
              <a:rPr lang="ru-RU" sz="5000" b="1">
                <a:solidFill>
                  <a:srgbClr val="990033"/>
                </a:solidFill>
              </a:rPr>
              <a:t>1</a:t>
            </a:r>
            <a:r>
              <a:rPr lang="ru-RU" sz="5000"/>
              <a:t>.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3276600" y="3824288"/>
          <a:ext cx="2209800" cy="3033712"/>
        </p:xfrm>
        <a:graphic>
          <a:graphicData uri="http://schemas.openxmlformats.org/presentationml/2006/ole">
            <p:oleObj spid="_x0000_s2057" name="Точечный рисунок" r:id="rId3" imgW="4590604" imgH="1533610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620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 b="1">
                <a:solidFill>
                  <a:srgbClr val="990033"/>
                </a:solidFill>
              </a:rPr>
              <a:t>Столбец</a:t>
            </a:r>
            <a:endParaRPr lang="ru-RU" sz="4500"/>
          </a:p>
          <a:p>
            <a:pPr algn="ctr"/>
            <a:r>
              <a:rPr lang="ru-RU" sz="4500"/>
              <a:t>Заголовки столбцов задаются буквами латинского алфавита.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71600" y="4648200"/>
          <a:ext cx="6400800" cy="1662113"/>
        </p:xfrm>
        <a:graphic>
          <a:graphicData uri="http://schemas.openxmlformats.org/presentationml/2006/ole">
            <p:oleObj spid="_x0000_s3081" name="Точечный рисунок" r:id="rId3" imgW="4590604" imgH="1533610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058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 b="1">
                <a:solidFill>
                  <a:srgbClr val="990033"/>
                </a:solidFill>
              </a:rPr>
              <a:t>Ячейка</a:t>
            </a:r>
            <a:endParaRPr lang="ru-RU" sz="5000"/>
          </a:p>
          <a:p>
            <a:pPr algn="ctr">
              <a:spcBef>
                <a:spcPct val="50000"/>
              </a:spcBef>
            </a:pPr>
            <a:r>
              <a:rPr lang="ru-RU" sz="5000"/>
              <a:t>Адрес ячейки определяется её местоположением в таблице и образуется из заголовков столбца и строки, на пересечении которых она находится.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3058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/>
              <a:t>Сначала записывается заголовок столбца, а затем номер строки. </a:t>
            </a:r>
          </a:p>
          <a:p>
            <a:pPr algn="ctr">
              <a:spcBef>
                <a:spcPct val="50000"/>
              </a:spcBef>
            </a:pPr>
            <a:endParaRPr lang="ru-RU" sz="5000"/>
          </a:p>
          <a:p>
            <a:r>
              <a:rPr lang="ru-RU" sz="5000" b="1" i="1">
                <a:solidFill>
                  <a:srgbClr val="990033"/>
                </a:solidFill>
              </a:rPr>
              <a:t>Например</a:t>
            </a:r>
            <a:r>
              <a:rPr lang="ru-RU" sz="5000">
                <a:solidFill>
                  <a:srgbClr val="990033"/>
                </a:solidFill>
              </a:rPr>
              <a:t>: А3, </a:t>
            </a:r>
            <a:r>
              <a:rPr lang="en-US" sz="5000">
                <a:solidFill>
                  <a:srgbClr val="990033"/>
                </a:solidFill>
              </a:rPr>
              <a:t>D6</a:t>
            </a:r>
            <a:r>
              <a:rPr lang="ru-RU" sz="5000">
                <a:solidFill>
                  <a:srgbClr val="990033"/>
                </a:solidFill>
              </a:rPr>
              <a:t>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2296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rgbClr val="990033"/>
                </a:solidFill>
              </a:rPr>
              <a:t>Диапазон ячеек</a:t>
            </a:r>
            <a:endParaRPr lang="ru-RU" sz="5000" b="1"/>
          </a:p>
          <a:p>
            <a:pPr algn="ctr"/>
            <a:r>
              <a:rPr lang="ru-RU" sz="5000"/>
              <a:t>Это группа смежных ячеек: строка или часть строки, столбец или его часть, а также несколько смежных ячеек, образующих прямоугольную область.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95400" y="762000"/>
            <a:ext cx="6629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/>
              <a:t>Диапазон ячеек задаётся указанием адресов первой и последней его ячеек, разделенных двоеточием.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Пример: </a:t>
            </a:r>
          </a:p>
          <a:p>
            <a:pPr lvl="2">
              <a:buFont typeface="Symbol" pitchFamily="18" charset="2"/>
              <a:buChar char="-"/>
            </a:pPr>
            <a:r>
              <a:rPr lang="ru-RU" sz="4000"/>
              <a:t>Адрес ячейки, образованный пересечением столбца B и строки 7 – </a:t>
            </a:r>
            <a:r>
              <a:rPr lang="ru-RU" sz="4000">
                <a:solidFill>
                  <a:srgbClr val="990033"/>
                </a:solidFill>
              </a:rPr>
              <a:t>B7</a:t>
            </a:r>
            <a:r>
              <a:rPr lang="ru-RU" sz="4000"/>
              <a:t>.</a:t>
            </a:r>
          </a:p>
        </p:txBody>
      </p:sp>
      <p:graphicFrame>
        <p:nvGraphicFramePr>
          <p:cNvPr id="80896" name="Object 2"/>
          <p:cNvGraphicFramePr>
            <a:graphicFrameLocks noChangeAspect="1"/>
          </p:cNvGraphicFramePr>
          <p:nvPr/>
        </p:nvGraphicFramePr>
        <p:xfrm>
          <a:off x="1066800" y="3505200"/>
          <a:ext cx="6350000" cy="3033713"/>
        </p:xfrm>
        <a:graphic>
          <a:graphicData uri="http://schemas.openxmlformats.org/presentationml/2006/ole">
            <p:oleObj spid="_x0000_s4105" name="Точечный рисунок" r:id="rId3" imgW="4590604" imgH="1533610" progId="PBrush">
              <p:embed/>
            </p:oleObj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533400" y="6019800"/>
            <a:ext cx="2057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533400" y="6019800"/>
            <a:ext cx="20574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696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buFont typeface="Symbol" pitchFamily="18" charset="2"/>
              <a:buChar char="-"/>
            </a:pPr>
            <a:r>
              <a:rPr lang="ru-RU" sz="4500"/>
              <a:t>Адрес диапазона, образованного частью строки 3 – </a:t>
            </a:r>
            <a:r>
              <a:rPr lang="en-US" sz="4500">
                <a:solidFill>
                  <a:srgbClr val="990033"/>
                </a:solidFill>
              </a:rPr>
              <a:t>E3:G3</a:t>
            </a:r>
            <a:r>
              <a:rPr lang="ru-RU" sz="4500">
                <a:solidFill>
                  <a:srgbClr val="990033"/>
                </a:solidFill>
              </a:rPr>
              <a:t>.</a:t>
            </a:r>
            <a:endParaRPr lang="ru-RU" sz="4500"/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1066800" y="3505200"/>
          <a:ext cx="6350000" cy="3033713"/>
        </p:xfrm>
        <a:graphic>
          <a:graphicData uri="http://schemas.openxmlformats.org/presentationml/2006/ole">
            <p:oleObj spid="_x0000_s5129" name="Точечный рисунок" r:id="rId3" imgW="4590604" imgH="1533610" progId="PBrush">
              <p:embed/>
            </p:oleObj>
          </a:graphicData>
        </a:graphic>
      </p:graphicFrame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3276600" y="4724400"/>
            <a:ext cx="20574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733800" y="4724400"/>
            <a:ext cx="20574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4572000" y="4648200"/>
            <a:ext cx="20574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План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0668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Сегодня мы познакомимся с :</a:t>
            </a:r>
          </a:p>
        </p:txBody>
      </p:sp>
      <p:grpSp>
        <p:nvGrpSpPr>
          <p:cNvPr id="2" name="Блок-схема: карточка 6"/>
          <p:cNvGrpSpPr>
            <a:grpSpLocks/>
          </p:cNvGrpSpPr>
          <p:nvPr/>
        </p:nvGrpSpPr>
        <p:grpSpPr bwMode="auto">
          <a:xfrm>
            <a:off x="139700" y="1609725"/>
            <a:ext cx="2695575" cy="1468438"/>
            <a:chOff x="88" y="1014"/>
            <a:chExt cx="1698" cy="925"/>
          </a:xfrm>
        </p:grpSpPr>
        <p:pic>
          <p:nvPicPr>
            <p:cNvPr id="22564" name="Блок-схема: карточка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" y="1014"/>
              <a:ext cx="1698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5" name="Text Box 5"/>
            <p:cNvSpPr txBox="1">
              <a:spLocks noChangeArrowheads="1"/>
            </p:cNvSpPr>
            <p:nvPr/>
          </p:nvSpPr>
          <p:spPr bwMode="auto">
            <a:xfrm>
              <a:off x="192" y="1248"/>
              <a:ext cx="148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115964"/>
                  </a:solidFill>
                  <a:latin typeface="Calibri" pitchFamily="34" charset="0"/>
                </a:rPr>
                <a:t>Понятие</a:t>
              </a:r>
            </a:p>
          </p:txBody>
        </p:sp>
      </p:grpSp>
      <p:sp>
        <p:nvSpPr>
          <p:cNvPr id="8" name="Блок-схема: карточка 7"/>
          <p:cNvSpPr/>
          <p:nvPr/>
        </p:nvSpPr>
        <p:spPr>
          <a:xfrm>
            <a:off x="381000" y="3505200"/>
            <a:ext cx="2362200" cy="1143000"/>
          </a:xfrm>
          <a:prstGeom prst="flowChartPunchedCard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История создания</a:t>
            </a:r>
          </a:p>
        </p:txBody>
      </p:sp>
      <p:grpSp>
        <p:nvGrpSpPr>
          <p:cNvPr id="3" name="Блок-схема: карточка 8"/>
          <p:cNvGrpSpPr>
            <a:grpSpLocks/>
          </p:cNvGrpSpPr>
          <p:nvPr/>
        </p:nvGrpSpPr>
        <p:grpSpPr bwMode="auto">
          <a:xfrm>
            <a:off x="1206500" y="5187950"/>
            <a:ext cx="2695575" cy="1474788"/>
            <a:chOff x="760" y="3268"/>
            <a:chExt cx="1698" cy="929"/>
          </a:xfrm>
        </p:grpSpPr>
        <p:pic>
          <p:nvPicPr>
            <p:cNvPr id="22562" name="Блок-схема: карточка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0" y="3268"/>
              <a:ext cx="1698" cy="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3" name="Text Box 11"/>
            <p:cNvSpPr txBox="1">
              <a:spLocks noChangeArrowheads="1"/>
            </p:cNvSpPr>
            <p:nvPr/>
          </p:nvSpPr>
          <p:spPr bwMode="auto">
            <a:xfrm>
              <a:off x="864" y="3504"/>
              <a:ext cx="148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115964"/>
                  </a:solidFill>
                  <a:latin typeface="Calibri" pitchFamily="34" charset="0"/>
                </a:rPr>
                <a:t>Назначение</a:t>
              </a:r>
            </a:p>
          </p:txBody>
        </p:sp>
      </p:grpSp>
      <p:grpSp>
        <p:nvGrpSpPr>
          <p:cNvPr id="4" name="Блок-схема: карточка 9"/>
          <p:cNvGrpSpPr>
            <a:grpSpLocks/>
          </p:cNvGrpSpPr>
          <p:nvPr/>
        </p:nvGrpSpPr>
        <p:grpSpPr bwMode="auto">
          <a:xfrm>
            <a:off x="4943475" y="5267325"/>
            <a:ext cx="2689225" cy="1468438"/>
            <a:chOff x="3114" y="3318"/>
            <a:chExt cx="1694" cy="925"/>
          </a:xfrm>
        </p:grpSpPr>
        <p:pic>
          <p:nvPicPr>
            <p:cNvPr id="22560" name="Блок-схема: карточка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4" y="3318"/>
              <a:ext cx="1694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1" name="Text Box 14"/>
            <p:cNvSpPr txBox="1">
              <a:spLocks noChangeArrowheads="1"/>
            </p:cNvSpPr>
            <p:nvPr/>
          </p:nvSpPr>
          <p:spPr bwMode="auto">
            <a:xfrm>
              <a:off x="3216" y="3552"/>
              <a:ext cx="148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115964"/>
                  </a:solidFill>
                  <a:latin typeface="Calibri" pitchFamily="34" charset="0"/>
                </a:rPr>
                <a:t>Основные функции</a:t>
              </a:r>
            </a:p>
          </p:txBody>
        </p:sp>
      </p:grpSp>
      <p:sp>
        <p:nvSpPr>
          <p:cNvPr id="11" name="Блок-схема: карточка 10"/>
          <p:cNvSpPr/>
          <p:nvPr/>
        </p:nvSpPr>
        <p:spPr>
          <a:xfrm>
            <a:off x="6477000" y="3657600"/>
            <a:ext cx="2362200" cy="1143000"/>
          </a:xfrm>
          <a:prstGeom prst="flowChartPunchedCard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Структура</a:t>
            </a:r>
          </a:p>
        </p:txBody>
      </p:sp>
      <p:sp>
        <p:nvSpPr>
          <p:cNvPr id="12" name="Блок-схема: карточка 11"/>
          <p:cNvSpPr/>
          <p:nvPr/>
        </p:nvSpPr>
        <p:spPr>
          <a:xfrm>
            <a:off x="6567488" y="1744662"/>
            <a:ext cx="2362200" cy="1143000"/>
          </a:xfrm>
          <a:prstGeom prst="flowChartPunchedCard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Типы данных</a:t>
            </a:r>
          </a:p>
        </p:txBody>
      </p:sp>
      <p:grpSp>
        <p:nvGrpSpPr>
          <p:cNvPr id="5" name="Стрелка вправо с вырезом 13"/>
          <p:cNvGrpSpPr>
            <a:grpSpLocks/>
          </p:cNvGrpSpPr>
          <p:nvPr/>
        </p:nvGrpSpPr>
        <p:grpSpPr bwMode="auto">
          <a:xfrm>
            <a:off x="768350" y="2767013"/>
            <a:ext cx="706438" cy="871537"/>
            <a:chOff x="484" y="1743"/>
            <a:chExt cx="445" cy="549"/>
          </a:xfrm>
        </p:grpSpPr>
        <p:pic>
          <p:nvPicPr>
            <p:cNvPr id="22558" name="Стрелка вправо с вырезом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" y="1743"/>
              <a:ext cx="445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24"/>
            <p:cNvSpPr txBox="1">
              <a:spLocks noChangeArrowheads="1"/>
            </p:cNvSpPr>
            <p:nvPr/>
          </p:nvSpPr>
          <p:spPr bwMode="auto">
            <a:xfrm rot="4028347">
              <a:off x="558" y="192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Стрелка вправо с вырезом 14"/>
          <p:cNvGrpSpPr>
            <a:grpSpLocks/>
          </p:cNvGrpSpPr>
          <p:nvPr/>
        </p:nvGrpSpPr>
        <p:grpSpPr bwMode="auto">
          <a:xfrm>
            <a:off x="4054475" y="5602288"/>
            <a:ext cx="877888" cy="719137"/>
            <a:chOff x="2554" y="3529"/>
            <a:chExt cx="553" cy="453"/>
          </a:xfrm>
        </p:grpSpPr>
        <p:pic>
          <p:nvPicPr>
            <p:cNvPr id="22556" name="Стрелка вправо с вырезом 1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4" y="3529"/>
              <a:ext cx="5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7" name="Text Box 27"/>
            <p:cNvSpPr txBox="1">
              <a:spLocks noChangeArrowheads="1"/>
            </p:cNvSpPr>
            <p:nvPr/>
          </p:nvSpPr>
          <p:spPr bwMode="auto">
            <a:xfrm>
              <a:off x="2688" y="364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Стрелка вправо с вырезом 15"/>
          <p:cNvGrpSpPr>
            <a:grpSpLocks/>
          </p:cNvGrpSpPr>
          <p:nvPr/>
        </p:nvGrpSpPr>
        <p:grpSpPr bwMode="auto">
          <a:xfrm>
            <a:off x="7370763" y="4889500"/>
            <a:ext cx="755650" cy="785813"/>
            <a:chOff x="4643" y="3080"/>
            <a:chExt cx="476" cy="495"/>
          </a:xfrm>
        </p:grpSpPr>
        <p:pic>
          <p:nvPicPr>
            <p:cNvPr id="22554" name="Стрелка вправо с вырезом 1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3" y="3080"/>
              <a:ext cx="47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5" name="Text Box 30"/>
            <p:cNvSpPr txBox="1">
              <a:spLocks noChangeArrowheads="1"/>
            </p:cNvSpPr>
            <p:nvPr/>
          </p:nvSpPr>
          <p:spPr bwMode="auto">
            <a:xfrm rot="-2974589">
              <a:off x="4766" y="3187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Стрелка вправо с вырезом 16"/>
          <p:cNvGrpSpPr>
            <a:grpSpLocks/>
          </p:cNvGrpSpPr>
          <p:nvPr/>
        </p:nvGrpSpPr>
        <p:grpSpPr bwMode="auto">
          <a:xfrm>
            <a:off x="7639050" y="2938463"/>
            <a:ext cx="723900" cy="871537"/>
            <a:chOff x="4812" y="1851"/>
            <a:chExt cx="456" cy="549"/>
          </a:xfrm>
        </p:grpSpPr>
        <p:pic>
          <p:nvPicPr>
            <p:cNvPr id="22552" name="Стрелка вправо с вырезом 16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2" y="1851"/>
              <a:ext cx="45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33"/>
            <p:cNvSpPr txBox="1">
              <a:spLocks noChangeArrowheads="1"/>
            </p:cNvSpPr>
            <p:nvPr/>
          </p:nvSpPr>
          <p:spPr bwMode="auto">
            <a:xfrm rot="-5400000">
              <a:off x="4896" y="201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Стрелка вправо с вырезом 17"/>
          <p:cNvGrpSpPr>
            <a:grpSpLocks/>
          </p:cNvGrpSpPr>
          <p:nvPr/>
        </p:nvGrpSpPr>
        <p:grpSpPr bwMode="auto">
          <a:xfrm>
            <a:off x="914400" y="4681538"/>
            <a:ext cx="725488" cy="860425"/>
            <a:chOff x="576" y="2949"/>
            <a:chExt cx="457" cy="542"/>
          </a:xfrm>
        </p:grpSpPr>
        <p:pic>
          <p:nvPicPr>
            <p:cNvPr id="22550" name="Стрелка вправо с вырезом 1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6" y="2949"/>
              <a:ext cx="457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1" name="Text Box 36"/>
            <p:cNvSpPr txBox="1">
              <a:spLocks noChangeArrowheads="1"/>
            </p:cNvSpPr>
            <p:nvPr/>
          </p:nvSpPr>
          <p:spPr bwMode="auto">
            <a:xfrm rot="3784018">
              <a:off x="664" y="3133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6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6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6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8077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ctr">
              <a:buFont typeface="Symbol" pitchFamily="18" charset="2"/>
              <a:buNone/>
            </a:pPr>
            <a:r>
              <a:rPr lang="ru-RU" sz="4500" b="1"/>
              <a:t>Адрес диапазона, образованного частью столбца</a:t>
            </a:r>
            <a:r>
              <a:rPr lang="en-US" sz="4500" b="1"/>
              <a:t> D – </a:t>
            </a:r>
            <a:r>
              <a:rPr lang="en-US" sz="4500" b="1">
                <a:solidFill>
                  <a:srgbClr val="990033"/>
                </a:solidFill>
              </a:rPr>
              <a:t>D4:D8</a:t>
            </a:r>
            <a:endParaRPr lang="en-US" sz="4500" b="1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752600" y="3352800"/>
          <a:ext cx="6350000" cy="3033713"/>
        </p:xfrm>
        <a:graphic>
          <a:graphicData uri="http://schemas.openxmlformats.org/presentationml/2006/ole">
            <p:oleObj spid="_x0000_s6153" name="Точечный рисунок" r:id="rId3" imgW="4590604" imgH="1533610" progId="PBrush">
              <p:embed/>
            </p:oleObj>
          </a:graphicData>
        </a:graphic>
      </p:graphicFrame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200400" y="4876800"/>
            <a:ext cx="18288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200400" y="5334000"/>
            <a:ext cx="18288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buFont typeface="Symbol" pitchFamily="18" charset="2"/>
              <a:buNone/>
            </a:pPr>
            <a:r>
              <a:rPr lang="ru-RU" sz="4000" b="1"/>
              <a:t>Адрес диапазона, имеющего вид прямоугольника с начальной ячейкой </a:t>
            </a:r>
            <a:r>
              <a:rPr lang="en-US" sz="4000" b="1"/>
              <a:t>F5</a:t>
            </a:r>
            <a:r>
              <a:rPr lang="ru-RU" sz="4000" b="1"/>
              <a:t> и конечной ячейкой </a:t>
            </a:r>
            <a:r>
              <a:rPr lang="en-US" sz="4000" b="1"/>
              <a:t>G8</a:t>
            </a:r>
            <a:r>
              <a:rPr lang="ru-RU" sz="4000" b="1"/>
              <a:t> – </a:t>
            </a:r>
            <a:r>
              <a:rPr lang="en-US" sz="4000" b="1">
                <a:solidFill>
                  <a:srgbClr val="990033"/>
                </a:solidFill>
              </a:rPr>
              <a:t>F5:G8.</a:t>
            </a:r>
            <a:endParaRPr lang="ru-RU" sz="4000" b="1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7200" y="3971925"/>
          <a:ext cx="8153400" cy="2659063"/>
        </p:xfrm>
        <a:graphic>
          <a:graphicData uri="http://schemas.openxmlformats.org/presentationml/2006/ole">
            <p:oleObj spid="_x0000_s7177" name="Точечный рисунок" r:id="rId3" imgW="5200750" imgH="1695401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9"/>
          <p:cNvGrpSpPr>
            <a:grpSpLocks/>
          </p:cNvGrpSpPr>
          <p:nvPr/>
        </p:nvGrpSpPr>
        <p:grpSpPr bwMode="auto">
          <a:xfrm>
            <a:off x="304800" y="228600"/>
            <a:ext cx="8839200" cy="6400800"/>
            <a:chOff x="304800" y="228600"/>
            <a:chExt cx="8839200" cy="6400800"/>
          </a:xfrm>
        </p:grpSpPr>
        <p:grpSp>
          <p:nvGrpSpPr>
            <p:cNvPr id="35844" name="Группа 6"/>
            <p:cNvGrpSpPr>
              <a:grpSpLocks/>
            </p:cNvGrpSpPr>
            <p:nvPr/>
          </p:nvGrpSpPr>
          <p:grpSpPr bwMode="auto">
            <a:xfrm>
              <a:off x="3581400" y="228600"/>
              <a:ext cx="3200400" cy="1905000"/>
              <a:chOff x="3429000" y="914400"/>
              <a:chExt cx="3200400" cy="1905000"/>
            </a:xfrm>
          </p:grpSpPr>
          <p:grpSp>
            <p:nvGrpSpPr>
              <p:cNvPr id="35877" name="Скругленный прямоугольник 4"/>
              <p:cNvGrpSpPr>
                <a:grpSpLocks/>
              </p:cNvGrpSpPr>
              <p:nvPr/>
            </p:nvGrpSpPr>
            <p:grpSpPr bwMode="auto">
              <a:xfrm>
                <a:off x="3371088" y="880872"/>
                <a:ext cx="3163824" cy="1859280"/>
                <a:chOff x="3523488" y="195072"/>
                <a:chExt cx="3163824" cy="1859280"/>
              </a:xfrm>
            </p:grpSpPr>
            <p:pic>
              <p:nvPicPr>
                <p:cNvPr id="35879" name="Скругленный прямоугольник 4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23488" y="195072"/>
                  <a:ext cx="3163824" cy="1859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8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66955" y="314155"/>
                  <a:ext cx="2876890" cy="158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3657600" y="1066800"/>
                <a:ext cx="2971800" cy="17526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chemeClr val="tx2">
                        <a:lumMod val="25000"/>
                      </a:schemeClr>
                    </a:solidFill>
                  </a:rPr>
                  <a:t>Типы данных</a:t>
                </a:r>
              </a:p>
            </p:txBody>
          </p:sp>
        </p:grpSp>
        <p:grpSp>
          <p:nvGrpSpPr>
            <p:cNvPr id="35845" name="Группа 7"/>
            <p:cNvGrpSpPr>
              <a:grpSpLocks/>
            </p:cNvGrpSpPr>
            <p:nvPr/>
          </p:nvGrpSpPr>
          <p:grpSpPr bwMode="auto">
            <a:xfrm>
              <a:off x="5105400" y="4953000"/>
              <a:ext cx="2819400" cy="1600200"/>
              <a:chOff x="3429000" y="914400"/>
              <a:chExt cx="3200400" cy="1905000"/>
            </a:xfrm>
          </p:grpSpPr>
          <p:grpSp>
            <p:nvGrpSpPr>
              <p:cNvPr id="35873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363262" y="874486"/>
                <a:ext cx="3176181" cy="1879600"/>
                <a:chOff x="5047488" y="4919472"/>
                <a:chExt cx="2798064" cy="1578864"/>
              </a:xfrm>
            </p:grpSpPr>
            <p:pic>
              <p:nvPicPr>
                <p:cNvPr id="35875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47488" y="4919472"/>
                  <a:ext cx="2798064" cy="1578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7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177266" y="5024866"/>
                  <a:ext cx="2541411" cy="1328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657858" y="1067481"/>
                <a:ext cx="2971542" cy="175191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chemeClr val="tx2">
                        <a:lumMod val="25000"/>
                      </a:schemeClr>
                    </a:solidFill>
                  </a:rPr>
                  <a:t>Типы данных</a:t>
                </a:r>
              </a:p>
            </p:txBody>
          </p:sp>
        </p:grpSp>
        <p:grpSp>
          <p:nvGrpSpPr>
            <p:cNvPr id="35846" name="Группа 10"/>
            <p:cNvGrpSpPr>
              <a:grpSpLocks/>
            </p:cNvGrpSpPr>
            <p:nvPr/>
          </p:nvGrpSpPr>
          <p:grpSpPr bwMode="auto">
            <a:xfrm>
              <a:off x="1600200" y="4953000"/>
              <a:ext cx="2667000" cy="1676400"/>
              <a:chOff x="3429000" y="914400"/>
              <a:chExt cx="3200400" cy="1905000"/>
            </a:xfrm>
          </p:grpSpPr>
          <p:grpSp>
            <p:nvGrpSpPr>
              <p:cNvPr id="35869" name="Скругленный прямоугольник 11"/>
              <p:cNvGrpSpPr>
                <a:grpSpLocks/>
              </p:cNvGrpSpPr>
              <p:nvPr/>
            </p:nvGrpSpPr>
            <p:grpSpPr bwMode="auto">
              <a:xfrm>
                <a:off x="3359506" y="876300"/>
                <a:ext cx="3182112" cy="1877291"/>
                <a:chOff x="1542288" y="4919472"/>
                <a:chExt cx="2651760" cy="1652016"/>
              </a:xfrm>
            </p:grpSpPr>
            <p:pic>
              <p:nvPicPr>
                <p:cNvPr id="35871" name="Скругленный прямоугольник 11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542288" y="4919472"/>
                  <a:ext cx="2651760" cy="1652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7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75488" y="5028288"/>
                  <a:ext cx="2389424" cy="1391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657600" y="1065934"/>
                <a:ext cx="2971800" cy="175346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chemeClr val="tx2">
                        <a:lumMod val="25000"/>
                      </a:schemeClr>
                    </a:solidFill>
                  </a:rPr>
                  <a:t>Типы данных</a:t>
                </a:r>
              </a:p>
            </p:txBody>
          </p:sp>
        </p:grpSp>
        <p:grpSp>
          <p:nvGrpSpPr>
            <p:cNvPr id="35847" name="Группа 13"/>
            <p:cNvGrpSpPr>
              <a:grpSpLocks/>
            </p:cNvGrpSpPr>
            <p:nvPr/>
          </p:nvGrpSpPr>
          <p:grpSpPr bwMode="auto">
            <a:xfrm>
              <a:off x="6477000" y="2895600"/>
              <a:ext cx="2667000" cy="1600200"/>
              <a:chOff x="3429000" y="914400"/>
              <a:chExt cx="3200400" cy="1905000"/>
            </a:xfrm>
          </p:grpSpPr>
          <p:grpSp>
            <p:nvGrpSpPr>
              <p:cNvPr id="35865" name="Скругленный прямоугольник 14"/>
              <p:cNvGrpSpPr>
                <a:grpSpLocks/>
              </p:cNvGrpSpPr>
              <p:nvPr/>
            </p:nvGrpSpPr>
            <p:grpSpPr bwMode="auto">
              <a:xfrm>
                <a:off x="3359506" y="870857"/>
                <a:ext cx="3182112" cy="1886857"/>
                <a:chOff x="6419088" y="2859024"/>
                <a:chExt cx="2651760" cy="1584960"/>
              </a:xfrm>
            </p:grpSpPr>
            <p:pic>
              <p:nvPicPr>
                <p:cNvPr id="35867" name="Скругленный прямоугольник 14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19088" y="2859024"/>
                  <a:ext cx="2651760" cy="1584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6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548866" y="2967466"/>
                  <a:ext cx="2396268" cy="1328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657600" y="1067481"/>
                <a:ext cx="2971800" cy="175191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chemeClr val="tx2">
                        <a:lumMod val="25000"/>
                      </a:schemeClr>
                    </a:solidFill>
                    <a:hlinkClick r:id="rId6" action="ppaction://hlinksldjump"/>
                  </a:rPr>
                  <a:t>Формула</a:t>
                </a:r>
                <a:endParaRPr lang="ru-RU" sz="2800" b="1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35848" name="Группа 16"/>
            <p:cNvGrpSpPr>
              <a:grpSpLocks/>
            </p:cNvGrpSpPr>
            <p:nvPr/>
          </p:nvGrpSpPr>
          <p:grpSpPr bwMode="auto">
            <a:xfrm>
              <a:off x="304800" y="2895600"/>
              <a:ext cx="2819400" cy="1600200"/>
              <a:chOff x="3429000" y="914400"/>
              <a:chExt cx="3200400" cy="1905000"/>
            </a:xfrm>
          </p:grpSpPr>
          <p:grpSp>
            <p:nvGrpSpPr>
              <p:cNvPr id="35861" name="Скругленный прямоугольник 17"/>
              <p:cNvGrpSpPr>
                <a:grpSpLocks/>
              </p:cNvGrpSpPr>
              <p:nvPr/>
            </p:nvGrpSpPr>
            <p:grpSpPr bwMode="auto">
              <a:xfrm>
                <a:off x="3359802" y="870857"/>
                <a:ext cx="3176181" cy="1886857"/>
                <a:chOff x="243840" y="2859024"/>
                <a:chExt cx="2798064" cy="1584960"/>
              </a:xfrm>
            </p:grpSpPr>
            <p:pic>
              <p:nvPicPr>
                <p:cNvPr id="35863" name="Скругленный прямоугольник 17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43840" y="2859024"/>
                  <a:ext cx="2798064" cy="1584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6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76666" y="2967466"/>
                  <a:ext cx="2541411" cy="1328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657858" y="1067481"/>
                <a:ext cx="2971542" cy="175191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chemeClr val="tx2">
                        <a:lumMod val="25000"/>
                      </a:schemeClr>
                    </a:solidFill>
                    <a:hlinkClick r:id="rId8" action="ppaction://hlinksldjump"/>
                  </a:rPr>
                  <a:t>Текст</a:t>
                </a:r>
                <a:endParaRPr lang="ru-RU" sz="2800" b="1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35849" name="Группа 19"/>
            <p:cNvGrpSpPr>
              <a:grpSpLocks/>
            </p:cNvGrpSpPr>
            <p:nvPr/>
          </p:nvGrpSpPr>
          <p:grpSpPr bwMode="auto">
            <a:xfrm>
              <a:off x="3352800" y="2895600"/>
              <a:ext cx="2743200" cy="1600200"/>
              <a:chOff x="3429000" y="914400"/>
              <a:chExt cx="3200400" cy="1905000"/>
            </a:xfrm>
          </p:grpSpPr>
          <p:grpSp>
            <p:nvGrpSpPr>
              <p:cNvPr id="35857" name="Скругленный прямоугольник 20"/>
              <p:cNvGrpSpPr>
                <a:grpSpLocks/>
              </p:cNvGrpSpPr>
              <p:nvPr/>
            </p:nvGrpSpPr>
            <p:grpSpPr bwMode="auto">
              <a:xfrm>
                <a:off x="3357880" y="870857"/>
                <a:ext cx="3186176" cy="1886857"/>
                <a:chOff x="3291840" y="2859024"/>
                <a:chExt cx="2731008" cy="1584960"/>
              </a:xfrm>
            </p:grpSpPr>
            <p:pic>
              <p:nvPicPr>
                <p:cNvPr id="35859" name="Скругленный прямоугольник 20"/>
                <p:cNvPicPr>
                  <a:picLocks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291840" y="2859024"/>
                  <a:ext cx="2731008" cy="1584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6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24666" y="2967466"/>
                  <a:ext cx="2468839" cy="1328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656807" y="1067481"/>
                <a:ext cx="2972593" cy="175191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800" b="1" dirty="0">
                    <a:solidFill>
                      <a:schemeClr val="tx2">
                        <a:lumMod val="25000"/>
                      </a:schemeClr>
                    </a:solidFill>
                    <a:hlinkClick r:id="rId10" action="ppaction://hlinksldjump"/>
                  </a:rPr>
                  <a:t>Числа</a:t>
                </a:r>
                <a:endParaRPr lang="ru-RU" sz="2800" b="1" dirty="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25" name="Shape 24"/>
            <p:cNvCxnSpPr>
              <a:stCxn id="6" idx="2"/>
            </p:cNvCxnSpPr>
            <p:nvPr/>
          </p:nvCxnSpPr>
          <p:spPr>
            <a:xfrm rot="5400000">
              <a:off x="3371850" y="438150"/>
              <a:ext cx="228600" cy="36195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26"/>
            <p:cNvCxnSpPr>
              <a:stCxn id="6" idx="2"/>
            </p:cNvCxnSpPr>
            <p:nvPr/>
          </p:nvCxnSpPr>
          <p:spPr>
            <a:xfrm rot="16200000" flipH="1">
              <a:off x="6457950" y="971550"/>
              <a:ext cx="228600" cy="25527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/>
            <p:cNvCxnSpPr/>
            <p:nvPr/>
          </p:nvCxnSpPr>
          <p:spPr>
            <a:xfrm rot="10800000" flipV="1">
              <a:off x="1066800" y="2362200"/>
              <a:ext cx="609600" cy="533400"/>
            </a:xfrm>
            <a:prstGeom prst="bentConnector3">
              <a:avLst>
                <a:gd name="adj1" fmla="val 295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ная линия уступом 43"/>
            <p:cNvCxnSpPr/>
            <p:nvPr/>
          </p:nvCxnSpPr>
          <p:spPr>
            <a:xfrm rot="10800000" flipV="1">
              <a:off x="4495800" y="2362200"/>
              <a:ext cx="609600" cy="533400"/>
            </a:xfrm>
            <a:prstGeom prst="bentConnector3">
              <a:avLst>
                <a:gd name="adj1" fmla="val 295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ная линия уступом 44"/>
            <p:cNvCxnSpPr/>
            <p:nvPr/>
          </p:nvCxnSpPr>
          <p:spPr>
            <a:xfrm>
              <a:off x="7772400" y="2362200"/>
              <a:ext cx="685800" cy="53340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ная линия уступом 46"/>
            <p:cNvCxnSpPr/>
            <p:nvPr/>
          </p:nvCxnSpPr>
          <p:spPr>
            <a:xfrm rot="10800000" flipV="1">
              <a:off x="4038600" y="4495800"/>
              <a:ext cx="609600" cy="533400"/>
            </a:xfrm>
            <a:prstGeom prst="bentConnector3">
              <a:avLst>
                <a:gd name="adj1" fmla="val 295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Соединительная линия уступом 47"/>
            <p:cNvCxnSpPr/>
            <p:nvPr/>
          </p:nvCxnSpPr>
          <p:spPr>
            <a:xfrm>
              <a:off x="5181600" y="4495800"/>
              <a:ext cx="609600" cy="53340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3" name="Рисунок 50" descr="64px-Excel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04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Текст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ru-RU" smtClean="0"/>
              <a:t>предназначен для обозначений числовых данных</a:t>
            </a:r>
          </a:p>
        </p:txBody>
      </p:sp>
      <p:pic>
        <p:nvPicPr>
          <p:cNvPr id="36868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14600"/>
            <a:ext cx="4191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875" y="377825"/>
            <a:ext cx="8497888" cy="6181725"/>
          </a:xfrm>
        </p:spPr>
      </p:pic>
      <p:pic>
        <p:nvPicPr>
          <p:cNvPr id="37891" name="Рисунок 2" descr="64px-Excel_log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Формула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Начинается со знака </a:t>
            </a:r>
            <a:r>
              <a:rPr lang="en-US" smtClean="0"/>
              <a:t>“=“</a:t>
            </a:r>
            <a:r>
              <a:rPr lang="ru-RU" smtClean="0"/>
              <a:t>  и может содержать числа, арифметические знаки и имена ячеек с исходными данными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81400"/>
            <a:ext cx="31242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 ввода формул в ячейку</a:t>
            </a:r>
            <a:endParaRPr lang="ru-RU" sz="4000" b="1" i="1" dirty="0"/>
          </a:p>
          <a:p>
            <a:pPr algn="ctr">
              <a:defRPr/>
            </a:pPr>
            <a:endParaRPr lang="ru-RU" sz="4000" b="1" i="1" dirty="0"/>
          </a:p>
          <a:p>
            <a:pPr marL="571500" lvl="2" indent="-190500">
              <a:defRPr/>
            </a:pPr>
            <a:r>
              <a:rPr lang="en-US" sz="4000" b="1" dirty="0" smtClean="0"/>
              <a:t>1</a:t>
            </a:r>
            <a:r>
              <a:rPr lang="ru-RU" sz="4000" b="1" dirty="0" smtClean="0"/>
              <a:t>. Выберите нужную ячейку</a:t>
            </a:r>
            <a:endParaRPr lang="ru-RU" sz="4000" b="1" dirty="0"/>
          </a:p>
          <a:p>
            <a:pPr marL="571500" lvl="2" indent="-190500">
              <a:defRPr/>
            </a:pPr>
            <a:r>
              <a:rPr lang="ru-RU" sz="4000" b="1" dirty="0" smtClean="0"/>
              <a:t>2.На </a:t>
            </a:r>
            <a:r>
              <a:rPr lang="ru-RU" sz="4000" b="1" dirty="0"/>
              <a:t>клавиатуре нажмите на клавишу со знаком равенства (=).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777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533400"/>
            <a:r>
              <a:rPr lang="ru-RU" sz="4000" b="1" dirty="0"/>
              <a:t>3</a:t>
            </a:r>
            <a:r>
              <a:rPr lang="ru-RU" sz="4000" b="1" dirty="0" smtClean="0"/>
              <a:t>.Без </a:t>
            </a:r>
            <a:r>
              <a:rPr lang="ru-RU" sz="4000" b="1" dirty="0"/>
              <a:t>пробелов запишите формулу.</a:t>
            </a:r>
          </a:p>
          <a:p>
            <a:pPr lvl="2" indent="-533400"/>
            <a:r>
              <a:rPr lang="ru-RU" sz="4000" b="1" dirty="0"/>
              <a:t>4</a:t>
            </a:r>
            <a:r>
              <a:rPr lang="ru-RU" sz="4000" b="1" dirty="0" smtClean="0"/>
              <a:t>.После </a:t>
            </a:r>
            <a:r>
              <a:rPr lang="ru-RU" sz="4000" b="1" dirty="0"/>
              <a:t>ввода формулы нажмите на клавишу </a:t>
            </a:r>
            <a:r>
              <a:rPr lang="en-US" sz="4000" b="1" dirty="0">
                <a:solidFill>
                  <a:srgbClr val="990033"/>
                </a:solidFill>
              </a:rPr>
              <a:t>Enter</a:t>
            </a:r>
            <a:r>
              <a:rPr lang="en-US" sz="4000" b="1" dirty="0"/>
              <a:t>.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7010400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=A1+2*B1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708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/>
              <a:t>Данные ячейки </a:t>
            </a:r>
            <a:r>
              <a:rPr lang="en-US" sz="4000"/>
              <a:t>A1</a:t>
            </a:r>
            <a:r>
              <a:rPr lang="ru-RU" sz="4000"/>
              <a:t> суммируются с удвоенными данными из ячейки </a:t>
            </a:r>
            <a:r>
              <a:rPr lang="en-US" sz="4000"/>
              <a:t>B1</a:t>
            </a:r>
            <a:endParaRPr lang="ru-RU" sz="4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066800" y="2286000"/>
            <a:ext cx="6934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5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Копирование формул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7" descr="97851705554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 descr="0074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Понятие «Электронная таблица»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2400" y="1219200"/>
            <a:ext cx="4419600" cy="3962400"/>
          </a:xfrm>
          <a:prstGeom prst="rightArrow">
            <a:avLst>
              <a:gd name="adj1" fmla="val 67533"/>
              <a:gd name="adj2" fmla="val 38312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Электронная таблица 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это прикладная программа, предназначенная для автоматизации процесса ввода и редактирования табличных данных и вычисления в них. </a:t>
            </a:r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4648200" y="1295400"/>
            <a:ext cx="4495800" cy="3810000"/>
          </a:xfrm>
          <a:prstGeom prst="rightArrow">
            <a:avLst>
              <a:gd name="adj1" fmla="val 69203"/>
              <a:gd name="adj2" fmla="val 33071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</a:rPr>
              <a:t>Excel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</a:rPr>
              <a:t>- это табличный процессор, то есть программа, предназначенная для автоматизации работы с большими массивами чисел, представленными в табличной форме. 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Однотипные (подобные) формулы – </a:t>
            </a:r>
            <a:r>
              <a:rPr lang="ru-RU" sz="5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формулы,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которые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имеют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одинаковую структуру (строение)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отличаются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только конкретными</a:t>
            </a:r>
            <a:r>
              <a:rPr lang="ru-RU" sz="5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ссылками</a:t>
            </a:r>
            <a:endParaRPr lang="ru-RU" sz="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 копирования формулы</a:t>
            </a:r>
            <a:endParaRPr lang="ru-RU" sz="4000" b="1" i="1" dirty="0"/>
          </a:p>
          <a:p>
            <a:pPr>
              <a:defRPr/>
            </a:pP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05082" y="2319992"/>
            <a:ext cx="83817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/>
              <a:t>Выберите нужную ячейку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Пропишите нужную формулу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Наведите курсив мышки в правый нижний угол, пока не появится </a:t>
            </a:r>
          </a:p>
          <a:p>
            <a:pPr algn="just"/>
            <a:r>
              <a:rPr lang="ru-RU" sz="2000" dirty="0" smtClean="0"/>
              <a:t>маленький черный крестик</a:t>
            </a:r>
          </a:p>
          <a:p>
            <a:pPr marL="342900" indent="-342900" algn="just"/>
            <a:r>
              <a:rPr lang="ru-RU" sz="2000" dirty="0" smtClean="0"/>
              <a:t>4. Потяните </a:t>
            </a:r>
            <a:r>
              <a:rPr lang="ru-RU" sz="2000" dirty="0" smtClean="0"/>
              <a:t>за крестик, растягивая формулу на нужный диапазон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 t="17570" r="67500" b="62791"/>
          <a:stretch>
            <a:fillRect/>
          </a:stretch>
        </p:blipFill>
        <p:spPr bwMode="auto">
          <a:xfrm>
            <a:off x="457200" y="990600"/>
            <a:ext cx="8342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4800600" y="3581400"/>
          <a:ext cx="430213" cy="457200"/>
        </p:xfrm>
        <a:graphic>
          <a:graphicData uri="http://schemas.openxmlformats.org/presentationml/2006/ole">
            <p:oleObj spid="_x0000_s8201" name="Точечный рисунок" r:id="rId4" imgW="295183" imgH="314305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5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ОТНОСИТЕЛЬНАЯ, АБСОЛЮТНАЯ И СМЕШАННАЯ АДРЕСАЦИЯ.</a:t>
            </a:r>
            <a:endParaRPr lang="ru-RU" sz="45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476375" y="836613"/>
            <a:ext cx="0" cy="47529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900113" y="4797425"/>
            <a:ext cx="69850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7315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0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Ссылка</a:t>
            </a:r>
            <a:r>
              <a:rPr lang="ru-RU" sz="5000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000" i="1"/>
              <a:t>– адрес объекта (ячейки, строки, столбца, диапазона), используемый при записи формулы.</a:t>
            </a:r>
          </a:p>
          <a:p>
            <a:pPr>
              <a:spcBef>
                <a:spcPct val="50000"/>
              </a:spcBef>
              <a:defRPr/>
            </a:pPr>
            <a:endParaRPr lang="ru-RU" sz="5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6705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 b="1">
                <a:solidFill>
                  <a:srgbClr val="990033"/>
                </a:solidFill>
              </a:rPr>
              <a:t>Ссылки</a:t>
            </a:r>
            <a:r>
              <a:rPr lang="ru-RU" sz="4500" b="1"/>
              <a:t> позволяют связывать между собой любые ячейки электронной таблицы и проводить необходимую обработку табличных данных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784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5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Относительная ссылка</a:t>
            </a:r>
            <a:r>
              <a:rPr lang="ru-RU" sz="4500" i="1"/>
              <a:t> – автоматически изменяющаяся при копировании формулы ссылка.</a:t>
            </a:r>
            <a:endParaRPr lang="ru-RU" sz="45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066800" y="1219200"/>
            <a:ext cx="7010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 b="1" i="1">
                <a:solidFill>
                  <a:srgbClr val="990033"/>
                </a:solidFill>
              </a:rPr>
              <a:t>Относительная ссылка</a:t>
            </a:r>
            <a:r>
              <a:rPr lang="ru-RU" sz="4500" b="1"/>
              <a:t> используется в формуле в том случае, когда она должна </a:t>
            </a:r>
            <a:r>
              <a:rPr lang="ru-RU" sz="4500" b="1" u="sng">
                <a:solidFill>
                  <a:srgbClr val="990033"/>
                </a:solidFill>
              </a:rPr>
              <a:t>измениться</a:t>
            </a:r>
            <a:r>
              <a:rPr lang="ru-RU" sz="4500" b="1"/>
              <a:t> после </a:t>
            </a:r>
            <a:r>
              <a:rPr lang="ru-RU" sz="4500" b="1" u="sng">
                <a:solidFill>
                  <a:srgbClr val="990033"/>
                </a:solidFill>
              </a:rPr>
              <a:t>копирования</a:t>
            </a:r>
            <a:r>
              <a:rPr lang="ru-RU" sz="4500" b="1"/>
              <a:t>.</a:t>
            </a:r>
          </a:p>
          <a:p>
            <a:pPr>
              <a:spcBef>
                <a:spcPct val="50000"/>
              </a:spcBef>
            </a:pPr>
            <a:endParaRPr lang="ru-RU" sz="45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1676400"/>
            <a:ext cx="7239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5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Абсолютная ссылка</a:t>
            </a:r>
            <a:r>
              <a:rPr lang="ru-RU" sz="4500" i="1" dirty="0"/>
              <a:t> – </a:t>
            </a:r>
          </a:p>
          <a:p>
            <a:pPr algn="ctr">
              <a:defRPr/>
            </a:pPr>
            <a:r>
              <a:rPr lang="ru-RU" sz="4500" i="1" dirty="0"/>
              <a:t>не </a:t>
            </a:r>
            <a:r>
              <a:rPr lang="ru-RU" sz="4500" i="1" dirty="0" smtClean="0"/>
              <a:t>изменяющаяся </a:t>
            </a:r>
            <a:r>
              <a:rPr lang="ru-RU" sz="4500" i="1" dirty="0"/>
              <a:t>при копировании формулы ссылка.</a:t>
            </a:r>
            <a:endParaRPr lang="ru-RU" sz="4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990033"/>
                </a:solidFill>
              </a:rPr>
              <a:t>Абсолютная ссылка</a:t>
            </a:r>
            <a:r>
              <a:rPr lang="ru-RU" sz="4000"/>
              <a:t> записывается в  формуле  в том случае, если при её </a:t>
            </a:r>
            <a:r>
              <a:rPr lang="ru-RU" sz="4000" u="sng">
                <a:solidFill>
                  <a:srgbClr val="990033"/>
                </a:solidFill>
              </a:rPr>
              <a:t>копировании</a:t>
            </a:r>
            <a:r>
              <a:rPr lang="ru-RU" sz="4000"/>
              <a:t> </a:t>
            </a:r>
            <a:r>
              <a:rPr lang="ru-RU" sz="4000" u="sng">
                <a:solidFill>
                  <a:srgbClr val="990033"/>
                </a:solidFill>
              </a:rPr>
              <a:t>не</a:t>
            </a:r>
            <a:r>
              <a:rPr lang="ru-RU" sz="4000"/>
              <a:t> должны </a:t>
            </a:r>
            <a:r>
              <a:rPr lang="ru-RU" sz="4000" u="sng">
                <a:solidFill>
                  <a:srgbClr val="990033"/>
                </a:solidFill>
              </a:rPr>
              <a:t>изменяться</a:t>
            </a:r>
            <a:r>
              <a:rPr lang="ru-RU" sz="4000"/>
              <a:t> обе части: </a:t>
            </a:r>
            <a:r>
              <a:rPr lang="ru-RU" sz="4000" u="sng">
                <a:solidFill>
                  <a:srgbClr val="990033"/>
                </a:solidFill>
              </a:rPr>
              <a:t>буква столбца</a:t>
            </a:r>
            <a:r>
              <a:rPr lang="ru-RU" sz="4000"/>
              <a:t> и </a:t>
            </a:r>
            <a:r>
              <a:rPr lang="ru-RU" sz="4000" u="sng">
                <a:solidFill>
                  <a:srgbClr val="990033"/>
                </a:solidFill>
              </a:rPr>
              <a:t>номер строки</a:t>
            </a:r>
            <a:r>
              <a:rPr lang="ru-RU" sz="4000"/>
              <a:t>. Это указывается </a:t>
            </a:r>
            <a:r>
              <a:rPr lang="ru-RU" sz="4000" u="sng">
                <a:solidFill>
                  <a:srgbClr val="990033"/>
                </a:solidFill>
              </a:rPr>
              <a:t>с помощью</a:t>
            </a:r>
            <a:r>
              <a:rPr lang="ru-RU" sz="4000"/>
              <a:t> </a:t>
            </a:r>
            <a:r>
              <a:rPr lang="ru-RU" sz="4000" u="sng">
                <a:solidFill>
                  <a:srgbClr val="990033"/>
                </a:solidFill>
              </a:rPr>
              <a:t>символа </a:t>
            </a:r>
            <a:r>
              <a:rPr lang="en-US" sz="4000" u="sng">
                <a:solidFill>
                  <a:srgbClr val="990033"/>
                </a:solidFill>
              </a:rPr>
              <a:t>$,</a:t>
            </a:r>
            <a:r>
              <a:rPr lang="en-US" sz="4000"/>
              <a:t> </a:t>
            </a:r>
            <a:r>
              <a:rPr lang="ru-RU" sz="4000"/>
              <a:t>который ставится и перед буквой столбца и перед номером строки.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История создания </a:t>
            </a:r>
            <a:br>
              <a:rPr lang="ru-RU" sz="4000" smtClean="0"/>
            </a:br>
            <a:r>
              <a:rPr lang="ru-RU" sz="4000" smtClean="0"/>
              <a:t>электронной таблицы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791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1982 году </a:t>
            </a:r>
            <a:r>
              <a:rPr lang="ru-RU" dirty="0" err="1" smtClean="0"/>
              <a:t>Microsoft</a:t>
            </a:r>
            <a:r>
              <a:rPr lang="ru-RU" dirty="0" smtClean="0"/>
              <a:t> запустила на рынок первый электронный табличный процессор </a:t>
            </a:r>
            <a:r>
              <a:rPr lang="en-US" dirty="0" smtClean="0"/>
              <a:t>Multiplan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1988 год — </a:t>
            </a:r>
            <a:r>
              <a:rPr lang="en-US" dirty="0" smtClean="0"/>
              <a:t>Excel 2.0 </a:t>
            </a:r>
            <a:r>
              <a:rPr lang="ru-RU" dirty="0" smtClean="0"/>
              <a:t>для </a:t>
            </a:r>
            <a:r>
              <a:rPr lang="en-US" dirty="0" smtClean="0"/>
              <a:t>Windows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1990 </a:t>
            </a:r>
            <a:r>
              <a:rPr lang="ru-RU" dirty="0" smtClean="0"/>
              <a:t>год — </a:t>
            </a:r>
            <a:r>
              <a:rPr lang="en-US" dirty="0" smtClean="0"/>
              <a:t>Excel 3.0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1992 </a:t>
            </a:r>
            <a:r>
              <a:rPr lang="ru-RU" dirty="0" smtClean="0"/>
              <a:t>год — </a:t>
            </a:r>
            <a:r>
              <a:rPr lang="en-US" dirty="0" smtClean="0"/>
              <a:t>Excel 4.0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1993 </a:t>
            </a:r>
            <a:r>
              <a:rPr lang="ru-RU" dirty="0" smtClean="0"/>
              <a:t>год — </a:t>
            </a:r>
            <a:r>
              <a:rPr lang="en-US" dirty="0" smtClean="0"/>
              <a:t>Excel 5.0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1995 год — </a:t>
            </a:r>
            <a:r>
              <a:rPr lang="en-US" dirty="0" smtClean="0"/>
              <a:t>Excel 7 </a:t>
            </a:r>
            <a:r>
              <a:rPr lang="ru-RU" dirty="0" smtClean="0"/>
              <a:t>для </a:t>
            </a:r>
            <a:r>
              <a:rPr lang="en-US" dirty="0" smtClean="0"/>
              <a:t>Windows 95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1997 </a:t>
            </a:r>
            <a:r>
              <a:rPr lang="ru-RU" dirty="0" smtClean="0"/>
              <a:t>год — </a:t>
            </a:r>
            <a:r>
              <a:rPr lang="en-US" dirty="0" smtClean="0"/>
              <a:t>Excel 97 (</a:t>
            </a:r>
            <a:r>
              <a:rPr lang="ru-RU" dirty="0" smtClean="0"/>
              <a:t>включён в пакет </a:t>
            </a:r>
            <a:r>
              <a:rPr lang="en-US" dirty="0" smtClean="0"/>
              <a:t>Microsoft Office 97)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1999 </a:t>
            </a:r>
            <a:r>
              <a:rPr lang="ru-RU" dirty="0" smtClean="0"/>
              <a:t>год — </a:t>
            </a:r>
            <a:r>
              <a:rPr lang="en-US" dirty="0" smtClean="0"/>
              <a:t>Excel 2000 (9) — Microsoft Office 2000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2001 </a:t>
            </a:r>
            <a:r>
              <a:rPr lang="ru-RU" dirty="0" smtClean="0"/>
              <a:t>год — </a:t>
            </a:r>
            <a:r>
              <a:rPr lang="en-US" dirty="0" smtClean="0"/>
              <a:t>Excel 2002 (10) — Microsoft Office XP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2003 </a:t>
            </a:r>
            <a:r>
              <a:rPr lang="ru-RU" dirty="0" smtClean="0"/>
              <a:t>год — </a:t>
            </a:r>
            <a:r>
              <a:rPr lang="en-US" dirty="0" smtClean="0"/>
              <a:t>Excel 2003 (11) — Microsoft Office 2003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2007 </a:t>
            </a:r>
            <a:r>
              <a:rPr lang="ru-RU" dirty="0" smtClean="0"/>
              <a:t>год — </a:t>
            </a:r>
            <a:r>
              <a:rPr lang="en-US" dirty="0" smtClean="0"/>
              <a:t>Excel 2007 (12) — Microsoft Office 2007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2010 </a:t>
            </a:r>
            <a:r>
              <a:rPr lang="ru-RU" dirty="0" smtClean="0"/>
              <a:t>год — </a:t>
            </a:r>
            <a:r>
              <a:rPr lang="en-US" dirty="0" smtClean="0"/>
              <a:t>Excel 2010 (13) — Microsoft Office 2010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0"/>
            <a:ext cx="1844675" cy="3127375"/>
            <a:chOff x="9" y="10"/>
            <a:chExt cx="1162" cy="1970"/>
          </a:xfrm>
        </p:grpSpPr>
        <p:grpSp>
          <p:nvGrpSpPr>
            <p:cNvPr id="57363" name="Group 3"/>
            <p:cNvGrpSpPr>
              <a:grpSpLocks/>
            </p:cNvGrpSpPr>
            <p:nvPr/>
          </p:nvGrpSpPr>
          <p:grpSpPr bwMode="auto">
            <a:xfrm>
              <a:off x="9" y="97"/>
              <a:ext cx="734" cy="1862"/>
              <a:chOff x="9" y="97"/>
              <a:chExt cx="734" cy="1862"/>
            </a:xfrm>
          </p:grpSpPr>
          <p:sp>
            <p:nvSpPr>
              <p:cNvPr id="57434" name="Freeform 4"/>
              <p:cNvSpPr>
                <a:spLocks/>
              </p:cNvSpPr>
              <p:nvPr/>
            </p:nvSpPr>
            <p:spPr bwMode="auto">
              <a:xfrm>
                <a:off x="354" y="1837"/>
                <a:ext cx="389" cy="122"/>
              </a:xfrm>
              <a:custGeom>
                <a:avLst/>
                <a:gdLst>
                  <a:gd name="T0" fmla="*/ 116 w 778"/>
                  <a:gd name="T1" fmla="*/ 0 h 122"/>
                  <a:gd name="T2" fmla="*/ 98 w 778"/>
                  <a:gd name="T3" fmla="*/ 4 h 122"/>
                  <a:gd name="T4" fmla="*/ 80 w 778"/>
                  <a:gd name="T5" fmla="*/ 9 h 122"/>
                  <a:gd name="T6" fmla="*/ 67 w 778"/>
                  <a:gd name="T7" fmla="*/ 15 h 122"/>
                  <a:gd name="T8" fmla="*/ 57 w 778"/>
                  <a:gd name="T9" fmla="*/ 12 h 122"/>
                  <a:gd name="T10" fmla="*/ 44 w 778"/>
                  <a:gd name="T11" fmla="*/ 13 h 122"/>
                  <a:gd name="T12" fmla="*/ 24 w 778"/>
                  <a:gd name="T13" fmla="*/ 18 h 122"/>
                  <a:gd name="T14" fmla="*/ 12 w 778"/>
                  <a:gd name="T15" fmla="*/ 25 h 122"/>
                  <a:gd name="T16" fmla="*/ 5 w 778"/>
                  <a:gd name="T17" fmla="*/ 34 h 122"/>
                  <a:gd name="T18" fmla="*/ 2 w 778"/>
                  <a:gd name="T19" fmla="*/ 42 h 122"/>
                  <a:gd name="T20" fmla="*/ 0 w 778"/>
                  <a:gd name="T21" fmla="*/ 55 h 122"/>
                  <a:gd name="T22" fmla="*/ 3 w 778"/>
                  <a:gd name="T23" fmla="*/ 64 h 122"/>
                  <a:gd name="T24" fmla="*/ 7 w 778"/>
                  <a:gd name="T25" fmla="*/ 72 h 122"/>
                  <a:gd name="T26" fmla="*/ 13 w 778"/>
                  <a:gd name="T27" fmla="*/ 79 h 122"/>
                  <a:gd name="T28" fmla="*/ 23 w 778"/>
                  <a:gd name="T29" fmla="*/ 86 h 122"/>
                  <a:gd name="T30" fmla="*/ 33 w 778"/>
                  <a:gd name="T31" fmla="*/ 91 h 122"/>
                  <a:gd name="T32" fmla="*/ 60 w 778"/>
                  <a:gd name="T33" fmla="*/ 98 h 122"/>
                  <a:gd name="T34" fmla="*/ 134 w 778"/>
                  <a:gd name="T35" fmla="*/ 112 h 122"/>
                  <a:gd name="T36" fmla="*/ 195 w 778"/>
                  <a:gd name="T37" fmla="*/ 122 h 122"/>
                  <a:gd name="T38" fmla="*/ 116 w 778"/>
                  <a:gd name="T39" fmla="*/ 0 h 1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8"/>
                  <a:gd name="T61" fmla="*/ 0 h 122"/>
                  <a:gd name="T62" fmla="*/ 778 w 778"/>
                  <a:gd name="T63" fmla="*/ 122 h 1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8" h="122">
                    <a:moveTo>
                      <a:pt x="465" y="0"/>
                    </a:moveTo>
                    <a:lnTo>
                      <a:pt x="394" y="4"/>
                    </a:lnTo>
                    <a:lnTo>
                      <a:pt x="319" y="9"/>
                    </a:lnTo>
                    <a:lnTo>
                      <a:pt x="267" y="15"/>
                    </a:lnTo>
                    <a:lnTo>
                      <a:pt x="231" y="12"/>
                    </a:lnTo>
                    <a:lnTo>
                      <a:pt x="175" y="13"/>
                    </a:lnTo>
                    <a:lnTo>
                      <a:pt x="98" y="18"/>
                    </a:lnTo>
                    <a:lnTo>
                      <a:pt x="50" y="25"/>
                    </a:lnTo>
                    <a:lnTo>
                      <a:pt x="19" y="34"/>
                    </a:lnTo>
                    <a:lnTo>
                      <a:pt x="5" y="42"/>
                    </a:lnTo>
                    <a:lnTo>
                      <a:pt x="0" y="55"/>
                    </a:lnTo>
                    <a:lnTo>
                      <a:pt x="10" y="64"/>
                    </a:lnTo>
                    <a:lnTo>
                      <a:pt x="29" y="72"/>
                    </a:lnTo>
                    <a:lnTo>
                      <a:pt x="55" y="79"/>
                    </a:lnTo>
                    <a:lnTo>
                      <a:pt x="91" y="86"/>
                    </a:lnTo>
                    <a:lnTo>
                      <a:pt x="132" y="91"/>
                    </a:lnTo>
                    <a:lnTo>
                      <a:pt x="242" y="98"/>
                    </a:lnTo>
                    <a:lnTo>
                      <a:pt x="533" y="112"/>
                    </a:lnTo>
                    <a:lnTo>
                      <a:pt x="778" y="122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F3F3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7435" name="Group 5"/>
              <p:cNvGrpSpPr>
                <a:grpSpLocks/>
              </p:cNvGrpSpPr>
              <p:nvPr/>
            </p:nvGrpSpPr>
            <p:grpSpPr bwMode="auto">
              <a:xfrm>
                <a:off x="9" y="97"/>
                <a:ext cx="600" cy="753"/>
                <a:chOff x="9" y="97"/>
                <a:chExt cx="600" cy="753"/>
              </a:xfrm>
            </p:grpSpPr>
            <p:grpSp>
              <p:nvGrpSpPr>
                <p:cNvPr id="57436" name="Group 6"/>
                <p:cNvGrpSpPr>
                  <a:grpSpLocks/>
                </p:cNvGrpSpPr>
                <p:nvPr/>
              </p:nvGrpSpPr>
              <p:grpSpPr bwMode="auto">
                <a:xfrm>
                  <a:off x="9" y="97"/>
                  <a:ext cx="600" cy="753"/>
                  <a:chOff x="9" y="97"/>
                  <a:chExt cx="600" cy="753"/>
                </a:xfrm>
              </p:grpSpPr>
              <p:grpSp>
                <p:nvGrpSpPr>
                  <p:cNvPr id="5743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9" y="97"/>
                    <a:ext cx="530" cy="701"/>
                    <a:chOff x="79" y="97"/>
                    <a:chExt cx="530" cy="701"/>
                  </a:xfrm>
                </p:grpSpPr>
                <p:grpSp>
                  <p:nvGrpSpPr>
                    <p:cNvPr id="57440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" y="97"/>
                      <a:ext cx="530" cy="701"/>
                      <a:chOff x="79" y="97"/>
                      <a:chExt cx="530" cy="701"/>
                    </a:xfrm>
                  </p:grpSpPr>
                  <p:sp>
                    <p:nvSpPr>
                      <p:cNvPr id="5745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" y="97"/>
                        <a:ext cx="527" cy="698"/>
                      </a:xfrm>
                      <a:custGeom>
                        <a:avLst/>
                        <a:gdLst>
                          <a:gd name="T0" fmla="*/ 211 w 1052"/>
                          <a:gd name="T1" fmla="*/ 60 h 698"/>
                          <a:gd name="T2" fmla="*/ 234 w 1052"/>
                          <a:gd name="T3" fmla="*/ 0 h 698"/>
                          <a:gd name="T4" fmla="*/ 241 w 1052"/>
                          <a:gd name="T5" fmla="*/ 1 h 698"/>
                          <a:gd name="T6" fmla="*/ 247 w 1052"/>
                          <a:gd name="T7" fmla="*/ 4 h 698"/>
                          <a:gd name="T8" fmla="*/ 252 w 1052"/>
                          <a:gd name="T9" fmla="*/ 10 h 698"/>
                          <a:gd name="T10" fmla="*/ 256 w 1052"/>
                          <a:gd name="T11" fmla="*/ 17 h 698"/>
                          <a:gd name="T12" fmla="*/ 260 w 1052"/>
                          <a:gd name="T13" fmla="*/ 25 h 698"/>
                          <a:gd name="T14" fmla="*/ 262 w 1052"/>
                          <a:gd name="T15" fmla="*/ 37 h 698"/>
                          <a:gd name="T16" fmla="*/ 264 w 1052"/>
                          <a:gd name="T17" fmla="*/ 53 h 698"/>
                          <a:gd name="T18" fmla="*/ 264 w 1052"/>
                          <a:gd name="T19" fmla="*/ 68 h 698"/>
                          <a:gd name="T20" fmla="*/ 19 w 1052"/>
                          <a:gd name="T21" fmla="*/ 698 h 698"/>
                          <a:gd name="T22" fmla="*/ 0 w 1052"/>
                          <a:gd name="T23" fmla="*/ 650 h 698"/>
                          <a:gd name="T24" fmla="*/ 211 w 1052"/>
                          <a:gd name="T25" fmla="*/ 60 h 698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052"/>
                          <a:gd name="T40" fmla="*/ 0 h 698"/>
                          <a:gd name="T41" fmla="*/ 1052 w 1052"/>
                          <a:gd name="T42" fmla="*/ 698 h 698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052" h="698">
                            <a:moveTo>
                              <a:pt x="840" y="60"/>
                            </a:moveTo>
                            <a:lnTo>
                              <a:pt x="932" y="0"/>
                            </a:lnTo>
                            <a:lnTo>
                              <a:pt x="960" y="1"/>
                            </a:lnTo>
                            <a:lnTo>
                              <a:pt x="984" y="4"/>
                            </a:lnTo>
                            <a:lnTo>
                              <a:pt x="1006" y="10"/>
                            </a:lnTo>
                            <a:lnTo>
                              <a:pt x="1023" y="17"/>
                            </a:lnTo>
                            <a:lnTo>
                              <a:pt x="1037" y="25"/>
                            </a:lnTo>
                            <a:lnTo>
                              <a:pt x="1047" y="37"/>
                            </a:lnTo>
                            <a:lnTo>
                              <a:pt x="1052" y="53"/>
                            </a:lnTo>
                            <a:lnTo>
                              <a:pt x="1050" y="68"/>
                            </a:lnTo>
                            <a:lnTo>
                              <a:pt x="75" y="698"/>
                            </a:lnTo>
                            <a:lnTo>
                              <a:pt x="0" y="650"/>
                            </a:lnTo>
                            <a:lnTo>
                              <a:pt x="840" y="60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745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" y="747"/>
                        <a:ext cx="43" cy="51"/>
                      </a:xfrm>
                      <a:custGeom>
                        <a:avLst/>
                        <a:gdLst>
                          <a:gd name="T0" fmla="*/ 1 w 85"/>
                          <a:gd name="T1" fmla="*/ 2 h 51"/>
                          <a:gd name="T2" fmla="*/ 7 w 85"/>
                          <a:gd name="T3" fmla="*/ 0 h 51"/>
                          <a:gd name="T4" fmla="*/ 12 w 85"/>
                          <a:gd name="T5" fmla="*/ 5 h 51"/>
                          <a:gd name="T6" fmla="*/ 16 w 85"/>
                          <a:gd name="T7" fmla="*/ 11 h 51"/>
                          <a:gd name="T8" fmla="*/ 19 w 85"/>
                          <a:gd name="T9" fmla="*/ 18 h 51"/>
                          <a:gd name="T10" fmla="*/ 21 w 85"/>
                          <a:gd name="T11" fmla="*/ 30 h 51"/>
                          <a:gd name="T12" fmla="*/ 22 w 85"/>
                          <a:gd name="T13" fmla="*/ 42 h 51"/>
                          <a:gd name="T14" fmla="*/ 21 w 85"/>
                          <a:gd name="T15" fmla="*/ 49 h 51"/>
                          <a:gd name="T16" fmla="*/ 17 w 85"/>
                          <a:gd name="T17" fmla="*/ 51 h 51"/>
                          <a:gd name="T18" fmla="*/ 11 w 85"/>
                          <a:gd name="T19" fmla="*/ 50 h 51"/>
                          <a:gd name="T20" fmla="*/ 8 w 85"/>
                          <a:gd name="T21" fmla="*/ 46 h 51"/>
                          <a:gd name="T22" fmla="*/ 5 w 85"/>
                          <a:gd name="T23" fmla="*/ 40 h 51"/>
                          <a:gd name="T24" fmla="*/ 2 w 85"/>
                          <a:gd name="T25" fmla="*/ 34 h 51"/>
                          <a:gd name="T26" fmla="*/ 1 w 85"/>
                          <a:gd name="T27" fmla="*/ 22 h 51"/>
                          <a:gd name="T28" fmla="*/ 0 w 85"/>
                          <a:gd name="T29" fmla="*/ 11 h 51"/>
                          <a:gd name="T30" fmla="*/ 1 w 85"/>
                          <a:gd name="T31" fmla="*/ 2 h 51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85"/>
                          <a:gd name="T49" fmla="*/ 0 h 51"/>
                          <a:gd name="T50" fmla="*/ 85 w 85"/>
                          <a:gd name="T51" fmla="*/ 51 h 51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85" h="51">
                            <a:moveTo>
                              <a:pt x="3" y="2"/>
                            </a:moveTo>
                            <a:lnTo>
                              <a:pt x="25" y="0"/>
                            </a:lnTo>
                            <a:lnTo>
                              <a:pt x="46" y="5"/>
                            </a:lnTo>
                            <a:lnTo>
                              <a:pt x="63" y="11"/>
                            </a:lnTo>
                            <a:lnTo>
                              <a:pt x="75" y="18"/>
                            </a:lnTo>
                            <a:lnTo>
                              <a:pt x="84" y="30"/>
                            </a:lnTo>
                            <a:lnTo>
                              <a:pt x="85" y="42"/>
                            </a:lnTo>
                            <a:lnTo>
                              <a:pt x="82" y="49"/>
                            </a:lnTo>
                            <a:lnTo>
                              <a:pt x="67" y="51"/>
                            </a:lnTo>
                            <a:lnTo>
                              <a:pt x="44" y="50"/>
                            </a:lnTo>
                            <a:lnTo>
                              <a:pt x="31" y="46"/>
                            </a:lnTo>
                            <a:lnTo>
                              <a:pt x="17" y="40"/>
                            </a:lnTo>
                            <a:lnTo>
                              <a:pt x="8" y="34"/>
                            </a:lnTo>
                            <a:lnTo>
                              <a:pt x="1" y="22"/>
                            </a:lnTo>
                            <a:lnTo>
                              <a:pt x="0" y="11"/>
                            </a:lnTo>
                            <a:lnTo>
                              <a:pt x="3" y="2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744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" y="101"/>
                      <a:ext cx="414" cy="522"/>
                      <a:chOff x="195" y="101"/>
                      <a:chExt cx="414" cy="522"/>
                    </a:xfrm>
                  </p:grpSpPr>
                  <p:grpSp>
                    <p:nvGrpSpPr>
                      <p:cNvPr id="5744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1" y="101"/>
                        <a:ext cx="108" cy="96"/>
                        <a:chOff x="501" y="101"/>
                        <a:chExt cx="108" cy="96"/>
                      </a:xfrm>
                    </p:grpSpPr>
                    <p:sp>
                      <p:nvSpPr>
                        <p:cNvPr id="57448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1" y="101"/>
                          <a:ext cx="65" cy="81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49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9" y="111"/>
                          <a:ext cx="49" cy="52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50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2" y="124"/>
                          <a:ext cx="69" cy="73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51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61" y="149"/>
                          <a:ext cx="48" cy="42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57443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5" y="434"/>
                        <a:ext cx="140" cy="189"/>
                        <a:chOff x="195" y="434"/>
                        <a:chExt cx="140" cy="189"/>
                      </a:xfrm>
                    </p:grpSpPr>
                    <p:sp>
                      <p:nvSpPr>
                        <p:cNvPr id="57444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5" y="535"/>
                          <a:ext cx="49" cy="66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45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20" y="577"/>
                          <a:ext cx="29" cy="37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46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1" y="488"/>
                          <a:ext cx="104" cy="135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47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2" y="434"/>
                          <a:ext cx="53" cy="63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sp>
                <p:nvSpPr>
                  <p:cNvPr id="57439" name="Freeform 22"/>
                  <p:cNvSpPr>
                    <a:spLocks/>
                  </p:cNvSpPr>
                  <p:nvPr/>
                </p:nvSpPr>
                <p:spPr bwMode="auto">
                  <a:xfrm>
                    <a:off x="9" y="514"/>
                    <a:ext cx="321" cy="336"/>
                  </a:xfrm>
                  <a:custGeom>
                    <a:avLst/>
                    <a:gdLst>
                      <a:gd name="T0" fmla="*/ 0 w 641"/>
                      <a:gd name="T1" fmla="*/ 158 h 336"/>
                      <a:gd name="T2" fmla="*/ 4 w 641"/>
                      <a:gd name="T3" fmla="*/ 134 h 336"/>
                      <a:gd name="T4" fmla="*/ 9 w 641"/>
                      <a:gd name="T5" fmla="*/ 108 h 336"/>
                      <a:gd name="T6" fmla="*/ 14 w 641"/>
                      <a:gd name="T7" fmla="*/ 87 h 336"/>
                      <a:gd name="T8" fmla="*/ 21 w 641"/>
                      <a:gd name="T9" fmla="*/ 64 h 336"/>
                      <a:gd name="T10" fmla="*/ 28 w 641"/>
                      <a:gd name="T11" fmla="*/ 47 h 336"/>
                      <a:gd name="T12" fmla="*/ 36 w 641"/>
                      <a:gd name="T13" fmla="*/ 30 h 336"/>
                      <a:gd name="T14" fmla="*/ 44 w 641"/>
                      <a:gd name="T15" fmla="*/ 15 h 336"/>
                      <a:gd name="T16" fmla="*/ 54 w 641"/>
                      <a:gd name="T17" fmla="*/ 0 h 336"/>
                      <a:gd name="T18" fmla="*/ 59 w 641"/>
                      <a:gd name="T19" fmla="*/ 13 h 336"/>
                      <a:gd name="T20" fmla="*/ 65 w 641"/>
                      <a:gd name="T21" fmla="*/ 27 h 336"/>
                      <a:gd name="T22" fmla="*/ 73 w 641"/>
                      <a:gd name="T23" fmla="*/ 42 h 336"/>
                      <a:gd name="T24" fmla="*/ 83 w 641"/>
                      <a:gd name="T25" fmla="*/ 62 h 336"/>
                      <a:gd name="T26" fmla="*/ 93 w 641"/>
                      <a:gd name="T27" fmla="*/ 80 h 336"/>
                      <a:gd name="T28" fmla="*/ 104 w 641"/>
                      <a:gd name="T29" fmla="*/ 97 h 336"/>
                      <a:gd name="T30" fmla="*/ 115 w 641"/>
                      <a:gd name="T31" fmla="*/ 116 h 336"/>
                      <a:gd name="T32" fmla="*/ 128 w 641"/>
                      <a:gd name="T33" fmla="*/ 133 h 336"/>
                      <a:gd name="T34" fmla="*/ 138 w 641"/>
                      <a:gd name="T35" fmla="*/ 146 h 336"/>
                      <a:gd name="T36" fmla="*/ 148 w 641"/>
                      <a:gd name="T37" fmla="*/ 159 h 336"/>
                      <a:gd name="T38" fmla="*/ 161 w 641"/>
                      <a:gd name="T39" fmla="*/ 174 h 336"/>
                      <a:gd name="T40" fmla="*/ 110 w 641"/>
                      <a:gd name="T41" fmla="*/ 336 h 336"/>
                      <a:gd name="T42" fmla="*/ 100 w 641"/>
                      <a:gd name="T43" fmla="*/ 314 h 336"/>
                      <a:gd name="T44" fmla="*/ 89 w 641"/>
                      <a:gd name="T45" fmla="*/ 290 h 336"/>
                      <a:gd name="T46" fmla="*/ 83 w 641"/>
                      <a:gd name="T47" fmla="*/ 272 h 336"/>
                      <a:gd name="T48" fmla="*/ 74 w 641"/>
                      <a:gd name="T49" fmla="*/ 255 h 336"/>
                      <a:gd name="T50" fmla="*/ 65 w 641"/>
                      <a:gd name="T51" fmla="*/ 240 h 336"/>
                      <a:gd name="T52" fmla="*/ 52 w 641"/>
                      <a:gd name="T53" fmla="*/ 220 h 336"/>
                      <a:gd name="T54" fmla="*/ 41 w 641"/>
                      <a:gd name="T55" fmla="*/ 204 h 336"/>
                      <a:gd name="T56" fmla="*/ 29 w 641"/>
                      <a:gd name="T57" fmla="*/ 189 h 336"/>
                      <a:gd name="T58" fmla="*/ 20 w 641"/>
                      <a:gd name="T59" fmla="*/ 176 h 336"/>
                      <a:gd name="T60" fmla="*/ 9 w 641"/>
                      <a:gd name="T61" fmla="*/ 165 h 336"/>
                      <a:gd name="T62" fmla="*/ 0 w 641"/>
                      <a:gd name="T63" fmla="*/ 158 h 3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41"/>
                      <a:gd name="T97" fmla="*/ 0 h 336"/>
                      <a:gd name="T98" fmla="*/ 641 w 641"/>
                      <a:gd name="T99" fmla="*/ 336 h 3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41" h="336">
                        <a:moveTo>
                          <a:pt x="0" y="158"/>
                        </a:moveTo>
                        <a:lnTo>
                          <a:pt x="14" y="134"/>
                        </a:lnTo>
                        <a:lnTo>
                          <a:pt x="34" y="108"/>
                        </a:lnTo>
                        <a:lnTo>
                          <a:pt x="56" y="87"/>
                        </a:lnTo>
                        <a:lnTo>
                          <a:pt x="84" y="64"/>
                        </a:lnTo>
                        <a:lnTo>
                          <a:pt x="110" y="47"/>
                        </a:lnTo>
                        <a:lnTo>
                          <a:pt x="142" y="30"/>
                        </a:lnTo>
                        <a:lnTo>
                          <a:pt x="176" y="15"/>
                        </a:lnTo>
                        <a:lnTo>
                          <a:pt x="214" y="0"/>
                        </a:lnTo>
                        <a:lnTo>
                          <a:pt x="235" y="13"/>
                        </a:lnTo>
                        <a:lnTo>
                          <a:pt x="260" y="27"/>
                        </a:lnTo>
                        <a:lnTo>
                          <a:pt x="291" y="42"/>
                        </a:lnTo>
                        <a:lnTo>
                          <a:pt x="332" y="62"/>
                        </a:lnTo>
                        <a:lnTo>
                          <a:pt x="372" y="80"/>
                        </a:lnTo>
                        <a:lnTo>
                          <a:pt x="413" y="97"/>
                        </a:lnTo>
                        <a:lnTo>
                          <a:pt x="459" y="116"/>
                        </a:lnTo>
                        <a:lnTo>
                          <a:pt x="509" y="133"/>
                        </a:lnTo>
                        <a:lnTo>
                          <a:pt x="552" y="146"/>
                        </a:lnTo>
                        <a:lnTo>
                          <a:pt x="591" y="159"/>
                        </a:lnTo>
                        <a:lnTo>
                          <a:pt x="641" y="174"/>
                        </a:lnTo>
                        <a:lnTo>
                          <a:pt x="437" y="336"/>
                        </a:lnTo>
                        <a:lnTo>
                          <a:pt x="399" y="314"/>
                        </a:lnTo>
                        <a:lnTo>
                          <a:pt x="356" y="290"/>
                        </a:lnTo>
                        <a:lnTo>
                          <a:pt x="329" y="272"/>
                        </a:lnTo>
                        <a:lnTo>
                          <a:pt x="296" y="255"/>
                        </a:lnTo>
                        <a:lnTo>
                          <a:pt x="259" y="240"/>
                        </a:lnTo>
                        <a:lnTo>
                          <a:pt x="207" y="220"/>
                        </a:lnTo>
                        <a:lnTo>
                          <a:pt x="163" y="204"/>
                        </a:lnTo>
                        <a:lnTo>
                          <a:pt x="116" y="189"/>
                        </a:lnTo>
                        <a:lnTo>
                          <a:pt x="77" y="176"/>
                        </a:lnTo>
                        <a:lnTo>
                          <a:pt x="34" y="165"/>
                        </a:lnTo>
                        <a:lnTo>
                          <a:pt x="0" y="158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7437" name="Freeform 23"/>
                <p:cNvSpPr>
                  <a:spLocks/>
                </p:cNvSpPr>
                <p:nvPr/>
              </p:nvSpPr>
              <p:spPr bwMode="auto">
                <a:xfrm>
                  <a:off x="227" y="689"/>
                  <a:ext cx="102" cy="161"/>
                </a:xfrm>
                <a:custGeom>
                  <a:avLst/>
                  <a:gdLst>
                    <a:gd name="T0" fmla="*/ 51 w 204"/>
                    <a:gd name="T1" fmla="*/ 0 h 161"/>
                    <a:gd name="T2" fmla="*/ 44 w 204"/>
                    <a:gd name="T3" fmla="*/ 7 h 161"/>
                    <a:gd name="T4" fmla="*/ 38 w 204"/>
                    <a:gd name="T5" fmla="*/ 17 h 161"/>
                    <a:gd name="T6" fmla="*/ 31 w 204"/>
                    <a:gd name="T7" fmla="*/ 29 h 161"/>
                    <a:gd name="T8" fmla="*/ 26 w 204"/>
                    <a:gd name="T9" fmla="*/ 43 h 161"/>
                    <a:gd name="T10" fmla="*/ 19 w 204"/>
                    <a:gd name="T11" fmla="*/ 62 h 161"/>
                    <a:gd name="T12" fmla="*/ 15 w 204"/>
                    <a:gd name="T13" fmla="*/ 76 h 161"/>
                    <a:gd name="T14" fmla="*/ 10 w 204"/>
                    <a:gd name="T15" fmla="*/ 95 h 161"/>
                    <a:gd name="T16" fmla="*/ 6 w 204"/>
                    <a:gd name="T17" fmla="*/ 115 h 161"/>
                    <a:gd name="T18" fmla="*/ 2 w 204"/>
                    <a:gd name="T19" fmla="*/ 136 h 161"/>
                    <a:gd name="T20" fmla="*/ 0 w 204"/>
                    <a:gd name="T21" fmla="*/ 161 h 161"/>
                    <a:gd name="T22" fmla="*/ 7 w 204"/>
                    <a:gd name="T23" fmla="*/ 156 h 161"/>
                    <a:gd name="T24" fmla="*/ 13 w 204"/>
                    <a:gd name="T25" fmla="*/ 149 h 161"/>
                    <a:gd name="T26" fmla="*/ 22 w 204"/>
                    <a:gd name="T27" fmla="*/ 139 h 161"/>
                    <a:gd name="T28" fmla="*/ 28 w 204"/>
                    <a:gd name="T29" fmla="*/ 125 h 161"/>
                    <a:gd name="T30" fmla="*/ 35 w 204"/>
                    <a:gd name="T31" fmla="*/ 109 h 161"/>
                    <a:gd name="T32" fmla="*/ 40 w 204"/>
                    <a:gd name="T33" fmla="*/ 92 h 161"/>
                    <a:gd name="T34" fmla="*/ 44 w 204"/>
                    <a:gd name="T35" fmla="*/ 75 h 161"/>
                    <a:gd name="T36" fmla="*/ 48 w 204"/>
                    <a:gd name="T37" fmla="*/ 54 h 161"/>
                    <a:gd name="T38" fmla="*/ 50 w 204"/>
                    <a:gd name="T39" fmla="*/ 36 h 161"/>
                    <a:gd name="T40" fmla="*/ 51 w 204"/>
                    <a:gd name="T41" fmla="*/ 17 h 161"/>
                    <a:gd name="T42" fmla="*/ 51 w 204"/>
                    <a:gd name="T43" fmla="*/ 0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4"/>
                    <a:gd name="T67" fmla="*/ 0 h 161"/>
                    <a:gd name="T68" fmla="*/ 204 w 204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4" h="161">
                      <a:moveTo>
                        <a:pt x="204" y="0"/>
                      </a:moveTo>
                      <a:lnTo>
                        <a:pt x="175" y="7"/>
                      </a:lnTo>
                      <a:lnTo>
                        <a:pt x="149" y="17"/>
                      </a:lnTo>
                      <a:lnTo>
                        <a:pt x="125" y="29"/>
                      </a:lnTo>
                      <a:lnTo>
                        <a:pt x="101" y="43"/>
                      </a:lnTo>
                      <a:lnTo>
                        <a:pt x="76" y="62"/>
                      </a:lnTo>
                      <a:lnTo>
                        <a:pt x="60" y="76"/>
                      </a:lnTo>
                      <a:lnTo>
                        <a:pt x="40" y="95"/>
                      </a:lnTo>
                      <a:lnTo>
                        <a:pt x="23" y="115"/>
                      </a:lnTo>
                      <a:lnTo>
                        <a:pt x="7" y="136"/>
                      </a:lnTo>
                      <a:lnTo>
                        <a:pt x="0" y="161"/>
                      </a:lnTo>
                      <a:lnTo>
                        <a:pt x="31" y="156"/>
                      </a:lnTo>
                      <a:lnTo>
                        <a:pt x="55" y="149"/>
                      </a:lnTo>
                      <a:lnTo>
                        <a:pt x="86" y="139"/>
                      </a:lnTo>
                      <a:lnTo>
                        <a:pt x="113" y="125"/>
                      </a:lnTo>
                      <a:lnTo>
                        <a:pt x="139" y="109"/>
                      </a:lnTo>
                      <a:lnTo>
                        <a:pt x="160" y="92"/>
                      </a:lnTo>
                      <a:lnTo>
                        <a:pt x="175" y="75"/>
                      </a:lnTo>
                      <a:lnTo>
                        <a:pt x="191" y="54"/>
                      </a:lnTo>
                      <a:lnTo>
                        <a:pt x="199" y="36"/>
                      </a:lnTo>
                      <a:lnTo>
                        <a:pt x="203" y="17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7364" name="Group 24"/>
            <p:cNvGrpSpPr>
              <a:grpSpLocks/>
            </p:cNvGrpSpPr>
            <p:nvPr/>
          </p:nvGrpSpPr>
          <p:grpSpPr bwMode="auto">
            <a:xfrm>
              <a:off x="259" y="10"/>
              <a:ext cx="912" cy="1970"/>
              <a:chOff x="259" y="10"/>
              <a:chExt cx="912" cy="1970"/>
            </a:xfrm>
          </p:grpSpPr>
          <p:grpSp>
            <p:nvGrpSpPr>
              <p:cNvPr id="57365" name="Group 25"/>
              <p:cNvGrpSpPr>
                <a:grpSpLocks/>
              </p:cNvGrpSpPr>
              <p:nvPr/>
            </p:nvGrpSpPr>
            <p:grpSpPr bwMode="auto">
              <a:xfrm>
                <a:off x="259" y="10"/>
                <a:ext cx="912" cy="1970"/>
                <a:chOff x="259" y="10"/>
                <a:chExt cx="912" cy="1970"/>
              </a:xfrm>
            </p:grpSpPr>
            <p:grpSp>
              <p:nvGrpSpPr>
                <p:cNvPr id="57394" name="Group 26"/>
                <p:cNvGrpSpPr>
                  <a:grpSpLocks/>
                </p:cNvGrpSpPr>
                <p:nvPr/>
              </p:nvGrpSpPr>
              <p:grpSpPr bwMode="auto">
                <a:xfrm>
                  <a:off x="450" y="1365"/>
                  <a:ext cx="535" cy="615"/>
                  <a:chOff x="450" y="1365"/>
                  <a:chExt cx="535" cy="615"/>
                </a:xfrm>
              </p:grpSpPr>
              <p:grpSp>
                <p:nvGrpSpPr>
                  <p:cNvPr id="5742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45" y="1378"/>
                    <a:ext cx="440" cy="410"/>
                    <a:chOff x="545" y="1378"/>
                    <a:chExt cx="440" cy="410"/>
                  </a:xfrm>
                </p:grpSpPr>
                <p:sp>
                  <p:nvSpPr>
                    <p:cNvPr id="5743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5" y="1378"/>
                      <a:ext cx="440" cy="410"/>
                    </a:xfrm>
                    <a:custGeom>
                      <a:avLst/>
                      <a:gdLst>
                        <a:gd name="T0" fmla="*/ 58 w 880"/>
                        <a:gd name="T1" fmla="*/ 0 h 410"/>
                        <a:gd name="T2" fmla="*/ 78 w 880"/>
                        <a:gd name="T3" fmla="*/ 10 h 410"/>
                        <a:gd name="T4" fmla="*/ 61 w 880"/>
                        <a:gd name="T5" fmla="*/ 92 h 410"/>
                        <a:gd name="T6" fmla="*/ 48 w 880"/>
                        <a:gd name="T7" fmla="*/ 160 h 410"/>
                        <a:gd name="T8" fmla="*/ 39 w 880"/>
                        <a:gd name="T9" fmla="*/ 209 h 410"/>
                        <a:gd name="T10" fmla="*/ 36 w 880"/>
                        <a:gd name="T11" fmla="*/ 230 h 410"/>
                        <a:gd name="T12" fmla="*/ 37 w 880"/>
                        <a:gd name="T13" fmla="*/ 247 h 410"/>
                        <a:gd name="T14" fmla="*/ 40 w 880"/>
                        <a:gd name="T15" fmla="*/ 259 h 410"/>
                        <a:gd name="T16" fmla="*/ 47 w 880"/>
                        <a:gd name="T17" fmla="*/ 271 h 410"/>
                        <a:gd name="T18" fmla="*/ 56 w 880"/>
                        <a:gd name="T19" fmla="*/ 284 h 410"/>
                        <a:gd name="T20" fmla="*/ 66 w 880"/>
                        <a:gd name="T21" fmla="*/ 293 h 410"/>
                        <a:gd name="T22" fmla="*/ 80 w 880"/>
                        <a:gd name="T23" fmla="*/ 303 h 410"/>
                        <a:gd name="T24" fmla="*/ 93 w 880"/>
                        <a:gd name="T25" fmla="*/ 308 h 410"/>
                        <a:gd name="T26" fmla="*/ 109 w 880"/>
                        <a:gd name="T27" fmla="*/ 311 h 410"/>
                        <a:gd name="T28" fmla="*/ 123 w 880"/>
                        <a:gd name="T29" fmla="*/ 308 h 410"/>
                        <a:gd name="T30" fmla="*/ 138 w 880"/>
                        <a:gd name="T31" fmla="*/ 303 h 410"/>
                        <a:gd name="T32" fmla="*/ 154 w 880"/>
                        <a:gd name="T33" fmla="*/ 295 h 410"/>
                        <a:gd name="T34" fmla="*/ 159 w 880"/>
                        <a:gd name="T35" fmla="*/ 298 h 410"/>
                        <a:gd name="T36" fmla="*/ 162 w 880"/>
                        <a:gd name="T37" fmla="*/ 301 h 410"/>
                        <a:gd name="T38" fmla="*/ 162 w 880"/>
                        <a:gd name="T39" fmla="*/ 308 h 410"/>
                        <a:gd name="T40" fmla="*/ 160 w 880"/>
                        <a:gd name="T41" fmla="*/ 322 h 410"/>
                        <a:gd name="T42" fmla="*/ 158 w 880"/>
                        <a:gd name="T43" fmla="*/ 330 h 410"/>
                        <a:gd name="T44" fmla="*/ 161 w 880"/>
                        <a:gd name="T45" fmla="*/ 333 h 410"/>
                        <a:gd name="T46" fmla="*/ 183 w 880"/>
                        <a:gd name="T47" fmla="*/ 324 h 410"/>
                        <a:gd name="T48" fmla="*/ 188 w 880"/>
                        <a:gd name="T49" fmla="*/ 327 h 410"/>
                        <a:gd name="T50" fmla="*/ 191 w 880"/>
                        <a:gd name="T51" fmla="*/ 332 h 410"/>
                        <a:gd name="T52" fmla="*/ 192 w 880"/>
                        <a:gd name="T53" fmla="*/ 340 h 410"/>
                        <a:gd name="T54" fmla="*/ 190 w 880"/>
                        <a:gd name="T55" fmla="*/ 347 h 410"/>
                        <a:gd name="T56" fmla="*/ 186 w 880"/>
                        <a:gd name="T57" fmla="*/ 353 h 410"/>
                        <a:gd name="T58" fmla="*/ 182 w 880"/>
                        <a:gd name="T59" fmla="*/ 360 h 410"/>
                        <a:gd name="T60" fmla="*/ 185 w 880"/>
                        <a:gd name="T61" fmla="*/ 365 h 410"/>
                        <a:gd name="T62" fmla="*/ 195 w 880"/>
                        <a:gd name="T63" fmla="*/ 363 h 410"/>
                        <a:gd name="T64" fmla="*/ 202 w 880"/>
                        <a:gd name="T65" fmla="*/ 365 h 410"/>
                        <a:gd name="T66" fmla="*/ 210 w 880"/>
                        <a:gd name="T67" fmla="*/ 371 h 410"/>
                        <a:gd name="T68" fmla="*/ 219 w 880"/>
                        <a:gd name="T69" fmla="*/ 380 h 410"/>
                        <a:gd name="T70" fmla="*/ 220 w 880"/>
                        <a:gd name="T71" fmla="*/ 387 h 410"/>
                        <a:gd name="T72" fmla="*/ 220 w 880"/>
                        <a:gd name="T73" fmla="*/ 396 h 410"/>
                        <a:gd name="T74" fmla="*/ 216 w 880"/>
                        <a:gd name="T75" fmla="*/ 402 h 410"/>
                        <a:gd name="T76" fmla="*/ 208 w 880"/>
                        <a:gd name="T77" fmla="*/ 405 h 410"/>
                        <a:gd name="T78" fmla="*/ 195 w 880"/>
                        <a:gd name="T79" fmla="*/ 407 h 410"/>
                        <a:gd name="T80" fmla="*/ 181 w 880"/>
                        <a:gd name="T81" fmla="*/ 405 h 410"/>
                        <a:gd name="T82" fmla="*/ 165 w 880"/>
                        <a:gd name="T83" fmla="*/ 408 h 410"/>
                        <a:gd name="T84" fmla="*/ 155 w 880"/>
                        <a:gd name="T85" fmla="*/ 410 h 410"/>
                        <a:gd name="T86" fmla="*/ 135 w 880"/>
                        <a:gd name="T87" fmla="*/ 407 h 410"/>
                        <a:gd name="T88" fmla="*/ 124 w 880"/>
                        <a:gd name="T89" fmla="*/ 402 h 410"/>
                        <a:gd name="T90" fmla="*/ 109 w 880"/>
                        <a:gd name="T91" fmla="*/ 396 h 410"/>
                        <a:gd name="T92" fmla="*/ 84 w 880"/>
                        <a:gd name="T93" fmla="*/ 394 h 410"/>
                        <a:gd name="T94" fmla="*/ 0 w 880"/>
                        <a:gd name="T95" fmla="*/ 336 h 410"/>
                        <a:gd name="T96" fmla="*/ 11 w 880"/>
                        <a:gd name="T97" fmla="*/ 196 h 410"/>
                        <a:gd name="T98" fmla="*/ 58 w 880"/>
                        <a:gd name="T99" fmla="*/ 0 h 410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880"/>
                        <a:gd name="T151" fmla="*/ 0 h 410"/>
                        <a:gd name="T152" fmla="*/ 880 w 880"/>
                        <a:gd name="T153" fmla="*/ 410 h 410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880" h="410">
                          <a:moveTo>
                            <a:pt x="233" y="0"/>
                          </a:moveTo>
                          <a:lnTo>
                            <a:pt x="309" y="10"/>
                          </a:lnTo>
                          <a:lnTo>
                            <a:pt x="247" y="92"/>
                          </a:lnTo>
                          <a:lnTo>
                            <a:pt x="191" y="160"/>
                          </a:lnTo>
                          <a:lnTo>
                            <a:pt x="155" y="209"/>
                          </a:lnTo>
                          <a:lnTo>
                            <a:pt x="144" y="230"/>
                          </a:lnTo>
                          <a:lnTo>
                            <a:pt x="146" y="247"/>
                          </a:lnTo>
                          <a:lnTo>
                            <a:pt x="160" y="259"/>
                          </a:lnTo>
                          <a:lnTo>
                            <a:pt x="187" y="271"/>
                          </a:lnTo>
                          <a:lnTo>
                            <a:pt x="225" y="284"/>
                          </a:lnTo>
                          <a:lnTo>
                            <a:pt x="264" y="293"/>
                          </a:lnTo>
                          <a:lnTo>
                            <a:pt x="319" y="303"/>
                          </a:lnTo>
                          <a:lnTo>
                            <a:pt x="371" y="308"/>
                          </a:lnTo>
                          <a:lnTo>
                            <a:pt x="434" y="311"/>
                          </a:lnTo>
                          <a:lnTo>
                            <a:pt x="492" y="308"/>
                          </a:lnTo>
                          <a:lnTo>
                            <a:pt x="551" y="303"/>
                          </a:lnTo>
                          <a:lnTo>
                            <a:pt x="614" y="295"/>
                          </a:lnTo>
                          <a:lnTo>
                            <a:pt x="636" y="298"/>
                          </a:lnTo>
                          <a:lnTo>
                            <a:pt x="645" y="301"/>
                          </a:lnTo>
                          <a:lnTo>
                            <a:pt x="648" y="308"/>
                          </a:lnTo>
                          <a:lnTo>
                            <a:pt x="640" y="322"/>
                          </a:lnTo>
                          <a:lnTo>
                            <a:pt x="631" y="330"/>
                          </a:lnTo>
                          <a:lnTo>
                            <a:pt x="643" y="333"/>
                          </a:lnTo>
                          <a:lnTo>
                            <a:pt x="731" y="324"/>
                          </a:lnTo>
                          <a:lnTo>
                            <a:pt x="751" y="327"/>
                          </a:lnTo>
                          <a:lnTo>
                            <a:pt x="763" y="332"/>
                          </a:lnTo>
                          <a:lnTo>
                            <a:pt x="768" y="340"/>
                          </a:lnTo>
                          <a:lnTo>
                            <a:pt x="760" y="347"/>
                          </a:lnTo>
                          <a:lnTo>
                            <a:pt x="744" y="353"/>
                          </a:lnTo>
                          <a:lnTo>
                            <a:pt x="725" y="360"/>
                          </a:lnTo>
                          <a:lnTo>
                            <a:pt x="739" y="365"/>
                          </a:lnTo>
                          <a:lnTo>
                            <a:pt x="777" y="363"/>
                          </a:lnTo>
                          <a:lnTo>
                            <a:pt x="808" y="365"/>
                          </a:lnTo>
                          <a:lnTo>
                            <a:pt x="839" y="371"/>
                          </a:lnTo>
                          <a:lnTo>
                            <a:pt x="873" y="380"/>
                          </a:lnTo>
                          <a:lnTo>
                            <a:pt x="880" y="387"/>
                          </a:lnTo>
                          <a:lnTo>
                            <a:pt x="878" y="396"/>
                          </a:lnTo>
                          <a:lnTo>
                            <a:pt x="863" y="402"/>
                          </a:lnTo>
                          <a:lnTo>
                            <a:pt x="832" y="405"/>
                          </a:lnTo>
                          <a:lnTo>
                            <a:pt x="780" y="407"/>
                          </a:lnTo>
                          <a:lnTo>
                            <a:pt x="724" y="405"/>
                          </a:lnTo>
                          <a:lnTo>
                            <a:pt x="660" y="408"/>
                          </a:lnTo>
                          <a:lnTo>
                            <a:pt x="617" y="410"/>
                          </a:lnTo>
                          <a:lnTo>
                            <a:pt x="537" y="407"/>
                          </a:lnTo>
                          <a:lnTo>
                            <a:pt x="496" y="402"/>
                          </a:lnTo>
                          <a:lnTo>
                            <a:pt x="436" y="396"/>
                          </a:lnTo>
                          <a:lnTo>
                            <a:pt x="336" y="394"/>
                          </a:lnTo>
                          <a:lnTo>
                            <a:pt x="0" y="336"/>
                          </a:lnTo>
                          <a:lnTo>
                            <a:pt x="41" y="196"/>
                          </a:lnTo>
                          <a:lnTo>
                            <a:pt x="233" y="0"/>
                          </a:lnTo>
                          <a:close/>
                        </a:path>
                      </a:pathLst>
                    </a:custGeom>
                    <a:solidFill>
                      <a:srgbClr val="FF9F00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43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27" y="1686"/>
                      <a:ext cx="70" cy="22"/>
                    </a:xfrm>
                    <a:custGeom>
                      <a:avLst/>
                      <a:gdLst>
                        <a:gd name="T0" fmla="*/ 0 w 140"/>
                        <a:gd name="T1" fmla="*/ 0 h 22"/>
                        <a:gd name="T2" fmla="*/ 18 w 140"/>
                        <a:gd name="T3" fmla="*/ 20 h 22"/>
                        <a:gd name="T4" fmla="*/ 25 w 140"/>
                        <a:gd name="T5" fmla="*/ 20 h 22"/>
                        <a:gd name="T6" fmla="*/ 35 w 140"/>
                        <a:gd name="T7" fmla="*/ 22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0"/>
                        <a:gd name="T13" fmla="*/ 0 h 22"/>
                        <a:gd name="T14" fmla="*/ 140 w 140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0" h="22">
                          <a:moveTo>
                            <a:pt x="0" y="0"/>
                          </a:moveTo>
                          <a:lnTo>
                            <a:pt x="72" y="20"/>
                          </a:lnTo>
                          <a:lnTo>
                            <a:pt x="103" y="20"/>
                          </a:lnTo>
                          <a:lnTo>
                            <a:pt x="140" y="2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742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50" y="1365"/>
                    <a:ext cx="442" cy="615"/>
                    <a:chOff x="450" y="1365"/>
                    <a:chExt cx="442" cy="615"/>
                  </a:xfrm>
                </p:grpSpPr>
                <p:sp>
                  <p:nvSpPr>
                    <p:cNvPr id="57427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50" y="1365"/>
                      <a:ext cx="442" cy="615"/>
                    </a:xfrm>
                    <a:custGeom>
                      <a:avLst/>
                      <a:gdLst>
                        <a:gd name="T0" fmla="*/ 115 w 885"/>
                        <a:gd name="T1" fmla="*/ 16 h 615"/>
                        <a:gd name="T2" fmla="*/ 109 w 885"/>
                        <a:gd name="T3" fmla="*/ 58 h 615"/>
                        <a:gd name="T4" fmla="*/ 100 w 885"/>
                        <a:gd name="T5" fmla="*/ 99 h 615"/>
                        <a:gd name="T6" fmla="*/ 88 w 885"/>
                        <a:gd name="T7" fmla="*/ 137 h 615"/>
                        <a:gd name="T8" fmla="*/ 77 w 885"/>
                        <a:gd name="T9" fmla="*/ 198 h 615"/>
                        <a:gd name="T10" fmla="*/ 68 w 885"/>
                        <a:gd name="T11" fmla="*/ 241 h 615"/>
                        <a:gd name="T12" fmla="*/ 65 w 885"/>
                        <a:gd name="T13" fmla="*/ 270 h 615"/>
                        <a:gd name="T14" fmla="*/ 62 w 885"/>
                        <a:gd name="T15" fmla="*/ 307 h 615"/>
                        <a:gd name="T16" fmla="*/ 65 w 885"/>
                        <a:gd name="T17" fmla="*/ 336 h 615"/>
                        <a:gd name="T18" fmla="*/ 78 w 885"/>
                        <a:gd name="T19" fmla="*/ 352 h 615"/>
                        <a:gd name="T20" fmla="*/ 98 w 885"/>
                        <a:gd name="T21" fmla="*/ 369 h 615"/>
                        <a:gd name="T22" fmla="*/ 116 w 885"/>
                        <a:gd name="T23" fmla="*/ 382 h 615"/>
                        <a:gd name="T24" fmla="*/ 130 w 885"/>
                        <a:gd name="T25" fmla="*/ 392 h 615"/>
                        <a:gd name="T26" fmla="*/ 143 w 885"/>
                        <a:gd name="T27" fmla="*/ 408 h 615"/>
                        <a:gd name="T28" fmla="*/ 152 w 885"/>
                        <a:gd name="T29" fmla="*/ 416 h 615"/>
                        <a:gd name="T30" fmla="*/ 160 w 885"/>
                        <a:gd name="T31" fmla="*/ 418 h 615"/>
                        <a:gd name="T32" fmla="*/ 164 w 885"/>
                        <a:gd name="T33" fmla="*/ 431 h 615"/>
                        <a:gd name="T34" fmla="*/ 185 w 885"/>
                        <a:gd name="T35" fmla="*/ 436 h 615"/>
                        <a:gd name="T36" fmla="*/ 210 w 885"/>
                        <a:gd name="T37" fmla="*/ 442 h 615"/>
                        <a:gd name="T38" fmla="*/ 220 w 885"/>
                        <a:gd name="T39" fmla="*/ 449 h 615"/>
                        <a:gd name="T40" fmla="*/ 220 w 885"/>
                        <a:gd name="T41" fmla="*/ 460 h 615"/>
                        <a:gd name="T42" fmla="*/ 210 w 885"/>
                        <a:gd name="T43" fmla="*/ 472 h 615"/>
                        <a:gd name="T44" fmla="*/ 193 w 885"/>
                        <a:gd name="T45" fmla="*/ 482 h 615"/>
                        <a:gd name="T46" fmla="*/ 180 w 885"/>
                        <a:gd name="T47" fmla="*/ 484 h 615"/>
                        <a:gd name="T48" fmla="*/ 196 w 885"/>
                        <a:gd name="T49" fmla="*/ 505 h 615"/>
                        <a:gd name="T50" fmla="*/ 204 w 885"/>
                        <a:gd name="T51" fmla="*/ 522 h 615"/>
                        <a:gd name="T52" fmla="*/ 201 w 885"/>
                        <a:gd name="T53" fmla="*/ 537 h 615"/>
                        <a:gd name="T54" fmla="*/ 192 w 885"/>
                        <a:gd name="T55" fmla="*/ 541 h 615"/>
                        <a:gd name="T56" fmla="*/ 175 w 885"/>
                        <a:gd name="T57" fmla="*/ 536 h 615"/>
                        <a:gd name="T58" fmla="*/ 168 w 885"/>
                        <a:gd name="T59" fmla="*/ 537 h 615"/>
                        <a:gd name="T60" fmla="*/ 167 w 885"/>
                        <a:gd name="T61" fmla="*/ 548 h 615"/>
                        <a:gd name="T62" fmla="*/ 173 w 885"/>
                        <a:gd name="T63" fmla="*/ 563 h 615"/>
                        <a:gd name="T64" fmla="*/ 184 w 885"/>
                        <a:gd name="T65" fmla="*/ 594 h 615"/>
                        <a:gd name="T66" fmla="*/ 182 w 885"/>
                        <a:gd name="T67" fmla="*/ 611 h 615"/>
                        <a:gd name="T68" fmla="*/ 175 w 885"/>
                        <a:gd name="T69" fmla="*/ 615 h 615"/>
                        <a:gd name="T70" fmla="*/ 157 w 885"/>
                        <a:gd name="T71" fmla="*/ 606 h 615"/>
                        <a:gd name="T72" fmla="*/ 134 w 885"/>
                        <a:gd name="T73" fmla="*/ 592 h 615"/>
                        <a:gd name="T74" fmla="*/ 109 w 885"/>
                        <a:gd name="T75" fmla="*/ 559 h 615"/>
                        <a:gd name="T76" fmla="*/ 88 w 885"/>
                        <a:gd name="T77" fmla="*/ 528 h 615"/>
                        <a:gd name="T78" fmla="*/ 66 w 885"/>
                        <a:gd name="T79" fmla="*/ 490 h 615"/>
                        <a:gd name="T80" fmla="*/ 42 w 885"/>
                        <a:gd name="T81" fmla="*/ 454 h 615"/>
                        <a:gd name="T82" fmla="*/ 17 w 885"/>
                        <a:gd name="T83" fmla="*/ 419 h 615"/>
                        <a:gd name="T84" fmla="*/ 4 w 885"/>
                        <a:gd name="T85" fmla="*/ 397 h 615"/>
                        <a:gd name="T86" fmla="*/ 0 w 885"/>
                        <a:gd name="T87" fmla="*/ 368 h 615"/>
                        <a:gd name="T88" fmla="*/ 6 w 885"/>
                        <a:gd name="T89" fmla="*/ 344 h 615"/>
                        <a:gd name="T90" fmla="*/ 28 w 885"/>
                        <a:gd name="T91" fmla="*/ 282 h 615"/>
                        <a:gd name="T92" fmla="*/ 43 w 885"/>
                        <a:gd name="T93" fmla="*/ 222 h 615"/>
                        <a:gd name="T94" fmla="*/ 79 w 885"/>
                        <a:gd name="T95" fmla="*/ 0 h 61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885"/>
                        <a:gd name="T145" fmla="*/ 0 h 615"/>
                        <a:gd name="T146" fmla="*/ 885 w 885"/>
                        <a:gd name="T147" fmla="*/ 615 h 615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885" h="615">
                          <a:moveTo>
                            <a:pt x="319" y="0"/>
                          </a:moveTo>
                          <a:lnTo>
                            <a:pt x="461" y="16"/>
                          </a:lnTo>
                          <a:lnTo>
                            <a:pt x="454" y="36"/>
                          </a:lnTo>
                          <a:lnTo>
                            <a:pt x="439" y="58"/>
                          </a:lnTo>
                          <a:lnTo>
                            <a:pt x="423" y="77"/>
                          </a:lnTo>
                          <a:lnTo>
                            <a:pt x="401" y="99"/>
                          </a:lnTo>
                          <a:lnTo>
                            <a:pt x="377" y="119"/>
                          </a:lnTo>
                          <a:lnTo>
                            <a:pt x="353" y="137"/>
                          </a:lnTo>
                          <a:lnTo>
                            <a:pt x="338" y="162"/>
                          </a:lnTo>
                          <a:lnTo>
                            <a:pt x="310" y="198"/>
                          </a:lnTo>
                          <a:lnTo>
                            <a:pt x="283" y="230"/>
                          </a:lnTo>
                          <a:lnTo>
                            <a:pt x="273" y="241"/>
                          </a:lnTo>
                          <a:lnTo>
                            <a:pt x="266" y="254"/>
                          </a:lnTo>
                          <a:lnTo>
                            <a:pt x="261" y="270"/>
                          </a:lnTo>
                          <a:lnTo>
                            <a:pt x="255" y="288"/>
                          </a:lnTo>
                          <a:lnTo>
                            <a:pt x="250" y="307"/>
                          </a:lnTo>
                          <a:lnTo>
                            <a:pt x="252" y="323"/>
                          </a:lnTo>
                          <a:lnTo>
                            <a:pt x="261" y="336"/>
                          </a:lnTo>
                          <a:lnTo>
                            <a:pt x="278" y="347"/>
                          </a:lnTo>
                          <a:lnTo>
                            <a:pt x="315" y="352"/>
                          </a:lnTo>
                          <a:lnTo>
                            <a:pt x="353" y="360"/>
                          </a:lnTo>
                          <a:lnTo>
                            <a:pt x="393" y="369"/>
                          </a:lnTo>
                          <a:lnTo>
                            <a:pt x="439" y="380"/>
                          </a:lnTo>
                          <a:lnTo>
                            <a:pt x="466" y="382"/>
                          </a:lnTo>
                          <a:lnTo>
                            <a:pt x="495" y="386"/>
                          </a:lnTo>
                          <a:lnTo>
                            <a:pt x="523" y="392"/>
                          </a:lnTo>
                          <a:lnTo>
                            <a:pt x="550" y="399"/>
                          </a:lnTo>
                          <a:lnTo>
                            <a:pt x="573" y="408"/>
                          </a:lnTo>
                          <a:lnTo>
                            <a:pt x="595" y="419"/>
                          </a:lnTo>
                          <a:lnTo>
                            <a:pt x="610" y="416"/>
                          </a:lnTo>
                          <a:lnTo>
                            <a:pt x="629" y="415"/>
                          </a:lnTo>
                          <a:lnTo>
                            <a:pt x="641" y="418"/>
                          </a:lnTo>
                          <a:lnTo>
                            <a:pt x="648" y="422"/>
                          </a:lnTo>
                          <a:lnTo>
                            <a:pt x="658" y="431"/>
                          </a:lnTo>
                          <a:lnTo>
                            <a:pt x="693" y="432"/>
                          </a:lnTo>
                          <a:lnTo>
                            <a:pt x="741" y="436"/>
                          </a:lnTo>
                          <a:lnTo>
                            <a:pt x="794" y="440"/>
                          </a:lnTo>
                          <a:lnTo>
                            <a:pt x="840" y="442"/>
                          </a:lnTo>
                          <a:lnTo>
                            <a:pt x="869" y="445"/>
                          </a:lnTo>
                          <a:lnTo>
                            <a:pt x="881" y="449"/>
                          </a:lnTo>
                          <a:lnTo>
                            <a:pt x="885" y="455"/>
                          </a:lnTo>
                          <a:lnTo>
                            <a:pt x="881" y="460"/>
                          </a:lnTo>
                          <a:lnTo>
                            <a:pt x="866" y="466"/>
                          </a:lnTo>
                          <a:lnTo>
                            <a:pt x="840" y="472"/>
                          </a:lnTo>
                          <a:lnTo>
                            <a:pt x="806" y="479"/>
                          </a:lnTo>
                          <a:lnTo>
                            <a:pt x="775" y="482"/>
                          </a:lnTo>
                          <a:lnTo>
                            <a:pt x="746" y="483"/>
                          </a:lnTo>
                          <a:lnTo>
                            <a:pt x="722" y="484"/>
                          </a:lnTo>
                          <a:lnTo>
                            <a:pt x="759" y="496"/>
                          </a:lnTo>
                          <a:lnTo>
                            <a:pt x="787" y="505"/>
                          </a:lnTo>
                          <a:lnTo>
                            <a:pt x="806" y="513"/>
                          </a:lnTo>
                          <a:lnTo>
                            <a:pt x="816" y="522"/>
                          </a:lnTo>
                          <a:lnTo>
                            <a:pt x="814" y="532"/>
                          </a:lnTo>
                          <a:lnTo>
                            <a:pt x="806" y="537"/>
                          </a:lnTo>
                          <a:lnTo>
                            <a:pt x="792" y="540"/>
                          </a:lnTo>
                          <a:lnTo>
                            <a:pt x="768" y="541"/>
                          </a:lnTo>
                          <a:lnTo>
                            <a:pt x="735" y="539"/>
                          </a:lnTo>
                          <a:lnTo>
                            <a:pt x="703" y="536"/>
                          </a:lnTo>
                          <a:lnTo>
                            <a:pt x="686" y="535"/>
                          </a:lnTo>
                          <a:lnTo>
                            <a:pt x="674" y="537"/>
                          </a:lnTo>
                          <a:lnTo>
                            <a:pt x="667" y="542"/>
                          </a:lnTo>
                          <a:lnTo>
                            <a:pt x="670" y="548"/>
                          </a:lnTo>
                          <a:lnTo>
                            <a:pt x="681" y="554"/>
                          </a:lnTo>
                          <a:lnTo>
                            <a:pt x="694" y="563"/>
                          </a:lnTo>
                          <a:lnTo>
                            <a:pt x="722" y="581"/>
                          </a:lnTo>
                          <a:lnTo>
                            <a:pt x="737" y="594"/>
                          </a:lnTo>
                          <a:lnTo>
                            <a:pt x="737" y="603"/>
                          </a:lnTo>
                          <a:lnTo>
                            <a:pt x="730" y="611"/>
                          </a:lnTo>
                          <a:lnTo>
                            <a:pt x="718" y="614"/>
                          </a:lnTo>
                          <a:lnTo>
                            <a:pt x="701" y="615"/>
                          </a:lnTo>
                          <a:lnTo>
                            <a:pt x="665" y="610"/>
                          </a:lnTo>
                          <a:lnTo>
                            <a:pt x="629" y="606"/>
                          </a:lnTo>
                          <a:lnTo>
                            <a:pt x="597" y="603"/>
                          </a:lnTo>
                          <a:lnTo>
                            <a:pt x="538" y="592"/>
                          </a:lnTo>
                          <a:lnTo>
                            <a:pt x="492" y="578"/>
                          </a:lnTo>
                          <a:lnTo>
                            <a:pt x="437" y="559"/>
                          </a:lnTo>
                          <a:lnTo>
                            <a:pt x="398" y="544"/>
                          </a:lnTo>
                          <a:lnTo>
                            <a:pt x="355" y="528"/>
                          </a:lnTo>
                          <a:lnTo>
                            <a:pt x="310" y="509"/>
                          </a:lnTo>
                          <a:lnTo>
                            <a:pt x="267" y="490"/>
                          </a:lnTo>
                          <a:lnTo>
                            <a:pt x="214" y="469"/>
                          </a:lnTo>
                          <a:lnTo>
                            <a:pt x="170" y="454"/>
                          </a:lnTo>
                          <a:lnTo>
                            <a:pt x="113" y="436"/>
                          </a:lnTo>
                          <a:lnTo>
                            <a:pt x="69" y="419"/>
                          </a:lnTo>
                          <a:lnTo>
                            <a:pt x="43" y="408"/>
                          </a:lnTo>
                          <a:lnTo>
                            <a:pt x="19" y="397"/>
                          </a:lnTo>
                          <a:lnTo>
                            <a:pt x="2" y="382"/>
                          </a:lnTo>
                          <a:lnTo>
                            <a:pt x="0" y="368"/>
                          </a:lnTo>
                          <a:lnTo>
                            <a:pt x="7" y="355"/>
                          </a:lnTo>
                          <a:lnTo>
                            <a:pt x="24" y="344"/>
                          </a:lnTo>
                          <a:lnTo>
                            <a:pt x="55" y="331"/>
                          </a:lnTo>
                          <a:lnTo>
                            <a:pt x="113" y="282"/>
                          </a:lnTo>
                          <a:lnTo>
                            <a:pt x="154" y="248"/>
                          </a:lnTo>
                          <a:lnTo>
                            <a:pt x="175" y="222"/>
                          </a:lnTo>
                          <a:lnTo>
                            <a:pt x="286" y="50"/>
                          </a:lnTo>
                          <a:lnTo>
                            <a:pt x="319" y="0"/>
                          </a:lnTo>
                          <a:close/>
                        </a:path>
                      </a:pathLst>
                    </a:custGeom>
                    <a:solidFill>
                      <a:srgbClr val="FFBF1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7428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8" y="1668"/>
                      <a:ext cx="287" cy="171"/>
                      <a:chOff x="498" y="1668"/>
                      <a:chExt cx="287" cy="171"/>
                    </a:xfrm>
                  </p:grpSpPr>
                  <p:sp>
                    <p:nvSpPr>
                      <p:cNvPr id="57429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9" y="1785"/>
                        <a:ext cx="23" cy="54"/>
                      </a:xfrm>
                      <a:custGeom>
                        <a:avLst/>
                        <a:gdLst>
                          <a:gd name="T0" fmla="*/ 10 w 46"/>
                          <a:gd name="T1" fmla="*/ 0 h 54"/>
                          <a:gd name="T2" fmla="*/ 11 w 46"/>
                          <a:gd name="T3" fmla="*/ 7 h 54"/>
                          <a:gd name="T4" fmla="*/ 12 w 46"/>
                          <a:gd name="T5" fmla="*/ 16 h 54"/>
                          <a:gd name="T6" fmla="*/ 12 w 46"/>
                          <a:gd name="T7" fmla="*/ 25 h 54"/>
                          <a:gd name="T8" fmla="*/ 10 w 46"/>
                          <a:gd name="T9" fmla="*/ 37 h 54"/>
                          <a:gd name="T10" fmla="*/ 7 w 46"/>
                          <a:gd name="T11" fmla="*/ 43 h 54"/>
                          <a:gd name="T12" fmla="*/ 5 w 46"/>
                          <a:gd name="T13" fmla="*/ 49 h 54"/>
                          <a:gd name="T14" fmla="*/ 0 w 46"/>
                          <a:gd name="T15" fmla="*/ 54 h 5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6"/>
                          <a:gd name="T25" fmla="*/ 0 h 54"/>
                          <a:gd name="T26" fmla="*/ 46 w 46"/>
                          <a:gd name="T27" fmla="*/ 54 h 5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6" h="54">
                            <a:moveTo>
                              <a:pt x="38" y="0"/>
                            </a:moveTo>
                            <a:lnTo>
                              <a:pt x="43" y="7"/>
                            </a:lnTo>
                            <a:lnTo>
                              <a:pt x="46" y="16"/>
                            </a:lnTo>
                            <a:lnTo>
                              <a:pt x="45" y="25"/>
                            </a:lnTo>
                            <a:lnTo>
                              <a:pt x="38" y="37"/>
                            </a:lnTo>
                            <a:lnTo>
                              <a:pt x="31" y="43"/>
                            </a:lnTo>
                            <a:lnTo>
                              <a:pt x="17" y="49"/>
                            </a:lnTo>
                            <a:lnTo>
                              <a:pt x="0" y="54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7430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6" y="1796"/>
                        <a:ext cx="19" cy="42"/>
                      </a:xfrm>
                      <a:custGeom>
                        <a:avLst/>
                        <a:gdLst>
                          <a:gd name="T0" fmla="*/ 7 w 37"/>
                          <a:gd name="T1" fmla="*/ 0 h 42"/>
                          <a:gd name="T2" fmla="*/ 9 w 37"/>
                          <a:gd name="T3" fmla="*/ 11 h 42"/>
                          <a:gd name="T4" fmla="*/ 10 w 37"/>
                          <a:gd name="T5" fmla="*/ 17 h 42"/>
                          <a:gd name="T6" fmla="*/ 9 w 37"/>
                          <a:gd name="T7" fmla="*/ 24 h 42"/>
                          <a:gd name="T8" fmla="*/ 7 w 37"/>
                          <a:gd name="T9" fmla="*/ 30 h 42"/>
                          <a:gd name="T10" fmla="*/ 5 w 37"/>
                          <a:gd name="T11" fmla="*/ 35 h 42"/>
                          <a:gd name="T12" fmla="*/ 0 w 37"/>
                          <a:gd name="T13" fmla="*/ 42 h 4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7"/>
                          <a:gd name="T22" fmla="*/ 0 h 42"/>
                          <a:gd name="T23" fmla="*/ 37 w 37"/>
                          <a:gd name="T24" fmla="*/ 42 h 4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7" h="42">
                            <a:moveTo>
                              <a:pt x="25" y="0"/>
                            </a:moveTo>
                            <a:lnTo>
                              <a:pt x="34" y="11"/>
                            </a:lnTo>
                            <a:lnTo>
                              <a:pt x="37" y="17"/>
                            </a:lnTo>
                            <a:lnTo>
                              <a:pt x="34" y="24"/>
                            </a:lnTo>
                            <a:lnTo>
                              <a:pt x="27" y="30"/>
                            </a:lnTo>
                            <a:lnTo>
                              <a:pt x="17" y="35"/>
                            </a:lnTo>
                            <a:lnTo>
                              <a:pt x="0" y="4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7431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" y="1668"/>
                        <a:ext cx="33" cy="101"/>
                      </a:xfrm>
                      <a:custGeom>
                        <a:avLst/>
                        <a:gdLst>
                          <a:gd name="T0" fmla="*/ 16 w 67"/>
                          <a:gd name="T1" fmla="*/ 0 h 101"/>
                          <a:gd name="T2" fmla="*/ 11 w 67"/>
                          <a:gd name="T3" fmla="*/ 11 h 101"/>
                          <a:gd name="T4" fmla="*/ 6 w 67"/>
                          <a:gd name="T5" fmla="*/ 26 h 101"/>
                          <a:gd name="T6" fmla="*/ 3 w 67"/>
                          <a:gd name="T7" fmla="*/ 40 h 101"/>
                          <a:gd name="T8" fmla="*/ 1 w 67"/>
                          <a:gd name="T9" fmla="*/ 50 h 101"/>
                          <a:gd name="T10" fmla="*/ 0 w 67"/>
                          <a:gd name="T11" fmla="*/ 62 h 101"/>
                          <a:gd name="T12" fmla="*/ 0 w 67"/>
                          <a:gd name="T13" fmla="*/ 73 h 101"/>
                          <a:gd name="T14" fmla="*/ 1 w 67"/>
                          <a:gd name="T15" fmla="*/ 85 h 101"/>
                          <a:gd name="T16" fmla="*/ 4 w 67"/>
                          <a:gd name="T17" fmla="*/ 101 h 101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67"/>
                          <a:gd name="T28" fmla="*/ 0 h 101"/>
                          <a:gd name="T29" fmla="*/ 67 w 67"/>
                          <a:gd name="T30" fmla="*/ 101 h 101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67" h="101">
                            <a:moveTo>
                              <a:pt x="67" y="0"/>
                            </a:moveTo>
                            <a:lnTo>
                              <a:pt x="46" y="11"/>
                            </a:lnTo>
                            <a:lnTo>
                              <a:pt x="26" y="26"/>
                            </a:lnTo>
                            <a:lnTo>
                              <a:pt x="14" y="40"/>
                            </a:lnTo>
                            <a:lnTo>
                              <a:pt x="5" y="50"/>
                            </a:lnTo>
                            <a:lnTo>
                              <a:pt x="0" y="62"/>
                            </a:lnTo>
                            <a:lnTo>
                              <a:pt x="0" y="73"/>
                            </a:lnTo>
                            <a:lnTo>
                              <a:pt x="5" y="85"/>
                            </a:lnTo>
                            <a:lnTo>
                              <a:pt x="19" y="101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57395" name="Group 36"/>
                <p:cNvGrpSpPr>
                  <a:grpSpLocks/>
                </p:cNvGrpSpPr>
                <p:nvPr/>
              </p:nvGrpSpPr>
              <p:grpSpPr bwMode="auto">
                <a:xfrm>
                  <a:off x="259" y="10"/>
                  <a:ext cx="912" cy="1421"/>
                  <a:chOff x="259" y="10"/>
                  <a:chExt cx="912" cy="1421"/>
                </a:xfrm>
              </p:grpSpPr>
              <p:grpSp>
                <p:nvGrpSpPr>
                  <p:cNvPr id="5739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59" y="10"/>
                    <a:ext cx="912" cy="1421"/>
                    <a:chOff x="259" y="10"/>
                    <a:chExt cx="912" cy="1421"/>
                  </a:xfrm>
                </p:grpSpPr>
                <p:grpSp>
                  <p:nvGrpSpPr>
                    <p:cNvPr id="57403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" y="137"/>
                      <a:ext cx="282" cy="372"/>
                      <a:chOff x="259" y="137"/>
                      <a:chExt cx="282" cy="372"/>
                    </a:xfrm>
                  </p:grpSpPr>
                  <p:grpSp>
                    <p:nvGrpSpPr>
                      <p:cNvPr id="57418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" y="272"/>
                        <a:ext cx="208" cy="211"/>
                        <a:chOff x="259" y="272"/>
                        <a:chExt cx="208" cy="211"/>
                      </a:xfrm>
                    </p:grpSpPr>
                    <p:sp>
                      <p:nvSpPr>
                        <p:cNvPr id="57422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" y="272"/>
                          <a:ext cx="208" cy="211"/>
                        </a:xfrm>
                        <a:custGeom>
                          <a:avLst/>
                          <a:gdLst>
                            <a:gd name="T0" fmla="*/ 60 w 416"/>
                            <a:gd name="T1" fmla="*/ 0 h 211"/>
                            <a:gd name="T2" fmla="*/ 40 w 416"/>
                            <a:gd name="T3" fmla="*/ 8 h 211"/>
                            <a:gd name="T4" fmla="*/ 36 w 416"/>
                            <a:gd name="T5" fmla="*/ 12 h 211"/>
                            <a:gd name="T6" fmla="*/ 40 w 416"/>
                            <a:gd name="T7" fmla="*/ 42 h 211"/>
                            <a:gd name="T8" fmla="*/ 34 w 416"/>
                            <a:gd name="T9" fmla="*/ 42 h 211"/>
                            <a:gd name="T10" fmla="*/ 30 w 416"/>
                            <a:gd name="T11" fmla="*/ 45 h 211"/>
                            <a:gd name="T12" fmla="*/ 28 w 416"/>
                            <a:gd name="T13" fmla="*/ 88 h 211"/>
                            <a:gd name="T14" fmla="*/ 24 w 416"/>
                            <a:gd name="T15" fmla="*/ 85 h 211"/>
                            <a:gd name="T16" fmla="*/ 13 w 416"/>
                            <a:gd name="T17" fmla="*/ 97 h 211"/>
                            <a:gd name="T18" fmla="*/ 2 w 416"/>
                            <a:gd name="T19" fmla="*/ 118 h 211"/>
                            <a:gd name="T20" fmla="*/ 0 w 416"/>
                            <a:gd name="T21" fmla="*/ 139 h 211"/>
                            <a:gd name="T22" fmla="*/ 3 w 416"/>
                            <a:gd name="T23" fmla="*/ 159 h 211"/>
                            <a:gd name="T24" fmla="*/ 7 w 416"/>
                            <a:gd name="T25" fmla="*/ 171 h 211"/>
                            <a:gd name="T26" fmla="*/ 11 w 416"/>
                            <a:gd name="T27" fmla="*/ 178 h 211"/>
                            <a:gd name="T28" fmla="*/ 18 w 416"/>
                            <a:gd name="T29" fmla="*/ 174 h 211"/>
                            <a:gd name="T30" fmla="*/ 26 w 416"/>
                            <a:gd name="T31" fmla="*/ 172 h 211"/>
                            <a:gd name="T32" fmla="*/ 32 w 416"/>
                            <a:gd name="T33" fmla="*/ 175 h 211"/>
                            <a:gd name="T34" fmla="*/ 40 w 416"/>
                            <a:gd name="T35" fmla="*/ 180 h 211"/>
                            <a:gd name="T36" fmla="*/ 47 w 416"/>
                            <a:gd name="T37" fmla="*/ 190 h 211"/>
                            <a:gd name="T38" fmla="*/ 56 w 416"/>
                            <a:gd name="T39" fmla="*/ 211 h 211"/>
                            <a:gd name="T40" fmla="*/ 81 w 416"/>
                            <a:gd name="T41" fmla="*/ 209 h 211"/>
                            <a:gd name="T42" fmla="*/ 104 w 416"/>
                            <a:gd name="T43" fmla="*/ 190 h 211"/>
                            <a:gd name="T44" fmla="*/ 68 w 416"/>
                            <a:gd name="T45" fmla="*/ 0 h 211"/>
                            <a:gd name="T46" fmla="*/ 60 w 416"/>
                            <a:gd name="T47" fmla="*/ 0 h 211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w 416"/>
                            <a:gd name="T73" fmla="*/ 0 h 211"/>
                            <a:gd name="T74" fmla="*/ 416 w 416"/>
                            <a:gd name="T75" fmla="*/ 211 h 211"/>
                          </a:gdLst>
                          <a:ahLst/>
                          <a:cxnLst>
                            <a:cxn ang="T48">
                              <a:pos x="T0" y="T1"/>
                            </a:cxn>
                            <a:cxn ang="T49">
                              <a:pos x="T2" y="T3"/>
                            </a:cxn>
                            <a:cxn ang="T50">
                              <a:pos x="T4" y="T5"/>
                            </a:cxn>
                            <a:cxn ang="T51">
                              <a:pos x="T6" y="T7"/>
                            </a:cxn>
                            <a:cxn ang="T52">
                              <a:pos x="T8" y="T9"/>
                            </a:cxn>
                            <a:cxn ang="T53">
                              <a:pos x="T10" y="T11"/>
                            </a:cxn>
                            <a:cxn ang="T54">
                              <a:pos x="T12" y="T13"/>
                            </a:cxn>
                            <a:cxn ang="T55">
                              <a:pos x="T14" y="T15"/>
                            </a:cxn>
                            <a:cxn ang="T56">
                              <a:pos x="T16" y="T17"/>
                            </a:cxn>
                            <a:cxn ang="T57">
                              <a:pos x="T18" y="T19"/>
                            </a:cxn>
                            <a:cxn ang="T58">
                              <a:pos x="T20" y="T21"/>
                            </a:cxn>
                            <a:cxn ang="T59">
                              <a:pos x="T22" y="T23"/>
                            </a:cxn>
                            <a:cxn ang="T60">
                              <a:pos x="T24" y="T25"/>
                            </a:cxn>
                            <a:cxn ang="T61">
                              <a:pos x="T26" y="T27"/>
                            </a:cxn>
                            <a:cxn ang="T62">
                              <a:pos x="T28" y="T29"/>
                            </a:cxn>
                            <a:cxn ang="T63">
                              <a:pos x="T30" y="T31"/>
                            </a:cxn>
                            <a:cxn ang="T64">
                              <a:pos x="T32" y="T33"/>
                            </a:cxn>
                            <a:cxn ang="T65">
                              <a:pos x="T34" y="T35"/>
                            </a:cxn>
                            <a:cxn ang="T66">
                              <a:pos x="T36" y="T37"/>
                            </a:cxn>
                            <a:cxn ang="T67">
                              <a:pos x="T38" y="T39"/>
                            </a:cxn>
                            <a:cxn ang="T68">
                              <a:pos x="T40" y="T41"/>
                            </a:cxn>
                            <a:cxn ang="T69">
                              <a:pos x="T42" y="T43"/>
                            </a:cxn>
                            <a:cxn ang="T70">
                              <a:pos x="T44" y="T45"/>
                            </a:cxn>
                            <a:cxn ang="T71">
                              <a:pos x="T46" y="T47"/>
                            </a:cxn>
                          </a:cxnLst>
                          <a:rect l="T72" t="T73" r="T74" b="T75"/>
                          <a:pathLst>
                            <a:path w="416" h="211">
                              <a:moveTo>
                                <a:pt x="240" y="0"/>
                              </a:moveTo>
                              <a:lnTo>
                                <a:pt x="157" y="8"/>
                              </a:lnTo>
                              <a:lnTo>
                                <a:pt x="142" y="12"/>
                              </a:lnTo>
                              <a:lnTo>
                                <a:pt x="159" y="42"/>
                              </a:lnTo>
                              <a:lnTo>
                                <a:pt x="133" y="42"/>
                              </a:lnTo>
                              <a:lnTo>
                                <a:pt x="123" y="45"/>
                              </a:lnTo>
                              <a:lnTo>
                                <a:pt x="113" y="88"/>
                              </a:lnTo>
                              <a:lnTo>
                                <a:pt x="96" y="85"/>
                              </a:lnTo>
                              <a:lnTo>
                                <a:pt x="53" y="97"/>
                              </a:lnTo>
                              <a:lnTo>
                                <a:pt x="8" y="118"/>
                              </a:lnTo>
                              <a:lnTo>
                                <a:pt x="0" y="139"/>
                              </a:lnTo>
                              <a:lnTo>
                                <a:pt x="10" y="159"/>
                              </a:lnTo>
                              <a:lnTo>
                                <a:pt x="29" y="171"/>
                              </a:lnTo>
                              <a:lnTo>
                                <a:pt x="44" y="178"/>
                              </a:lnTo>
                              <a:lnTo>
                                <a:pt x="70" y="174"/>
                              </a:lnTo>
                              <a:lnTo>
                                <a:pt x="101" y="172"/>
                              </a:lnTo>
                              <a:lnTo>
                                <a:pt x="128" y="175"/>
                              </a:lnTo>
                              <a:lnTo>
                                <a:pt x="157" y="180"/>
                              </a:lnTo>
                              <a:lnTo>
                                <a:pt x="188" y="190"/>
                              </a:lnTo>
                              <a:lnTo>
                                <a:pt x="224" y="211"/>
                              </a:lnTo>
                              <a:lnTo>
                                <a:pt x="322" y="209"/>
                              </a:lnTo>
                              <a:lnTo>
                                <a:pt x="416" y="190"/>
                              </a:lnTo>
                              <a:lnTo>
                                <a:pt x="271" y="0"/>
                              </a:lnTo>
                              <a:lnTo>
                                <a:pt x="2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23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" y="360"/>
                          <a:ext cx="79" cy="28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24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" y="313"/>
                          <a:ext cx="59" cy="11"/>
                        </a:xfrm>
                        <a:prstGeom prst="line">
                          <a:avLst/>
                        </a:pr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57419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" y="345"/>
                        <a:ext cx="81" cy="141"/>
                      </a:xfrm>
                      <a:custGeom>
                        <a:avLst/>
                        <a:gdLst>
                          <a:gd name="T0" fmla="*/ 0 w 161"/>
                          <a:gd name="T1" fmla="*/ 12 h 141"/>
                          <a:gd name="T2" fmla="*/ 21 w 161"/>
                          <a:gd name="T3" fmla="*/ 0 h 141"/>
                          <a:gd name="T4" fmla="*/ 41 w 161"/>
                          <a:gd name="T5" fmla="*/ 126 h 141"/>
                          <a:gd name="T6" fmla="*/ 17 w 161"/>
                          <a:gd name="T7" fmla="*/ 141 h 141"/>
                          <a:gd name="T8" fmla="*/ 0 w 161"/>
                          <a:gd name="T9" fmla="*/ 12 h 14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1"/>
                          <a:gd name="T16" fmla="*/ 0 h 141"/>
                          <a:gd name="T17" fmla="*/ 161 w 161"/>
                          <a:gd name="T18" fmla="*/ 141 h 14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1" h="141">
                            <a:moveTo>
                              <a:pt x="0" y="12"/>
                            </a:moveTo>
                            <a:lnTo>
                              <a:pt x="84" y="0"/>
                            </a:lnTo>
                            <a:lnTo>
                              <a:pt x="161" y="126"/>
                            </a:lnTo>
                            <a:lnTo>
                              <a:pt x="66" y="141"/>
                            </a:lnTo>
                            <a:lnTo>
                              <a:pt x="0" y="12"/>
                            </a:lnTo>
                            <a:close/>
                          </a:path>
                        </a:pathLst>
                      </a:custGeom>
                      <a:solidFill>
                        <a:srgbClr val="DFDFF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7420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" y="383"/>
                        <a:ext cx="80" cy="126"/>
                      </a:xfrm>
                      <a:custGeom>
                        <a:avLst/>
                        <a:gdLst>
                          <a:gd name="T0" fmla="*/ 26 w 159"/>
                          <a:gd name="T1" fmla="*/ 0 h 126"/>
                          <a:gd name="T2" fmla="*/ 13 w 159"/>
                          <a:gd name="T3" fmla="*/ 1 h 126"/>
                          <a:gd name="T4" fmla="*/ 5 w 159"/>
                          <a:gd name="T5" fmla="*/ 25 h 126"/>
                          <a:gd name="T6" fmla="*/ 4 w 159"/>
                          <a:gd name="T7" fmla="*/ 37 h 126"/>
                          <a:gd name="T8" fmla="*/ 5 w 159"/>
                          <a:gd name="T9" fmla="*/ 49 h 126"/>
                          <a:gd name="T10" fmla="*/ 12 w 159"/>
                          <a:gd name="T11" fmla="*/ 67 h 126"/>
                          <a:gd name="T12" fmla="*/ 4 w 159"/>
                          <a:gd name="T13" fmla="*/ 86 h 126"/>
                          <a:gd name="T14" fmla="*/ 0 w 159"/>
                          <a:gd name="T15" fmla="*/ 100 h 126"/>
                          <a:gd name="T16" fmla="*/ 2 w 159"/>
                          <a:gd name="T17" fmla="*/ 114 h 126"/>
                          <a:gd name="T18" fmla="*/ 6 w 159"/>
                          <a:gd name="T19" fmla="*/ 126 h 126"/>
                          <a:gd name="T20" fmla="*/ 18 w 159"/>
                          <a:gd name="T21" fmla="*/ 124 h 126"/>
                          <a:gd name="T22" fmla="*/ 31 w 159"/>
                          <a:gd name="T23" fmla="*/ 115 h 126"/>
                          <a:gd name="T24" fmla="*/ 36 w 159"/>
                          <a:gd name="T25" fmla="*/ 100 h 126"/>
                          <a:gd name="T26" fmla="*/ 40 w 159"/>
                          <a:gd name="T27" fmla="*/ 25 h 126"/>
                          <a:gd name="T28" fmla="*/ 31 w 159"/>
                          <a:gd name="T29" fmla="*/ 16 h 126"/>
                          <a:gd name="T30" fmla="*/ 26 w 159"/>
                          <a:gd name="T31" fmla="*/ 0 h 12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59"/>
                          <a:gd name="T49" fmla="*/ 0 h 126"/>
                          <a:gd name="T50" fmla="*/ 159 w 159"/>
                          <a:gd name="T51" fmla="*/ 126 h 12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59" h="126">
                            <a:moveTo>
                              <a:pt x="101" y="0"/>
                            </a:moveTo>
                            <a:lnTo>
                              <a:pt x="51" y="1"/>
                            </a:lnTo>
                            <a:lnTo>
                              <a:pt x="20" y="25"/>
                            </a:lnTo>
                            <a:lnTo>
                              <a:pt x="15" y="37"/>
                            </a:lnTo>
                            <a:lnTo>
                              <a:pt x="20" y="49"/>
                            </a:lnTo>
                            <a:lnTo>
                              <a:pt x="46" y="67"/>
                            </a:lnTo>
                            <a:lnTo>
                              <a:pt x="15" y="86"/>
                            </a:lnTo>
                            <a:lnTo>
                              <a:pt x="0" y="100"/>
                            </a:lnTo>
                            <a:lnTo>
                              <a:pt x="8" y="114"/>
                            </a:lnTo>
                            <a:lnTo>
                              <a:pt x="24" y="126"/>
                            </a:lnTo>
                            <a:lnTo>
                              <a:pt x="70" y="124"/>
                            </a:lnTo>
                            <a:lnTo>
                              <a:pt x="121" y="115"/>
                            </a:lnTo>
                            <a:lnTo>
                              <a:pt x="142" y="100"/>
                            </a:lnTo>
                            <a:lnTo>
                              <a:pt x="159" y="25"/>
                            </a:lnTo>
                            <a:lnTo>
                              <a:pt x="121" y="16"/>
                            </a:lnTo>
                            <a:lnTo>
                              <a:pt x="10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7421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" y="137"/>
                        <a:ext cx="184" cy="236"/>
                      </a:xfrm>
                      <a:custGeom>
                        <a:avLst/>
                        <a:gdLst>
                          <a:gd name="T0" fmla="*/ 38 w 369"/>
                          <a:gd name="T1" fmla="*/ 226 h 236"/>
                          <a:gd name="T2" fmla="*/ 26 w 369"/>
                          <a:gd name="T3" fmla="*/ 235 h 236"/>
                          <a:gd name="T4" fmla="*/ 22 w 369"/>
                          <a:gd name="T5" fmla="*/ 236 h 236"/>
                          <a:gd name="T6" fmla="*/ 19 w 369"/>
                          <a:gd name="T7" fmla="*/ 233 h 236"/>
                          <a:gd name="T8" fmla="*/ 16 w 369"/>
                          <a:gd name="T9" fmla="*/ 224 h 236"/>
                          <a:gd name="T10" fmla="*/ 5 w 369"/>
                          <a:gd name="T11" fmla="*/ 180 h 236"/>
                          <a:gd name="T12" fmla="*/ 0 w 369"/>
                          <a:gd name="T13" fmla="*/ 144 h 236"/>
                          <a:gd name="T14" fmla="*/ 2 w 369"/>
                          <a:gd name="T15" fmla="*/ 102 h 236"/>
                          <a:gd name="T16" fmla="*/ 6 w 369"/>
                          <a:gd name="T17" fmla="*/ 62 h 236"/>
                          <a:gd name="T18" fmla="*/ 9 w 369"/>
                          <a:gd name="T19" fmla="*/ 62 h 236"/>
                          <a:gd name="T20" fmla="*/ 16 w 369"/>
                          <a:gd name="T21" fmla="*/ 69 h 236"/>
                          <a:gd name="T22" fmla="*/ 29 w 369"/>
                          <a:gd name="T23" fmla="*/ 84 h 236"/>
                          <a:gd name="T24" fmla="*/ 30 w 369"/>
                          <a:gd name="T25" fmla="*/ 54 h 236"/>
                          <a:gd name="T26" fmla="*/ 33 w 369"/>
                          <a:gd name="T27" fmla="*/ 39 h 236"/>
                          <a:gd name="T28" fmla="*/ 40 w 369"/>
                          <a:gd name="T29" fmla="*/ 32 h 236"/>
                          <a:gd name="T30" fmla="*/ 49 w 369"/>
                          <a:gd name="T31" fmla="*/ 29 h 236"/>
                          <a:gd name="T32" fmla="*/ 60 w 369"/>
                          <a:gd name="T33" fmla="*/ 29 h 236"/>
                          <a:gd name="T34" fmla="*/ 61 w 369"/>
                          <a:gd name="T35" fmla="*/ 18 h 236"/>
                          <a:gd name="T36" fmla="*/ 62 w 369"/>
                          <a:gd name="T37" fmla="*/ 9 h 236"/>
                          <a:gd name="T38" fmla="*/ 66 w 369"/>
                          <a:gd name="T39" fmla="*/ 1 h 236"/>
                          <a:gd name="T40" fmla="*/ 72 w 369"/>
                          <a:gd name="T41" fmla="*/ 0 h 236"/>
                          <a:gd name="T42" fmla="*/ 82 w 369"/>
                          <a:gd name="T43" fmla="*/ 3 h 236"/>
                          <a:gd name="T44" fmla="*/ 75 w 369"/>
                          <a:gd name="T45" fmla="*/ 19 h 236"/>
                          <a:gd name="T46" fmla="*/ 82 w 369"/>
                          <a:gd name="T47" fmla="*/ 45 h 236"/>
                          <a:gd name="T48" fmla="*/ 92 w 369"/>
                          <a:gd name="T49" fmla="*/ 75 h 236"/>
                          <a:gd name="T50" fmla="*/ 38 w 369"/>
                          <a:gd name="T51" fmla="*/ 226 h 2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369"/>
                          <a:gd name="T79" fmla="*/ 0 h 236"/>
                          <a:gd name="T80" fmla="*/ 369 w 369"/>
                          <a:gd name="T81" fmla="*/ 236 h 236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369" h="236">
                            <a:moveTo>
                              <a:pt x="153" y="226"/>
                            </a:moveTo>
                            <a:lnTo>
                              <a:pt x="106" y="235"/>
                            </a:lnTo>
                            <a:lnTo>
                              <a:pt x="91" y="236"/>
                            </a:lnTo>
                            <a:lnTo>
                              <a:pt x="77" y="233"/>
                            </a:lnTo>
                            <a:lnTo>
                              <a:pt x="67" y="224"/>
                            </a:lnTo>
                            <a:lnTo>
                              <a:pt x="21" y="180"/>
                            </a:lnTo>
                            <a:lnTo>
                              <a:pt x="0" y="144"/>
                            </a:lnTo>
                            <a:lnTo>
                              <a:pt x="9" y="102"/>
                            </a:lnTo>
                            <a:lnTo>
                              <a:pt x="24" y="62"/>
                            </a:lnTo>
                            <a:lnTo>
                              <a:pt x="36" y="62"/>
                            </a:lnTo>
                            <a:lnTo>
                              <a:pt x="67" y="69"/>
                            </a:lnTo>
                            <a:lnTo>
                              <a:pt x="117" y="84"/>
                            </a:lnTo>
                            <a:lnTo>
                              <a:pt x="122" y="54"/>
                            </a:lnTo>
                            <a:lnTo>
                              <a:pt x="132" y="39"/>
                            </a:lnTo>
                            <a:lnTo>
                              <a:pt x="160" y="32"/>
                            </a:lnTo>
                            <a:lnTo>
                              <a:pt x="196" y="29"/>
                            </a:lnTo>
                            <a:lnTo>
                              <a:pt x="240" y="29"/>
                            </a:lnTo>
                            <a:lnTo>
                              <a:pt x="245" y="18"/>
                            </a:lnTo>
                            <a:lnTo>
                              <a:pt x="250" y="9"/>
                            </a:lnTo>
                            <a:lnTo>
                              <a:pt x="266" y="1"/>
                            </a:lnTo>
                            <a:lnTo>
                              <a:pt x="288" y="0"/>
                            </a:lnTo>
                            <a:lnTo>
                              <a:pt x="328" y="3"/>
                            </a:lnTo>
                            <a:lnTo>
                              <a:pt x="302" y="19"/>
                            </a:lnTo>
                            <a:lnTo>
                              <a:pt x="328" y="45"/>
                            </a:lnTo>
                            <a:lnTo>
                              <a:pt x="369" y="75"/>
                            </a:lnTo>
                            <a:lnTo>
                              <a:pt x="153" y="22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7404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5" y="10"/>
                      <a:ext cx="586" cy="579"/>
                      <a:chOff x="585" y="10"/>
                      <a:chExt cx="586" cy="579"/>
                    </a:xfrm>
                  </p:grpSpPr>
                  <p:grpSp>
                    <p:nvGrpSpPr>
                      <p:cNvPr id="57408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5" y="10"/>
                        <a:ext cx="358" cy="579"/>
                        <a:chOff x="585" y="10"/>
                        <a:chExt cx="358" cy="579"/>
                      </a:xfrm>
                    </p:grpSpPr>
                    <p:sp>
                      <p:nvSpPr>
                        <p:cNvPr id="57416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5" y="10"/>
                          <a:ext cx="358" cy="579"/>
                        </a:xfrm>
                        <a:custGeom>
                          <a:avLst/>
                          <a:gdLst>
                            <a:gd name="T0" fmla="*/ 7 w 717"/>
                            <a:gd name="T1" fmla="*/ 194 h 579"/>
                            <a:gd name="T2" fmla="*/ 17 w 717"/>
                            <a:gd name="T3" fmla="*/ 149 h 579"/>
                            <a:gd name="T4" fmla="*/ 30 w 717"/>
                            <a:gd name="T5" fmla="*/ 104 h 579"/>
                            <a:gd name="T6" fmla="*/ 43 w 717"/>
                            <a:gd name="T7" fmla="*/ 61 h 579"/>
                            <a:gd name="T8" fmla="*/ 71 w 717"/>
                            <a:gd name="T9" fmla="*/ 24 h 579"/>
                            <a:gd name="T10" fmla="*/ 68 w 717"/>
                            <a:gd name="T11" fmla="*/ 65 h 579"/>
                            <a:gd name="T12" fmla="*/ 96 w 717"/>
                            <a:gd name="T13" fmla="*/ 0 h 579"/>
                            <a:gd name="T14" fmla="*/ 92 w 717"/>
                            <a:gd name="T15" fmla="*/ 21 h 579"/>
                            <a:gd name="T16" fmla="*/ 90 w 717"/>
                            <a:gd name="T17" fmla="*/ 48 h 579"/>
                            <a:gd name="T18" fmla="*/ 112 w 717"/>
                            <a:gd name="T19" fmla="*/ 0 h 579"/>
                            <a:gd name="T20" fmla="*/ 93 w 717"/>
                            <a:gd name="T21" fmla="*/ 67 h 579"/>
                            <a:gd name="T22" fmla="*/ 91 w 717"/>
                            <a:gd name="T23" fmla="*/ 92 h 579"/>
                            <a:gd name="T24" fmla="*/ 101 w 717"/>
                            <a:gd name="T25" fmla="*/ 61 h 579"/>
                            <a:gd name="T26" fmla="*/ 122 w 717"/>
                            <a:gd name="T27" fmla="*/ 39 h 579"/>
                            <a:gd name="T28" fmla="*/ 142 w 717"/>
                            <a:gd name="T29" fmla="*/ 37 h 579"/>
                            <a:gd name="T30" fmla="*/ 121 w 717"/>
                            <a:gd name="T31" fmla="*/ 67 h 579"/>
                            <a:gd name="T32" fmla="*/ 114 w 717"/>
                            <a:gd name="T33" fmla="*/ 103 h 579"/>
                            <a:gd name="T34" fmla="*/ 115 w 717"/>
                            <a:gd name="T35" fmla="*/ 123 h 579"/>
                            <a:gd name="T36" fmla="*/ 121 w 717"/>
                            <a:gd name="T37" fmla="*/ 124 h 579"/>
                            <a:gd name="T38" fmla="*/ 132 w 717"/>
                            <a:gd name="T39" fmla="*/ 136 h 579"/>
                            <a:gd name="T40" fmla="*/ 146 w 717"/>
                            <a:gd name="T41" fmla="*/ 162 h 579"/>
                            <a:gd name="T42" fmla="*/ 143 w 717"/>
                            <a:gd name="T43" fmla="*/ 174 h 579"/>
                            <a:gd name="T44" fmla="*/ 142 w 717"/>
                            <a:gd name="T45" fmla="*/ 184 h 579"/>
                            <a:gd name="T46" fmla="*/ 145 w 717"/>
                            <a:gd name="T47" fmla="*/ 200 h 579"/>
                            <a:gd name="T48" fmla="*/ 148 w 717"/>
                            <a:gd name="T49" fmla="*/ 212 h 579"/>
                            <a:gd name="T50" fmla="*/ 155 w 717"/>
                            <a:gd name="T51" fmla="*/ 224 h 579"/>
                            <a:gd name="T52" fmla="*/ 163 w 717"/>
                            <a:gd name="T53" fmla="*/ 233 h 579"/>
                            <a:gd name="T54" fmla="*/ 172 w 717"/>
                            <a:gd name="T55" fmla="*/ 239 h 579"/>
                            <a:gd name="T56" fmla="*/ 179 w 717"/>
                            <a:gd name="T57" fmla="*/ 242 h 579"/>
                            <a:gd name="T58" fmla="*/ 169 w 717"/>
                            <a:gd name="T59" fmla="*/ 269 h 579"/>
                            <a:gd name="T60" fmla="*/ 162 w 717"/>
                            <a:gd name="T61" fmla="*/ 296 h 579"/>
                            <a:gd name="T62" fmla="*/ 155 w 717"/>
                            <a:gd name="T63" fmla="*/ 327 h 579"/>
                            <a:gd name="T64" fmla="*/ 148 w 717"/>
                            <a:gd name="T65" fmla="*/ 358 h 579"/>
                            <a:gd name="T66" fmla="*/ 142 w 717"/>
                            <a:gd name="T67" fmla="*/ 391 h 579"/>
                            <a:gd name="T68" fmla="*/ 131 w 717"/>
                            <a:gd name="T69" fmla="*/ 407 h 579"/>
                            <a:gd name="T70" fmla="*/ 113 w 717"/>
                            <a:gd name="T71" fmla="*/ 410 h 579"/>
                            <a:gd name="T72" fmla="*/ 101 w 717"/>
                            <a:gd name="T73" fmla="*/ 401 h 579"/>
                            <a:gd name="T74" fmla="*/ 94 w 717"/>
                            <a:gd name="T75" fmla="*/ 395 h 579"/>
                            <a:gd name="T76" fmla="*/ 86 w 717"/>
                            <a:gd name="T77" fmla="*/ 405 h 579"/>
                            <a:gd name="T78" fmla="*/ 88 w 717"/>
                            <a:gd name="T79" fmla="*/ 439 h 579"/>
                            <a:gd name="T80" fmla="*/ 96 w 717"/>
                            <a:gd name="T81" fmla="*/ 478 h 579"/>
                            <a:gd name="T82" fmla="*/ 100 w 717"/>
                            <a:gd name="T83" fmla="*/ 503 h 579"/>
                            <a:gd name="T84" fmla="*/ 100 w 717"/>
                            <a:gd name="T85" fmla="*/ 524 h 579"/>
                            <a:gd name="T86" fmla="*/ 92 w 717"/>
                            <a:gd name="T87" fmla="*/ 579 h 579"/>
                            <a:gd name="T88" fmla="*/ 5 w 717"/>
                            <a:gd name="T89" fmla="*/ 557 h 579"/>
                            <a:gd name="T90" fmla="*/ 1 w 717"/>
                            <a:gd name="T91" fmla="*/ 386 h 579"/>
                            <a:gd name="T92" fmla="*/ 0 w 717"/>
                            <a:gd name="T93" fmla="*/ 286 h 579"/>
                            <a:gd name="T94" fmla="*/ 2 w 717"/>
                            <a:gd name="T95" fmla="*/ 230 h 579"/>
                            <a:gd name="T96" fmla="*/ 7 w 717"/>
                            <a:gd name="T97" fmla="*/ 194 h 579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717"/>
                            <a:gd name="T148" fmla="*/ 0 h 579"/>
                            <a:gd name="T149" fmla="*/ 717 w 717"/>
                            <a:gd name="T150" fmla="*/ 579 h 579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717" h="579">
                              <a:moveTo>
                                <a:pt x="29" y="194"/>
                              </a:moveTo>
                              <a:lnTo>
                                <a:pt x="69" y="149"/>
                              </a:lnTo>
                              <a:lnTo>
                                <a:pt x="122" y="104"/>
                              </a:lnTo>
                              <a:lnTo>
                                <a:pt x="173" y="61"/>
                              </a:lnTo>
                              <a:lnTo>
                                <a:pt x="286" y="24"/>
                              </a:lnTo>
                              <a:lnTo>
                                <a:pt x="273" y="65"/>
                              </a:lnTo>
                              <a:lnTo>
                                <a:pt x="386" y="0"/>
                              </a:lnTo>
                              <a:lnTo>
                                <a:pt x="370" y="21"/>
                              </a:lnTo>
                              <a:lnTo>
                                <a:pt x="360" y="48"/>
                              </a:lnTo>
                              <a:lnTo>
                                <a:pt x="451" y="0"/>
                              </a:lnTo>
                              <a:lnTo>
                                <a:pt x="374" y="67"/>
                              </a:lnTo>
                              <a:lnTo>
                                <a:pt x="364" y="92"/>
                              </a:lnTo>
                              <a:lnTo>
                                <a:pt x="406" y="61"/>
                              </a:lnTo>
                              <a:lnTo>
                                <a:pt x="489" y="39"/>
                              </a:lnTo>
                              <a:lnTo>
                                <a:pt x="569" y="37"/>
                              </a:lnTo>
                              <a:lnTo>
                                <a:pt x="487" y="67"/>
                              </a:lnTo>
                              <a:lnTo>
                                <a:pt x="456" y="103"/>
                              </a:lnTo>
                              <a:lnTo>
                                <a:pt x="461" y="123"/>
                              </a:lnTo>
                              <a:lnTo>
                                <a:pt x="487" y="124"/>
                              </a:lnTo>
                              <a:lnTo>
                                <a:pt x="528" y="136"/>
                              </a:lnTo>
                              <a:lnTo>
                                <a:pt x="586" y="162"/>
                              </a:lnTo>
                              <a:lnTo>
                                <a:pt x="574" y="174"/>
                              </a:lnTo>
                              <a:lnTo>
                                <a:pt x="571" y="184"/>
                              </a:lnTo>
                              <a:lnTo>
                                <a:pt x="580" y="200"/>
                              </a:lnTo>
                              <a:lnTo>
                                <a:pt x="595" y="212"/>
                              </a:lnTo>
                              <a:lnTo>
                                <a:pt x="621" y="224"/>
                              </a:lnTo>
                              <a:lnTo>
                                <a:pt x="655" y="233"/>
                              </a:lnTo>
                              <a:lnTo>
                                <a:pt x="688" y="239"/>
                              </a:lnTo>
                              <a:lnTo>
                                <a:pt x="717" y="242"/>
                              </a:lnTo>
                              <a:lnTo>
                                <a:pt x="677" y="269"/>
                              </a:lnTo>
                              <a:lnTo>
                                <a:pt x="650" y="296"/>
                              </a:lnTo>
                              <a:lnTo>
                                <a:pt x="621" y="327"/>
                              </a:lnTo>
                              <a:lnTo>
                                <a:pt x="595" y="358"/>
                              </a:lnTo>
                              <a:lnTo>
                                <a:pt x="571" y="391"/>
                              </a:lnTo>
                              <a:lnTo>
                                <a:pt x="525" y="407"/>
                              </a:lnTo>
                              <a:lnTo>
                                <a:pt x="454" y="410"/>
                              </a:lnTo>
                              <a:lnTo>
                                <a:pt x="406" y="401"/>
                              </a:lnTo>
                              <a:lnTo>
                                <a:pt x="376" y="395"/>
                              </a:lnTo>
                              <a:lnTo>
                                <a:pt x="346" y="405"/>
                              </a:lnTo>
                              <a:lnTo>
                                <a:pt x="355" y="439"/>
                              </a:lnTo>
                              <a:lnTo>
                                <a:pt x="384" y="478"/>
                              </a:lnTo>
                              <a:lnTo>
                                <a:pt x="401" y="503"/>
                              </a:lnTo>
                              <a:lnTo>
                                <a:pt x="401" y="524"/>
                              </a:lnTo>
                              <a:lnTo>
                                <a:pt x="370" y="579"/>
                              </a:lnTo>
                              <a:lnTo>
                                <a:pt x="21" y="557"/>
                              </a:lnTo>
                              <a:lnTo>
                                <a:pt x="5" y="386"/>
                              </a:lnTo>
                              <a:lnTo>
                                <a:pt x="0" y="286"/>
                              </a:lnTo>
                              <a:lnTo>
                                <a:pt x="10" y="230"/>
                              </a:lnTo>
                              <a:lnTo>
                                <a:pt x="29" y="1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57417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5" y="167"/>
                          <a:ext cx="57" cy="17"/>
                        </a:xfrm>
                        <a:custGeom>
                          <a:avLst/>
                          <a:gdLst>
                            <a:gd name="T0" fmla="*/ 29 w 113"/>
                            <a:gd name="T1" fmla="*/ 17 h 17"/>
                            <a:gd name="T2" fmla="*/ 24 w 113"/>
                            <a:gd name="T3" fmla="*/ 11 h 17"/>
                            <a:gd name="T4" fmla="*/ 17 w 113"/>
                            <a:gd name="T5" fmla="*/ 5 h 17"/>
                            <a:gd name="T6" fmla="*/ 12 w 113"/>
                            <a:gd name="T7" fmla="*/ 0 h 17"/>
                            <a:gd name="T8" fmla="*/ 6 w 113"/>
                            <a:gd name="T9" fmla="*/ 3 h 17"/>
                            <a:gd name="T10" fmla="*/ 0 w 113"/>
                            <a:gd name="T11" fmla="*/ 12 h 17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3"/>
                            <a:gd name="T19" fmla="*/ 0 h 17"/>
                            <a:gd name="T20" fmla="*/ 113 w 113"/>
                            <a:gd name="T21" fmla="*/ 17 h 17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3" h="17">
                              <a:moveTo>
                                <a:pt x="113" y="17"/>
                              </a:moveTo>
                              <a:lnTo>
                                <a:pt x="93" y="11"/>
                              </a:lnTo>
                              <a:lnTo>
                                <a:pt x="67" y="5"/>
                              </a:lnTo>
                              <a:lnTo>
                                <a:pt x="47" y="0"/>
                              </a:lnTo>
                              <a:lnTo>
                                <a:pt x="23" y="3"/>
                              </a:lnTo>
                              <a:lnTo>
                                <a:pt x="0" y="12"/>
                              </a:lnTo>
                            </a:path>
                          </a:pathLst>
                        </a:custGeom>
                        <a:noFill/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57409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1" y="249"/>
                        <a:ext cx="430" cy="283"/>
                        <a:chOff x="741" y="249"/>
                        <a:chExt cx="430" cy="283"/>
                      </a:xfrm>
                    </p:grpSpPr>
                    <p:sp>
                      <p:nvSpPr>
                        <p:cNvPr id="57410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41" y="249"/>
                          <a:ext cx="430" cy="283"/>
                        </a:xfrm>
                        <a:custGeom>
                          <a:avLst/>
                          <a:gdLst>
                            <a:gd name="T0" fmla="*/ 0 w 859"/>
                            <a:gd name="T1" fmla="*/ 165 h 283"/>
                            <a:gd name="T2" fmla="*/ 21 w 859"/>
                            <a:gd name="T3" fmla="*/ 133 h 283"/>
                            <a:gd name="T4" fmla="*/ 50 w 859"/>
                            <a:gd name="T5" fmla="*/ 154 h 283"/>
                            <a:gd name="T6" fmla="*/ 66 w 859"/>
                            <a:gd name="T7" fmla="*/ 129 h 283"/>
                            <a:gd name="T8" fmla="*/ 79 w 859"/>
                            <a:gd name="T9" fmla="*/ 77 h 283"/>
                            <a:gd name="T10" fmla="*/ 92 w 859"/>
                            <a:gd name="T11" fmla="*/ 30 h 283"/>
                            <a:gd name="T12" fmla="*/ 99 w 859"/>
                            <a:gd name="T13" fmla="*/ 0 h 283"/>
                            <a:gd name="T14" fmla="*/ 113 w 859"/>
                            <a:gd name="T15" fmla="*/ 3 h 283"/>
                            <a:gd name="T16" fmla="*/ 122 w 859"/>
                            <a:gd name="T17" fmla="*/ 11 h 283"/>
                            <a:gd name="T18" fmla="*/ 130 w 859"/>
                            <a:gd name="T19" fmla="*/ 33 h 283"/>
                            <a:gd name="T20" fmla="*/ 140 w 859"/>
                            <a:gd name="T21" fmla="*/ 63 h 283"/>
                            <a:gd name="T22" fmla="*/ 150 w 859"/>
                            <a:gd name="T23" fmla="*/ 91 h 283"/>
                            <a:gd name="T24" fmla="*/ 165 w 859"/>
                            <a:gd name="T25" fmla="*/ 118 h 283"/>
                            <a:gd name="T26" fmla="*/ 180 w 859"/>
                            <a:gd name="T27" fmla="*/ 142 h 283"/>
                            <a:gd name="T28" fmla="*/ 191 w 859"/>
                            <a:gd name="T29" fmla="*/ 160 h 283"/>
                            <a:gd name="T30" fmla="*/ 200 w 859"/>
                            <a:gd name="T31" fmla="*/ 169 h 283"/>
                            <a:gd name="T32" fmla="*/ 207 w 859"/>
                            <a:gd name="T33" fmla="*/ 173 h 283"/>
                            <a:gd name="T34" fmla="*/ 215 w 859"/>
                            <a:gd name="T35" fmla="*/ 169 h 283"/>
                            <a:gd name="T36" fmla="*/ 215 w 859"/>
                            <a:gd name="T37" fmla="*/ 192 h 283"/>
                            <a:gd name="T38" fmla="*/ 212 w 859"/>
                            <a:gd name="T39" fmla="*/ 216 h 283"/>
                            <a:gd name="T40" fmla="*/ 204 w 859"/>
                            <a:gd name="T41" fmla="*/ 245 h 283"/>
                            <a:gd name="T42" fmla="*/ 197 w 859"/>
                            <a:gd name="T43" fmla="*/ 267 h 283"/>
                            <a:gd name="T44" fmla="*/ 189 w 859"/>
                            <a:gd name="T45" fmla="*/ 277 h 283"/>
                            <a:gd name="T46" fmla="*/ 180 w 859"/>
                            <a:gd name="T47" fmla="*/ 268 h 283"/>
                            <a:gd name="T48" fmla="*/ 170 w 859"/>
                            <a:gd name="T49" fmla="*/ 255 h 283"/>
                            <a:gd name="T50" fmla="*/ 159 w 859"/>
                            <a:gd name="T51" fmla="*/ 244 h 283"/>
                            <a:gd name="T52" fmla="*/ 147 w 859"/>
                            <a:gd name="T53" fmla="*/ 235 h 283"/>
                            <a:gd name="T54" fmla="*/ 137 w 859"/>
                            <a:gd name="T55" fmla="*/ 250 h 283"/>
                            <a:gd name="T56" fmla="*/ 125 w 859"/>
                            <a:gd name="T57" fmla="*/ 268 h 283"/>
                            <a:gd name="T58" fmla="*/ 116 w 859"/>
                            <a:gd name="T59" fmla="*/ 252 h 283"/>
                            <a:gd name="T60" fmla="*/ 101 w 859"/>
                            <a:gd name="T61" fmla="*/ 230 h 283"/>
                            <a:gd name="T62" fmla="*/ 91 w 859"/>
                            <a:gd name="T63" fmla="*/ 242 h 283"/>
                            <a:gd name="T64" fmla="*/ 78 w 859"/>
                            <a:gd name="T65" fmla="*/ 256 h 283"/>
                            <a:gd name="T66" fmla="*/ 61 w 859"/>
                            <a:gd name="T67" fmla="*/ 265 h 283"/>
                            <a:gd name="T68" fmla="*/ 38 w 859"/>
                            <a:gd name="T69" fmla="*/ 277 h 283"/>
                            <a:gd name="T70" fmla="*/ 21 w 859"/>
                            <a:gd name="T71" fmla="*/ 283 h 283"/>
                            <a:gd name="T72" fmla="*/ 12 w 859"/>
                            <a:gd name="T73" fmla="*/ 255 h 283"/>
                            <a:gd name="T74" fmla="*/ 9 w 859"/>
                            <a:gd name="T75" fmla="*/ 238 h 283"/>
                            <a:gd name="T76" fmla="*/ 3 w 859"/>
                            <a:gd name="T77" fmla="*/ 198 h 283"/>
                            <a:gd name="T78" fmla="*/ 0 w 859"/>
                            <a:gd name="T79" fmla="*/ 165 h 283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w 859"/>
                            <a:gd name="T121" fmla="*/ 0 h 283"/>
                            <a:gd name="T122" fmla="*/ 859 w 859"/>
                            <a:gd name="T123" fmla="*/ 283 h 283"/>
                          </a:gdLst>
                          <a:ahLst/>
                          <a:cxnLst>
                            <a:cxn ang="T80">
                              <a:pos x="T0" y="T1"/>
                            </a:cxn>
                            <a:cxn ang="T81">
                              <a:pos x="T2" y="T3"/>
                            </a:cxn>
                            <a:cxn ang="T82">
                              <a:pos x="T4" y="T5"/>
                            </a:cxn>
                            <a:cxn ang="T83">
                              <a:pos x="T6" y="T7"/>
                            </a:cxn>
                            <a:cxn ang="T84">
                              <a:pos x="T8" y="T9"/>
                            </a:cxn>
                            <a:cxn ang="T85">
                              <a:pos x="T10" y="T11"/>
                            </a:cxn>
                            <a:cxn ang="T86">
                              <a:pos x="T12" y="T13"/>
                            </a:cxn>
                            <a:cxn ang="T87">
                              <a:pos x="T14" y="T15"/>
                            </a:cxn>
                            <a:cxn ang="T88">
                              <a:pos x="T16" y="T17"/>
                            </a:cxn>
                            <a:cxn ang="T89">
                              <a:pos x="T18" y="T19"/>
                            </a:cxn>
                            <a:cxn ang="T90">
                              <a:pos x="T20" y="T21"/>
                            </a:cxn>
                            <a:cxn ang="T91">
                              <a:pos x="T22" y="T23"/>
                            </a:cxn>
                            <a:cxn ang="T92">
                              <a:pos x="T24" y="T25"/>
                            </a:cxn>
                            <a:cxn ang="T93">
                              <a:pos x="T26" y="T27"/>
                            </a:cxn>
                            <a:cxn ang="T94">
                              <a:pos x="T28" y="T29"/>
                            </a:cxn>
                            <a:cxn ang="T95">
                              <a:pos x="T30" y="T31"/>
                            </a:cxn>
                            <a:cxn ang="T96">
                              <a:pos x="T32" y="T33"/>
                            </a:cxn>
                            <a:cxn ang="T97">
                              <a:pos x="T34" y="T35"/>
                            </a:cxn>
                            <a:cxn ang="T98">
                              <a:pos x="T36" y="T37"/>
                            </a:cxn>
                            <a:cxn ang="T99">
                              <a:pos x="T38" y="T39"/>
                            </a:cxn>
                            <a:cxn ang="T100">
                              <a:pos x="T40" y="T41"/>
                            </a:cxn>
                            <a:cxn ang="T101">
                              <a:pos x="T42" y="T43"/>
                            </a:cxn>
                            <a:cxn ang="T102">
                              <a:pos x="T44" y="T45"/>
                            </a:cxn>
                            <a:cxn ang="T103">
                              <a:pos x="T46" y="T47"/>
                            </a:cxn>
                            <a:cxn ang="T104">
                              <a:pos x="T48" y="T49"/>
                            </a:cxn>
                            <a:cxn ang="T105">
                              <a:pos x="T50" y="T51"/>
                            </a:cxn>
                            <a:cxn ang="T106">
                              <a:pos x="T52" y="T53"/>
                            </a:cxn>
                            <a:cxn ang="T107">
                              <a:pos x="T54" y="T55"/>
                            </a:cxn>
                            <a:cxn ang="T108">
                              <a:pos x="T56" y="T57"/>
                            </a:cxn>
                            <a:cxn ang="T109">
                              <a:pos x="T58" y="T59"/>
                            </a:cxn>
                            <a:cxn ang="T110">
                              <a:pos x="T60" y="T61"/>
                            </a:cxn>
                            <a:cxn ang="T111">
                              <a:pos x="T62" y="T63"/>
                            </a:cxn>
                            <a:cxn ang="T112">
                              <a:pos x="T64" y="T65"/>
                            </a:cxn>
                            <a:cxn ang="T113">
                              <a:pos x="T66" y="T67"/>
                            </a:cxn>
                            <a:cxn ang="T114">
                              <a:pos x="T68" y="T69"/>
                            </a:cxn>
                            <a:cxn ang="T115">
                              <a:pos x="T70" y="T71"/>
                            </a:cxn>
                            <a:cxn ang="T116">
                              <a:pos x="T72" y="T73"/>
                            </a:cxn>
                            <a:cxn ang="T117">
                              <a:pos x="T74" y="T75"/>
                            </a:cxn>
                            <a:cxn ang="T118">
                              <a:pos x="T76" y="T77"/>
                            </a:cxn>
                            <a:cxn ang="T119">
                              <a:pos x="T78" y="T79"/>
                            </a:cxn>
                          </a:cxnLst>
                          <a:rect l="T120" t="T121" r="T122" b="T123"/>
                          <a:pathLst>
                            <a:path w="859" h="283">
                              <a:moveTo>
                                <a:pt x="0" y="165"/>
                              </a:moveTo>
                              <a:lnTo>
                                <a:pt x="84" y="133"/>
                              </a:lnTo>
                              <a:lnTo>
                                <a:pt x="197" y="154"/>
                              </a:lnTo>
                              <a:lnTo>
                                <a:pt x="264" y="129"/>
                              </a:lnTo>
                              <a:lnTo>
                                <a:pt x="314" y="77"/>
                              </a:lnTo>
                              <a:lnTo>
                                <a:pt x="368" y="30"/>
                              </a:lnTo>
                              <a:lnTo>
                                <a:pt x="394" y="0"/>
                              </a:lnTo>
                              <a:lnTo>
                                <a:pt x="451" y="3"/>
                              </a:lnTo>
                              <a:lnTo>
                                <a:pt x="488" y="11"/>
                              </a:lnTo>
                              <a:lnTo>
                                <a:pt x="519" y="33"/>
                              </a:lnTo>
                              <a:lnTo>
                                <a:pt x="559" y="63"/>
                              </a:lnTo>
                              <a:lnTo>
                                <a:pt x="600" y="91"/>
                              </a:lnTo>
                              <a:lnTo>
                                <a:pt x="658" y="118"/>
                              </a:lnTo>
                              <a:lnTo>
                                <a:pt x="718" y="142"/>
                              </a:lnTo>
                              <a:lnTo>
                                <a:pt x="764" y="160"/>
                              </a:lnTo>
                              <a:lnTo>
                                <a:pt x="797" y="169"/>
                              </a:lnTo>
                              <a:lnTo>
                                <a:pt x="826" y="173"/>
                              </a:lnTo>
                              <a:lnTo>
                                <a:pt x="859" y="169"/>
                              </a:lnTo>
                              <a:lnTo>
                                <a:pt x="857" y="192"/>
                              </a:lnTo>
                              <a:lnTo>
                                <a:pt x="847" y="216"/>
                              </a:lnTo>
                              <a:lnTo>
                                <a:pt x="816" y="245"/>
                              </a:lnTo>
                              <a:lnTo>
                                <a:pt x="785" y="267"/>
                              </a:lnTo>
                              <a:lnTo>
                                <a:pt x="754" y="277"/>
                              </a:lnTo>
                              <a:lnTo>
                                <a:pt x="718" y="268"/>
                              </a:lnTo>
                              <a:lnTo>
                                <a:pt x="679" y="255"/>
                              </a:lnTo>
                              <a:lnTo>
                                <a:pt x="636" y="244"/>
                              </a:lnTo>
                              <a:lnTo>
                                <a:pt x="586" y="235"/>
                              </a:lnTo>
                              <a:lnTo>
                                <a:pt x="548" y="250"/>
                              </a:lnTo>
                              <a:lnTo>
                                <a:pt x="497" y="268"/>
                              </a:lnTo>
                              <a:lnTo>
                                <a:pt x="461" y="252"/>
                              </a:lnTo>
                              <a:lnTo>
                                <a:pt x="401" y="230"/>
                              </a:lnTo>
                              <a:lnTo>
                                <a:pt x="363" y="242"/>
                              </a:lnTo>
                              <a:lnTo>
                                <a:pt x="310" y="256"/>
                              </a:lnTo>
                              <a:lnTo>
                                <a:pt x="242" y="265"/>
                              </a:lnTo>
                              <a:lnTo>
                                <a:pt x="151" y="277"/>
                              </a:lnTo>
                              <a:lnTo>
                                <a:pt x="82" y="283"/>
                              </a:lnTo>
                              <a:lnTo>
                                <a:pt x="48" y="255"/>
                              </a:lnTo>
                              <a:lnTo>
                                <a:pt x="36" y="238"/>
                              </a:lnTo>
                              <a:lnTo>
                                <a:pt x="12" y="198"/>
                              </a:lnTo>
                              <a:lnTo>
                                <a:pt x="0" y="16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00"/>
                        </a:solidFill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57411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96" y="351"/>
                          <a:ext cx="349" cy="142"/>
                          <a:chOff x="796" y="351"/>
                          <a:chExt cx="349" cy="142"/>
                        </a:xfrm>
                      </p:grpSpPr>
                      <p:sp>
                        <p:nvSpPr>
                          <p:cNvPr id="57412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73" y="351"/>
                            <a:ext cx="35" cy="30"/>
                          </a:xfrm>
                          <a:custGeom>
                            <a:avLst/>
                            <a:gdLst>
                              <a:gd name="T0" fmla="*/ 3 w 70"/>
                              <a:gd name="T1" fmla="*/ 0 h 30"/>
                              <a:gd name="T2" fmla="*/ 18 w 70"/>
                              <a:gd name="T3" fmla="*/ 19 h 30"/>
                              <a:gd name="T4" fmla="*/ 0 w 70"/>
                              <a:gd name="T5" fmla="*/ 30 h 3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70"/>
                              <a:gd name="T10" fmla="*/ 0 h 30"/>
                              <a:gd name="T11" fmla="*/ 70 w 70"/>
                              <a:gd name="T12" fmla="*/ 30 h 3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70" h="30">
                                <a:moveTo>
                                  <a:pt x="13" y="0"/>
                                </a:moveTo>
                                <a:lnTo>
                                  <a:pt x="70" y="19"/>
                                </a:lnTo>
                                <a:lnTo>
                                  <a:pt x="0" y="30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413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11" y="423"/>
                            <a:ext cx="34" cy="25"/>
                          </a:xfrm>
                          <a:prstGeom prst="line">
                            <a:avLst/>
                          </a:pr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414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96" y="447"/>
                            <a:ext cx="43" cy="46"/>
                          </a:xfrm>
                          <a:custGeom>
                            <a:avLst/>
                            <a:gdLst>
                              <a:gd name="T0" fmla="*/ 22 w 85"/>
                              <a:gd name="T1" fmla="*/ 0 h 46"/>
                              <a:gd name="T2" fmla="*/ 12 w 85"/>
                              <a:gd name="T3" fmla="*/ 10 h 46"/>
                              <a:gd name="T4" fmla="*/ 7 w 85"/>
                              <a:gd name="T5" fmla="*/ 22 h 46"/>
                              <a:gd name="T6" fmla="*/ 4 w 85"/>
                              <a:gd name="T7" fmla="*/ 32 h 46"/>
                              <a:gd name="T8" fmla="*/ 0 w 85"/>
                              <a:gd name="T9" fmla="*/ 46 h 4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5"/>
                              <a:gd name="T16" fmla="*/ 0 h 46"/>
                              <a:gd name="T17" fmla="*/ 85 w 85"/>
                              <a:gd name="T18" fmla="*/ 46 h 4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5" h="46">
                                <a:moveTo>
                                  <a:pt x="85" y="0"/>
                                </a:moveTo>
                                <a:lnTo>
                                  <a:pt x="46" y="10"/>
                                </a:lnTo>
                                <a:lnTo>
                                  <a:pt x="25" y="22"/>
                                </a:lnTo>
                                <a:lnTo>
                                  <a:pt x="13" y="32"/>
                                </a:lnTo>
                                <a:lnTo>
                                  <a:pt x="0" y="46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415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09" y="447"/>
                            <a:ext cx="226" cy="35"/>
                          </a:xfrm>
                          <a:custGeom>
                            <a:avLst/>
                            <a:gdLst>
                              <a:gd name="T0" fmla="*/ 0 w 451"/>
                              <a:gd name="T1" fmla="*/ 26 h 35"/>
                              <a:gd name="T2" fmla="*/ 15 w 451"/>
                              <a:gd name="T3" fmla="*/ 16 h 35"/>
                              <a:gd name="T4" fmla="*/ 31 w 451"/>
                              <a:gd name="T5" fmla="*/ 9 h 35"/>
                              <a:gd name="T6" fmla="*/ 45 w 451"/>
                              <a:gd name="T7" fmla="*/ 2 h 35"/>
                              <a:gd name="T8" fmla="*/ 58 w 451"/>
                              <a:gd name="T9" fmla="*/ 0 h 35"/>
                              <a:gd name="T10" fmla="*/ 71 w 451"/>
                              <a:gd name="T11" fmla="*/ 3 h 35"/>
                              <a:gd name="T12" fmla="*/ 84 w 451"/>
                              <a:gd name="T13" fmla="*/ 9 h 35"/>
                              <a:gd name="T14" fmla="*/ 97 w 451"/>
                              <a:gd name="T15" fmla="*/ 18 h 35"/>
                              <a:gd name="T16" fmla="*/ 113 w 451"/>
                              <a:gd name="T17" fmla="*/ 35 h 35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451"/>
                              <a:gd name="T28" fmla="*/ 0 h 35"/>
                              <a:gd name="T29" fmla="*/ 451 w 451"/>
                              <a:gd name="T30" fmla="*/ 35 h 35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451" h="35">
                                <a:moveTo>
                                  <a:pt x="0" y="26"/>
                                </a:moveTo>
                                <a:lnTo>
                                  <a:pt x="57" y="16"/>
                                </a:lnTo>
                                <a:lnTo>
                                  <a:pt x="124" y="9"/>
                                </a:lnTo>
                                <a:lnTo>
                                  <a:pt x="180" y="2"/>
                                </a:lnTo>
                                <a:lnTo>
                                  <a:pt x="230" y="0"/>
                                </a:lnTo>
                                <a:lnTo>
                                  <a:pt x="281" y="3"/>
                                </a:lnTo>
                                <a:lnTo>
                                  <a:pt x="333" y="9"/>
                                </a:lnTo>
                                <a:lnTo>
                                  <a:pt x="388" y="18"/>
                                </a:lnTo>
                                <a:lnTo>
                                  <a:pt x="451" y="35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7405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" y="889"/>
                      <a:ext cx="475" cy="542"/>
                      <a:chOff x="394" y="889"/>
                      <a:chExt cx="475" cy="542"/>
                    </a:xfrm>
                  </p:grpSpPr>
                  <p:sp>
                    <p:nvSpPr>
                      <p:cNvPr id="5740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2" y="1222"/>
                        <a:ext cx="140" cy="195"/>
                      </a:xfrm>
                      <a:custGeom>
                        <a:avLst/>
                        <a:gdLst>
                          <a:gd name="T0" fmla="*/ 47 w 282"/>
                          <a:gd name="T1" fmla="*/ 0 h 195"/>
                          <a:gd name="T2" fmla="*/ 70 w 282"/>
                          <a:gd name="T3" fmla="*/ 0 h 195"/>
                          <a:gd name="T4" fmla="*/ 68 w 282"/>
                          <a:gd name="T5" fmla="*/ 28 h 195"/>
                          <a:gd name="T6" fmla="*/ 65 w 282"/>
                          <a:gd name="T7" fmla="*/ 59 h 195"/>
                          <a:gd name="T8" fmla="*/ 60 w 282"/>
                          <a:gd name="T9" fmla="*/ 86 h 195"/>
                          <a:gd name="T10" fmla="*/ 53 w 282"/>
                          <a:gd name="T11" fmla="*/ 109 h 195"/>
                          <a:gd name="T12" fmla="*/ 43 w 282"/>
                          <a:gd name="T13" fmla="*/ 133 h 195"/>
                          <a:gd name="T14" fmla="*/ 34 w 282"/>
                          <a:gd name="T15" fmla="*/ 152 h 195"/>
                          <a:gd name="T16" fmla="*/ 24 w 282"/>
                          <a:gd name="T17" fmla="*/ 179 h 195"/>
                          <a:gd name="T18" fmla="*/ 19 w 282"/>
                          <a:gd name="T19" fmla="*/ 191 h 195"/>
                          <a:gd name="T20" fmla="*/ 15 w 282"/>
                          <a:gd name="T21" fmla="*/ 194 h 195"/>
                          <a:gd name="T22" fmla="*/ 9 w 282"/>
                          <a:gd name="T23" fmla="*/ 195 h 195"/>
                          <a:gd name="T24" fmla="*/ 0 w 282"/>
                          <a:gd name="T25" fmla="*/ 179 h 195"/>
                          <a:gd name="T26" fmla="*/ 47 w 282"/>
                          <a:gd name="T27" fmla="*/ 0 h 195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82"/>
                          <a:gd name="T43" fmla="*/ 0 h 195"/>
                          <a:gd name="T44" fmla="*/ 282 w 282"/>
                          <a:gd name="T45" fmla="*/ 195 h 195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82" h="195">
                            <a:moveTo>
                              <a:pt x="189" y="0"/>
                            </a:moveTo>
                            <a:lnTo>
                              <a:pt x="282" y="0"/>
                            </a:lnTo>
                            <a:lnTo>
                              <a:pt x="273" y="28"/>
                            </a:lnTo>
                            <a:lnTo>
                              <a:pt x="263" y="59"/>
                            </a:lnTo>
                            <a:lnTo>
                              <a:pt x="242" y="86"/>
                            </a:lnTo>
                            <a:lnTo>
                              <a:pt x="215" y="109"/>
                            </a:lnTo>
                            <a:lnTo>
                              <a:pt x="175" y="133"/>
                            </a:lnTo>
                            <a:lnTo>
                              <a:pt x="138" y="152"/>
                            </a:lnTo>
                            <a:lnTo>
                              <a:pt x="96" y="179"/>
                            </a:lnTo>
                            <a:lnTo>
                              <a:pt x="76" y="191"/>
                            </a:lnTo>
                            <a:lnTo>
                              <a:pt x="60" y="194"/>
                            </a:lnTo>
                            <a:lnTo>
                              <a:pt x="36" y="195"/>
                            </a:lnTo>
                            <a:lnTo>
                              <a:pt x="0" y="179"/>
                            </a:lnTo>
                            <a:lnTo>
                              <a:pt x="189" y="0"/>
                            </a:lnTo>
                            <a:close/>
                          </a:path>
                        </a:pathLst>
                      </a:custGeom>
                      <a:solidFill>
                        <a:srgbClr val="DFDFF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740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" y="889"/>
                        <a:ext cx="475" cy="542"/>
                      </a:xfrm>
                      <a:custGeom>
                        <a:avLst/>
                        <a:gdLst>
                          <a:gd name="T0" fmla="*/ 91 w 949"/>
                          <a:gd name="T1" fmla="*/ 400 h 542"/>
                          <a:gd name="T2" fmla="*/ 90 w 949"/>
                          <a:gd name="T3" fmla="*/ 431 h 542"/>
                          <a:gd name="T4" fmla="*/ 91 w 949"/>
                          <a:gd name="T5" fmla="*/ 464 h 542"/>
                          <a:gd name="T6" fmla="*/ 94 w 949"/>
                          <a:gd name="T7" fmla="*/ 497 h 542"/>
                          <a:gd name="T8" fmla="*/ 96 w 949"/>
                          <a:gd name="T9" fmla="*/ 516 h 542"/>
                          <a:gd name="T10" fmla="*/ 101 w 949"/>
                          <a:gd name="T11" fmla="*/ 529 h 542"/>
                          <a:gd name="T12" fmla="*/ 107 w 949"/>
                          <a:gd name="T13" fmla="*/ 528 h 542"/>
                          <a:gd name="T14" fmla="*/ 114 w 949"/>
                          <a:gd name="T15" fmla="*/ 524 h 542"/>
                          <a:gd name="T16" fmla="*/ 118 w 949"/>
                          <a:gd name="T17" fmla="*/ 534 h 542"/>
                          <a:gd name="T18" fmla="*/ 123 w 949"/>
                          <a:gd name="T19" fmla="*/ 540 h 542"/>
                          <a:gd name="T20" fmla="*/ 128 w 949"/>
                          <a:gd name="T21" fmla="*/ 542 h 542"/>
                          <a:gd name="T22" fmla="*/ 134 w 949"/>
                          <a:gd name="T23" fmla="*/ 539 h 542"/>
                          <a:gd name="T24" fmla="*/ 140 w 949"/>
                          <a:gd name="T25" fmla="*/ 528 h 542"/>
                          <a:gd name="T26" fmla="*/ 146 w 949"/>
                          <a:gd name="T27" fmla="*/ 513 h 542"/>
                          <a:gd name="T28" fmla="*/ 152 w 949"/>
                          <a:gd name="T29" fmla="*/ 494 h 542"/>
                          <a:gd name="T30" fmla="*/ 160 w 949"/>
                          <a:gd name="T31" fmla="*/ 475 h 542"/>
                          <a:gd name="T32" fmla="*/ 167 w 949"/>
                          <a:gd name="T33" fmla="*/ 456 h 542"/>
                          <a:gd name="T34" fmla="*/ 175 w 949"/>
                          <a:gd name="T35" fmla="*/ 434 h 542"/>
                          <a:gd name="T36" fmla="*/ 185 w 949"/>
                          <a:gd name="T37" fmla="*/ 397 h 542"/>
                          <a:gd name="T38" fmla="*/ 195 w 949"/>
                          <a:gd name="T39" fmla="*/ 367 h 542"/>
                          <a:gd name="T40" fmla="*/ 207 w 949"/>
                          <a:gd name="T41" fmla="*/ 342 h 542"/>
                          <a:gd name="T42" fmla="*/ 216 w 949"/>
                          <a:gd name="T43" fmla="*/ 327 h 542"/>
                          <a:gd name="T44" fmla="*/ 224 w 949"/>
                          <a:gd name="T45" fmla="*/ 305 h 542"/>
                          <a:gd name="T46" fmla="*/ 232 w 949"/>
                          <a:gd name="T47" fmla="*/ 277 h 542"/>
                          <a:gd name="T48" fmla="*/ 236 w 949"/>
                          <a:gd name="T49" fmla="*/ 249 h 542"/>
                          <a:gd name="T50" fmla="*/ 238 w 949"/>
                          <a:gd name="T51" fmla="*/ 214 h 542"/>
                          <a:gd name="T52" fmla="*/ 233 w 949"/>
                          <a:gd name="T53" fmla="*/ 169 h 542"/>
                          <a:gd name="T54" fmla="*/ 55 w 949"/>
                          <a:gd name="T55" fmla="*/ 50 h 542"/>
                          <a:gd name="T56" fmla="*/ 45 w 949"/>
                          <a:gd name="T57" fmla="*/ 47 h 542"/>
                          <a:gd name="T58" fmla="*/ 34 w 949"/>
                          <a:gd name="T59" fmla="*/ 24 h 542"/>
                          <a:gd name="T60" fmla="*/ 20 w 949"/>
                          <a:gd name="T61" fmla="*/ 0 h 542"/>
                          <a:gd name="T62" fmla="*/ 0 w 949"/>
                          <a:gd name="T63" fmla="*/ 33 h 542"/>
                          <a:gd name="T64" fmla="*/ 6 w 949"/>
                          <a:gd name="T65" fmla="*/ 53 h 542"/>
                          <a:gd name="T66" fmla="*/ 16 w 949"/>
                          <a:gd name="T67" fmla="*/ 75 h 542"/>
                          <a:gd name="T68" fmla="*/ 7 w 949"/>
                          <a:gd name="T69" fmla="*/ 87 h 542"/>
                          <a:gd name="T70" fmla="*/ 1 w 949"/>
                          <a:gd name="T71" fmla="*/ 104 h 542"/>
                          <a:gd name="T72" fmla="*/ 10 w 949"/>
                          <a:gd name="T73" fmla="*/ 117 h 542"/>
                          <a:gd name="T74" fmla="*/ 16 w 949"/>
                          <a:gd name="T75" fmla="*/ 131 h 542"/>
                          <a:gd name="T76" fmla="*/ 20 w 949"/>
                          <a:gd name="T77" fmla="*/ 153 h 542"/>
                          <a:gd name="T78" fmla="*/ 21 w 949"/>
                          <a:gd name="T79" fmla="*/ 171 h 542"/>
                          <a:gd name="T80" fmla="*/ 6 w 949"/>
                          <a:gd name="T81" fmla="*/ 165 h 542"/>
                          <a:gd name="T82" fmla="*/ 5 w 949"/>
                          <a:gd name="T83" fmla="*/ 184 h 542"/>
                          <a:gd name="T84" fmla="*/ 7 w 949"/>
                          <a:gd name="T85" fmla="*/ 210 h 542"/>
                          <a:gd name="T86" fmla="*/ 15 w 949"/>
                          <a:gd name="T87" fmla="*/ 236 h 542"/>
                          <a:gd name="T88" fmla="*/ 23 w 949"/>
                          <a:gd name="T89" fmla="*/ 255 h 542"/>
                          <a:gd name="T90" fmla="*/ 35 w 949"/>
                          <a:gd name="T91" fmla="*/ 269 h 542"/>
                          <a:gd name="T92" fmla="*/ 47 w 949"/>
                          <a:gd name="T93" fmla="*/ 276 h 542"/>
                          <a:gd name="T94" fmla="*/ 48 w 949"/>
                          <a:gd name="T95" fmla="*/ 303 h 542"/>
                          <a:gd name="T96" fmla="*/ 56 w 949"/>
                          <a:gd name="T97" fmla="*/ 327 h 542"/>
                          <a:gd name="T98" fmla="*/ 65 w 949"/>
                          <a:gd name="T99" fmla="*/ 354 h 542"/>
                          <a:gd name="T100" fmla="*/ 77 w 949"/>
                          <a:gd name="T101" fmla="*/ 380 h 542"/>
                          <a:gd name="T102" fmla="*/ 91 w 949"/>
                          <a:gd name="T103" fmla="*/ 400 h 542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w 949"/>
                          <a:gd name="T157" fmla="*/ 0 h 542"/>
                          <a:gd name="T158" fmla="*/ 949 w 949"/>
                          <a:gd name="T159" fmla="*/ 542 h 542"/>
                        </a:gdLst>
                        <a:ahLst/>
                        <a:cxnLst>
                          <a:cxn ang="T104">
                            <a:pos x="T0" y="T1"/>
                          </a:cxn>
                          <a:cxn ang="T105">
                            <a:pos x="T2" y="T3"/>
                          </a:cxn>
                          <a:cxn ang="T106">
                            <a:pos x="T4" y="T5"/>
                          </a:cxn>
                          <a:cxn ang="T107">
                            <a:pos x="T6" y="T7"/>
                          </a:cxn>
                          <a:cxn ang="T108">
                            <a:pos x="T8" y="T9"/>
                          </a:cxn>
                          <a:cxn ang="T109">
                            <a:pos x="T10" y="T11"/>
                          </a:cxn>
                          <a:cxn ang="T110">
                            <a:pos x="T12" y="T13"/>
                          </a:cxn>
                          <a:cxn ang="T111">
                            <a:pos x="T14" y="T15"/>
                          </a:cxn>
                          <a:cxn ang="T112">
                            <a:pos x="T16" y="T17"/>
                          </a:cxn>
                          <a:cxn ang="T113">
                            <a:pos x="T18" y="T19"/>
                          </a:cxn>
                          <a:cxn ang="T114">
                            <a:pos x="T20" y="T21"/>
                          </a:cxn>
                          <a:cxn ang="T115">
                            <a:pos x="T22" y="T23"/>
                          </a:cxn>
                          <a:cxn ang="T116">
                            <a:pos x="T24" y="T25"/>
                          </a:cxn>
                          <a:cxn ang="T117">
                            <a:pos x="T26" y="T27"/>
                          </a:cxn>
                          <a:cxn ang="T118">
                            <a:pos x="T28" y="T29"/>
                          </a:cxn>
                          <a:cxn ang="T119">
                            <a:pos x="T30" y="T31"/>
                          </a:cxn>
                          <a:cxn ang="T120">
                            <a:pos x="T32" y="T33"/>
                          </a:cxn>
                          <a:cxn ang="T121">
                            <a:pos x="T34" y="T35"/>
                          </a:cxn>
                          <a:cxn ang="T122">
                            <a:pos x="T36" y="T37"/>
                          </a:cxn>
                          <a:cxn ang="T123">
                            <a:pos x="T38" y="T39"/>
                          </a:cxn>
                          <a:cxn ang="T124">
                            <a:pos x="T40" y="T41"/>
                          </a:cxn>
                          <a:cxn ang="T125">
                            <a:pos x="T42" y="T43"/>
                          </a:cxn>
                          <a:cxn ang="T126">
                            <a:pos x="T44" y="T45"/>
                          </a:cxn>
                          <a:cxn ang="T127">
                            <a:pos x="T46" y="T47"/>
                          </a:cxn>
                          <a:cxn ang="T128">
                            <a:pos x="T48" y="T49"/>
                          </a:cxn>
                          <a:cxn ang="T129">
                            <a:pos x="T50" y="T51"/>
                          </a:cxn>
                          <a:cxn ang="T130">
                            <a:pos x="T52" y="T53"/>
                          </a:cxn>
                          <a:cxn ang="T131">
                            <a:pos x="T54" y="T55"/>
                          </a:cxn>
                          <a:cxn ang="T132">
                            <a:pos x="T56" y="T57"/>
                          </a:cxn>
                          <a:cxn ang="T133">
                            <a:pos x="T58" y="T59"/>
                          </a:cxn>
                          <a:cxn ang="T134">
                            <a:pos x="T60" y="T61"/>
                          </a:cxn>
                          <a:cxn ang="T135">
                            <a:pos x="T62" y="T63"/>
                          </a:cxn>
                          <a:cxn ang="T136">
                            <a:pos x="T64" y="T65"/>
                          </a:cxn>
                          <a:cxn ang="T137">
                            <a:pos x="T66" y="T67"/>
                          </a:cxn>
                          <a:cxn ang="T138">
                            <a:pos x="T68" y="T69"/>
                          </a:cxn>
                          <a:cxn ang="T139">
                            <a:pos x="T70" y="T71"/>
                          </a:cxn>
                          <a:cxn ang="T140">
                            <a:pos x="T72" y="T73"/>
                          </a:cxn>
                          <a:cxn ang="T141">
                            <a:pos x="T74" y="T75"/>
                          </a:cxn>
                          <a:cxn ang="T142">
                            <a:pos x="T76" y="T77"/>
                          </a:cxn>
                          <a:cxn ang="T143">
                            <a:pos x="T78" y="T79"/>
                          </a:cxn>
                          <a:cxn ang="T144">
                            <a:pos x="T80" y="T81"/>
                          </a:cxn>
                          <a:cxn ang="T145">
                            <a:pos x="T82" y="T83"/>
                          </a:cxn>
                          <a:cxn ang="T146">
                            <a:pos x="T84" y="T85"/>
                          </a:cxn>
                          <a:cxn ang="T147">
                            <a:pos x="T86" y="T87"/>
                          </a:cxn>
                          <a:cxn ang="T148">
                            <a:pos x="T88" y="T89"/>
                          </a:cxn>
                          <a:cxn ang="T149">
                            <a:pos x="T90" y="T91"/>
                          </a:cxn>
                          <a:cxn ang="T150">
                            <a:pos x="T92" y="T93"/>
                          </a:cxn>
                          <a:cxn ang="T151">
                            <a:pos x="T94" y="T95"/>
                          </a:cxn>
                          <a:cxn ang="T152">
                            <a:pos x="T96" y="T97"/>
                          </a:cxn>
                          <a:cxn ang="T153">
                            <a:pos x="T98" y="T99"/>
                          </a:cxn>
                          <a:cxn ang="T154">
                            <a:pos x="T100" y="T101"/>
                          </a:cxn>
                          <a:cxn ang="T155">
                            <a:pos x="T102" y="T103"/>
                          </a:cxn>
                        </a:cxnLst>
                        <a:rect l="T156" t="T157" r="T158" b="T159"/>
                        <a:pathLst>
                          <a:path w="949" h="542">
                            <a:moveTo>
                              <a:pt x="363" y="400"/>
                            </a:moveTo>
                            <a:lnTo>
                              <a:pt x="358" y="431"/>
                            </a:lnTo>
                            <a:lnTo>
                              <a:pt x="361" y="464"/>
                            </a:lnTo>
                            <a:lnTo>
                              <a:pt x="373" y="497"/>
                            </a:lnTo>
                            <a:lnTo>
                              <a:pt x="384" y="516"/>
                            </a:lnTo>
                            <a:lnTo>
                              <a:pt x="402" y="529"/>
                            </a:lnTo>
                            <a:lnTo>
                              <a:pt x="426" y="528"/>
                            </a:lnTo>
                            <a:lnTo>
                              <a:pt x="456" y="524"/>
                            </a:lnTo>
                            <a:lnTo>
                              <a:pt x="471" y="534"/>
                            </a:lnTo>
                            <a:lnTo>
                              <a:pt x="490" y="540"/>
                            </a:lnTo>
                            <a:lnTo>
                              <a:pt x="512" y="542"/>
                            </a:lnTo>
                            <a:lnTo>
                              <a:pt x="534" y="539"/>
                            </a:lnTo>
                            <a:lnTo>
                              <a:pt x="558" y="528"/>
                            </a:lnTo>
                            <a:lnTo>
                              <a:pt x="581" y="513"/>
                            </a:lnTo>
                            <a:lnTo>
                              <a:pt x="608" y="494"/>
                            </a:lnTo>
                            <a:lnTo>
                              <a:pt x="637" y="475"/>
                            </a:lnTo>
                            <a:lnTo>
                              <a:pt x="665" y="456"/>
                            </a:lnTo>
                            <a:lnTo>
                              <a:pt x="697" y="434"/>
                            </a:lnTo>
                            <a:lnTo>
                              <a:pt x="740" y="397"/>
                            </a:lnTo>
                            <a:lnTo>
                              <a:pt x="780" y="367"/>
                            </a:lnTo>
                            <a:lnTo>
                              <a:pt x="828" y="342"/>
                            </a:lnTo>
                            <a:lnTo>
                              <a:pt x="862" y="327"/>
                            </a:lnTo>
                            <a:lnTo>
                              <a:pt x="894" y="305"/>
                            </a:lnTo>
                            <a:lnTo>
                              <a:pt x="925" y="277"/>
                            </a:lnTo>
                            <a:lnTo>
                              <a:pt x="941" y="249"/>
                            </a:lnTo>
                            <a:lnTo>
                              <a:pt x="949" y="214"/>
                            </a:lnTo>
                            <a:lnTo>
                              <a:pt x="930" y="169"/>
                            </a:lnTo>
                            <a:lnTo>
                              <a:pt x="217" y="50"/>
                            </a:lnTo>
                            <a:lnTo>
                              <a:pt x="180" y="47"/>
                            </a:lnTo>
                            <a:lnTo>
                              <a:pt x="135" y="24"/>
                            </a:lnTo>
                            <a:lnTo>
                              <a:pt x="78" y="0"/>
                            </a:lnTo>
                            <a:lnTo>
                              <a:pt x="0" y="33"/>
                            </a:lnTo>
                            <a:lnTo>
                              <a:pt x="22" y="53"/>
                            </a:lnTo>
                            <a:lnTo>
                              <a:pt x="61" y="75"/>
                            </a:lnTo>
                            <a:lnTo>
                              <a:pt x="27" y="87"/>
                            </a:lnTo>
                            <a:lnTo>
                              <a:pt x="1" y="104"/>
                            </a:lnTo>
                            <a:lnTo>
                              <a:pt x="37" y="117"/>
                            </a:lnTo>
                            <a:lnTo>
                              <a:pt x="61" y="131"/>
                            </a:lnTo>
                            <a:lnTo>
                              <a:pt x="77" y="153"/>
                            </a:lnTo>
                            <a:lnTo>
                              <a:pt x="82" y="171"/>
                            </a:lnTo>
                            <a:lnTo>
                              <a:pt x="22" y="165"/>
                            </a:lnTo>
                            <a:lnTo>
                              <a:pt x="17" y="184"/>
                            </a:lnTo>
                            <a:lnTo>
                              <a:pt x="27" y="210"/>
                            </a:lnTo>
                            <a:lnTo>
                              <a:pt x="58" y="236"/>
                            </a:lnTo>
                            <a:lnTo>
                              <a:pt x="90" y="255"/>
                            </a:lnTo>
                            <a:lnTo>
                              <a:pt x="138" y="269"/>
                            </a:lnTo>
                            <a:lnTo>
                              <a:pt x="185" y="276"/>
                            </a:lnTo>
                            <a:lnTo>
                              <a:pt x="192" y="303"/>
                            </a:lnTo>
                            <a:lnTo>
                              <a:pt x="221" y="327"/>
                            </a:lnTo>
                            <a:lnTo>
                              <a:pt x="258" y="354"/>
                            </a:lnTo>
                            <a:lnTo>
                              <a:pt x="306" y="380"/>
                            </a:lnTo>
                            <a:lnTo>
                              <a:pt x="363" y="40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1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57397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37" y="138"/>
                    <a:ext cx="343" cy="264"/>
                    <a:chOff x="637" y="138"/>
                    <a:chExt cx="343" cy="264"/>
                  </a:xfrm>
                </p:grpSpPr>
                <p:sp>
                  <p:nvSpPr>
                    <p:cNvPr id="57398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637" y="228"/>
                      <a:ext cx="254" cy="74"/>
                    </a:xfrm>
                    <a:custGeom>
                      <a:avLst/>
                      <a:gdLst>
                        <a:gd name="T0" fmla="*/ 0 w 509"/>
                        <a:gd name="T1" fmla="*/ 53 h 74"/>
                        <a:gd name="T2" fmla="*/ 9 w 509"/>
                        <a:gd name="T3" fmla="*/ 26 h 74"/>
                        <a:gd name="T4" fmla="*/ 20 w 509"/>
                        <a:gd name="T5" fmla="*/ 4 h 74"/>
                        <a:gd name="T6" fmla="*/ 30 w 509"/>
                        <a:gd name="T7" fmla="*/ 0 h 74"/>
                        <a:gd name="T8" fmla="*/ 127 w 509"/>
                        <a:gd name="T9" fmla="*/ 29 h 74"/>
                        <a:gd name="T10" fmla="*/ 124 w 509"/>
                        <a:gd name="T11" fmla="*/ 59 h 74"/>
                        <a:gd name="T12" fmla="*/ 105 w 509"/>
                        <a:gd name="T13" fmla="*/ 57 h 74"/>
                        <a:gd name="T14" fmla="*/ 61 w 509"/>
                        <a:gd name="T15" fmla="*/ 53 h 74"/>
                        <a:gd name="T16" fmla="*/ 32 w 509"/>
                        <a:gd name="T17" fmla="*/ 50 h 74"/>
                        <a:gd name="T18" fmla="*/ 27 w 509"/>
                        <a:gd name="T19" fmla="*/ 54 h 74"/>
                        <a:gd name="T20" fmla="*/ 19 w 509"/>
                        <a:gd name="T21" fmla="*/ 74 h 74"/>
                        <a:gd name="T22" fmla="*/ 0 w 509"/>
                        <a:gd name="T23" fmla="*/ 53 h 7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509"/>
                        <a:gd name="T37" fmla="*/ 0 h 74"/>
                        <a:gd name="T38" fmla="*/ 509 w 509"/>
                        <a:gd name="T39" fmla="*/ 74 h 7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509" h="74">
                          <a:moveTo>
                            <a:pt x="0" y="53"/>
                          </a:moveTo>
                          <a:lnTo>
                            <a:pt x="36" y="26"/>
                          </a:lnTo>
                          <a:lnTo>
                            <a:pt x="82" y="4"/>
                          </a:lnTo>
                          <a:lnTo>
                            <a:pt x="120" y="0"/>
                          </a:lnTo>
                          <a:lnTo>
                            <a:pt x="509" y="29"/>
                          </a:lnTo>
                          <a:lnTo>
                            <a:pt x="499" y="59"/>
                          </a:lnTo>
                          <a:lnTo>
                            <a:pt x="421" y="57"/>
                          </a:lnTo>
                          <a:lnTo>
                            <a:pt x="245" y="53"/>
                          </a:lnTo>
                          <a:lnTo>
                            <a:pt x="130" y="50"/>
                          </a:lnTo>
                          <a:lnTo>
                            <a:pt x="108" y="54"/>
                          </a:lnTo>
                          <a:lnTo>
                            <a:pt x="77" y="74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399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942" y="167"/>
                      <a:ext cx="38" cy="111"/>
                    </a:xfrm>
                    <a:custGeom>
                      <a:avLst/>
                      <a:gdLst>
                        <a:gd name="T0" fmla="*/ 6 w 75"/>
                        <a:gd name="T1" fmla="*/ 0 h 111"/>
                        <a:gd name="T2" fmla="*/ 13 w 75"/>
                        <a:gd name="T3" fmla="*/ 15 h 111"/>
                        <a:gd name="T4" fmla="*/ 16 w 75"/>
                        <a:gd name="T5" fmla="*/ 29 h 111"/>
                        <a:gd name="T6" fmla="*/ 18 w 75"/>
                        <a:gd name="T7" fmla="*/ 48 h 111"/>
                        <a:gd name="T8" fmla="*/ 19 w 75"/>
                        <a:gd name="T9" fmla="*/ 65 h 111"/>
                        <a:gd name="T10" fmla="*/ 17 w 75"/>
                        <a:gd name="T11" fmla="*/ 81 h 111"/>
                        <a:gd name="T12" fmla="*/ 13 w 75"/>
                        <a:gd name="T13" fmla="*/ 95 h 111"/>
                        <a:gd name="T14" fmla="*/ 7 w 75"/>
                        <a:gd name="T15" fmla="*/ 105 h 111"/>
                        <a:gd name="T16" fmla="*/ 0 w 75"/>
                        <a:gd name="T17" fmla="*/ 111 h 111"/>
                        <a:gd name="T18" fmla="*/ 6 w 75"/>
                        <a:gd name="T19" fmla="*/ 0 h 11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5"/>
                        <a:gd name="T31" fmla="*/ 0 h 111"/>
                        <a:gd name="T32" fmla="*/ 75 w 75"/>
                        <a:gd name="T33" fmla="*/ 111 h 11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5" h="111">
                          <a:moveTo>
                            <a:pt x="24" y="0"/>
                          </a:moveTo>
                          <a:lnTo>
                            <a:pt x="50" y="15"/>
                          </a:lnTo>
                          <a:lnTo>
                            <a:pt x="62" y="29"/>
                          </a:lnTo>
                          <a:lnTo>
                            <a:pt x="70" y="48"/>
                          </a:lnTo>
                          <a:lnTo>
                            <a:pt x="75" y="65"/>
                          </a:lnTo>
                          <a:lnTo>
                            <a:pt x="67" y="81"/>
                          </a:lnTo>
                          <a:lnTo>
                            <a:pt x="51" y="95"/>
                          </a:lnTo>
                          <a:lnTo>
                            <a:pt x="27" y="105"/>
                          </a:lnTo>
                          <a:lnTo>
                            <a:pt x="0" y="111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9FBFF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400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918" y="138"/>
                      <a:ext cx="50" cy="144"/>
                    </a:xfrm>
                    <a:custGeom>
                      <a:avLst/>
                      <a:gdLst>
                        <a:gd name="T0" fmla="*/ 0 w 99"/>
                        <a:gd name="T1" fmla="*/ 119 h 144"/>
                        <a:gd name="T2" fmla="*/ 12 w 99"/>
                        <a:gd name="T3" fmla="*/ 0 h 144"/>
                        <a:gd name="T4" fmla="*/ 25 w 99"/>
                        <a:gd name="T5" fmla="*/ 15 h 144"/>
                        <a:gd name="T6" fmla="*/ 14 w 99"/>
                        <a:gd name="T7" fmla="*/ 144 h 144"/>
                        <a:gd name="T8" fmla="*/ 2 w 99"/>
                        <a:gd name="T9" fmla="*/ 141 h 144"/>
                        <a:gd name="T10" fmla="*/ 0 w 99"/>
                        <a:gd name="T11" fmla="*/ 119 h 1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9"/>
                        <a:gd name="T19" fmla="*/ 0 h 144"/>
                        <a:gd name="T20" fmla="*/ 99 w 99"/>
                        <a:gd name="T21" fmla="*/ 144 h 14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9" h="144">
                          <a:moveTo>
                            <a:pt x="0" y="119"/>
                          </a:moveTo>
                          <a:lnTo>
                            <a:pt x="46" y="0"/>
                          </a:lnTo>
                          <a:lnTo>
                            <a:pt x="99" y="15"/>
                          </a:lnTo>
                          <a:lnTo>
                            <a:pt x="53" y="144"/>
                          </a:lnTo>
                          <a:lnTo>
                            <a:pt x="5" y="141"/>
                          </a:lnTo>
                          <a:lnTo>
                            <a:pt x="0" y="119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401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894" y="164"/>
                      <a:ext cx="49" cy="227"/>
                    </a:xfrm>
                    <a:custGeom>
                      <a:avLst/>
                      <a:gdLst>
                        <a:gd name="T0" fmla="*/ 11 w 98"/>
                        <a:gd name="T1" fmla="*/ 0 h 227"/>
                        <a:gd name="T2" fmla="*/ 18 w 98"/>
                        <a:gd name="T3" fmla="*/ 12 h 227"/>
                        <a:gd name="T4" fmla="*/ 21 w 98"/>
                        <a:gd name="T5" fmla="*/ 29 h 227"/>
                        <a:gd name="T6" fmla="*/ 24 w 98"/>
                        <a:gd name="T7" fmla="*/ 50 h 227"/>
                        <a:gd name="T8" fmla="*/ 25 w 98"/>
                        <a:gd name="T9" fmla="*/ 72 h 227"/>
                        <a:gd name="T10" fmla="*/ 24 w 98"/>
                        <a:gd name="T11" fmla="*/ 93 h 227"/>
                        <a:gd name="T12" fmla="*/ 22 w 98"/>
                        <a:gd name="T13" fmla="*/ 123 h 227"/>
                        <a:gd name="T14" fmla="*/ 19 w 98"/>
                        <a:gd name="T15" fmla="*/ 150 h 227"/>
                        <a:gd name="T16" fmla="*/ 14 w 98"/>
                        <a:gd name="T17" fmla="*/ 179 h 227"/>
                        <a:gd name="T18" fmla="*/ 9 w 98"/>
                        <a:gd name="T19" fmla="*/ 202 h 227"/>
                        <a:gd name="T20" fmla="*/ 0 w 98"/>
                        <a:gd name="T21" fmla="*/ 227 h 227"/>
                        <a:gd name="T22" fmla="*/ 11 w 98"/>
                        <a:gd name="T23" fmla="*/ 0 h 22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8"/>
                        <a:gd name="T37" fmla="*/ 0 h 227"/>
                        <a:gd name="T38" fmla="*/ 98 w 98"/>
                        <a:gd name="T39" fmla="*/ 227 h 22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8" h="227">
                          <a:moveTo>
                            <a:pt x="43" y="0"/>
                          </a:moveTo>
                          <a:lnTo>
                            <a:pt x="69" y="12"/>
                          </a:lnTo>
                          <a:lnTo>
                            <a:pt x="84" y="29"/>
                          </a:lnTo>
                          <a:lnTo>
                            <a:pt x="93" y="50"/>
                          </a:lnTo>
                          <a:lnTo>
                            <a:pt x="98" y="72"/>
                          </a:lnTo>
                          <a:lnTo>
                            <a:pt x="96" y="93"/>
                          </a:lnTo>
                          <a:lnTo>
                            <a:pt x="87" y="123"/>
                          </a:lnTo>
                          <a:lnTo>
                            <a:pt x="75" y="150"/>
                          </a:lnTo>
                          <a:lnTo>
                            <a:pt x="58" y="179"/>
                          </a:lnTo>
                          <a:lnTo>
                            <a:pt x="33" y="202"/>
                          </a:lnTo>
                          <a:lnTo>
                            <a:pt x="0" y="227"/>
                          </a:lnTo>
                          <a:lnTo>
                            <a:pt x="43" y="0"/>
                          </a:lnTo>
                          <a:close/>
                        </a:path>
                      </a:pathLst>
                    </a:custGeom>
                    <a:solidFill>
                      <a:srgbClr val="9FBFF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402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866" y="143"/>
                      <a:ext cx="63" cy="259"/>
                    </a:xfrm>
                    <a:custGeom>
                      <a:avLst/>
                      <a:gdLst>
                        <a:gd name="T0" fmla="*/ 15 w 127"/>
                        <a:gd name="T1" fmla="*/ 0 h 259"/>
                        <a:gd name="T2" fmla="*/ 31 w 127"/>
                        <a:gd name="T3" fmla="*/ 4 h 259"/>
                        <a:gd name="T4" fmla="*/ 15 w 127"/>
                        <a:gd name="T5" fmla="*/ 259 h 259"/>
                        <a:gd name="T6" fmla="*/ 0 w 127"/>
                        <a:gd name="T7" fmla="*/ 256 h 259"/>
                        <a:gd name="T8" fmla="*/ 15 w 127"/>
                        <a:gd name="T9" fmla="*/ 0 h 2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59"/>
                        <a:gd name="T17" fmla="*/ 127 w 127"/>
                        <a:gd name="T18" fmla="*/ 259 h 2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59">
                          <a:moveTo>
                            <a:pt x="62" y="0"/>
                          </a:moveTo>
                          <a:lnTo>
                            <a:pt x="127" y="4"/>
                          </a:lnTo>
                          <a:lnTo>
                            <a:pt x="62" y="259"/>
                          </a:lnTo>
                          <a:lnTo>
                            <a:pt x="0" y="256"/>
                          </a:lnTo>
                          <a:lnTo>
                            <a:pt x="6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57366" name="Group 66"/>
              <p:cNvGrpSpPr>
                <a:grpSpLocks/>
              </p:cNvGrpSpPr>
              <p:nvPr/>
            </p:nvGrpSpPr>
            <p:grpSpPr bwMode="auto">
              <a:xfrm>
                <a:off x="407" y="186"/>
                <a:ext cx="488" cy="1020"/>
                <a:chOff x="407" y="186"/>
                <a:chExt cx="488" cy="1020"/>
              </a:xfrm>
            </p:grpSpPr>
            <p:grpSp>
              <p:nvGrpSpPr>
                <p:cNvPr id="57367" name="Group 67"/>
                <p:cNvGrpSpPr>
                  <a:grpSpLocks/>
                </p:cNvGrpSpPr>
                <p:nvPr/>
              </p:nvGrpSpPr>
              <p:grpSpPr bwMode="auto">
                <a:xfrm>
                  <a:off x="407" y="186"/>
                  <a:ext cx="488" cy="1020"/>
                  <a:chOff x="407" y="186"/>
                  <a:chExt cx="488" cy="1020"/>
                </a:xfrm>
              </p:grpSpPr>
              <p:grpSp>
                <p:nvGrpSpPr>
                  <p:cNvPr id="57371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651" y="546"/>
                    <a:ext cx="212" cy="184"/>
                    <a:chOff x="651" y="546"/>
                    <a:chExt cx="212" cy="184"/>
                  </a:xfrm>
                </p:grpSpPr>
                <p:sp>
                  <p:nvSpPr>
                    <p:cNvPr id="57392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651" y="546"/>
                      <a:ext cx="148" cy="118"/>
                    </a:xfrm>
                    <a:custGeom>
                      <a:avLst/>
                      <a:gdLst>
                        <a:gd name="T0" fmla="*/ 0 w 297"/>
                        <a:gd name="T1" fmla="*/ 56 h 118"/>
                        <a:gd name="T2" fmla="*/ 16 w 297"/>
                        <a:gd name="T3" fmla="*/ 0 h 118"/>
                        <a:gd name="T4" fmla="*/ 72 w 297"/>
                        <a:gd name="T5" fmla="*/ 12 h 118"/>
                        <a:gd name="T6" fmla="*/ 74 w 297"/>
                        <a:gd name="T7" fmla="*/ 27 h 118"/>
                        <a:gd name="T8" fmla="*/ 73 w 297"/>
                        <a:gd name="T9" fmla="*/ 45 h 118"/>
                        <a:gd name="T10" fmla="*/ 60 w 297"/>
                        <a:gd name="T11" fmla="*/ 65 h 118"/>
                        <a:gd name="T12" fmla="*/ 35 w 297"/>
                        <a:gd name="T13" fmla="*/ 118 h 118"/>
                        <a:gd name="T14" fmla="*/ 0 w 297"/>
                        <a:gd name="T15" fmla="*/ 56 h 11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97"/>
                        <a:gd name="T25" fmla="*/ 0 h 118"/>
                        <a:gd name="T26" fmla="*/ 297 w 297"/>
                        <a:gd name="T27" fmla="*/ 118 h 11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97" h="118">
                          <a:moveTo>
                            <a:pt x="0" y="56"/>
                          </a:moveTo>
                          <a:lnTo>
                            <a:pt x="67" y="0"/>
                          </a:lnTo>
                          <a:lnTo>
                            <a:pt x="290" y="12"/>
                          </a:lnTo>
                          <a:lnTo>
                            <a:pt x="297" y="27"/>
                          </a:lnTo>
                          <a:lnTo>
                            <a:pt x="292" y="45"/>
                          </a:lnTo>
                          <a:lnTo>
                            <a:pt x="240" y="65"/>
                          </a:lnTo>
                          <a:lnTo>
                            <a:pt x="141" y="118"/>
                          </a:lnTo>
                          <a:lnTo>
                            <a:pt x="0" y="5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393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719" y="585"/>
                      <a:ext cx="144" cy="145"/>
                    </a:xfrm>
                    <a:custGeom>
                      <a:avLst/>
                      <a:gdLst>
                        <a:gd name="T0" fmla="*/ 0 w 288"/>
                        <a:gd name="T1" fmla="*/ 85 h 145"/>
                        <a:gd name="T2" fmla="*/ 25 w 288"/>
                        <a:gd name="T3" fmla="*/ 12 h 145"/>
                        <a:gd name="T4" fmla="*/ 36 w 288"/>
                        <a:gd name="T5" fmla="*/ 28 h 145"/>
                        <a:gd name="T6" fmla="*/ 41 w 288"/>
                        <a:gd name="T7" fmla="*/ 12 h 145"/>
                        <a:gd name="T8" fmla="*/ 54 w 288"/>
                        <a:gd name="T9" fmla="*/ 0 h 145"/>
                        <a:gd name="T10" fmla="*/ 59 w 288"/>
                        <a:gd name="T11" fmla="*/ 22 h 145"/>
                        <a:gd name="T12" fmla="*/ 65 w 288"/>
                        <a:gd name="T13" fmla="*/ 27 h 145"/>
                        <a:gd name="T14" fmla="*/ 65 w 288"/>
                        <a:gd name="T15" fmla="*/ 44 h 145"/>
                        <a:gd name="T16" fmla="*/ 72 w 288"/>
                        <a:gd name="T17" fmla="*/ 50 h 145"/>
                        <a:gd name="T18" fmla="*/ 71 w 288"/>
                        <a:gd name="T19" fmla="*/ 60 h 145"/>
                        <a:gd name="T20" fmla="*/ 49 w 288"/>
                        <a:gd name="T21" fmla="*/ 79 h 145"/>
                        <a:gd name="T22" fmla="*/ 53 w 288"/>
                        <a:gd name="T23" fmla="*/ 105 h 145"/>
                        <a:gd name="T24" fmla="*/ 51 w 288"/>
                        <a:gd name="T25" fmla="*/ 121 h 145"/>
                        <a:gd name="T26" fmla="*/ 46 w 288"/>
                        <a:gd name="T27" fmla="*/ 124 h 145"/>
                        <a:gd name="T28" fmla="*/ 40 w 288"/>
                        <a:gd name="T29" fmla="*/ 116 h 145"/>
                        <a:gd name="T30" fmla="*/ 38 w 288"/>
                        <a:gd name="T31" fmla="*/ 145 h 145"/>
                        <a:gd name="T32" fmla="*/ 0 w 288"/>
                        <a:gd name="T33" fmla="*/ 85 h 14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88"/>
                        <a:gd name="T52" fmla="*/ 0 h 145"/>
                        <a:gd name="T53" fmla="*/ 288 w 288"/>
                        <a:gd name="T54" fmla="*/ 145 h 14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88" h="145">
                          <a:moveTo>
                            <a:pt x="0" y="85"/>
                          </a:moveTo>
                          <a:lnTo>
                            <a:pt x="100" y="12"/>
                          </a:lnTo>
                          <a:lnTo>
                            <a:pt x="146" y="28"/>
                          </a:lnTo>
                          <a:lnTo>
                            <a:pt x="167" y="12"/>
                          </a:lnTo>
                          <a:lnTo>
                            <a:pt x="218" y="0"/>
                          </a:lnTo>
                          <a:lnTo>
                            <a:pt x="237" y="22"/>
                          </a:lnTo>
                          <a:lnTo>
                            <a:pt x="257" y="27"/>
                          </a:lnTo>
                          <a:lnTo>
                            <a:pt x="257" y="44"/>
                          </a:lnTo>
                          <a:lnTo>
                            <a:pt x="288" y="50"/>
                          </a:lnTo>
                          <a:lnTo>
                            <a:pt x="281" y="60"/>
                          </a:lnTo>
                          <a:lnTo>
                            <a:pt x="199" y="79"/>
                          </a:lnTo>
                          <a:lnTo>
                            <a:pt x="215" y="105"/>
                          </a:lnTo>
                          <a:lnTo>
                            <a:pt x="206" y="121"/>
                          </a:lnTo>
                          <a:lnTo>
                            <a:pt x="185" y="124"/>
                          </a:lnTo>
                          <a:lnTo>
                            <a:pt x="160" y="116"/>
                          </a:lnTo>
                          <a:lnTo>
                            <a:pt x="155" y="145"/>
                          </a:lnTo>
                          <a:lnTo>
                            <a:pt x="0" y="85"/>
                          </a:lnTo>
                          <a:close/>
                        </a:path>
                      </a:pathLst>
                    </a:custGeom>
                    <a:solidFill>
                      <a:srgbClr val="FF001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737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407" y="186"/>
                    <a:ext cx="488" cy="1020"/>
                    <a:chOff x="407" y="186"/>
                    <a:chExt cx="488" cy="1020"/>
                  </a:xfrm>
                </p:grpSpPr>
                <p:grpSp>
                  <p:nvGrpSpPr>
                    <p:cNvPr id="57373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" y="186"/>
                      <a:ext cx="488" cy="1020"/>
                      <a:chOff x="407" y="186"/>
                      <a:chExt cx="488" cy="1020"/>
                    </a:xfrm>
                  </p:grpSpPr>
                  <p:grpSp>
                    <p:nvGrpSpPr>
                      <p:cNvPr id="57375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7" y="186"/>
                        <a:ext cx="488" cy="1020"/>
                        <a:chOff x="407" y="186"/>
                        <a:chExt cx="488" cy="1020"/>
                      </a:xfrm>
                    </p:grpSpPr>
                    <p:grpSp>
                      <p:nvGrpSpPr>
                        <p:cNvPr id="57384" name="Group 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7" y="186"/>
                          <a:ext cx="167" cy="309"/>
                          <a:chOff x="407" y="186"/>
                          <a:chExt cx="167" cy="309"/>
                        </a:xfrm>
                      </p:grpSpPr>
                      <p:sp>
                        <p:nvSpPr>
                          <p:cNvPr id="57386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" y="388"/>
                            <a:ext cx="90" cy="107"/>
                          </a:xfrm>
                          <a:custGeom>
                            <a:avLst/>
                            <a:gdLst>
                              <a:gd name="T0" fmla="*/ 0 w 180"/>
                              <a:gd name="T1" fmla="*/ 39 h 107"/>
                              <a:gd name="T2" fmla="*/ 7 w 180"/>
                              <a:gd name="T3" fmla="*/ 86 h 107"/>
                              <a:gd name="T4" fmla="*/ 14 w 180"/>
                              <a:gd name="T5" fmla="*/ 107 h 107"/>
                              <a:gd name="T6" fmla="*/ 45 w 180"/>
                              <a:gd name="T7" fmla="*/ 73 h 107"/>
                              <a:gd name="T8" fmla="*/ 27 w 180"/>
                              <a:gd name="T9" fmla="*/ 0 h 107"/>
                              <a:gd name="T10" fmla="*/ 0 w 180"/>
                              <a:gd name="T11" fmla="*/ 39 h 10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80"/>
                              <a:gd name="T19" fmla="*/ 0 h 107"/>
                              <a:gd name="T20" fmla="*/ 180 w 180"/>
                              <a:gd name="T21" fmla="*/ 107 h 10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80" h="107">
                                <a:moveTo>
                                  <a:pt x="0" y="39"/>
                                </a:moveTo>
                                <a:lnTo>
                                  <a:pt x="31" y="86"/>
                                </a:lnTo>
                                <a:lnTo>
                                  <a:pt x="59" y="107"/>
                                </a:lnTo>
                                <a:lnTo>
                                  <a:pt x="180" y="73"/>
                                </a:lnTo>
                                <a:lnTo>
                                  <a:pt x="110" y="0"/>
                                </a:lnTo>
                                <a:lnTo>
                                  <a:pt x="0" y="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57387" name="Group 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7" y="186"/>
                            <a:ext cx="167" cy="307"/>
                            <a:chOff x="407" y="186"/>
                            <a:chExt cx="167" cy="307"/>
                          </a:xfrm>
                        </p:grpSpPr>
                        <p:grpSp>
                          <p:nvGrpSpPr>
                            <p:cNvPr id="57388" name="Group 7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7" y="186"/>
                              <a:ext cx="167" cy="307"/>
                              <a:chOff x="407" y="186"/>
                              <a:chExt cx="167" cy="307"/>
                            </a:xfrm>
                          </p:grpSpPr>
                          <p:sp>
                            <p:nvSpPr>
                              <p:cNvPr id="57390" name="Freeform 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3" y="361"/>
                                <a:ext cx="75" cy="132"/>
                              </a:xfrm>
                              <a:custGeom>
                                <a:avLst/>
                                <a:gdLst>
                                  <a:gd name="T0" fmla="*/ 0 w 151"/>
                                  <a:gd name="T1" fmla="*/ 4 h 132"/>
                                  <a:gd name="T2" fmla="*/ 0 w 151"/>
                                  <a:gd name="T3" fmla="*/ 59 h 132"/>
                                  <a:gd name="T4" fmla="*/ 4 w 151"/>
                                  <a:gd name="T5" fmla="*/ 79 h 132"/>
                                  <a:gd name="T6" fmla="*/ 9 w 151"/>
                                  <a:gd name="T7" fmla="*/ 103 h 132"/>
                                  <a:gd name="T8" fmla="*/ 12 w 151"/>
                                  <a:gd name="T9" fmla="*/ 118 h 132"/>
                                  <a:gd name="T10" fmla="*/ 17 w 151"/>
                                  <a:gd name="T11" fmla="*/ 132 h 132"/>
                                  <a:gd name="T12" fmla="*/ 24 w 151"/>
                                  <a:gd name="T13" fmla="*/ 125 h 132"/>
                                  <a:gd name="T14" fmla="*/ 37 w 151"/>
                                  <a:gd name="T15" fmla="*/ 119 h 132"/>
                                  <a:gd name="T16" fmla="*/ 28 w 151"/>
                                  <a:gd name="T17" fmla="*/ 0 h 132"/>
                                  <a:gd name="T18" fmla="*/ 0 w 151"/>
                                  <a:gd name="T19" fmla="*/ 4 h 132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w 151"/>
                                  <a:gd name="T31" fmla="*/ 0 h 132"/>
                                  <a:gd name="T32" fmla="*/ 151 w 151"/>
                                  <a:gd name="T33" fmla="*/ 132 h 132"/>
                                </a:gdLst>
                                <a:ahLst/>
                                <a:cxnLst>
                                  <a:cxn ang="T20">
                                    <a:pos x="T0" y="T1"/>
                                  </a:cxn>
                                  <a:cxn ang="T21">
                                    <a:pos x="T2" y="T3"/>
                                  </a:cxn>
                                  <a:cxn ang="T22">
                                    <a:pos x="T4" y="T5"/>
                                  </a:cxn>
                                  <a:cxn ang="T23">
                                    <a:pos x="T6" y="T7"/>
                                  </a:cxn>
                                  <a:cxn ang="T24">
                                    <a:pos x="T8" y="T9"/>
                                  </a:cxn>
                                  <a:cxn ang="T25">
                                    <a:pos x="T10" y="T11"/>
                                  </a:cxn>
                                  <a:cxn ang="T26">
                                    <a:pos x="T12" y="T13"/>
                                  </a:cxn>
                                  <a:cxn ang="T27">
                                    <a:pos x="T14" y="T15"/>
                                  </a:cxn>
                                  <a:cxn ang="T28">
                                    <a:pos x="T16" y="T17"/>
                                  </a:cxn>
                                  <a:cxn ang="T29">
                                    <a:pos x="T18" y="T19"/>
                                  </a:cxn>
                                </a:cxnLst>
                                <a:rect l="T30" t="T31" r="T32" b="T33"/>
                                <a:pathLst>
                                  <a:path w="151" h="132">
                                    <a:moveTo>
                                      <a:pt x="0" y="4"/>
                                    </a:moveTo>
                                    <a:lnTo>
                                      <a:pt x="3" y="59"/>
                                    </a:lnTo>
                                    <a:lnTo>
                                      <a:pt x="19" y="79"/>
                                    </a:lnTo>
                                    <a:lnTo>
                                      <a:pt x="37" y="103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70" y="132"/>
                                    </a:lnTo>
                                    <a:lnTo>
                                      <a:pt x="99" y="125"/>
                                    </a:lnTo>
                                    <a:lnTo>
                                      <a:pt x="151" y="119"/>
                                    </a:lnTo>
                                    <a:lnTo>
                                      <a:pt x="115" y="0"/>
                                    </a:lnTo>
                                    <a:lnTo>
                                      <a:pt x="0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11113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57391" name="Freeform 7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7" y="186"/>
                                <a:ext cx="167" cy="214"/>
                              </a:xfrm>
                              <a:custGeom>
                                <a:avLst/>
                                <a:gdLst>
                                  <a:gd name="T0" fmla="*/ 0 w 335"/>
                                  <a:gd name="T1" fmla="*/ 200 h 214"/>
                                  <a:gd name="T2" fmla="*/ 4 w 335"/>
                                  <a:gd name="T3" fmla="*/ 168 h 214"/>
                                  <a:gd name="T4" fmla="*/ 7 w 335"/>
                                  <a:gd name="T5" fmla="*/ 146 h 214"/>
                                  <a:gd name="T6" fmla="*/ 16 w 335"/>
                                  <a:gd name="T7" fmla="*/ 116 h 214"/>
                                  <a:gd name="T8" fmla="*/ 31 w 335"/>
                                  <a:gd name="T9" fmla="*/ 77 h 214"/>
                                  <a:gd name="T10" fmla="*/ 47 w 335"/>
                                  <a:gd name="T11" fmla="*/ 39 h 214"/>
                                  <a:gd name="T12" fmla="*/ 63 w 335"/>
                                  <a:gd name="T13" fmla="*/ 0 h 214"/>
                                  <a:gd name="T14" fmla="*/ 67 w 335"/>
                                  <a:gd name="T15" fmla="*/ 1 h 214"/>
                                  <a:gd name="T16" fmla="*/ 83 w 335"/>
                                  <a:gd name="T17" fmla="*/ 38 h 214"/>
                                  <a:gd name="T18" fmla="*/ 35 w 335"/>
                                  <a:gd name="T19" fmla="*/ 214 h 214"/>
                                  <a:gd name="T20" fmla="*/ 0 w 335"/>
                                  <a:gd name="T21" fmla="*/ 200 h 214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335"/>
                                  <a:gd name="T34" fmla="*/ 0 h 214"/>
                                  <a:gd name="T35" fmla="*/ 335 w 335"/>
                                  <a:gd name="T36" fmla="*/ 214 h 214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335" h="214">
                                    <a:moveTo>
                                      <a:pt x="0" y="200"/>
                                    </a:moveTo>
                                    <a:lnTo>
                                      <a:pt x="16" y="168"/>
                                    </a:lnTo>
                                    <a:lnTo>
                                      <a:pt x="31" y="146"/>
                                    </a:lnTo>
                                    <a:lnTo>
                                      <a:pt x="65" y="116"/>
                                    </a:lnTo>
                                    <a:lnTo>
                                      <a:pt x="127" y="77"/>
                                    </a:lnTo>
                                    <a:lnTo>
                                      <a:pt x="189" y="39"/>
                                    </a:lnTo>
                                    <a:lnTo>
                                      <a:pt x="252" y="0"/>
                                    </a:lnTo>
                                    <a:lnTo>
                                      <a:pt x="271" y="1"/>
                                    </a:lnTo>
                                    <a:lnTo>
                                      <a:pt x="335" y="38"/>
                                    </a:lnTo>
                                    <a:lnTo>
                                      <a:pt x="141" y="214"/>
                                    </a:lnTo>
                                    <a:lnTo>
                                      <a:pt x="0" y="20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C0C0"/>
                              </a:solidFill>
                              <a:ln w="11113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57389" name="Oval 8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18" y="208"/>
                              <a:ext cx="28" cy="42"/>
                            </a:xfrm>
                            <a:prstGeom prst="ellipse">
                              <a:avLst/>
                            </a:prstGeom>
                            <a:solidFill>
                              <a:srgbClr val="FF9F00"/>
                            </a:solidFill>
                            <a:ln w="11113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sp>
                      <p:nvSpPr>
                        <p:cNvPr id="57385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9" y="202"/>
                          <a:ext cx="436" cy="1004"/>
                        </a:xfrm>
                        <a:custGeom>
                          <a:avLst/>
                          <a:gdLst>
                            <a:gd name="T0" fmla="*/ 0 w 871"/>
                            <a:gd name="T1" fmla="*/ 228 h 1004"/>
                            <a:gd name="T2" fmla="*/ 5 w 871"/>
                            <a:gd name="T3" fmla="*/ 184 h 1004"/>
                            <a:gd name="T4" fmla="*/ 13 w 871"/>
                            <a:gd name="T5" fmla="*/ 144 h 1004"/>
                            <a:gd name="T6" fmla="*/ 23 w 871"/>
                            <a:gd name="T7" fmla="*/ 107 h 1004"/>
                            <a:gd name="T8" fmla="*/ 34 w 871"/>
                            <a:gd name="T9" fmla="*/ 71 h 1004"/>
                            <a:gd name="T10" fmla="*/ 47 w 871"/>
                            <a:gd name="T11" fmla="*/ 36 h 1004"/>
                            <a:gd name="T12" fmla="*/ 58 w 871"/>
                            <a:gd name="T13" fmla="*/ 0 h 1004"/>
                            <a:gd name="T14" fmla="*/ 70 w 871"/>
                            <a:gd name="T15" fmla="*/ 12 h 1004"/>
                            <a:gd name="T16" fmla="*/ 82 w 871"/>
                            <a:gd name="T17" fmla="*/ 30 h 1004"/>
                            <a:gd name="T18" fmla="*/ 95 w 871"/>
                            <a:gd name="T19" fmla="*/ 51 h 1004"/>
                            <a:gd name="T20" fmla="*/ 108 w 871"/>
                            <a:gd name="T21" fmla="*/ 80 h 1004"/>
                            <a:gd name="T22" fmla="*/ 120 w 871"/>
                            <a:gd name="T23" fmla="*/ 104 h 1004"/>
                            <a:gd name="T24" fmla="*/ 140 w 871"/>
                            <a:gd name="T25" fmla="*/ 154 h 1004"/>
                            <a:gd name="T26" fmla="*/ 136 w 871"/>
                            <a:gd name="T27" fmla="*/ 195 h 1004"/>
                            <a:gd name="T28" fmla="*/ 131 w 871"/>
                            <a:gd name="T29" fmla="*/ 247 h 1004"/>
                            <a:gd name="T30" fmla="*/ 127 w 871"/>
                            <a:gd name="T31" fmla="*/ 301 h 1004"/>
                            <a:gd name="T32" fmla="*/ 124 w 871"/>
                            <a:gd name="T33" fmla="*/ 339 h 1004"/>
                            <a:gd name="T34" fmla="*/ 123 w 871"/>
                            <a:gd name="T35" fmla="*/ 360 h 1004"/>
                            <a:gd name="T36" fmla="*/ 117 w 871"/>
                            <a:gd name="T37" fmla="*/ 396 h 1004"/>
                            <a:gd name="T38" fmla="*/ 192 w 871"/>
                            <a:gd name="T39" fmla="*/ 573 h 1004"/>
                            <a:gd name="T40" fmla="*/ 201 w 871"/>
                            <a:gd name="T41" fmla="*/ 623 h 1004"/>
                            <a:gd name="T42" fmla="*/ 208 w 871"/>
                            <a:gd name="T43" fmla="*/ 674 h 1004"/>
                            <a:gd name="T44" fmla="*/ 215 w 871"/>
                            <a:gd name="T45" fmla="*/ 722 h 1004"/>
                            <a:gd name="T46" fmla="*/ 218 w 871"/>
                            <a:gd name="T47" fmla="*/ 755 h 1004"/>
                            <a:gd name="T48" fmla="*/ 217 w 871"/>
                            <a:gd name="T49" fmla="*/ 795 h 1004"/>
                            <a:gd name="T50" fmla="*/ 216 w 871"/>
                            <a:gd name="T51" fmla="*/ 828 h 1004"/>
                            <a:gd name="T52" fmla="*/ 212 w 871"/>
                            <a:gd name="T53" fmla="*/ 879 h 1004"/>
                            <a:gd name="T54" fmla="*/ 160 w 871"/>
                            <a:gd name="T55" fmla="*/ 1004 h 1004"/>
                            <a:gd name="T56" fmla="*/ 136 w 871"/>
                            <a:gd name="T57" fmla="*/ 1001 h 1004"/>
                            <a:gd name="T58" fmla="*/ 68 w 871"/>
                            <a:gd name="T59" fmla="*/ 984 h 1004"/>
                            <a:gd name="T60" fmla="*/ 36 w 871"/>
                            <a:gd name="T61" fmla="*/ 896 h 1004"/>
                            <a:gd name="T62" fmla="*/ 32 w 871"/>
                            <a:gd name="T63" fmla="*/ 855 h 1004"/>
                            <a:gd name="T64" fmla="*/ 26 w 871"/>
                            <a:gd name="T65" fmla="*/ 794 h 1004"/>
                            <a:gd name="T66" fmla="*/ 16 w 871"/>
                            <a:gd name="T67" fmla="*/ 741 h 1004"/>
                            <a:gd name="T68" fmla="*/ 11 w 871"/>
                            <a:gd name="T69" fmla="*/ 689 h 1004"/>
                            <a:gd name="T70" fmla="*/ 18 w 871"/>
                            <a:gd name="T71" fmla="*/ 692 h 1004"/>
                            <a:gd name="T72" fmla="*/ 32 w 871"/>
                            <a:gd name="T73" fmla="*/ 725 h 1004"/>
                            <a:gd name="T74" fmla="*/ 47 w 871"/>
                            <a:gd name="T75" fmla="*/ 735 h 1004"/>
                            <a:gd name="T76" fmla="*/ 50 w 871"/>
                            <a:gd name="T77" fmla="*/ 723 h 1004"/>
                            <a:gd name="T78" fmla="*/ 56 w 871"/>
                            <a:gd name="T79" fmla="*/ 722 h 1004"/>
                            <a:gd name="T80" fmla="*/ 58 w 871"/>
                            <a:gd name="T81" fmla="*/ 665 h 1004"/>
                            <a:gd name="T82" fmla="*/ 60 w 871"/>
                            <a:gd name="T83" fmla="*/ 605 h 1004"/>
                            <a:gd name="T84" fmla="*/ 23 w 871"/>
                            <a:gd name="T85" fmla="*/ 516 h 1004"/>
                            <a:gd name="T86" fmla="*/ 40 w 871"/>
                            <a:gd name="T87" fmla="*/ 355 h 1004"/>
                            <a:gd name="T88" fmla="*/ 48 w 871"/>
                            <a:gd name="T89" fmla="*/ 295 h 1004"/>
                            <a:gd name="T90" fmla="*/ 41 w 871"/>
                            <a:gd name="T91" fmla="*/ 289 h 1004"/>
                            <a:gd name="T92" fmla="*/ 46 w 871"/>
                            <a:gd name="T93" fmla="*/ 275 h 1004"/>
                            <a:gd name="T94" fmla="*/ 24 w 871"/>
                            <a:gd name="T95" fmla="*/ 247 h 1004"/>
                            <a:gd name="T96" fmla="*/ 0 w 871"/>
                            <a:gd name="T97" fmla="*/ 228 h 1004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871"/>
                            <a:gd name="T148" fmla="*/ 0 h 1004"/>
                            <a:gd name="T149" fmla="*/ 871 w 871"/>
                            <a:gd name="T150" fmla="*/ 1004 h 1004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871" h="1004">
                              <a:moveTo>
                                <a:pt x="0" y="228"/>
                              </a:moveTo>
                              <a:lnTo>
                                <a:pt x="19" y="184"/>
                              </a:lnTo>
                              <a:lnTo>
                                <a:pt x="51" y="144"/>
                              </a:lnTo>
                              <a:lnTo>
                                <a:pt x="92" y="107"/>
                              </a:lnTo>
                              <a:lnTo>
                                <a:pt x="134" y="71"/>
                              </a:lnTo>
                              <a:lnTo>
                                <a:pt x="188" y="36"/>
                              </a:lnTo>
                              <a:lnTo>
                                <a:pt x="230" y="0"/>
                              </a:lnTo>
                              <a:lnTo>
                                <a:pt x="279" y="12"/>
                              </a:lnTo>
                              <a:lnTo>
                                <a:pt x="327" y="30"/>
                              </a:lnTo>
                              <a:lnTo>
                                <a:pt x="379" y="51"/>
                              </a:lnTo>
                              <a:lnTo>
                                <a:pt x="430" y="80"/>
                              </a:lnTo>
                              <a:lnTo>
                                <a:pt x="480" y="104"/>
                              </a:lnTo>
                              <a:lnTo>
                                <a:pt x="557" y="154"/>
                              </a:lnTo>
                              <a:lnTo>
                                <a:pt x="543" y="195"/>
                              </a:lnTo>
                              <a:lnTo>
                                <a:pt x="523" y="247"/>
                              </a:lnTo>
                              <a:lnTo>
                                <a:pt x="506" y="301"/>
                              </a:lnTo>
                              <a:lnTo>
                                <a:pt x="495" y="339"/>
                              </a:lnTo>
                              <a:lnTo>
                                <a:pt x="490" y="360"/>
                              </a:lnTo>
                              <a:lnTo>
                                <a:pt x="466" y="396"/>
                              </a:lnTo>
                              <a:lnTo>
                                <a:pt x="768" y="573"/>
                              </a:lnTo>
                              <a:lnTo>
                                <a:pt x="804" y="623"/>
                              </a:lnTo>
                              <a:lnTo>
                                <a:pt x="830" y="674"/>
                              </a:lnTo>
                              <a:lnTo>
                                <a:pt x="860" y="722"/>
                              </a:lnTo>
                              <a:lnTo>
                                <a:pt x="871" y="755"/>
                              </a:lnTo>
                              <a:lnTo>
                                <a:pt x="866" y="795"/>
                              </a:lnTo>
                              <a:lnTo>
                                <a:pt x="862" y="828"/>
                              </a:lnTo>
                              <a:lnTo>
                                <a:pt x="845" y="879"/>
                              </a:lnTo>
                              <a:lnTo>
                                <a:pt x="639" y="1004"/>
                              </a:lnTo>
                              <a:lnTo>
                                <a:pt x="543" y="1001"/>
                              </a:lnTo>
                              <a:lnTo>
                                <a:pt x="271" y="984"/>
                              </a:lnTo>
                              <a:lnTo>
                                <a:pt x="144" y="896"/>
                              </a:lnTo>
                              <a:lnTo>
                                <a:pt x="128" y="855"/>
                              </a:lnTo>
                              <a:lnTo>
                                <a:pt x="101" y="794"/>
                              </a:lnTo>
                              <a:lnTo>
                                <a:pt x="62" y="741"/>
                              </a:lnTo>
                              <a:lnTo>
                                <a:pt x="44" y="689"/>
                              </a:lnTo>
                              <a:lnTo>
                                <a:pt x="72" y="692"/>
                              </a:lnTo>
                              <a:lnTo>
                                <a:pt x="128" y="725"/>
                              </a:lnTo>
                              <a:lnTo>
                                <a:pt x="187" y="735"/>
                              </a:lnTo>
                              <a:lnTo>
                                <a:pt x="199" y="723"/>
                              </a:lnTo>
                              <a:lnTo>
                                <a:pt x="224" y="722"/>
                              </a:lnTo>
                              <a:lnTo>
                                <a:pt x="230" y="665"/>
                              </a:lnTo>
                              <a:lnTo>
                                <a:pt x="238" y="605"/>
                              </a:lnTo>
                              <a:lnTo>
                                <a:pt x="89" y="516"/>
                              </a:lnTo>
                              <a:lnTo>
                                <a:pt x="158" y="355"/>
                              </a:lnTo>
                              <a:lnTo>
                                <a:pt x="192" y="295"/>
                              </a:lnTo>
                              <a:lnTo>
                                <a:pt x="161" y="289"/>
                              </a:lnTo>
                              <a:lnTo>
                                <a:pt x="183" y="275"/>
                              </a:lnTo>
                              <a:lnTo>
                                <a:pt x="96" y="247"/>
                              </a:lnTo>
                              <a:lnTo>
                                <a:pt x="0" y="2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FF"/>
                        </a:solidFill>
                        <a:ln w="11113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57376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51" y="443"/>
                        <a:ext cx="71" cy="532"/>
                        <a:chOff x="551" y="443"/>
                        <a:chExt cx="71" cy="532"/>
                      </a:xfrm>
                    </p:grpSpPr>
                    <p:grpSp>
                      <p:nvGrpSpPr>
                        <p:cNvPr id="57377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51" y="443"/>
                          <a:ext cx="65" cy="55"/>
                          <a:chOff x="551" y="443"/>
                          <a:chExt cx="65" cy="55"/>
                        </a:xfrm>
                      </p:grpSpPr>
                      <p:sp>
                        <p:nvSpPr>
                          <p:cNvPr id="57382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51" y="443"/>
                            <a:ext cx="58" cy="33"/>
                          </a:xfrm>
                          <a:prstGeom prst="line">
                            <a:avLst/>
                          </a:pr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383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56" y="486"/>
                            <a:ext cx="60" cy="12"/>
                          </a:xfrm>
                          <a:prstGeom prst="line">
                            <a:avLst/>
                          </a:pr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57378" name="Group 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53" y="807"/>
                          <a:ext cx="69" cy="168"/>
                          <a:chOff x="553" y="807"/>
                          <a:chExt cx="69" cy="168"/>
                        </a:xfrm>
                      </p:grpSpPr>
                      <p:sp>
                        <p:nvSpPr>
                          <p:cNvPr id="57379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79" y="807"/>
                            <a:ext cx="43" cy="10"/>
                          </a:xfrm>
                          <a:custGeom>
                            <a:avLst/>
                            <a:gdLst>
                              <a:gd name="T0" fmla="*/ 0 w 88"/>
                              <a:gd name="T1" fmla="*/ 0 h 10"/>
                              <a:gd name="T2" fmla="*/ 5 w 88"/>
                              <a:gd name="T3" fmla="*/ 10 h 10"/>
                              <a:gd name="T4" fmla="*/ 21 w 88"/>
                              <a:gd name="T5" fmla="*/ 4 h 10"/>
                              <a:gd name="T6" fmla="*/ 0 60000 65536"/>
                              <a:gd name="T7" fmla="*/ 0 60000 65536"/>
                              <a:gd name="T8" fmla="*/ 0 60000 65536"/>
                              <a:gd name="T9" fmla="*/ 0 w 88"/>
                              <a:gd name="T10" fmla="*/ 0 h 10"/>
                              <a:gd name="T11" fmla="*/ 88 w 88"/>
                              <a:gd name="T12" fmla="*/ 10 h 10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88" h="10">
                                <a:moveTo>
                                  <a:pt x="0" y="0"/>
                                </a:moveTo>
                                <a:lnTo>
                                  <a:pt x="22" y="10"/>
                                </a:lnTo>
                                <a:lnTo>
                                  <a:pt x="88" y="4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380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73" y="924"/>
                            <a:ext cx="31" cy="46"/>
                          </a:xfrm>
                          <a:custGeom>
                            <a:avLst/>
                            <a:gdLst>
                              <a:gd name="T0" fmla="*/ 0 w 62"/>
                              <a:gd name="T1" fmla="*/ 0 h 46"/>
                              <a:gd name="T2" fmla="*/ 5 w 62"/>
                              <a:gd name="T3" fmla="*/ 21 h 46"/>
                              <a:gd name="T4" fmla="*/ 16 w 62"/>
                              <a:gd name="T5" fmla="*/ 46 h 4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2"/>
                              <a:gd name="T10" fmla="*/ 0 h 46"/>
                              <a:gd name="T11" fmla="*/ 62 w 62"/>
                              <a:gd name="T12" fmla="*/ 46 h 4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2" h="46">
                                <a:moveTo>
                                  <a:pt x="0" y="0"/>
                                </a:moveTo>
                                <a:lnTo>
                                  <a:pt x="20" y="21"/>
                                </a:lnTo>
                                <a:lnTo>
                                  <a:pt x="62" y="46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7381" name="Line 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53" y="939"/>
                            <a:ext cx="16" cy="36"/>
                          </a:xfrm>
                          <a:prstGeom prst="line">
                            <a:avLst/>
                          </a:prstGeom>
                          <a:noFill/>
                          <a:ln w="11113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sp>
                  <p:nvSpPr>
                    <p:cNvPr id="5737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650" y="293"/>
                      <a:ext cx="87" cy="177"/>
                    </a:xfrm>
                    <a:custGeom>
                      <a:avLst/>
                      <a:gdLst>
                        <a:gd name="T0" fmla="*/ 19 w 175"/>
                        <a:gd name="T1" fmla="*/ 0 h 177"/>
                        <a:gd name="T2" fmla="*/ 4 w 175"/>
                        <a:gd name="T3" fmla="*/ 26 h 177"/>
                        <a:gd name="T4" fmla="*/ 0 w 175"/>
                        <a:gd name="T5" fmla="*/ 57 h 177"/>
                        <a:gd name="T6" fmla="*/ 15 w 175"/>
                        <a:gd name="T7" fmla="*/ 84 h 177"/>
                        <a:gd name="T8" fmla="*/ 18 w 175"/>
                        <a:gd name="T9" fmla="*/ 105 h 177"/>
                        <a:gd name="T10" fmla="*/ 13 w 175"/>
                        <a:gd name="T11" fmla="*/ 153 h 177"/>
                        <a:gd name="T12" fmla="*/ 16 w 175"/>
                        <a:gd name="T13" fmla="*/ 172 h 177"/>
                        <a:gd name="T14" fmla="*/ 34 w 175"/>
                        <a:gd name="T15" fmla="*/ 177 h 177"/>
                        <a:gd name="T16" fmla="*/ 43 w 175"/>
                        <a:gd name="T17" fmla="*/ 64 h 177"/>
                        <a:gd name="T18" fmla="*/ 29 w 175"/>
                        <a:gd name="T19" fmla="*/ 23 h 177"/>
                        <a:gd name="T20" fmla="*/ 24 w 175"/>
                        <a:gd name="T21" fmla="*/ 11 h 177"/>
                        <a:gd name="T22" fmla="*/ 19 w 175"/>
                        <a:gd name="T23" fmla="*/ 0 h 17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5"/>
                        <a:gd name="T37" fmla="*/ 0 h 177"/>
                        <a:gd name="T38" fmla="*/ 175 w 175"/>
                        <a:gd name="T39" fmla="*/ 177 h 17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5" h="177">
                          <a:moveTo>
                            <a:pt x="76" y="0"/>
                          </a:moveTo>
                          <a:lnTo>
                            <a:pt x="16" y="26"/>
                          </a:lnTo>
                          <a:lnTo>
                            <a:pt x="0" y="57"/>
                          </a:lnTo>
                          <a:lnTo>
                            <a:pt x="62" y="84"/>
                          </a:lnTo>
                          <a:lnTo>
                            <a:pt x="74" y="105"/>
                          </a:lnTo>
                          <a:lnTo>
                            <a:pt x="52" y="153"/>
                          </a:lnTo>
                          <a:lnTo>
                            <a:pt x="64" y="172"/>
                          </a:lnTo>
                          <a:lnTo>
                            <a:pt x="136" y="177"/>
                          </a:lnTo>
                          <a:lnTo>
                            <a:pt x="175" y="64"/>
                          </a:lnTo>
                          <a:lnTo>
                            <a:pt x="117" y="23"/>
                          </a:lnTo>
                          <a:lnTo>
                            <a:pt x="98" y="11"/>
                          </a:lnTo>
                          <a:lnTo>
                            <a:pt x="76" y="0"/>
                          </a:lnTo>
                          <a:close/>
                        </a:path>
                      </a:pathLst>
                    </a:custGeom>
                    <a:solidFill>
                      <a:srgbClr val="FF001F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7368" name="Group 91"/>
                <p:cNvGrpSpPr>
                  <a:grpSpLocks/>
                </p:cNvGrpSpPr>
                <p:nvPr/>
              </p:nvGrpSpPr>
              <p:grpSpPr bwMode="auto">
                <a:xfrm>
                  <a:off x="840" y="909"/>
                  <a:ext cx="28" cy="116"/>
                  <a:chOff x="840" y="909"/>
                  <a:chExt cx="28" cy="116"/>
                </a:xfrm>
              </p:grpSpPr>
              <p:sp>
                <p:nvSpPr>
                  <p:cNvPr id="5736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841" y="909"/>
                    <a:ext cx="27" cy="48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37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976"/>
                    <a:ext cx="27" cy="49"/>
                  </a:xfrm>
                  <a:prstGeom prst="ellipse">
                    <a:avLst/>
                  </a:prstGeom>
                  <a:solidFill>
                    <a:srgbClr val="FF9F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50274" name="WordArt 98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70008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grpSp>
        <p:nvGrpSpPr>
          <p:cNvPr id="57352" name="Group 105"/>
          <p:cNvGrpSpPr>
            <a:grpSpLocks/>
          </p:cNvGrpSpPr>
          <p:nvPr/>
        </p:nvGrpSpPr>
        <p:grpSpPr bwMode="auto">
          <a:xfrm>
            <a:off x="914400" y="3054350"/>
            <a:ext cx="7696200" cy="879475"/>
            <a:chOff x="576" y="1924"/>
            <a:chExt cx="4848" cy="554"/>
          </a:xfrm>
        </p:grpSpPr>
        <p:sp>
          <p:nvSpPr>
            <p:cNvPr id="57357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1506" y="1975"/>
              <a:ext cx="561" cy="5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A</a:t>
              </a:r>
              <a:endPara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57358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780" y="1924"/>
              <a:ext cx="342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</a:t>
              </a:r>
            </a:p>
          </p:txBody>
        </p:sp>
        <p:sp>
          <p:nvSpPr>
            <p:cNvPr id="57359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576" y="2079"/>
              <a:ext cx="343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=</a:t>
              </a:r>
            </a:p>
          </p:txBody>
        </p:sp>
        <p:sp>
          <p:nvSpPr>
            <p:cNvPr id="57360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3269" y="1924"/>
              <a:ext cx="343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+</a:t>
              </a:r>
            </a:p>
          </p:txBody>
        </p:sp>
        <p:sp>
          <p:nvSpPr>
            <p:cNvPr id="57361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4151" y="1924"/>
              <a:ext cx="343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C</a:t>
              </a:r>
              <a:endPara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57362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5081" y="1924"/>
              <a:ext cx="343" cy="5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</p:grpSp>
      <p:sp>
        <p:nvSpPr>
          <p:cNvPr id="50278" name="WordArt 102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79" name="WordArt 103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80" name="WordArt 104"/>
          <p:cNvSpPr>
            <a:spLocks noChangeArrowheads="1" noChangeShapeType="1" noTextEdit="1"/>
          </p:cNvSpPr>
          <p:nvPr/>
        </p:nvSpPr>
        <p:spPr bwMode="auto">
          <a:xfrm>
            <a:off x="7315200" y="28194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82" name="WordArt 106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83" name="WordArt 107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3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84" name="WordArt 108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85" name="WordArt 109"/>
          <p:cNvSpPr>
            <a:spLocks noChangeArrowheads="1" noChangeShapeType="1" noTextEdit="1"/>
          </p:cNvSpPr>
          <p:nvPr/>
        </p:nvSpPr>
        <p:spPr bwMode="auto">
          <a:xfrm>
            <a:off x="1752600" y="19050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  <p:sp>
        <p:nvSpPr>
          <p:cNvPr id="50286" name="WordArt 110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4" grpId="0" animBg="1"/>
      <p:bldP spid="50278" grpId="0" animBg="1"/>
      <p:bldP spid="50279" grpId="0" animBg="1"/>
      <p:bldP spid="50280" grpId="0" animBg="1"/>
      <p:bldP spid="50282" grpId="0" animBg="1"/>
      <p:bldP spid="50283" grpId="0" animBg="1"/>
      <p:bldP spid="50284" grpId="0" animBg="1"/>
      <p:bldP spid="50285" grpId="0" animBg="1"/>
      <p:bldP spid="502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Ввод абсолютной ссылки</a:t>
            </a:r>
            <a:endParaRPr lang="en-US" sz="4500" b="1" i="1"/>
          </a:p>
          <a:p>
            <a:pPr algn="ctr">
              <a:defRPr/>
            </a:pPr>
            <a:endParaRPr lang="en-US" sz="4500" b="1" i="1"/>
          </a:p>
          <a:p>
            <a:pPr marL="533400" lvl="2" indent="-152400">
              <a:defRPr/>
            </a:pPr>
            <a:r>
              <a:rPr lang="ru-RU" sz="4500"/>
              <a:t>1.</a:t>
            </a:r>
            <a:r>
              <a:rPr lang="en-US" sz="4500"/>
              <a:t>Ввести формулу, как сказано раннее (1-4)</a:t>
            </a:r>
          </a:p>
          <a:p>
            <a:pPr marL="533400" lvl="2" indent="-152400">
              <a:defRPr/>
            </a:pPr>
            <a:r>
              <a:rPr lang="ru-RU" sz="4500"/>
              <a:t>2.</a:t>
            </a:r>
            <a:r>
              <a:rPr lang="en-US" sz="4500"/>
              <a:t>Переместить указатель мыши на строку формул и нажать на левую клавишу мыши.</a:t>
            </a:r>
          </a:p>
          <a:p>
            <a:pPr marL="533400" lvl="2" indent="-152400">
              <a:defRPr/>
            </a:pPr>
            <a:r>
              <a:rPr lang="ru-RU" sz="4500"/>
              <a:t>3.</a:t>
            </a:r>
            <a:r>
              <a:rPr lang="en-US" sz="4500"/>
              <a:t>Установить курсор перед нужной ссылкой.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7162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defRPr/>
            </a:pPr>
            <a:r>
              <a:rPr lang="ru-RU" sz="4500"/>
              <a:t>4.</a:t>
            </a:r>
            <a:r>
              <a:rPr lang="en-US" sz="4500"/>
              <a:t>Нажать клавишу </a:t>
            </a:r>
            <a:r>
              <a:rPr lang="en-US" sz="45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F4</a:t>
            </a:r>
            <a:r>
              <a:rPr lang="ru-RU" sz="45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4500"/>
          </a:p>
          <a:p>
            <a:pPr lvl="2">
              <a:defRPr/>
            </a:pPr>
            <a:r>
              <a:rPr lang="ru-RU" sz="4500"/>
              <a:t>5.После ввода нажмите на клавишу </a:t>
            </a:r>
            <a:r>
              <a:rPr lang="en-US" sz="45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</a:t>
            </a:r>
            <a:r>
              <a:rPr lang="en-US" sz="45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4500"/>
          </a:p>
          <a:p>
            <a:pPr>
              <a:spcBef>
                <a:spcPct val="50000"/>
              </a:spcBef>
              <a:defRPr/>
            </a:pPr>
            <a:endParaRPr lang="ru-RU" sz="4500"/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162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 b="1" i="1">
                <a:solidFill>
                  <a:srgbClr val="990033"/>
                </a:solidFill>
              </a:rPr>
              <a:t>Смешанная ссылка</a:t>
            </a:r>
            <a:r>
              <a:rPr lang="ru-RU" sz="4500" i="1"/>
              <a:t> – </a:t>
            </a:r>
          </a:p>
          <a:p>
            <a:pPr algn="ctr"/>
            <a:r>
              <a:rPr lang="ru-RU" sz="4500" i="1"/>
              <a:t>частично изменяющаяся при копировании ссылка.</a:t>
            </a:r>
            <a:endParaRPr lang="ru-RU" sz="45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23"/>
          <p:cNvSpPr txBox="1">
            <a:spLocks noChangeArrowheads="1"/>
          </p:cNvSpPr>
          <p:nvPr/>
        </p:nvSpPr>
        <p:spPr bwMode="auto">
          <a:xfrm>
            <a:off x="533400" y="1600200"/>
            <a:ext cx="8153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 i="1">
                <a:solidFill>
                  <a:srgbClr val="990033"/>
                </a:solidFill>
              </a:rPr>
              <a:t>Смешанная ссылка</a:t>
            </a:r>
            <a:r>
              <a:rPr lang="ru-RU" sz="4500"/>
              <a:t> используется, когда при копировании формулы может изменяться только какая – то одна часть ссылки, которая должна остаться неизменной.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3"/>
          <p:cNvSpPr>
            <a:spLocks noChangeArrowheads="1" noChangeShapeType="1" noTextEdit="1"/>
          </p:cNvSpPr>
          <p:nvPr/>
        </p:nvSpPr>
        <p:spPr bwMode="auto">
          <a:xfrm>
            <a:off x="2390775" y="3135313"/>
            <a:ext cx="890588" cy="798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2467" name="WordArt 4"/>
          <p:cNvSpPr>
            <a:spLocks noChangeArrowheads="1" noChangeShapeType="1" noTextEdit="1"/>
          </p:cNvSpPr>
          <p:nvPr/>
        </p:nvSpPr>
        <p:spPr bwMode="auto">
          <a:xfrm>
            <a:off x="3581400" y="3124200"/>
            <a:ext cx="542925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2468" name="WordArt 5"/>
          <p:cNvSpPr>
            <a:spLocks noChangeArrowheads="1" noChangeShapeType="1" noTextEdit="1"/>
          </p:cNvSpPr>
          <p:nvPr/>
        </p:nvSpPr>
        <p:spPr bwMode="auto">
          <a:xfrm>
            <a:off x="914400" y="3300413"/>
            <a:ext cx="5445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62469" name="WordArt 6"/>
          <p:cNvSpPr>
            <a:spLocks noChangeArrowheads="1" noChangeShapeType="1" noTextEdit="1"/>
          </p:cNvSpPr>
          <p:nvPr/>
        </p:nvSpPr>
        <p:spPr bwMode="auto">
          <a:xfrm>
            <a:off x="4572000" y="3124200"/>
            <a:ext cx="544513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62470" name="WordArt 7"/>
          <p:cNvSpPr>
            <a:spLocks noChangeArrowheads="1" noChangeShapeType="1" noTextEdit="1"/>
          </p:cNvSpPr>
          <p:nvPr/>
        </p:nvSpPr>
        <p:spPr bwMode="auto">
          <a:xfrm>
            <a:off x="5486400" y="3124200"/>
            <a:ext cx="544513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2471" name="WordArt 8"/>
          <p:cNvSpPr>
            <a:spLocks noChangeArrowheads="1" noChangeShapeType="1" noTextEdit="1"/>
          </p:cNvSpPr>
          <p:nvPr/>
        </p:nvSpPr>
        <p:spPr bwMode="auto">
          <a:xfrm>
            <a:off x="7315200" y="3048000"/>
            <a:ext cx="544513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6324600" y="29718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$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2051050" y="2060575"/>
            <a:ext cx="5616575" cy="324008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700338" y="270827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667000" y="2362200"/>
            <a:ext cx="4464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понятия и правила записи функции, </a:t>
            </a:r>
            <a:r>
              <a:rPr lang="ru-RU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автосумма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376238"/>
            <a:ext cx="84582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 b="1" i="1">
                <a:solidFill>
                  <a:srgbClr val="CC0000"/>
                </a:solidFill>
              </a:rPr>
              <a:t>Алгоритм ввода функции</a:t>
            </a:r>
          </a:p>
          <a:p>
            <a:pPr algn="ctr"/>
            <a:endParaRPr lang="en-US" sz="4500" b="1" i="1"/>
          </a:p>
          <a:p>
            <a:pPr algn="ctr"/>
            <a:endParaRPr lang="en-US" sz="800" b="1" i="1"/>
          </a:p>
          <a:p>
            <a:pPr marL="677863" lvl="2" indent="-296863"/>
            <a:r>
              <a:rPr lang="ru-RU" sz="4500"/>
              <a:t>1.</a:t>
            </a:r>
            <a:r>
              <a:rPr lang="en-US" sz="4500"/>
              <a:t>Установите указатель мыши на ячейку, в которую нужно записать формулу.</a:t>
            </a:r>
          </a:p>
          <a:p>
            <a:pPr marL="677863" lvl="2" indent="-296863"/>
            <a:r>
              <a:rPr lang="ru-RU" sz="4500"/>
              <a:t>2.</a:t>
            </a:r>
            <a:r>
              <a:rPr lang="en-US" sz="4500"/>
              <a:t>Нажмите на левую клавишу мыши.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ru-RU" sz="4500"/>
              <a:t>3.Выбрать вкладку ФОРМУЛЫ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 cstate="print"/>
          <a:srcRect r="62788" b="82001"/>
          <a:stretch>
            <a:fillRect/>
          </a:stretch>
        </p:blipFill>
        <p:spPr bwMode="auto">
          <a:xfrm>
            <a:off x="0" y="2362200"/>
            <a:ext cx="91440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3276600"/>
            <a:ext cx="1219200" cy="1524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2819400"/>
            <a:ext cx="15240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4500"/>
              <a:t>4.В окне мастера функции найдите </a:t>
            </a:r>
            <a:r>
              <a:rPr lang="ru-RU" sz="4500" b="1">
                <a:solidFill>
                  <a:srgbClr val="CC0000"/>
                </a:solidFill>
              </a:rPr>
              <a:t>категорию</a:t>
            </a:r>
            <a:r>
              <a:rPr lang="ru-RU" sz="4500"/>
              <a:t>, к которой относится вставляемая функция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44813"/>
            <a:ext cx="4486275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Назначение электронной таблицы</a:t>
            </a:r>
          </a:p>
        </p:txBody>
      </p:sp>
      <p:grpSp>
        <p:nvGrpSpPr>
          <p:cNvPr id="2" name="Табличка 3"/>
          <p:cNvGrpSpPr>
            <a:grpSpLocks/>
          </p:cNvGrpSpPr>
          <p:nvPr/>
        </p:nvGrpSpPr>
        <p:grpSpPr bwMode="auto">
          <a:xfrm>
            <a:off x="2987675" y="1719263"/>
            <a:ext cx="3546475" cy="1176337"/>
            <a:chOff x="1882" y="1083"/>
            <a:chExt cx="2234" cy="741"/>
          </a:xfrm>
        </p:grpSpPr>
        <p:pic>
          <p:nvPicPr>
            <p:cNvPr id="25622" name="Табличка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2" y="1083"/>
              <a:ext cx="2234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3" name="Text Box 4"/>
            <p:cNvSpPr txBox="1">
              <a:spLocks noChangeArrowheads="1"/>
            </p:cNvSpPr>
            <p:nvPr/>
          </p:nvSpPr>
          <p:spPr bwMode="auto">
            <a:xfrm>
              <a:off x="1999" y="1183"/>
              <a:ext cx="2002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115964"/>
                  </a:solidFill>
                  <a:latin typeface="Calibri" pitchFamily="34" charset="0"/>
                </a:rPr>
                <a:t>Применяется при:</a:t>
              </a:r>
            </a:p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Табличка 5"/>
          <p:cNvGrpSpPr>
            <a:grpSpLocks/>
          </p:cNvGrpSpPr>
          <p:nvPr/>
        </p:nvGrpSpPr>
        <p:grpSpPr bwMode="auto">
          <a:xfrm>
            <a:off x="323850" y="3621088"/>
            <a:ext cx="2552700" cy="1408112"/>
            <a:chOff x="204" y="2281"/>
            <a:chExt cx="1608" cy="887"/>
          </a:xfrm>
        </p:grpSpPr>
        <p:pic>
          <p:nvPicPr>
            <p:cNvPr id="25620" name="Табличка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281"/>
              <a:ext cx="1608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1" name="Text Box 7"/>
            <p:cNvSpPr txBox="1">
              <a:spLocks noChangeArrowheads="1"/>
            </p:cNvSpPr>
            <p:nvPr/>
          </p:nvSpPr>
          <p:spPr bwMode="auto">
            <a:xfrm>
              <a:off x="336" y="2400"/>
              <a:ext cx="134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115964"/>
                  </a:solidFill>
                  <a:latin typeface="Calibri" pitchFamily="34" charset="0"/>
                </a:rPr>
                <a:t>Учете и планировании</a:t>
              </a:r>
            </a:p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Табличка 6"/>
          <p:cNvGrpSpPr>
            <a:grpSpLocks/>
          </p:cNvGrpSpPr>
          <p:nvPr/>
        </p:nvGrpSpPr>
        <p:grpSpPr bwMode="auto">
          <a:xfrm>
            <a:off x="6492875" y="3621088"/>
            <a:ext cx="2706688" cy="1712912"/>
            <a:chOff x="4090" y="2281"/>
            <a:chExt cx="1705" cy="1079"/>
          </a:xfrm>
        </p:grpSpPr>
        <p:pic>
          <p:nvPicPr>
            <p:cNvPr id="25618" name="Табличка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0" y="2281"/>
              <a:ext cx="1705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9" name="Text Box 10"/>
            <p:cNvSpPr txBox="1">
              <a:spLocks noChangeArrowheads="1"/>
            </p:cNvSpPr>
            <p:nvPr/>
          </p:nvSpPr>
          <p:spPr bwMode="auto">
            <a:xfrm>
              <a:off x="4247" y="2423"/>
              <a:ext cx="1394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115964"/>
                  </a:solidFill>
                  <a:latin typeface="Calibri" pitchFamily="34" charset="0"/>
                </a:rPr>
                <a:t>Анализе результатов экспериментов</a:t>
              </a:r>
            </a:p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Табличка 7"/>
          <p:cNvGrpSpPr>
            <a:grpSpLocks/>
          </p:cNvGrpSpPr>
          <p:nvPr/>
        </p:nvGrpSpPr>
        <p:grpSpPr bwMode="auto">
          <a:xfrm>
            <a:off x="3219450" y="4645025"/>
            <a:ext cx="2627313" cy="1981200"/>
            <a:chOff x="2028" y="2926"/>
            <a:chExt cx="1655" cy="1248"/>
          </a:xfrm>
        </p:grpSpPr>
        <p:pic>
          <p:nvPicPr>
            <p:cNvPr id="25616" name="Табличка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28" y="2926"/>
              <a:ext cx="1655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7" name="Text Box 13"/>
            <p:cNvSpPr txBox="1">
              <a:spLocks noChangeArrowheads="1"/>
            </p:cNvSpPr>
            <p:nvPr/>
          </p:nvSpPr>
          <p:spPr bwMode="auto">
            <a:xfrm>
              <a:off x="2200" y="3112"/>
              <a:ext cx="1312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115964"/>
                  </a:solidFill>
                  <a:latin typeface="Calibri" pitchFamily="34" charset="0"/>
                </a:rPr>
                <a:t>Решении Бухгалтерских и финансовых задач</a:t>
              </a:r>
            </a:p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10"/>
          <p:cNvGrpSpPr>
            <a:grpSpLocks/>
          </p:cNvGrpSpPr>
          <p:nvPr/>
        </p:nvGrpSpPr>
        <p:grpSpPr bwMode="auto">
          <a:xfrm>
            <a:off x="4090988" y="3048000"/>
            <a:ext cx="919162" cy="1560513"/>
            <a:chOff x="2577" y="1920"/>
            <a:chExt cx="579" cy="983"/>
          </a:xfrm>
        </p:grpSpPr>
        <p:pic>
          <p:nvPicPr>
            <p:cNvPr id="25614" name="Штриховая стрелка вправо 1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7" y="1920"/>
              <a:ext cx="579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 Box 16"/>
            <p:cNvSpPr txBox="1">
              <a:spLocks noChangeArrowheads="1"/>
            </p:cNvSpPr>
            <p:nvPr/>
          </p:nvSpPr>
          <p:spPr bwMode="auto">
            <a:xfrm rot="5400000">
              <a:off x="2514" y="2250"/>
              <a:ext cx="7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11"/>
          <p:cNvGrpSpPr>
            <a:grpSpLocks/>
          </p:cNvGrpSpPr>
          <p:nvPr/>
        </p:nvGrpSpPr>
        <p:grpSpPr bwMode="auto">
          <a:xfrm>
            <a:off x="6486525" y="2316163"/>
            <a:ext cx="1273175" cy="1281112"/>
            <a:chOff x="4086" y="1459"/>
            <a:chExt cx="802" cy="807"/>
          </a:xfrm>
        </p:grpSpPr>
        <p:pic>
          <p:nvPicPr>
            <p:cNvPr id="25612" name="Штриховая стрелка вправо 1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6" y="1459"/>
              <a:ext cx="802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Text Box 19"/>
            <p:cNvSpPr txBox="1">
              <a:spLocks noChangeArrowheads="1"/>
            </p:cNvSpPr>
            <p:nvPr/>
          </p:nvSpPr>
          <p:spPr bwMode="auto">
            <a:xfrm rot="2719341">
              <a:off x="4162" y="1751"/>
              <a:ext cx="7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12"/>
          <p:cNvGrpSpPr>
            <a:grpSpLocks/>
          </p:cNvGrpSpPr>
          <p:nvPr/>
        </p:nvGrpSpPr>
        <p:grpSpPr bwMode="auto">
          <a:xfrm>
            <a:off x="1743075" y="2316163"/>
            <a:ext cx="1285875" cy="1274762"/>
            <a:chOff x="1098" y="1459"/>
            <a:chExt cx="810" cy="803"/>
          </a:xfrm>
        </p:grpSpPr>
        <p:pic>
          <p:nvPicPr>
            <p:cNvPr id="25610" name="Штриховая стрелка вправо 12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98" y="1459"/>
              <a:ext cx="810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xt Box 22"/>
            <p:cNvSpPr txBox="1">
              <a:spLocks noChangeArrowheads="1"/>
            </p:cNvSpPr>
            <p:nvPr/>
          </p:nvSpPr>
          <p:spPr bwMode="auto">
            <a:xfrm rot="8134071">
              <a:off x="1125" y="1749"/>
              <a:ext cx="7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7363" lvl="2" indent="-106363"/>
            <a:r>
              <a:rPr lang="ru-RU" sz="4500" b="1"/>
              <a:t>5.Затем выберите </a:t>
            </a:r>
            <a:r>
              <a:rPr lang="ru-RU" sz="4500" b="1">
                <a:solidFill>
                  <a:srgbClr val="CC0000"/>
                </a:solidFill>
              </a:rPr>
              <a:t>Функцию</a:t>
            </a:r>
            <a:r>
              <a:rPr lang="ru-RU" sz="4500" b="1"/>
              <a:t>.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096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153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lvl="2" indent="-190500"/>
            <a:r>
              <a:rPr lang="ru-RU" sz="4500" b="1"/>
              <a:t>6.</a:t>
            </a:r>
            <a:r>
              <a:rPr lang="ru-RU" sz="4500" b="1">
                <a:solidFill>
                  <a:srgbClr val="CC0000"/>
                </a:solidFill>
              </a:rPr>
              <a:t>Отвечайте</a:t>
            </a:r>
            <a:r>
              <a:rPr lang="ru-RU" sz="4500" b="1"/>
              <a:t> на </a:t>
            </a:r>
            <a:r>
              <a:rPr lang="ru-RU" sz="4500" b="1">
                <a:solidFill>
                  <a:srgbClr val="CC0000"/>
                </a:solidFill>
              </a:rPr>
              <a:t>вопросы</a:t>
            </a:r>
            <a:r>
              <a:rPr lang="ru-RU" sz="4500" b="1"/>
              <a:t> мастера функций.</a:t>
            </a:r>
          </a:p>
          <a:p>
            <a:pPr marL="571500" lvl="2" indent="-190500"/>
            <a:r>
              <a:rPr lang="ru-RU" sz="4500" b="1"/>
              <a:t>7.Для завершения ввода переместите указатель мыши на кнопку “</a:t>
            </a:r>
            <a:r>
              <a:rPr lang="ru-RU" sz="4500" b="1">
                <a:solidFill>
                  <a:srgbClr val="CC0000"/>
                </a:solidFill>
              </a:rPr>
              <a:t>ОК</a:t>
            </a:r>
            <a:r>
              <a:rPr lang="ru-RU" sz="4500" b="1"/>
              <a:t>” и нажмите на левую клавишу мыши.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295400" y="19050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АВТОСУММА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6858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500" b="1"/>
              <a:t>Для сложения данных, находящихся в большом количестве ячеек используют функцию “</a:t>
            </a:r>
            <a:r>
              <a:rPr lang="ru-RU" sz="45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Суммирование</a:t>
            </a:r>
            <a:r>
              <a:rPr lang="ru-RU" sz="4500" b="1"/>
              <a:t>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/>
          <a:srcRect r="62788" b="82001"/>
          <a:stretch>
            <a:fillRect/>
          </a:stretch>
        </p:blipFill>
        <p:spPr bwMode="auto">
          <a:xfrm>
            <a:off x="0" y="2362200"/>
            <a:ext cx="91440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19200" y="3276600"/>
            <a:ext cx="1981200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0" y="2819400"/>
            <a:ext cx="15240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 cstate="print"/>
          <a:srcRect t="17570" r="68124" b="66925"/>
          <a:stretch>
            <a:fillRect/>
          </a:stretch>
        </p:blipFill>
        <p:spPr bwMode="auto">
          <a:xfrm>
            <a:off x="0" y="1066800"/>
            <a:ext cx="9067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2051050" y="2060575"/>
            <a:ext cx="5616575" cy="324008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700338" y="270827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700338" y="2636838"/>
            <a:ext cx="446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фона и оформление границ таблицы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620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500"/>
              <a:t>Для изменения фона служит кнопка “</a:t>
            </a:r>
            <a:r>
              <a:rPr lang="ru-RU" sz="45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 заливки</a:t>
            </a:r>
            <a:r>
              <a:rPr lang="ru-RU" sz="4500"/>
              <a:t>”</a:t>
            </a:r>
          </a:p>
          <a:p>
            <a:pPr algn="ctr">
              <a:spcBef>
                <a:spcPct val="50000"/>
              </a:spcBef>
              <a:defRPr/>
            </a:pPr>
            <a:endParaRPr lang="ru-RU" sz="4500"/>
          </a:p>
        </p:txBody>
      </p:sp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2" cstate="print"/>
          <a:srcRect t="21706" r="78125" b="64857"/>
          <a:stretch>
            <a:fillRect/>
          </a:stretch>
        </p:blipFill>
        <p:spPr bwMode="auto">
          <a:xfrm>
            <a:off x="304800" y="2667000"/>
            <a:ext cx="71802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2" cstate="print"/>
          <a:srcRect l="18124" t="11111" r="79271" b="83722"/>
          <a:stretch>
            <a:fillRect/>
          </a:stretch>
        </p:blipFill>
        <p:spPr bwMode="auto">
          <a:xfrm>
            <a:off x="7086600" y="2362200"/>
            <a:ext cx="762000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4757" name="Picture 7"/>
          <p:cNvPicPr>
            <a:picLocks noChangeAspect="1" noChangeArrowheads="1"/>
          </p:cNvPicPr>
          <p:nvPr/>
        </p:nvPicPr>
        <p:blipFill>
          <a:blip r:embed="rId3" cstate="print"/>
          <a:srcRect l="18124" t="14000" r="68124" b="61000"/>
          <a:stretch>
            <a:fillRect/>
          </a:stretch>
        </p:blipFill>
        <p:spPr bwMode="auto">
          <a:xfrm>
            <a:off x="6019800" y="3048000"/>
            <a:ext cx="3124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305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500"/>
              <a:t>Для оформления границ таблицы воспользуйтесь кнопкой “</a:t>
            </a:r>
            <a:r>
              <a:rPr lang="ru-RU" sz="4500">
                <a:solidFill>
                  <a:srgbClr val="CC0000"/>
                </a:solidFill>
              </a:rPr>
              <a:t>Границы</a:t>
            </a:r>
            <a:r>
              <a:rPr lang="ru-RU" sz="4500"/>
              <a:t>”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19400" y="4114800"/>
          <a:ext cx="3657600" cy="2351088"/>
        </p:xfrm>
        <a:graphic>
          <a:graphicData uri="http://schemas.openxmlformats.org/presentationml/2006/ole">
            <p:oleObj spid="_x0000_s9225" name="Точечный рисунок" r:id="rId3" imgW="1181155" imgH="1133539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21706" r="78125" b="65892"/>
          <a:stretch>
            <a:fillRect/>
          </a:stretch>
        </p:blipFill>
        <p:spPr bwMode="auto">
          <a:xfrm>
            <a:off x="0" y="1600200"/>
            <a:ext cx="800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5562600" y="3048000"/>
          <a:ext cx="3352800" cy="2528888"/>
        </p:xfrm>
        <a:graphic>
          <a:graphicData uri="http://schemas.openxmlformats.org/presentationml/2006/ole">
            <p:oleObj spid="_x0000_s10256" name="Точечный рисунок" r:id="rId4" imgW="1181155" imgH="1133539" progId="PBrush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6477000" y="1600200"/>
          <a:ext cx="2286000" cy="1470025"/>
        </p:xfrm>
        <a:graphic>
          <a:graphicData uri="http://schemas.openxmlformats.org/presentationml/2006/ole">
            <p:oleObj spid="_x0000_s10257" name="Точечный рисунок" r:id="rId5" imgW="1181155" imgH="1133539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Основные функции электронной таблицы</a:t>
            </a:r>
          </a:p>
        </p:txBody>
      </p:sp>
      <p:grpSp>
        <p:nvGrpSpPr>
          <p:cNvPr id="2" name="Пятиугольник 4"/>
          <p:cNvGrpSpPr>
            <a:grpSpLocks/>
          </p:cNvGrpSpPr>
          <p:nvPr/>
        </p:nvGrpSpPr>
        <p:grpSpPr bwMode="auto">
          <a:xfrm>
            <a:off x="292100" y="1871663"/>
            <a:ext cx="2354263" cy="1401762"/>
            <a:chOff x="184" y="1179"/>
            <a:chExt cx="1483" cy="883"/>
          </a:xfrm>
        </p:grpSpPr>
        <p:pic>
          <p:nvPicPr>
            <p:cNvPr id="26641" name="Пяти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" y="1179"/>
              <a:ext cx="1483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Text Box 4"/>
            <p:cNvSpPr txBox="1">
              <a:spLocks noChangeArrowheads="1"/>
            </p:cNvSpPr>
            <p:nvPr/>
          </p:nvSpPr>
          <p:spPr bwMode="auto">
            <a:xfrm>
              <a:off x="240" y="1200"/>
              <a:ext cx="118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115964"/>
                  </a:solidFill>
                  <a:latin typeface="Calibri" pitchFamily="34" charset="0"/>
                </a:rPr>
                <a:t>Ввод и редактирование данных</a:t>
              </a:r>
            </a:p>
            <a:p>
              <a:pPr algn="ctr"/>
              <a:endParaRPr lang="ru-RU" b="1">
                <a:solidFill>
                  <a:srgbClr val="115964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Пятиугольник 5"/>
          <p:cNvGrpSpPr>
            <a:grpSpLocks/>
          </p:cNvGrpSpPr>
          <p:nvPr/>
        </p:nvGrpSpPr>
        <p:grpSpPr bwMode="auto">
          <a:xfrm>
            <a:off x="323850" y="3852863"/>
            <a:ext cx="2474913" cy="1401762"/>
            <a:chOff x="204" y="2427"/>
            <a:chExt cx="1559" cy="883"/>
          </a:xfrm>
        </p:grpSpPr>
        <p:pic>
          <p:nvPicPr>
            <p:cNvPr id="26639" name="Пятиугольник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427"/>
              <a:ext cx="1559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 Box 7"/>
            <p:cNvSpPr txBox="1">
              <a:spLocks noChangeArrowheads="1"/>
            </p:cNvSpPr>
            <p:nvPr/>
          </p:nvSpPr>
          <p:spPr bwMode="auto">
            <a:xfrm>
              <a:off x="240" y="2448"/>
              <a:ext cx="128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115964"/>
                  </a:solidFill>
                  <a:latin typeface="Calibri" pitchFamily="34" charset="0"/>
                </a:rPr>
                <a:t>Файловые операции</a:t>
              </a: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Пятиугольник 6"/>
          <p:cNvGrpSpPr>
            <a:grpSpLocks/>
          </p:cNvGrpSpPr>
          <p:nvPr/>
        </p:nvGrpSpPr>
        <p:grpSpPr bwMode="auto">
          <a:xfrm>
            <a:off x="2962275" y="5072063"/>
            <a:ext cx="2579688" cy="1481137"/>
            <a:chOff x="1866" y="3195"/>
            <a:chExt cx="1625" cy="933"/>
          </a:xfrm>
        </p:grpSpPr>
        <p:pic>
          <p:nvPicPr>
            <p:cNvPr id="26637" name="Пятиугольник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6" y="3195"/>
              <a:ext cx="1625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Text Box 10"/>
            <p:cNvSpPr txBox="1">
              <a:spLocks noChangeArrowheads="1"/>
            </p:cNvSpPr>
            <p:nvPr/>
          </p:nvSpPr>
          <p:spPr bwMode="auto">
            <a:xfrm>
              <a:off x="1920" y="3216"/>
              <a:ext cx="132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115964"/>
                  </a:solidFill>
                  <a:latin typeface="Calibri" pitchFamily="34" charset="0"/>
                </a:rPr>
                <a:t>Оптимизация работы с таблицей</a:t>
              </a:r>
            </a:p>
          </p:txBody>
        </p:sp>
      </p:grpSp>
      <p:grpSp>
        <p:nvGrpSpPr>
          <p:cNvPr id="5" name="Пятиугольник 7"/>
          <p:cNvGrpSpPr>
            <a:grpSpLocks/>
          </p:cNvGrpSpPr>
          <p:nvPr/>
        </p:nvGrpSpPr>
        <p:grpSpPr bwMode="auto">
          <a:xfrm>
            <a:off x="6340475" y="4230688"/>
            <a:ext cx="2554288" cy="1408112"/>
            <a:chOff x="3994" y="2665"/>
            <a:chExt cx="1609" cy="887"/>
          </a:xfrm>
        </p:grpSpPr>
        <p:pic>
          <p:nvPicPr>
            <p:cNvPr id="26635" name="Пятиугольник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4" y="2665"/>
              <a:ext cx="1609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4032" y="2688"/>
              <a:ext cx="13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115964"/>
                  </a:solidFill>
                  <a:latin typeface="Calibri" pitchFamily="34" charset="0"/>
                </a:rPr>
                <a:t>Построение диаграмм и графиков</a:t>
              </a:r>
            </a:p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Пятиугольник 8"/>
          <p:cNvGrpSpPr>
            <a:grpSpLocks/>
          </p:cNvGrpSpPr>
          <p:nvPr/>
        </p:nvGrpSpPr>
        <p:grpSpPr bwMode="auto">
          <a:xfrm>
            <a:off x="6724650" y="1792288"/>
            <a:ext cx="2474913" cy="1481137"/>
            <a:chOff x="4236" y="1129"/>
            <a:chExt cx="1559" cy="933"/>
          </a:xfrm>
        </p:grpSpPr>
        <p:pic>
          <p:nvPicPr>
            <p:cNvPr id="26633" name="Пятиугольник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6" y="1129"/>
              <a:ext cx="1559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 Box 16"/>
            <p:cNvSpPr txBox="1">
              <a:spLocks noChangeArrowheads="1"/>
            </p:cNvSpPr>
            <p:nvPr/>
          </p:nvSpPr>
          <p:spPr bwMode="auto">
            <a:xfrm>
              <a:off x="4272" y="1152"/>
              <a:ext cx="127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rgbClr val="115964"/>
                  </a:solidFill>
                  <a:latin typeface="Calibri" pitchFamily="34" charset="0"/>
                </a:rPr>
                <a:t>Распечатка таблиц с формулами и графиками</a:t>
              </a:r>
            </a:p>
          </p:txBody>
        </p:sp>
      </p:grpSp>
      <p:pic>
        <p:nvPicPr>
          <p:cNvPr id="26632" name="Рисунок 10" descr="186703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6002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2051050" y="2060575"/>
            <a:ext cx="5616575" cy="324008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700338" y="270827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743200" y="3200400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Поиск и замена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05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1600200"/>
            <a:ext cx="8534400" cy="4343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электронной таблицы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Электронная таблица сохраняется как Книга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Состоит из 255 листов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каждом листе размещается таблица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Таблица состоит из 256 столбцов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и 65536 строк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Минимальный объект таблицы – ячейка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Каждая ячейка имеет уникальное имя (А1, С4)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Интерфейс </a:t>
            </a:r>
            <a:r>
              <a:rPr lang="en-US" smtClean="0"/>
              <a:t>MS Excel 2007</a:t>
            </a:r>
            <a:endParaRPr lang="ru-RU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90625"/>
            <a:ext cx="7924800" cy="54832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2051050" y="2060575"/>
            <a:ext cx="5616575" cy="324008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700338" y="270827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00338" y="2636838"/>
            <a:ext cx="446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Объекты электронной таблицы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852</Words>
  <Application>Microsoft Office PowerPoint</Application>
  <PresentationFormat>Экран (4:3)</PresentationFormat>
  <Paragraphs>165</Paragraphs>
  <Slides>61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Тема Office</vt:lpstr>
      <vt:lpstr>Точечный рисунок</vt:lpstr>
      <vt:lpstr>Числовая обработка информации в Ms Exsel</vt:lpstr>
      <vt:lpstr>План</vt:lpstr>
      <vt:lpstr>Понятие «Электронная таблица»</vt:lpstr>
      <vt:lpstr>История создания  электронной таблицы</vt:lpstr>
      <vt:lpstr>Назначение электронной таблицы</vt:lpstr>
      <vt:lpstr>Основные функции электронной таблицы</vt:lpstr>
      <vt:lpstr>Структура электронной таблицы</vt:lpstr>
      <vt:lpstr>Интерфейс MS Excel 2007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Текст</vt:lpstr>
      <vt:lpstr>Слайд 24</vt:lpstr>
      <vt:lpstr>Формула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Бельтюкова Екатрина Евгеньевна</dc:creator>
  <cp:lastModifiedBy>notebook</cp:lastModifiedBy>
  <cp:revision>104</cp:revision>
  <cp:lastPrinted>1601-01-01T00:00:00Z</cp:lastPrinted>
  <dcterms:created xsi:type="dcterms:W3CDTF">1601-01-01T00:00:00Z</dcterms:created>
  <dcterms:modified xsi:type="dcterms:W3CDTF">2020-02-27T07:51:24Z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