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0" r:id="rId3"/>
    <p:sldId id="268" r:id="rId4"/>
    <p:sldId id="262" r:id="rId5"/>
    <p:sldId id="261" r:id="rId6"/>
    <p:sldId id="269" r:id="rId7"/>
    <p:sldId id="287" r:id="rId8"/>
    <p:sldId id="304" r:id="rId9"/>
    <p:sldId id="289" r:id="rId10"/>
    <p:sldId id="273" r:id="rId11"/>
    <p:sldId id="290" r:id="rId12"/>
    <p:sldId id="291" r:id="rId13"/>
    <p:sldId id="293" r:id="rId14"/>
    <p:sldId id="294" r:id="rId15"/>
    <p:sldId id="295" r:id="rId16"/>
    <p:sldId id="296" r:id="rId17"/>
    <p:sldId id="297" r:id="rId18"/>
    <p:sldId id="263" r:id="rId19"/>
    <p:sldId id="303" r:id="rId20"/>
    <p:sldId id="298" r:id="rId21"/>
    <p:sldId id="299" r:id="rId22"/>
    <p:sldId id="300" r:id="rId23"/>
    <p:sldId id="302" r:id="rId24"/>
    <p:sldId id="30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9" autoAdjust="0"/>
    <p:restoredTop sz="94660"/>
  </p:normalViewPr>
  <p:slideViewPr>
    <p:cSldViewPr>
      <p:cViewPr>
        <p:scale>
          <a:sx n="66" d="100"/>
          <a:sy n="66" d="100"/>
        </p:scale>
        <p:origin x="-152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spPr>
            <a:ln w="63500">
              <a:solidFill>
                <a:srgbClr val="C00000"/>
              </a:solidFill>
            </a:ln>
          </c:spPr>
          <c:marker>
            <c:symbol val="circle"/>
            <c:size val="9"/>
            <c:spPr>
              <a:solidFill>
                <a:schemeClr val="accent2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3.1220960818923355E-2"/>
                  <c:y val="5.97915347366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9734248398974616E-3"/>
                  <c:y val="-4.2454390258221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8609293220773421E-2"/>
                  <c:y val="-8.1617343835619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867124199487312E-3"/>
                  <c:y val="-2.9187393302527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789278833830813E-2"/>
                  <c:y val="-4.1850340545965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99</c:v>
                </c:pt>
                <c:pt idx="1">
                  <c:v>98</c:v>
                </c:pt>
                <c:pt idx="2">
                  <c:v>93</c:v>
                </c:pt>
                <c:pt idx="3">
                  <c:v>98</c:v>
                </c:pt>
                <c:pt idx="4">
                  <c:v>97</c:v>
                </c:pt>
                <c:pt idx="5">
                  <c:v>81</c:v>
                </c:pt>
                <c:pt idx="6">
                  <c:v>94</c:v>
                </c:pt>
                <c:pt idx="7">
                  <c:v>89</c:v>
                </c:pt>
                <c:pt idx="8">
                  <c:v>92</c:v>
                </c:pt>
                <c:pt idx="9">
                  <c:v>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136640"/>
        <c:axId val="35138176"/>
      </c:lineChart>
      <c:catAx>
        <c:axId val="35136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35138176"/>
        <c:crosses val="autoZero"/>
        <c:auto val="1"/>
        <c:lblAlgn val="ctr"/>
        <c:lblOffset val="100"/>
        <c:noMultiLvlLbl val="0"/>
      </c:catAx>
      <c:valAx>
        <c:axId val="35138176"/>
        <c:scaling>
          <c:orientation val="minMax"/>
          <c:max val="100"/>
          <c:min val="7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97" baseline="0"/>
            </a:pPr>
            <a:endParaRPr lang="ru-RU"/>
          </a:p>
        </c:txPr>
        <c:crossAx val="35136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5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spPr>
            <a:ln w="50800"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-4.7702555235206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4029277125232963E-2"/>
                  <c:y val="-7.5762881844151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6764257084109848E-2"/>
                  <c:y val="-4.4896743521765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7940428473516499E-3"/>
                  <c:y val="-0.101017175792201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6.2352342778813161E-3"/>
                  <c:y val="-5.89266858787842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558808569470329E-3"/>
                  <c:y val="-3.0866359269839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1431130789384079E-16"/>
                  <c:y val="-3.3672391930733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80</c:v>
                </c:pt>
                <c:pt idx="1">
                  <c:v>60</c:v>
                </c:pt>
                <c:pt idx="2">
                  <c:v>77</c:v>
                </c:pt>
                <c:pt idx="3">
                  <c:v>83</c:v>
                </c:pt>
                <c:pt idx="4">
                  <c:v>52</c:v>
                </c:pt>
                <c:pt idx="5">
                  <c:v>59</c:v>
                </c:pt>
                <c:pt idx="6">
                  <c:v>69</c:v>
                </c:pt>
                <c:pt idx="7">
                  <c:v>82</c:v>
                </c:pt>
                <c:pt idx="8">
                  <c:v>78</c:v>
                </c:pt>
                <c:pt idx="9">
                  <c:v>76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Неизменились</c:v>
                </c:pt>
              </c:strCache>
            </c:strRef>
          </c:tx>
          <c:spPr>
            <a:ln w="50800"/>
          </c:spPr>
          <c:marker>
            <c:symbol val="none"/>
          </c:marker>
          <c:dLbls>
            <c:dLbl>
              <c:idx val="0"/>
              <c:layout>
                <c:manualLayout>
                  <c:x val="-9.3528514168219785E-3"/>
                  <c:y val="-6.1732718539678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2274083221318051E-7"/>
                  <c:y val="-5.6120653217889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6764257084109884E-3"/>
                  <c:y val="-5.3314620556995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8970214236758227E-2"/>
                  <c:y val="-4.4896522574311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9881996963882805E-2"/>
                  <c:y val="-4.20904899134173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4029277125232959E-2"/>
                  <c:y val="-4.7702555235206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4029277125232963E-2"/>
                  <c:y val="-3.9284457252522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9.3528514168220896E-3"/>
                  <c:y val="-3.6478424591628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15</c:v>
                </c:pt>
                <c:pt idx="1">
                  <c:v>30</c:v>
                </c:pt>
                <c:pt idx="2">
                  <c:v>22</c:v>
                </c:pt>
                <c:pt idx="3">
                  <c:v>17</c:v>
                </c:pt>
                <c:pt idx="4">
                  <c:v>29</c:v>
                </c:pt>
                <c:pt idx="5">
                  <c:v>26</c:v>
                </c:pt>
                <c:pt idx="6">
                  <c:v>22</c:v>
                </c:pt>
                <c:pt idx="7">
                  <c:v>12</c:v>
                </c:pt>
                <c:pt idx="8">
                  <c:v>20</c:v>
                </c:pt>
                <c:pt idx="9">
                  <c:v>18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Нет</c:v>
                </c:pt>
              </c:strCache>
            </c:strRef>
          </c:tx>
          <c:spPr>
            <a:ln w="50800"/>
          </c:spPr>
          <c:marker>
            <c:symbol val="none"/>
          </c:marker>
          <c:dLbls>
            <c:dLbl>
              <c:idx val="0"/>
              <c:layout>
                <c:manualLayout>
                  <c:x val="-1.7147017005005875E-2"/>
                  <c:y val="-3.3672612878187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6764257084109884E-3"/>
                  <c:y val="-5.0508587896100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1823319972584552E-2"/>
                  <c:y val="-5.6120874165343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4940937111525289E-2"/>
                  <c:y val="-4.7702555235206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7941655881838875E-3"/>
                  <c:y val="6.17327185396787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6499745680995595E-2"/>
                  <c:y val="4.77025552352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870570283364395E-2"/>
                  <c:y val="3.0866359269839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558808569470329E-3"/>
                  <c:y val="-2.8060326608944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9.3528514168219751E-3"/>
                  <c:y val="-2.8060547556398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00B05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</c:v>
                </c:pt>
                <c:pt idx="3">
                  <c:v>0</c:v>
                </c:pt>
                <c:pt idx="4">
                  <c:v>19</c:v>
                </c:pt>
                <c:pt idx="5">
                  <c:v>15</c:v>
                </c:pt>
                <c:pt idx="6">
                  <c:v>9</c:v>
                </c:pt>
                <c:pt idx="7">
                  <c:v>6</c:v>
                </c:pt>
                <c:pt idx="8">
                  <c:v>2</c:v>
                </c:pt>
                <c:pt idx="9">
                  <c:v>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110912"/>
        <c:axId val="35112448"/>
      </c:lineChart>
      <c:catAx>
        <c:axId val="35110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112448"/>
        <c:crosses val="autoZero"/>
        <c:auto val="1"/>
        <c:lblAlgn val="ctr"/>
        <c:lblOffset val="100"/>
        <c:noMultiLvlLbl val="0"/>
      </c:catAx>
      <c:valAx>
        <c:axId val="351124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511091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spPr>
            <a:ln w="50800"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-4.7702555235206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3382128542054938E-2"/>
                  <c:y val="-9.2599077809518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6764257084109884E-3"/>
                  <c:y val="-3.9284457252522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7940428473516508E-3"/>
                  <c:y val="-0.101017175792201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1823319972584607E-2"/>
                  <c:y val="-6.7344783861467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5852597097817566E-2"/>
                  <c:y val="-4.2090489913417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7.0547716920343478E-3"/>
                  <c:y val="-7.24271099469695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4691700922119763E-2"/>
                  <c:y val="-6.3906273482620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72</c:v>
                </c:pt>
                <c:pt idx="1">
                  <c:v>72</c:v>
                </c:pt>
                <c:pt idx="2">
                  <c:v>85</c:v>
                </c:pt>
                <c:pt idx="3">
                  <c:v>83</c:v>
                </c:pt>
                <c:pt idx="4">
                  <c:v>54</c:v>
                </c:pt>
                <c:pt idx="5">
                  <c:v>56</c:v>
                </c:pt>
                <c:pt idx="6">
                  <c:v>72</c:v>
                </c:pt>
                <c:pt idx="7">
                  <c:v>71</c:v>
                </c:pt>
                <c:pt idx="8">
                  <c:v>80</c:v>
                </c:pt>
                <c:pt idx="9">
                  <c:v>82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Неизменились</c:v>
                </c:pt>
              </c:strCache>
            </c:strRef>
          </c:tx>
          <c:spPr>
            <a:ln w="50800"/>
          </c:spPr>
          <c:marker>
            <c:symbol val="none"/>
          </c:marker>
          <c:dLbls>
            <c:dLbl>
              <c:idx val="0"/>
              <c:layout>
                <c:manualLayout>
                  <c:x val="-9.352851416821982E-3"/>
                  <c:y val="-6.1732718539678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2274083221318056E-7"/>
                  <c:y val="-5.6120653217889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6764257084109884E-3"/>
                  <c:y val="-5.3314620556995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8970214236758227E-2"/>
                  <c:y val="-4.4896522574311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9881996963882819E-2"/>
                  <c:y val="-4.209048991341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4029277125232959E-2"/>
                  <c:y val="-4.7702555235206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9.3528514168220896E-3"/>
                  <c:y val="-3.9284457252522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4.2090489913417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1176171389407726E-3"/>
                  <c:y val="-3.647842459162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23</c:v>
                </c:pt>
                <c:pt idx="1">
                  <c:v>26</c:v>
                </c:pt>
                <c:pt idx="2">
                  <c:v>15</c:v>
                </c:pt>
                <c:pt idx="3">
                  <c:v>14</c:v>
                </c:pt>
                <c:pt idx="4">
                  <c:v>36</c:v>
                </c:pt>
                <c:pt idx="5">
                  <c:v>26</c:v>
                </c:pt>
                <c:pt idx="6">
                  <c:v>18</c:v>
                </c:pt>
                <c:pt idx="7">
                  <c:v>20</c:v>
                </c:pt>
                <c:pt idx="8">
                  <c:v>17</c:v>
                </c:pt>
                <c:pt idx="9">
                  <c:v>15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Нет</c:v>
                </c:pt>
              </c:strCache>
            </c:strRef>
          </c:tx>
          <c:spPr>
            <a:ln w="50800"/>
          </c:spPr>
          <c:marker>
            <c:symbol val="none"/>
          </c:marker>
          <c:dLbls>
            <c:dLbl>
              <c:idx val="0"/>
              <c:layout>
                <c:manualLayout>
                  <c:x val="-4.6764257084109884E-3"/>
                  <c:y val="-2.2448261287155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6764257084109884E-3"/>
                  <c:y val="-5.0508587896100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2999491361991245E-2"/>
                  <c:y val="-4.4896743521765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4940937111525296E-2"/>
                  <c:y val="-4.7702555235206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3529741576541588E-3"/>
                  <c:y val="6.17327185396787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6499745680995605E-2"/>
                  <c:y val="4.7702555235206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870570283364395E-2"/>
                  <c:y val="4.2090489913417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1176171389407726E-3"/>
                  <c:y val="-2.5254293948050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00B05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5</c:v>
                </c:pt>
                <c:pt idx="1">
                  <c:v>2</c:v>
                </c:pt>
                <c:pt idx="2">
                  <c:v>0</c:v>
                </c:pt>
                <c:pt idx="3">
                  <c:v>3</c:v>
                </c:pt>
                <c:pt idx="4">
                  <c:v>10</c:v>
                </c:pt>
                <c:pt idx="5">
                  <c:v>18</c:v>
                </c:pt>
                <c:pt idx="6">
                  <c:v>10</c:v>
                </c:pt>
                <c:pt idx="7">
                  <c:v>9</c:v>
                </c:pt>
                <c:pt idx="8">
                  <c:v>3</c:v>
                </c:pt>
                <c:pt idx="9">
                  <c:v>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198912"/>
        <c:axId val="104200448"/>
      </c:lineChart>
      <c:catAx>
        <c:axId val="104198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4200448"/>
        <c:crosses val="autoZero"/>
        <c:auto val="1"/>
        <c:lblAlgn val="ctr"/>
        <c:lblOffset val="100"/>
        <c:noMultiLvlLbl val="0"/>
      </c:catAx>
      <c:valAx>
        <c:axId val="1042004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419891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Продолжение обучения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Лист1!$A$2:$A$11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45</c:v>
                </c:pt>
                <c:pt idx="1">
                  <c:v>53</c:v>
                </c:pt>
                <c:pt idx="2">
                  <c:v>68</c:v>
                </c:pt>
                <c:pt idx="3">
                  <c:v>56</c:v>
                </c:pt>
                <c:pt idx="4">
                  <c:v>38</c:v>
                </c:pt>
                <c:pt idx="5">
                  <c:v>35</c:v>
                </c:pt>
                <c:pt idx="6">
                  <c:v>48</c:v>
                </c:pt>
                <c:pt idx="7">
                  <c:v>71</c:v>
                </c:pt>
                <c:pt idx="8">
                  <c:v>68</c:v>
                </c:pt>
                <c:pt idx="9">
                  <c:v>74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Консультации с преподавателями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Лист1!$A$2:$A$11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53</c:v>
                </c:pt>
                <c:pt idx="1">
                  <c:v>40</c:v>
                </c:pt>
                <c:pt idx="2">
                  <c:v>48</c:v>
                </c:pt>
                <c:pt idx="3">
                  <c:v>29</c:v>
                </c:pt>
                <c:pt idx="4">
                  <c:v>25</c:v>
                </c:pt>
                <c:pt idx="5">
                  <c:v>31</c:v>
                </c:pt>
                <c:pt idx="6">
                  <c:v>24</c:v>
                </c:pt>
                <c:pt idx="7">
                  <c:v>12</c:v>
                </c:pt>
                <c:pt idx="8">
                  <c:v>34</c:v>
                </c:pt>
                <c:pt idx="9">
                  <c:v>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Совместная работа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Лист1!$A$2:$A$11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22</c:v>
                </c:pt>
                <c:pt idx="1">
                  <c:v>18</c:v>
                </c:pt>
                <c:pt idx="2">
                  <c:v>34</c:v>
                </c:pt>
                <c:pt idx="3">
                  <c:v>6</c:v>
                </c:pt>
                <c:pt idx="4">
                  <c:v>21</c:v>
                </c:pt>
                <c:pt idx="5">
                  <c:v>18</c:v>
                </c:pt>
                <c:pt idx="6">
                  <c:v>9</c:v>
                </c:pt>
                <c:pt idx="7">
                  <c:v>8</c:v>
                </c:pt>
                <c:pt idx="8">
                  <c:v>48</c:v>
                </c:pt>
                <c:pt idx="9">
                  <c:v>12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Работа на кафедре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Лист1!$A$2:$A$11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Лист1!$E$2:$E$11</c:f>
              <c:numCache>
                <c:formatCode>General</c:formatCode>
                <c:ptCount val="10"/>
                <c:pt idx="0">
                  <c:v>8</c:v>
                </c:pt>
                <c:pt idx="1">
                  <c:v>4</c:v>
                </c:pt>
                <c:pt idx="2">
                  <c:v>11</c:v>
                </c:pt>
                <c:pt idx="3">
                  <c:v>2</c:v>
                </c:pt>
                <c:pt idx="4">
                  <c:v>11</c:v>
                </c:pt>
                <c:pt idx="5">
                  <c:v>5</c:v>
                </c:pt>
                <c:pt idx="6">
                  <c:v>12</c:v>
                </c:pt>
                <c:pt idx="7">
                  <c:v>0</c:v>
                </c:pt>
                <c:pt idx="8">
                  <c:v>11</c:v>
                </c:pt>
                <c:pt idx="9">
                  <c:v>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Работа ассоциации выпускников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Лист1!$A$2:$A$11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Лист1!$F$2:$F$11</c:f>
              <c:numCache>
                <c:formatCode>General</c:formatCode>
                <c:ptCount val="10"/>
                <c:pt idx="0">
                  <c:v>5</c:v>
                </c:pt>
                <c:pt idx="1">
                  <c:v>4</c:v>
                </c:pt>
                <c:pt idx="2">
                  <c:v>2</c:v>
                </c:pt>
                <c:pt idx="3">
                  <c:v>2</c:v>
                </c:pt>
                <c:pt idx="4">
                  <c:v>5</c:v>
                </c:pt>
                <c:pt idx="5">
                  <c:v>3</c:v>
                </c:pt>
                <c:pt idx="6">
                  <c:v>3</c:v>
                </c:pt>
                <c:pt idx="7">
                  <c:v>6</c:v>
                </c:pt>
                <c:pt idx="8">
                  <c:v>2</c:v>
                </c:pt>
                <c:pt idx="9">
                  <c:v>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Не заинтересован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Лист1!$A$2:$A$11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Лист1!$G$2:$G$11</c:f>
              <c:numCache>
                <c:formatCode>General</c:formatCode>
                <c:ptCount val="10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8</c:v>
                </c:pt>
                <c:pt idx="6">
                  <c:v>4</c:v>
                </c:pt>
                <c:pt idx="7">
                  <c:v>3</c:v>
                </c:pt>
                <c:pt idx="8">
                  <c:v>0</c:v>
                </c:pt>
                <c:pt idx="9">
                  <c:v>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253696"/>
        <c:axId val="106275968"/>
      </c:lineChart>
      <c:catAx>
        <c:axId val="106253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6275968"/>
        <c:crosses val="autoZero"/>
        <c:auto val="1"/>
        <c:lblAlgn val="ctr"/>
        <c:lblOffset val="100"/>
        <c:noMultiLvlLbl val="0"/>
      </c:catAx>
      <c:valAx>
        <c:axId val="1062759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625369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Вопрос решен с помощью КрасГМУ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Лист1!$A$2:$A$11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42</c:v>
                </c:pt>
                <c:pt idx="1">
                  <c:v>21</c:v>
                </c:pt>
                <c:pt idx="2">
                  <c:v>20</c:v>
                </c:pt>
                <c:pt idx="3">
                  <c:v>40</c:v>
                </c:pt>
                <c:pt idx="4">
                  <c:v>29</c:v>
                </c:pt>
                <c:pt idx="5">
                  <c:v>24</c:v>
                </c:pt>
                <c:pt idx="6">
                  <c:v>31</c:v>
                </c:pt>
                <c:pt idx="7">
                  <c:v>23</c:v>
                </c:pt>
                <c:pt idx="8">
                  <c:v>28</c:v>
                </c:pt>
                <c:pt idx="9">
                  <c:v>31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Вопрос решен самостоятельно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Лист1!$A$2:$A$11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60</c:v>
                </c:pt>
                <c:pt idx="1">
                  <c:v>67</c:v>
                </c:pt>
                <c:pt idx="2">
                  <c:v>62</c:v>
                </c:pt>
                <c:pt idx="3">
                  <c:v>45</c:v>
                </c:pt>
                <c:pt idx="4">
                  <c:v>59</c:v>
                </c:pt>
                <c:pt idx="5">
                  <c:v>60</c:v>
                </c:pt>
                <c:pt idx="6">
                  <c:v>58</c:v>
                </c:pt>
                <c:pt idx="7">
                  <c:v>25</c:v>
                </c:pt>
                <c:pt idx="8">
                  <c:v>38</c:v>
                </c:pt>
                <c:pt idx="9">
                  <c:v>39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Трудоустроен не по специальности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Лист1!$A$2:$A$11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12</c:v>
                </c:pt>
                <c:pt idx="6">
                  <c:v>8</c:v>
                </c:pt>
                <c:pt idx="7">
                  <c:v>2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Вопрос не решен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Лист1!$A$2:$A$11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Лист1!$E$2:$E$11</c:f>
              <c:numCache>
                <c:formatCode>General</c:formatCode>
                <c:ptCount val="10"/>
                <c:pt idx="0">
                  <c:v>24</c:v>
                </c:pt>
                <c:pt idx="1">
                  <c:v>9</c:v>
                </c:pt>
                <c:pt idx="2">
                  <c:v>5</c:v>
                </c:pt>
                <c:pt idx="3">
                  <c:v>13</c:v>
                </c:pt>
                <c:pt idx="4">
                  <c:v>11</c:v>
                </c:pt>
                <c:pt idx="5">
                  <c:v>4</c:v>
                </c:pt>
                <c:pt idx="6">
                  <c:v>7</c:v>
                </c:pt>
                <c:pt idx="7">
                  <c:v>36</c:v>
                </c:pt>
                <c:pt idx="8">
                  <c:v>16</c:v>
                </c:pt>
                <c:pt idx="9">
                  <c:v>18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Целевое направление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Лист1!$A$2:$A$11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Лист1!$F$2:$F$11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1</c:v>
                </c:pt>
                <c:pt idx="5">
                  <c:v>0</c:v>
                </c:pt>
                <c:pt idx="6">
                  <c:v>4</c:v>
                </c:pt>
                <c:pt idx="7">
                  <c:v>14</c:v>
                </c:pt>
                <c:pt idx="8">
                  <c:v>18</c:v>
                </c:pt>
                <c:pt idx="9">
                  <c:v>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628992"/>
        <c:axId val="104630528"/>
      </c:lineChart>
      <c:catAx>
        <c:axId val="104628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4630528"/>
        <c:crosses val="autoZero"/>
        <c:auto val="1"/>
        <c:lblAlgn val="ctr"/>
        <c:lblOffset val="100"/>
        <c:noMultiLvlLbl val="0"/>
      </c:catAx>
      <c:valAx>
        <c:axId val="1046305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462899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 10 т.р.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Лист1!$A$2:$A$11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38</c:v>
                </c:pt>
                <c:pt idx="1">
                  <c:v>19</c:v>
                </c:pt>
                <c:pt idx="2">
                  <c:v>21</c:v>
                </c:pt>
                <c:pt idx="3">
                  <c:v>3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10 - 15 т.р.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Лист1!$A$2:$A$11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50</c:v>
                </c:pt>
                <c:pt idx="1">
                  <c:v>30</c:v>
                </c:pt>
                <c:pt idx="2">
                  <c:v>6</c:v>
                </c:pt>
                <c:pt idx="3">
                  <c:v>8</c:v>
                </c:pt>
                <c:pt idx="4">
                  <c:v>6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15 - 20 т.р.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Лист1!$A$2:$A$11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60</c:v>
                </c:pt>
                <c:pt idx="1">
                  <c:v>21</c:v>
                </c:pt>
                <c:pt idx="2">
                  <c:v>12</c:v>
                </c:pt>
                <c:pt idx="3">
                  <c:v>10</c:v>
                </c:pt>
                <c:pt idx="4">
                  <c:v>6</c:v>
                </c:pt>
                <c:pt idx="5">
                  <c:v>4</c:v>
                </c:pt>
                <c:pt idx="6">
                  <c:v>3</c:v>
                </c:pt>
                <c:pt idx="7">
                  <c:v>4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20 - 25 т.р.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Лист1!$A$2:$A$11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Лист1!$E$2:$E$11</c:f>
              <c:numCache>
                <c:formatCode>General</c:formatCode>
                <c:ptCount val="10"/>
                <c:pt idx="0">
                  <c:v>18</c:v>
                </c:pt>
                <c:pt idx="1">
                  <c:v>9</c:v>
                </c:pt>
                <c:pt idx="2">
                  <c:v>10</c:v>
                </c:pt>
                <c:pt idx="3">
                  <c:v>28</c:v>
                </c:pt>
                <c:pt idx="4">
                  <c:v>12</c:v>
                </c:pt>
                <c:pt idx="5">
                  <c:v>37</c:v>
                </c:pt>
                <c:pt idx="6">
                  <c:v>28</c:v>
                </c:pt>
                <c:pt idx="7">
                  <c:v>19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25 - 30 т.р.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Лист1!$A$2:$A$11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Лист1!$F$2:$F$11</c:f>
              <c:numCache>
                <c:formatCode>General</c:formatCode>
                <c:ptCount val="10"/>
                <c:pt idx="0">
                  <c:v>25</c:v>
                </c:pt>
                <c:pt idx="1">
                  <c:v>11</c:v>
                </c:pt>
                <c:pt idx="2">
                  <c:v>0</c:v>
                </c:pt>
                <c:pt idx="3">
                  <c:v>34</c:v>
                </c:pt>
                <c:pt idx="4">
                  <c:v>35</c:v>
                </c:pt>
                <c:pt idx="5">
                  <c:v>47</c:v>
                </c:pt>
                <c:pt idx="6">
                  <c:v>34</c:v>
                </c:pt>
                <c:pt idx="7">
                  <c:v>49</c:v>
                </c:pt>
                <c:pt idx="8">
                  <c:v>11</c:v>
                </c:pt>
                <c:pt idx="9">
                  <c:v>7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30 - 50 т.р.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numRef>
              <c:f>Лист1!$A$2:$A$11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Лист1!$G$2:$G$11</c:f>
              <c:numCache>
                <c:formatCode>General</c:formatCode>
                <c:ptCount val="10"/>
                <c:pt idx="0">
                  <c:v>18</c:v>
                </c:pt>
                <c:pt idx="1">
                  <c:v>7</c:v>
                </c:pt>
                <c:pt idx="2">
                  <c:v>6</c:v>
                </c:pt>
                <c:pt idx="3">
                  <c:v>15</c:v>
                </c:pt>
                <c:pt idx="4">
                  <c:v>7</c:v>
                </c:pt>
                <c:pt idx="5">
                  <c:v>7</c:v>
                </c:pt>
                <c:pt idx="6">
                  <c:v>22</c:v>
                </c:pt>
                <c:pt idx="7">
                  <c:v>28</c:v>
                </c:pt>
                <c:pt idx="8">
                  <c:v>89</c:v>
                </c:pt>
                <c:pt idx="9">
                  <c:v>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473536"/>
        <c:axId val="107475328"/>
      </c:lineChart>
      <c:catAx>
        <c:axId val="107473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7475328"/>
        <c:crosses val="autoZero"/>
        <c:auto val="1"/>
        <c:lblAlgn val="ctr"/>
        <c:lblOffset val="100"/>
        <c:noMultiLvlLbl val="0"/>
      </c:catAx>
      <c:valAx>
        <c:axId val="1074753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074735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9707310727189073"/>
          <c:y val="0.85081151651220988"/>
          <c:w val="0.65748417604975673"/>
          <c:h val="0.1413378895625426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Есть договоренность с работодателем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Лист1!$A$2:$A$11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25</c:v>
                </c:pt>
                <c:pt idx="1">
                  <c:v>9</c:v>
                </c:pt>
                <c:pt idx="2">
                  <c:v>16</c:v>
                </c:pt>
                <c:pt idx="3">
                  <c:v>21</c:v>
                </c:pt>
                <c:pt idx="4">
                  <c:v>9</c:v>
                </c:pt>
                <c:pt idx="5">
                  <c:v>1</c:v>
                </c:pt>
                <c:pt idx="6">
                  <c:v>22</c:v>
                </c:pt>
                <c:pt idx="7">
                  <c:v>16</c:v>
                </c:pt>
                <c:pt idx="8">
                  <c:v>43</c:v>
                </c:pt>
                <c:pt idx="9">
                  <c:v>58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Уверен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Лист1!$A$2:$A$11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32</c:v>
                </c:pt>
                <c:pt idx="1">
                  <c:v>34</c:v>
                </c:pt>
                <c:pt idx="2">
                  <c:v>7</c:v>
                </c:pt>
                <c:pt idx="3">
                  <c:v>13</c:v>
                </c:pt>
                <c:pt idx="4">
                  <c:v>8</c:v>
                </c:pt>
                <c:pt idx="5">
                  <c:v>3</c:v>
                </c:pt>
                <c:pt idx="6">
                  <c:v>28</c:v>
                </c:pt>
                <c:pt idx="7">
                  <c:v>13</c:v>
                </c:pt>
                <c:pt idx="8">
                  <c:v>25</c:v>
                </c:pt>
                <c:pt idx="9">
                  <c:v>36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уверен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Лист1!$A$2:$A$11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96</c:v>
                </c:pt>
                <c:pt idx="1">
                  <c:v>53</c:v>
                </c:pt>
                <c:pt idx="2">
                  <c:v>34</c:v>
                </c:pt>
                <c:pt idx="3">
                  <c:v>38</c:v>
                </c:pt>
                <c:pt idx="4">
                  <c:v>43</c:v>
                </c:pt>
                <c:pt idx="5">
                  <c:v>65</c:v>
                </c:pt>
                <c:pt idx="6">
                  <c:v>44</c:v>
                </c:pt>
                <c:pt idx="7">
                  <c:v>22</c:v>
                </c:pt>
                <c:pt idx="8">
                  <c:v>18</c:v>
                </c:pt>
                <c:pt idx="9">
                  <c:v>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Реанльна з/п будет ниже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Лист1!$A$2:$A$11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Лист1!$E$2:$E$11</c:f>
              <c:numCache>
                <c:formatCode>General</c:formatCode>
                <c:ptCount val="10"/>
                <c:pt idx="0">
                  <c:v>82</c:v>
                </c:pt>
                <c:pt idx="1">
                  <c:v>32</c:v>
                </c:pt>
                <c:pt idx="2">
                  <c:v>26</c:v>
                </c:pt>
                <c:pt idx="3">
                  <c:v>28</c:v>
                </c:pt>
                <c:pt idx="4">
                  <c:v>40</c:v>
                </c:pt>
                <c:pt idx="5">
                  <c:v>30</c:v>
                </c:pt>
                <c:pt idx="6">
                  <c:v>32</c:v>
                </c:pt>
                <c:pt idx="7">
                  <c:v>49</c:v>
                </c:pt>
                <c:pt idx="8">
                  <c:v>14</c:v>
                </c:pt>
                <c:pt idx="9">
                  <c:v>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547648"/>
        <c:axId val="107553536"/>
      </c:lineChart>
      <c:catAx>
        <c:axId val="107547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7553536"/>
        <c:crosses val="autoZero"/>
        <c:auto val="1"/>
        <c:lblAlgn val="ctr"/>
        <c:lblOffset val="100"/>
        <c:noMultiLvlLbl val="0"/>
      </c:catAx>
      <c:valAx>
        <c:axId val="107553536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crossAx val="1075476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217754486521544E-2"/>
          <c:y val="0.6877617952359647"/>
          <c:w val="0.91151477555674376"/>
          <c:h val="0.3073189064957004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Усилилась</c:v>
                </c:pt>
              </c:strCache>
            </c:strRef>
          </c:tx>
          <c:spPr>
            <a:ln w="50800"/>
          </c:spPr>
          <c:marker>
            <c:symbol val="none"/>
          </c:marker>
          <c:dLbls>
            <c:dLbl>
              <c:idx val="1"/>
              <c:layout>
                <c:manualLayout>
                  <c:x val="-4.6764257084109875E-3"/>
                  <c:y val="-1.9642228626261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7155653946920396E-17"/>
                  <c:y val="2.2448261287155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3254634500099E-2"/>
                  <c:y val="-7.9827187757316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7.7940428473517601E-3"/>
                  <c:y val="-4.770255523520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6764257084109875E-3"/>
                  <c:y val="-4.4896522574311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61</c:v>
                </c:pt>
                <c:pt idx="1">
                  <c:v>54</c:v>
                </c:pt>
                <c:pt idx="2">
                  <c:v>53</c:v>
                </c:pt>
                <c:pt idx="3">
                  <c:v>41</c:v>
                </c:pt>
                <c:pt idx="4">
                  <c:v>34</c:v>
                </c:pt>
                <c:pt idx="5">
                  <c:v>37</c:v>
                </c:pt>
                <c:pt idx="6">
                  <c:v>49</c:v>
                </c:pt>
                <c:pt idx="7">
                  <c:v>53</c:v>
                </c:pt>
                <c:pt idx="8">
                  <c:v>52</c:v>
                </c:pt>
                <c:pt idx="9">
                  <c:v>54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изменилась</c:v>
                </c:pt>
              </c:strCache>
            </c:strRef>
          </c:tx>
          <c:spPr>
            <a:ln w="50800"/>
          </c:spPr>
          <c:marker>
            <c:symbol val="none"/>
          </c:marker>
          <c:dLbls>
            <c:dLbl>
              <c:idx val="1"/>
              <c:layout>
                <c:manualLayout>
                  <c:x val="1.558808569470329E-3"/>
                  <c:y val="5.6120653217889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6805576428995714E-3"/>
                  <c:y val="3.04103572408826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714689426417362E-2"/>
                  <c:y val="-4.2090489913417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4029277125232963E-2"/>
                  <c:y val="-3.6478424591628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34</c:v>
                </c:pt>
                <c:pt idx="1">
                  <c:v>42</c:v>
                </c:pt>
                <c:pt idx="2">
                  <c:v>43</c:v>
                </c:pt>
                <c:pt idx="3">
                  <c:v>53</c:v>
                </c:pt>
                <c:pt idx="4">
                  <c:v>46</c:v>
                </c:pt>
                <c:pt idx="5">
                  <c:v>54</c:v>
                </c:pt>
                <c:pt idx="6">
                  <c:v>36</c:v>
                </c:pt>
                <c:pt idx="7">
                  <c:v>41</c:v>
                </c:pt>
                <c:pt idx="8">
                  <c:v>42</c:v>
                </c:pt>
                <c:pt idx="9">
                  <c:v>42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Уменьшилась</c:v>
                </c:pt>
              </c:strCache>
            </c:strRef>
          </c:tx>
          <c:spPr>
            <a:ln w="50800"/>
          </c:spPr>
          <c:marker>
            <c:symbol val="none"/>
          </c:marker>
          <c:dLbls>
            <c:dLbl>
              <c:idx val="0"/>
              <c:layout>
                <c:manualLayout>
                  <c:x val="-4.6764257084109875E-3"/>
                  <c:y val="-2.2448261287155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6764257084109875E-3"/>
                  <c:y val="-5.0508587896100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029277125232963E-2"/>
                  <c:y val="-5.3314620556995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6.2352342778813161E-3"/>
                  <c:y val="2.5254293948050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3.9284457252522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6764257084109875E-3"/>
                  <c:y val="-4.20904899134174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00B05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5</c:v>
                </c:pt>
                <c:pt idx="1">
                  <c:v>4</c:v>
                </c:pt>
                <c:pt idx="2">
                  <c:v>1</c:v>
                </c:pt>
                <c:pt idx="3">
                  <c:v>4</c:v>
                </c:pt>
                <c:pt idx="4">
                  <c:v>14</c:v>
                </c:pt>
                <c:pt idx="5">
                  <c:v>9</c:v>
                </c:pt>
                <c:pt idx="6">
                  <c:v>15</c:v>
                </c:pt>
                <c:pt idx="7">
                  <c:v>4</c:v>
                </c:pt>
                <c:pt idx="8">
                  <c:v>6</c:v>
                </c:pt>
                <c:pt idx="9">
                  <c:v>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35360"/>
        <c:axId val="39937152"/>
      </c:lineChart>
      <c:catAx>
        <c:axId val="39935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9937152"/>
        <c:crosses val="autoZero"/>
        <c:auto val="1"/>
        <c:lblAlgn val="ctr"/>
        <c:lblOffset val="100"/>
        <c:noMultiLvlLbl val="0"/>
      </c:catAx>
      <c:valAx>
        <c:axId val="399371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993536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spPr>
            <a:ln w="50800"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-4.7702555235206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3382128542054938E-2"/>
                  <c:y val="-9.2599077809518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6764257084109884E-3"/>
                  <c:y val="-3.9284457252522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7940428473516508E-3"/>
                  <c:y val="-0.101017175792201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1823319972584607E-2"/>
                  <c:y val="-6.7344783861467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5852597097817566E-2"/>
                  <c:y val="-4.2090489913417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1.6836195965366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1176171389407726E-3"/>
                  <c:y val="-1.1224130643577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72</c:v>
                </c:pt>
                <c:pt idx="1">
                  <c:v>72</c:v>
                </c:pt>
                <c:pt idx="2">
                  <c:v>85</c:v>
                </c:pt>
                <c:pt idx="3">
                  <c:v>83</c:v>
                </c:pt>
                <c:pt idx="4">
                  <c:v>54</c:v>
                </c:pt>
                <c:pt idx="5">
                  <c:v>56</c:v>
                </c:pt>
                <c:pt idx="6">
                  <c:v>72</c:v>
                </c:pt>
                <c:pt idx="7">
                  <c:v>71</c:v>
                </c:pt>
                <c:pt idx="8">
                  <c:v>68</c:v>
                </c:pt>
                <c:pt idx="9">
                  <c:v>62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достаточно</c:v>
                </c:pt>
              </c:strCache>
            </c:strRef>
          </c:tx>
          <c:spPr>
            <a:ln w="50800"/>
          </c:spPr>
          <c:marker>
            <c:symbol val="none"/>
          </c:marker>
          <c:dLbls>
            <c:dLbl>
              <c:idx val="0"/>
              <c:layout>
                <c:manualLayout>
                  <c:x val="-9.352851416821982E-3"/>
                  <c:y val="-6.1732718539678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2274083221318056E-7"/>
                  <c:y val="-5.6120653217889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6764257084109884E-3"/>
                  <c:y val="-5.3314620556995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8970214236758227E-2"/>
                  <c:y val="-4.4896522574311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9881996963882819E-2"/>
                  <c:y val="-4.209048991341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4029277125232959E-2"/>
                  <c:y val="-4.7702555235206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9.3528514168220896E-3"/>
                  <c:y val="-3.9284457252522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714689426417362E-2"/>
                  <c:y val="-4.2090489913417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2470468555762747E-2"/>
                  <c:y val="-3.3672391930733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23</c:v>
                </c:pt>
                <c:pt idx="1">
                  <c:v>26</c:v>
                </c:pt>
                <c:pt idx="2">
                  <c:v>15</c:v>
                </c:pt>
                <c:pt idx="3">
                  <c:v>14</c:v>
                </c:pt>
                <c:pt idx="4">
                  <c:v>36</c:v>
                </c:pt>
                <c:pt idx="5">
                  <c:v>26</c:v>
                </c:pt>
                <c:pt idx="6">
                  <c:v>18</c:v>
                </c:pt>
                <c:pt idx="7">
                  <c:v>20</c:v>
                </c:pt>
                <c:pt idx="8">
                  <c:v>25</c:v>
                </c:pt>
                <c:pt idx="9">
                  <c:v>32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Нет</c:v>
                </c:pt>
              </c:strCache>
            </c:strRef>
          </c:tx>
          <c:spPr>
            <a:ln w="50800"/>
          </c:spPr>
          <c:marker>
            <c:symbol val="none"/>
          </c:marker>
          <c:dLbls>
            <c:dLbl>
              <c:idx val="0"/>
              <c:layout>
                <c:manualLayout>
                  <c:x val="-4.6764257084109884E-3"/>
                  <c:y val="-2.2448261287155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6764257084109884E-3"/>
                  <c:y val="-5.0508587896100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2999491361991245E-2"/>
                  <c:y val="-4.4896743521765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4940937111525296E-2"/>
                  <c:y val="-4.7702555235206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4293911269179481E-2"/>
                  <c:y val="-4.77025552352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6499745680995605E-2"/>
                  <c:y val="4.7702555235206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870570283364395E-2"/>
                  <c:y val="4.2090489913417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7.7940428473516456E-3"/>
                  <c:y val="-2.2448261287155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1176171389407726E-3"/>
                  <c:y val="-3.9284457252522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00B05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5</c:v>
                </c:pt>
                <c:pt idx="1">
                  <c:v>2</c:v>
                </c:pt>
                <c:pt idx="2">
                  <c:v>0</c:v>
                </c:pt>
                <c:pt idx="3">
                  <c:v>3</c:v>
                </c:pt>
                <c:pt idx="4">
                  <c:v>10</c:v>
                </c:pt>
                <c:pt idx="5">
                  <c:v>18</c:v>
                </c:pt>
                <c:pt idx="6">
                  <c:v>10</c:v>
                </c:pt>
                <c:pt idx="7">
                  <c:v>9</c:v>
                </c:pt>
                <c:pt idx="8">
                  <c:v>7</c:v>
                </c:pt>
                <c:pt idx="9">
                  <c:v>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457152"/>
        <c:axId val="39458688"/>
      </c:lineChart>
      <c:catAx>
        <c:axId val="39457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39458688"/>
        <c:crosses val="autoZero"/>
        <c:auto val="1"/>
        <c:lblAlgn val="ctr"/>
        <c:lblOffset val="100"/>
        <c:noMultiLvlLbl val="0"/>
      </c:catAx>
      <c:valAx>
        <c:axId val="394586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945715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201928307570849E-2"/>
          <c:y val="3.9249326607398251E-2"/>
          <c:w val="0.84872413359701337"/>
          <c:h val="0.7317897361236909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spPr>
            <a:ln w="50800"/>
          </c:spPr>
          <c:marker>
            <c:symbol val="none"/>
          </c:marker>
          <c:dLbls>
            <c:dLbl>
              <c:idx val="0"/>
              <c:layout>
                <c:manualLayout>
                  <c:x val="-1.4288913486730099E-17"/>
                  <c:y val="-3.92844572525228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58808569470329E-3"/>
                  <c:y val="1.9642228626261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3.0866359269839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4029277125232963E-2"/>
                  <c:y val="-8.1374947165940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3382128542054938E-2"/>
                  <c:y val="-9.2599077809518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64</c:v>
                </c:pt>
                <c:pt idx="1">
                  <c:v>62</c:v>
                </c:pt>
                <c:pt idx="2">
                  <c:v>77</c:v>
                </c:pt>
                <c:pt idx="3">
                  <c:v>65</c:v>
                </c:pt>
                <c:pt idx="4">
                  <c:v>58</c:v>
                </c:pt>
                <c:pt idx="5">
                  <c:v>47</c:v>
                </c:pt>
                <c:pt idx="6">
                  <c:v>61</c:v>
                </c:pt>
                <c:pt idx="7">
                  <c:v>44</c:v>
                </c:pt>
                <c:pt idx="8">
                  <c:v>66</c:v>
                </c:pt>
                <c:pt idx="9">
                  <c:v>75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совсем</c:v>
                </c:pt>
              </c:strCache>
            </c:strRef>
          </c:tx>
          <c:spPr>
            <a:ln w="50800"/>
          </c:spPr>
          <c:marker>
            <c:symbol val="none"/>
          </c:marker>
          <c:dLbls>
            <c:dLbl>
              <c:idx val="0"/>
              <c:layout>
                <c:manualLayout>
                  <c:x val="-1.5588085694703305E-2"/>
                  <c:y val="4.4896522574311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588085694703295E-3"/>
                  <c:y val="5.6120653217889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2352342778813161E-3"/>
                  <c:y val="3.6478424591628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4029277125232963E-2"/>
                  <c:y val="5.3314620556995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5588085694703291E-2"/>
                  <c:y val="8.6987012487729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1176171389406581E-3"/>
                  <c:y val="-2.5314457385602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32</c:v>
                </c:pt>
                <c:pt idx="1">
                  <c:v>33</c:v>
                </c:pt>
                <c:pt idx="2">
                  <c:v>22</c:v>
                </c:pt>
                <c:pt idx="3">
                  <c:v>31</c:v>
                </c:pt>
                <c:pt idx="4">
                  <c:v>33</c:v>
                </c:pt>
                <c:pt idx="5">
                  <c:v>43</c:v>
                </c:pt>
                <c:pt idx="6">
                  <c:v>35</c:v>
                </c:pt>
                <c:pt idx="7">
                  <c:v>50</c:v>
                </c:pt>
                <c:pt idx="8">
                  <c:v>30</c:v>
                </c:pt>
                <c:pt idx="9">
                  <c:v>23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Нет</c:v>
                </c:pt>
              </c:strCache>
            </c:strRef>
          </c:tx>
          <c:spPr>
            <a:ln w="50800"/>
          </c:spPr>
          <c:marker>
            <c:symbol val="none"/>
          </c:marker>
          <c:dLbls>
            <c:dLbl>
              <c:idx val="0"/>
              <c:layout>
                <c:manualLayout>
                  <c:x val="-4.6764257084109884E-3"/>
                  <c:y val="-2.2448261287155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6764257084109884E-3"/>
                  <c:y val="-5.0508587896100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029277125232961E-2"/>
                  <c:y val="-5.3314620556995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5588085694703291E-2"/>
                  <c:y val="-5.3314620556995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6764257084109875E-3"/>
                  <c:y val="-5.6120874165343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3382128542054938E-2"/>
                  <c:y val="-4.34294432254525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1431130789384079E-16"/>
                  <c:y val="-4.4896522574311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7.7940428473517601E-3"/>
                  <c:y val="-3.2908794601283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1176171389406581E-3"/>
                  <c:y val="-3.5440240339843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4</c:v>
                </c:pt>
                <c:pt idx="1">
                  <c:v>5</c:v>
                </c:pt>
                <c:pt idx="2">
                  <c:v>1</c:v>
                </c:pt>
                <c:pt idx="3">
                  <c:v>4</c:v>
                </c:pt>
                <c:pt idx="4">
                  <c:v>9</c:v>
                </c:pt>
                <c:pt idx="5">
                  <c:v>10</c:v>
                </c:pt>
                <c:pt idx="6">
                  <c:v>5</c:v>
                </c:pt>
                <c:pt idx="7">
                  <c:v>6</c:v>
                </c:pt>
                <c:pt idx="8">
                  <c:v>4</c:v>
                </c:pt>
                <c:pt idx="9">
                  <c:v>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519360"/>
        <c:axId val="39520896"/>
      </c:lineChart>
      <c:catAx>
        <c:axId val="39519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9520896"/>
        <c:crosses val="autoZero"/>
        <c:auto val="1"/>
        <c:lblAlgn val="ctr"/>
        <c:lblOffset val="100"/>
        <c:noMultiLvlLbl val="0"/>
      </c:catAx>
      <c:valAx>
        <c:axId val="395208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951936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spPr>
            <a:ln w="50800"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-4.77025552352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6764257084109884E-3"/>
                  <c:y val="-1.96422286262614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6764257084109875E-3"/>
                  <c:y val="-3.9284457252522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7.01508165223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0911659986292304E-2"/>
                  <c:y val="-6.453875120057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2206566420156325E-2"/>
                  <c:y val="-7.8386352133713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57</c:v>
                </c:pt>
                <c:pt idx="1">
                  <c:v>49</c:v>
                </c:pt>
                <c:pt idx="2">
                  <c:v>88</c:v>
                </c:pt>
                <c:pt idx="3">
                  <c:v>84</c:v>
                </c:pt>
                <c:pt idx="4">
                  <c:v>39</c:v>
                </c:pt>
                <c:pt idx="5">
                  <c:v>50</c:v>
                </c:pt>
                <c:pt idx="6">
                  <c:v>72</c:v>
                </c:pt>
                <c:pt idx="7">
                  <c:v>38</c:v>
                </c:pt>
                <c:pt idx="8">
                  <c:v>45</c:v>
                </c:pt>
                <c:pt idx="9">
                  <c:v>64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изменилось</c:v>
                </c:pt>
              </c:strCache>
            </c:strRef>
          </c:tx>
          <c:spPr>
            <a:ln w="50800"/>
          </c:spPr>
          <c:marker>
            <c:symbol val="none"/>
          </c:marker>
          <c:dLbls>
            <c:dLbl>
              <c:idx val="1"/>
              <c:layout>
                <c:manualLayout>
                  <c:x val="1.7146771523341379E-2"/>
                  <c:y val="1.1224130643577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6764257084109875E-3"/>
                  <c:y val="-5.3314620556995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8970214236758227E-2"/>
                  <c:y val="-4.4896522574311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4558299931461517E-2"/>
                  <c:y val="-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1440682792520863E-2"/>
                  <c:y val="4.4896522574311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429378852834724E-2"/>
                  <c:y val="-4.7702555235206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6870106220081827E-2"/>
                  <c:y val="5.4870446493599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3.9874796520193295E-2"/>
                  <c:y val="3.9193176066856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30</c:v>
                </c:pt>
                <c:pt idx="1">
                  <c:v>43</c:v>
                </c:pt>
                <c:pt idx="2">
                  <c:v>11</c:v>
                </c:pt>
                <c:pt idx="3">
                  <c:v>10</c:v>
                </c:pt>
                <c:pt idx="4">
                  <c:v>35</c:v>
                </c:pt>
                <c:pt idx="5">
                  <c:v>23</c:v>
                </c:pt>
                <c:pt idx="6">
                  <c:v>19</c:v>
                </c:pt>
                <c:pt idx="7">
                  <c:v>25</c:v>
                </c:pt>
                <c:pt idx="8">
                  <c:v>47</c:v>
                </c:pt>
                <c:pt idx="9">
                  <c:v>23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Ухудшилось</c:v>
                </c:pt>
              </c:strCache>
            </c:strRef>
          </c:tx>
          <c:spPr>
            <a:ln w="50800"/>
          </c:spPr>
          <c:marker>
            <c:symbol val="none"/>
          </c:marker>
          <c:dLbls>
            <c:dLbl>
              <c:idx val="0"/>
              <c:layout>
                <c:manualLayout>
                  <c:x val="-4.6764257084109884E-3"/>
                  <c:y val="-2.2448261287155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6764257084109884E-3"/>
                  <c:y val="-5.0508587896100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029277125232959E-2"/>
                  <c:y val="-5.3314620556995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870570283364395E-2"/>
                  <c:y val="3.9284457252522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2.8060326608944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3.3815687145872679E-2"/>
                  <c:y val="4.0397671863620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00B05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13</c:v>
                </c:pt>
                <c:pt idx="1">
                  <c:v>8</c:v>
                </c:pt>
                <c:pt idx="2">
                  <c:v>0</c:v>
                </c:pt>
                <c:pt idx="3">
                  <c:v>4</c:v>
                </c:pt>
                <c:pt idx="4">
                  <c:v>26</c:v>
                </c:pt>
                <c:pt idx="5">
                  <c:v>27</c:v>
                </c:pt>
                <c:pt idx="6">
                  <c:v>9</c:v>
                </c:pt>
                <c:pt idx="7">
                  <c:v>37</c:v>
                </c:pt>
                <c:pt idx="8">
                  <c:v>8</c:v>
                </c:pt>
                <c:pt idx="9">
                  <c:v>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773376"/>
        <c:axId val="44774912"/>
      </c:lineChart>
      <c:catAx>
        <c:axId val="44773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44774912"/>
        <c:crosses val="autoZero"/>
        <c:auto val="1"/>
        <c:lblAlgn val="ctr"/>
        <c:lblOffset val="100"/>
        <c:noMultiLvlLbl val="0"/>
      </c:catAx>
      <c:valAx>
        <c:axId val="447749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4477337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spPr>
            <a:ln w="50800"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-4.7702555235206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588085694703006E-3"/>
                  <c:y val="1.9642228626261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6764257084109884E-3"/>
                  <c:y val="-3.9284457252522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7940428473516456E-3"/>
                  <c:y val="-0.101017175792201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6.2352342778813161E-3"/>
                  <c:y val="-5.8926685878784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1176171389406581E-3"/>
                  <c:y val="-3.2103470677686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5588085694703406E-2"/>
                  <c:y val="-5.0448311064936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5588085694704435E-3"/>
                  <c:y val="-5.5034521161748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70</c:v>
                </c:pt>
                <c:pt idx="1">
                  <c:v>67</c:v>
                </c:pt>
                <c:pt idx="2">
                  <c:v>93</c:v>
                </c:pt>
                <c:pt idx="3">
                  <c:v>82</c:v>
                </c:pt>
                <c:pt idx="4">
                  <c:v>43</c:v>
                </c:pt>
                <c:pt idx="5">
                  <c:v>65</c:v>
                </c:pt>
                <c:pt idx="6">
                  <c:v>70</c:v>
                </c:pt>
                <c:pt idx="7">
                  <c:v>55</c:v>
                </c:pt>
                <c:pt idx="8">
                  <c:v>58</c:v>
                </c:pt>
                <c:pt idx="9">
                  <c:v>62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достаточно</c:v>
                </c:pt>
              </c:strCache>
            </c:strRef>
          </c:tx>
          <c:spPr>
            <a:ln w="50800"/>
          </c:spPr>
          <c:marker>
            <c:symbol val="none"/>
          </c:marker>
          <c:dLbls>
            <c:dLbl>
              <c:idx val="0"/>
              <c:layout>
                <c:manualLayout>
                  <c:x val="-9.3528514168219612E-3"/>
                  <c:y val="-6.17327185396787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146771523341379E-2"/>
                  <c:y val="1.12241306435779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6764257084109884E-3"/>
                  <c:y val="-5.3314620556995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8970214236758227E-2"/>
                  <c:y val="-4.4896522574311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4558299931461531E-2"/>
                  <c:y val="-8.41809798268346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1440682792520856E-2"/>
                  <c:y val="4.4896522574311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9617362819936252E-2"/>
                  <c:y val="-6.420694135537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5.1440682792520974E-2"/>
                  <c:y val="-4.5862100968123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5588085694704435E-3"/>
                  <c:y val="-4.5862100968123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25</c:v>
                </c:pt>
                <c:pt idx="1">
                  <c:v>28</c:v>
                </c:pt>
                <c:pt idx="2">
                  <c:v>6</c:v>
                </c:pt>
                <c:pt idx="3">
                  <c:v>17</c:v>
                </c:pt>
                <c:pt idx="4">
                  <c:v>41</c:v>
                </c:pt>
                <c:pt idx="5">
                  <c:v>27</c:v>
                </c:pt>
                <c:pt idx="6">
                  <c:v>24</c:v>
                </c:pt>
                <c:pt idx="7">
                  <c:v>39</c:v>
                </c:pt>
                <c:pt idx="8">
                  <c:v>35</c:v>
                </c:pt>
                <c:pt idx="9">
                  <c:v>31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Нет</c:v>
                </c:pt>
              </c:strCache>
            </c:strRef>
          </c:tx>
          <c:spPr>
            <a:ln w="50800"/>
          </c:spPr>
          <c:marker>
            <c:symbol val="none"/>
          </c:marker>
          <c:dLbls>
            <c:dLbl>
              <c:idx val="0"/>
              <c:layout>
                <c:manualLayout>
                  <c:x val="-4.6764257084109884E-3"/>
                  <c:y val="-2.2448261287155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6764257084109884E-3"/>
                  <c:y val="-5.0508587896100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299949136199119E-2"/>
                  <c:y val="-4.4896743521765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4940937111525265E-2"/>
                  <c:y val="-4.77025552352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870570283364395E-2"/>
                  <c:y val="3.9284457252522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2.8060326608944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2470468555762632E-2"/>
                  <c:y val="-5.0448311064936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7.7940428473517601E-3"/>
                  <c:y val="-7.3379361548997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0911659986292418E-2"/>
                  <c:y val="-4.1275890871311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00B05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5</c:v>
                </c:pt>
                <c:pt idx="1">
                  <c:v>7</c:v>
                </c:pt>
                <c:pt idx="2">
                  <c:v>1</c:v>
                </c:pt>
                <c:pt idx="3">
                  <c:v>2</c:v>
                </c:pt>
                <c:pt idx="4">
                  <c:v>16</c:v>
                </c:pt>
                <c:pt idx="5">
                  <c:v>8</c:v>
                </c:pt>
                <c:pt idx="6">
                  <c:v>6</c:v>
                </c:pt>
                <c:pt idx="7">
                  <c:v>6</c:v>
                </c:pt>
                <c:pt idx="8">
                  <c:v>7</c:v>
                </c:pt>
                <c:pt idx="9">
                  <c:v>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806912"/>
        <c:axId val="44808448"/>
      </c:lineChart>
      <c:catAx>
        <c:axId val="44806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44808448"/>
        <c:crosses val="autoZero"/>
        <c:auto val="1"/>
        <c:lblAlgn val="ctr"/>
        <c:lblOffset val="100"/>
        <c:noMultiLvlLbl val="0"/>
      </c:catAx>
      <c:valAx>
        <c:axId val="448084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4480691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602920642651364E-2"/>
          <c:y val="3.0831228624714786E-2"/>
          <c:w val="0.90401495081529371"/>
          <c:h val="0.7484550801674693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spPr>
            <a:ln w="50800"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-4.7702555235206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588085694703011E-3"/>
                  <c:y val="1.9642228626261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6764257084109884E-3"/>
                  <c:y val="-3.9284457252522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7940428473516473E-3"/>
                  <c:y val="-0.101017175792201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6.2352342778813161E-3"/>
                  <c:y val="-5.8926685878784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1176171389406581E-3"/>
                  <c:y val="-5.0508587896100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1176171389407726E-3"/>
                  <c:y val="-3.3672391930733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4029277125232963E-2"/>
                  <c:y val="-3.3672391930733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82</c:v>
                </c:pt>
                <c:pt idx="1">
                  <c:v>82</c:v>
                </c:pt>
                <c:pt idx="2">
                  <c:v>89</c:v>
                </c:pt>
                <c:pt idx="3">
                  <c:v>78</c:v>
                </c:pt>
                <c:pt idx="4">
                  <c:v>64</c:v>
                </c:pt>
                <c:pt idx="5">
                  <c:v>60</c:v>
                </c:pt>
                <c:pt idx="6">
                  <c:v>62</c:v>
                </c:pt>
                <c:pt idx="7">
                  <c:v>68</c:v>
                </c:pt>
                <c:pt idx="8">
                  <c:v>66</c:v>
                </c:pt>
                <c:pt idx="9">
                  <c:v>74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Неизменились</c:v>
                </c:pt>
              </c:strCache>
            </c:strRef>
          </c:tx>
          <c:spPr>
            <a:ln w="50800"/>
          </c:spPr>
          <c:marker>
            <c:symbol val="none"/>
          </c:marker>
          <c:dLbls>
            <c:dLbl>
              <c:idx val="0"/>
              <c:layout>
                <c:manualLayout>
                  <c:x val="-9.3528514168219664E-3"/>
                  <c:y val="-6.17327185396787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2274083221318038E-7"/>
                  <c:y val="-5.6120653217889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6764257084109884E-3"/>
                  <c:y val="-5.3314620556995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8970214236758227E-2"/>
                  <c:y val="-4.4896522574311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9881996963882777E-2"/>
                  <c:y val="-4.2090489913417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4029277125232963E-2"/>
                  <c:y val="-4.77025552352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558808569470329E-3"/>
                  <c:y val="-3.08663592698394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1176171389407726E-3"/>
                  <c:y val="-3.9284457252522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676425708411102E-3"/>
                  <c:y val="-3.9284457252522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18</c:v>
                </c:pt>
                <c:pt idx="1">
                  <c:v>18</c:v>
                </c:pt>
                <c:pt idx="2">
                  <c:v>11</c:v>
                </c:pt>
                <c:pt idx="3">
                  <c:v>21</c:v>
                </c:pt>
                <c:pt idx="4">
                  <c:v>31</c:v>
                </c:pt>
                <c:pt idx="5">
                  <c:v>21</c:v>
                </c:pt>
                <c:pt idx="6">
                  <c:v>24</c:v>
                </c:pt>
                <c:pt idx="7">
                  <c:v>27</c:v>
                </c:pt>
                <c:pt idx="8">
                  <c:v>29</c:v>
                </c:pt>
                <c:pt idx="9">
                  <c:v>25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Нет</c:v>
                </c:pt>
              </c:strCache>
            </c:strRef>
          </c:tx>
          <c:spPr>
            <a:ln w="50800"/>
          </c:spPr>
          <c:marker>
            <c:symbol val="none"/>
          </c:marker>
          <c:dLbls>
            <c:dLbl>
              <c:idx val="0"/>
              <c:layout>
                <c:manualLayout>
                  <c:x val="-4.6764257084109884E-3"/>
                  <c:y val="-2.2448261287155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6764257084109884E-3"/>
                  <c:y val="-5.0508587896100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2999491361991197E-2"/>
                  <c:y val="-4.4896743521765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4940937111525271E-2"/>
                  <c:y val="-4.7702555235206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0529145547060802E-2"/>
                  <c:y val="-3.9284457252522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0264511403114277E-2"/>
                  <c:y val="5.8926685878784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1176171389407726E-3"/>
                  <c:y val="-4.4896522574311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558808569470329E-3"/>
                  <c:y val="-2.8060326608944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558808569470329E-3"/>
                  <c:y val="-2.8060326608944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00B05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5</c:v>
                </c:pt>
                <c:pt idx="5">
                  <c:v>19</c:v>
                </c:pt>
                <c:pt idx="6">
                  <c:v>14</c:v>
                </c:pt>
                <c:pt idx="7">
                  <c:v>5</c:v>
                </c:pt>
                <c:pt idx="8">
                  <c:v>5</c:v>
                </c:pt>
                <c:pt idx="9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843904"/>
        <c:axId val="102845440"/>
      </c:lineChart>
      <c:catAx>
        <c:axId val="102843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2845440"/>
        <c:crosses val="autoZero"/>
        <c:auto val="1"/>
        <c:lblAlgn val="ctr"/>
        <c:lblOffset val="100"/>
        <c:noMultiLvlLbl val="0"/>
      </c:catAx>
      <c:valAx>
        <c:axId val="1028454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0284390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396963490002998E-2"/>
          <c:y val="3.9249326607398251E-2"/>
          <c:w val="0.87599530540864834"/>
          <c:h val="0.7155441397358274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spPr>
            <a:ln w="50800"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-4.7702555235206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870570283364395E-2"/>
                  <c:y val="-5.0508587896100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6764257084109884E-3"/>
                  <c:y val="-3.9284457252522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7940428473516482E-3"/>
                  <c:y val="-0.101017175792201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6.2352342778813161E-3"/>
                  <c:y val="-5.8926685878784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5588085694702148E-3"/>
                  <c:y val="-3.6478424591628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6.6521076880206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2345679012345678E-2"/>
                  <c:y val="-4.878212304548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86</c:v>
                </c:pt>
                <c:pt idx="1">
                  <c:v>86</c:v>
                </c:pt>
                <c:pt idx="2">
                  <c:v>87</c:v>
                </c:pt>
                <c:pt idx="3">
                  <c:v>92</c:v>
                </c:pt>
                <c:pt idx="4">
                  <c:v>77</c:v>
                </c:pt>
                <c:pt idx="5">
                  <c:v>80</c:v>
                </c:pt>
                <c:pt idx="6">
                  <c:v>82</c:v>
                </c:pt>
                <c:pt idx="7">
                  <c:v>75</c:v>
                </c:pt>
                <c:pt idx="8">
                  <c:v>74</c:v>
                </c:pt>
                <c:pt idx="9">
                  <c:v>81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Неизменились</c:v>
                </c:pt>
              </c:strCache>
            </c:strRef>
          </c:tx>
          <c:spPr>
            <a:ln w="50800"/>
          </c:spPr>
          <c:marker>
            <c:symbol val="none"/>
          </c:marker>
          <c:dLbls>
            <c:dLbl>
              <c:idx val="0"/>
              <c:layout>
                <c:manualLayout>
                  <c:x val="-9.3528514168219699E-3"/>
                  <c:y val="-6.1732718539678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2274083221318043E-7"/>
                  <c:y val="-5.6120653217889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6764257084109884E-3"/>
                  <c:y val="-5.33146205569953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8970214236758227E-2"/>
                  <c:y val="-4.4896522574311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9881996963882791E-2"/>
                  <c:y val="-4.2090489913417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4029277125232961E-2"/>
                  <c:y val="-4.7702555235206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9617362819936252E-2"/>
                  <c:y val="-5.8926685878784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9.2592592592592587E-3"/>
                  <c:y val="-4.878212304548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4.6296296296295166E-3"/>
                  <c:y val="-5.3216861504165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9.2592592592592587E-3"/>
                  <c:y val="-5.7651599962845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14</c:v>
                </c:pt>
                <c:pt idx="1">
                  <c:v>12</c:v>
                </c:pt>
                <c:pt idx="2">
                  <c:v>13</c:v>
                </c:pt>
                <c:pt idx="3">
                  <c:v>7</c:v>
                </c:pt>
                <c:pt idx="4">
                  <c:v>21</c:v>
                </c:pt>
                <c:pt idx="5">
                  <c:v>15</c:v>
                </c:pt>
                <c:pt idx="6">
                  <c:v>16</c:v>
                </c:pt>
                <c:pt idx="7">
                  <c:v>21</c:v>
                </c:pt>
                <c:pt idx="8">
                  <c:v>24</c:v>
                </c:pt>
                <c:pt idx="9">
                  <c:v>13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Нет</c:v>
                </c:pt>
              </c:strCache>
            </c:strRef>
          </c:tx>
          <c:spPr>
            <a:ln w="50800"/>
          </c:spPr>
          <c:marker>
            <c:symbol val="none"/>
          </c:marker>
          <c:dLbls>
            <c:dLbl>
              <c:idx val="0"/>
              <c:layout>
                <c:manualLayout>
                  <c:x val="-4.6764257084109884E-3"/>
                  <c:y val="-2.2448261287155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6764257084109884E-3"/>
                  <c:y val="-5.0508587896100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2999491361991211E-2"/>
                  <c:y val="-4.4896743521765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4940937111525278E-2"/>
                  <c:y val="-4.7702555235206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0529145547060781E-2"/>
                  <c:y val="-3.9284457252522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6499745680995595E-2"/>
                  <c:y val="-3.9284457252522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1176171389407726E-3"/>
                  <c:y val="-3.3672391930733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4.4347384586804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1316741696017772E-16"/>
                  <c:y val="-6.208633842152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00B05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5</c:v>
                </c:pt>
                <c:pt idx="6">
                  <c:v>2</c:v>
                </c:pt>
                <c:pt idx="7">
                  <c:v>4</c:v>
                </c:pt>
                <c:pt idx="8">
                  <c:v>2</c:v>
                </c:pt>
                <c:pt idx="9">
                  <c:v>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930688"/>
        <c:axId val="102961152"/>
      </c:lineChart>
      <c:catAx>
        <c:axId val="102930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2961152"/>
        <c:crosses val="autoZero"/>
        <c:auto val="1"/>
        <c:lblAlgn val="ctr"/>
        <c:lblOffset val="100"/>
        <c:noMultiLvlLbl val="0"/>
      </c:catAx>
      <c:valAx>
        <c:axId val="1029611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29306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8900580907810836"/>
          <c:y val="0.87618096633580567"/>
          <c:w val="0.43011118401866433"/>
          <c:h val="0.123087038900687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spPr>
            <a:ln w="50800"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-4.7702555235206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2352342778813161E-3"/>
                  <c:y val="-5.3314620556995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6764257084109884E-3"/>
                  <c:y val="-3.9284457252522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7940428473516491E-3"/>
                  <c:y val="-0.101017175792201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6.2352342778813161E-3"/>
                  <c:y val="-5.8926685878784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870570283364395E-2"/>
                  <c:y val="-4.2090489913417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1176171389406697E-2"/>
                  <c:y val="-4.770255523520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76</c:v>
                </c:pt>
                <c:pt idx="1">
                  <c:v>81</c:v>
                </c:pt>
                <c:pt idx="2">
                  <c:v>77</c:v>
                </c:pt>
                <c:pt idx="3">
                  <c:v>77</c:v>
                </c:pt>
                <c:pt idx="4">
                  <c:v>66</c:v>
                </c:pt>
                <c:pt idx="5">
                  <c:v>70</c:v>
                </c:pt>
                <c:pt idx="6">
                  <c:v>78</c:v>
                </c:pt>
                <c:pt idx="7">
                  <c:v>65</c:v>
                </c:pt>
                <c:pt idx="8">
                  <c:v>66</c:v>
                </c:pt>
                <c:pt idx="9">
                  <c:v>75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изменились</c:v>
                </c:pt>
              </c:strCache>
            </c:strRef>
          </c:tx>
          <c:spPr>
            <a:ln w="50800"/>
          </c:spPr>
          <c:marker>
            <c:symbol val="none"/>
          </c:marker>
          <c:dLbls>
            <c:dLbl>
              <c:idx val="0"/>
              <c:layout>
                <c:manualLayout>
                  <c:x val="-9.3528514168219751E-3"/>
                  <c:y val="-6.173271853967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2274083221318046E-7"/>
                  <c:y val="-5.6120653217889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6764257084109884E-3"/>
                  <c:y val="-5.3314620556995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8970214236758227E-2"/>
                  <c:y val="-4.4896522574311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9881996963882798E-2"/>
                  <c:y val="-4.2090489913417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4029277125232959E-2"/>
                  <c:y val="-4.7702555235206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805855425046604E-2"/>
                  <c:y val="-5.8926685878784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9.3528514168219751E-3"/>
                  <c:y val="-5.6120653217889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3.117617138940544E-3"/>
                  <c:y val="-2.2448261287155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22</c:v>
                </c:pt>
                <c:pt idx="1">
                  <c:v>14</c:v>
                </c:pt>
                <c:pt idx="2">
                  <c:v>20</c:v>
                </c:pt>
                <c:pt idx="3">
                  <c:v>19</c:v>
                </c:pt>
                <c:pt idx="4">
                  <c:v>29</c:v>
                </c:pt>
                <c:pt idx="5">
                  <c:v>16</c:v>
                </c:pt>
                <c:pt idx="6">
                  <c:v>16</c:v>
                </c:pt>
                <c:pt idx="7">
                  <c:v>23</c:v>
                </c:pt>
                <c:pt idx="8">
                  <c:v>29</c:v>
                </c:pt>
                <c:pt idx="9">
                  <c:v>23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Нет</c:v>
                </c:pt>
              </c:strCache>
            </c:strRef>
          </c:tx>
          <c:spPr>
            <a:ln w="50800"/>
          </c:spPr>
          <c:marker>
            <c:symbol val="none"/>
          </c:marker>
          <c:dLbls>
            <c:dLbl>
              <c:idx val="0"/>
              <c:layout>
                <c:manualLayout>
                  <c:x val="-4.6764257084109875E-3"/>
                  <c:y val="-3.92846781999763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6764257084109884E-3"/>
                  <c:y val="-5.0508587896100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2999491361991224E-2"/>
                  <c:y val="-4.4896743521765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4940937111525285E-2"/>
                  <c:y val="-4.7702555235206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0529145547060767E-2"/>
                  <c:y val="-3.9284457252522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1823319972584607E-2"/>
                  <c:y val="6.17327185396787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3382128542054938E-2"/>
                  <c:y val="1.9642228626261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6.2352342778813161E-3"/>
                  <c:y val="-1.9642228626261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3.117617138940544E-3"/>
                  <c:y val="-3.08663592698394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7.7940428473515311E-3"/>
                  <c:y val="-2.5254293948050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00B05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2</c:v>
                </c:pt>
                <c:pt idx="1">
                  <c:v>5</c:v>
                </c:pt>
                <c:pt idx="2">
                  <c:v>2</c:v>
                </c:pt>
                <c:pt idx="3">
                  <c:v>4</c:v>
                </c:pt>
                <c:pt idx="4">
                  <c:v>5</c:v>
                </c:pt>
                <c:pt idx="5">
                  <c:v>14</c:v>
                </c:pt>
                <c:pt idx="6">
                  <c:v>6</c:v>
                </c:pt>
                <c:pt idx="7">
                  <c:v>12</c:v>
                </c:pt>
                <c:pt idx="8">
                  <c:v>5</c:v>
                </c:pt>
                <c:pt idx="9">
                  <c:v>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050240"/>
        <c:axId val="103080704"/>
      </c:lineChart>
      <c:catAx>
        <c:axId val="103050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3080704"/>
        <c:crosses val="autoZero"/>
        <c:auto val="1"/>
        <c:lblAlgn val="ctr"/>
        <c:lblOffset val="100"/>
        <c:noMultiLvlLbl val="0"/>
      </c:catAx>
      <c:valAx>
        <c:axId val="1030807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0305024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0" y="1534779"/>
            <a:ext cx="8974137" cy="136631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sz="3600" dirty="0" smtClean="0">
                <a:solidFill>
                  <a:srgbClr val="0070C0"/>
                </a:solidFill>
                <a:latin typeface="+mn-lt"/>
              </a:rPr>
              <a:t>РЕЗУЛЬТАТЫ АНКЕТИРОВАНИЯ ВЫПУСКНИКОВ ЛЕЧЕБНОГО ФАКУЛЬТЕТА 2019 ГОДА</a:t>
            </a:r>
            <a:endParaRPr lang="ru-RU" altLang="ru-RU" sz="2400" dirty="0" smtClean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6099" y="99548"/>
            <a:ext cx="8747901" cy="10972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ФГБОУ ВО «Красноярский государственный медицинский</a:t>
            </a:r>
            <a:br>
              <a:rPr lang="ru-RU" sz="200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</a:br>
            <a:r>
              <a:rPr lang="ru-RU" sz="200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университет им. проф. В.Ф. Войно-Ясенецкого» </a:t>
            </a:r>
            <a:r>
              <a:rPr lang="en-US" sz="200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n-US" sz="200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</a:br>
            <a:r>
              <a:rPr lang="ru-RU" sz="200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Минздрава России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 descr="C:\Users\gazenkampfaa\Pictures\ФОТО\Леч_фак_2019\Screenshot_20190624-1836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24944"/>
            <a:ext cx="5942507" cy="331790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gazenkampfaa\Documents\ДЕКАНАТ\Деканат_новая_эра\Разное\ЛОГОТИП\Логотип_ЛФ_3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54" y="116632"/>
            <a:ext cx="744138" cy="103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 smtClean="0">
                <a:solidFill>
                  <a:schemeClr val="hlink"/>
                </a:solidFill>
                <a:latin typeface="+mn-lt"/>
              </a:rPr>
              <a:t>8. Сформировалась ли ответственность за качество результата своей работы?</a:t>
            </a:r>
          </a:p>
        </p:txBody>
      </p:sp>
      <p:sp>
        <p:nvSpPr>
          <p:cNvPr id="11267" name="Содержимое 5"/>
          <p:cNvSpPr>
            <a:spLocks noGrp="1"/>
          </p:cNvSpPr>
          <p:nvPr>
            <p:ph sz="half" idx="1"/>
          </p:nvPr>
        </p:nvSpPr>
        <p:spPr>
          <a:xfrm>
            <a:off x="179512" y="2780928"/>
            <a:ext cx="3672408" cy="144016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sz="2000" i="1" dirty="0" smtClean="0"/>
              <a:t>1 – да – </a:t>
            </a:r>
            <a:r>
              <a:rPr lang="ru-RU" sz="2000" i="1" dirty="0" smtClean="0">
                <a:solidFill>
                  <a:srgbClr val="FF0000"/>
                </a:solidFill>
              </a:rPr>
              <a:t>93%</a:t>
            </a:r>
            <a:r>
              <a:rPr lang="ru-RU" sz="2000" i="1" dirty="0" smtClean="0"/>
              <a:t> (91%); </a:t>
            </a:r>
            <a:endParaRPr lang="ru-RU" sz="2000" dirty="0" smtClean="0"/>
          </a:p>
          <a:p>
            <a:pPr>
              <a:buFontTx/>
              <a:buNone/>
              <a:defRPr/>
            </a:pPr>
            <a:r>
              <a:rPr lang="ru-RU" sz="2000" i="1" dirty="0" smtClean="0"/>
              <a:t>2 – не изменилась – </a:t>
            </a:r>
            <a:r>
              <a:rPr lang="ru-RU" sz="2000" i="1" dirty="0" smtClean="0">
                <a:solidFill>
                  <a:srgbClr val="FF0000"/>
                </a:solidFill>
              </a:rPr>
              <a:t>6%</a:t>
            </a:r>
            <a:r>
              <a:rPr lang="ru-RU" sz="2000" i="1" dirty="0" smtClean="0"/>
              <a:t> (6%);</a:t>
            </a:r>
            <a:endParaRPr lang="ru-RU" sz="2000" dirty="0" smtClean="0"/>
          </a:p>
          <a:p>
            <a:pPr>
              <a:buFontTx/>
              <a:buNone/>
              <a:defRPr/>
            </a:pPr>
            <a:r>
              <a:rPr lang="ru-RU" sz="2000" i="1" dirty="0" smtClean="0"/>
              <a:t>3 – ухудшилась – </a:t>
            </a:r>
            <a:r>
              <a:rPr lang="ru-RU" sz="2000" i="1" dirty="0" smtClean="0">
                <a:solidFill>
                  <a:srgbClr val="FF0000"/>
                </a:solidFill>
              </a:rPr>
              <a:t>1%</a:t>
            </a:r>
            <a:r>
              <a:rPr lang="ru-RU" sz="2000" i="1" dirty="0" smtClean="0"/>
              <a:t> (3%).</a:t>
            </a:r>
            <a:endParaRPr lang="ru-RU" sz="2000" dirty="0" smtClean="0"/>
          </a:p>
          <a:p>
            <a:pPr marL="0" indent="0">
              <a:buFontTx/>
              <a:buNone/>
              <a:defRPr/>
            </a:pPr>
            <a:endParaRPr lang="ru-RU" dirty="0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2008" y="2348880"/>
            <a:ext cx="3563888" cy="216024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gazenkampfaa\Pictures\ФОТО\Леч_фак_2019\ГИ_2019\IMG-20190618-WA0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44824"/>
            <a:ext cx="4751851" cy="35638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97548425"/>
              </p:ext>
            </p:extLst>
          </p:nvPr>
        </p:nvGraphicFramePr>
        <p:xfrm>
          <a:off x="395536" y="3501008"/>
          <a:ext cx="828092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400" dirty="0" smtClean="0">
                <a:solidFill>
                  <a:schemeClr val="hlink"/>
                </a:solidFill>
                <a:latin typeface="+mn-lt"/>
              </a:rPr>
              <a:t>9. Усилилось ли оптимистическое отношение к миру, </a:t>
            </a:r>
            <a:br>
              <a:rPr lang="ru-RU" altLang="ru-RU" sz="2400" dirty="0" smtClean="0">
                <a:solidFill>
                  <a:schemeClr val="hlink"/>
                </a:solidFill>
                <a:latin typeface="+mn-lt"/>
              </a:rPr>
            </a:br>
            <a:r>
              <a:rPr lang="ru-RU" altLang="ru-RU" sz="2400" dirty="0" smtClean="0">
                <a:solidFill>
                  <a:schemeClr val="hlink"/>
                </a:solidFill>
                <a:latin typeface="+mn-lt"/>
              </a:rPr>
              <a:t> своему будущему?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666" y="1268760"/>
            <a:ext cx="3263334" cy="2396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17583941"/>
              </p:ext>
            </p:extLst>
          </p:nvPr>
        </p:nvGraphicFramePr>
        <p:xfrm>
          <a:off x="519177" y="3849164"/>
          <a:ext cx="8147248" cy="2769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1156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10. Появилось ли желание и умение активно вмешиваться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трудовую и общественную жизнь коллектива?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" y="980728"/>
            <a:ext cx="2251820" cy="2871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45941900"/>
              </p:ext>
            </p:extLst>
          </p:nvPr>
        </p:nvGraphicFramePr>
        <p:xfrm>
          <a:off x="457200" y="1600200"/>
          <a:ext cx="8147248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680" y="0"/>
            <a:ext cx="86868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2400" dirty="0" smtClean="0">
                <a:solidFill>
                  <a:schemeClr val="hlink"/>
                </a:solidFill>
              </a:rPr>
              <a:t>11. Улучшились ли отношения с товарищами, способность находить с ними контакт, компромиссы, совместные решения?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64198867"/>
              </p:ext>
            </p:extLst>
          </p:nvPr>
        </p:nvGraphicFramePr>
        <p:xfrm>
          <a:off x="457200" y="925286"/>
          <a:ext cx="8229600" cy="2863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56924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j-lt"/>
                <a:ea typeface="+mj-ea"/>
                <a:cs typeface="Rod" pitchFamily="49" charset="-79"/>
              </a:rPr>
              <a:t>12. Улучшились ли деловитость, умение оперативно работать?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37062"/>
            <a:ext cx="3998180" cy="282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62480214"/>
              </p:ext>
            </p:extLst>
          </p:nvPr>
        </p:nvGraphicFramePr>
        <p:xfrm>
          <a:off x="467544" y="1196752"/>
          <a:ext cx="8147248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ru-RU" altLang="ru-RU" sz="2400" dirty="0" smtClean="0">
                <a:solidFill>
                  <a:schemeClr val="hlink"/>
                </a:solidFill>
              </a:rPr>
              <a:t>13. Улучшились ли организаторские качества?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37858012"/>
              </p:ext>
            </p:extLst>
          </p:nvPr>
        </p:nvGraphicFramePr>
        <p:xfrm>
          <a:off x="432679" y="1143000"/>
          <a:ext cx="8147248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14. Усилился ли авторитет учебного заведения, престиж учебного заведения?</a:t>
            </a:r>
            <a:endParaRPr kumimoji="0" lang="ru-RU" alt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92341475"/>
              </p:ext>
            </p:extLst>
          </p:nvPr>
        </p:nvGraphicFramePr>
        <p:xfrm>
          <a:off x="395536" y="908720"/>
          <a:ext cx="7200800" cy="298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1143000"/>
          </a:xfrm>
        </p:spPr>
        <p:txBody>
          <a:bodyPr/>
          <a:lstStyle/>
          <a:p>
            <a:pPr eaLnBrk="1" hangingPunct="1"/>
            <a:r>
              <a:rPr lang="ru-RU" altLang="ru-RU" sz="2400" dirty="0" smtClean="0">
                <a:solidFill>
                  <a:schemeClr val="hlink"/>
                </a:solidFill>
              </a:rPr>
              <a:t>15. Усилился ли авторитет выбранной специальности?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446124"/>
            <a:ext cx="2771800" cy="3423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2400" dirty="0" smtClean="0">
                <a:solidFill>
                  <a:schemeClr val="hlink"/>
                </a:solidFill>
              </a:rPr>
              <a:t>16. Кто из преподавателей оказал наибольшее положительное влияние на формирование Вашей нравственности, духовной культуры?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51520" y="1628800"/>
            <a:ext cx="4191000" cy="2808312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ru-RU" altLang="ru-RU" sz="2200" b="1" i="1" dirty="0" smtClean="0">
                <a:solidFill>
                  <a:srgbClr val="FF0000"/>
                </a:solidFill>
              </a:rPr>
              <a:t>2018</a:t>
            </a:r>
          </a:p>
          <a:p>
            <a:pPr marL="457200" indent="-457200">
              <a:buFont typeface="+mj-lt"/>
              <a:buAutoNum type="arabicPeriod"/>
            </a:pPr>
            <a:r>
              <a:rPr lang="ru-RU" altLang="ru-RU" sz="2200" dirty="0" smtClean="0">
                <a:solidFill>
                  <a:srgbClr val="FF0000"/>
                </a:solidFill>
              </a:rPr>
              <a:t>Шестерня П.А. </a:t>
            </a:r>
          </a:p>
          <a:p>
            <a:pPr marL="457200" indent="-457200">
              <a:buFont typeface="+mj-lt"/>
              <a:buAutoNum type="arabicPeriod"/>
            </a:pPr>
            <a:r>
              <a:rPr lang="ru-RU" altLang="ru-RU" sz="2200" dirty="0" err="1" smtClean="0">
                <a:solidFill>
                  <a:srgbClr val="FF0000"/>
                </a:solidFill>
              </a:rPr>
              <a:t>Перьянова</a:t>
            </a:r>
            <a:r>
              <a:rPr lang="ru-RU" altLang="ru-RU" sz="2200" dirty="0" smtClean="0">
                <a:solidFill>
                  <a:srgbClr val="FF0000"/>
                </a:solidFill>
              </a:rPr>
              <a:t> О.В. </a:t>
            </a:r>
          </a:p>
          <a:p>
            <a:pPr marL="457200" indent="-457200">
              <a:buFont typeface="+mj-lt"/>
              <a:buAutoNum type="arabicPeriod"/>
            </a:pPr>
            <a:r>
              <a:rPr lang="ru-RU" altLang="ru-RU" sz="2200" dirty="0" smtClean="0">
                <a:solidFill>
                  <a:srgbClr val="FF0000"/>
                </a:solidFill>
              </a:rPr>
              <a:t>Первова О.В. </a:t>
            </a:r>
          </a:p>
          <a:p>
            <a:pPr marL="457200" indent="-457200">
              <a:buFont typeface="+mj-lt"/>
              <a:buAutoNum type="arabicPeriod"/>
            </a:pPr>
            <a:r>
              <a:rPr lang="ru-RU" altLang="ru-RU" sz="2200" dirty="0" smtClean="0">
                <a:solidFill>
                  <a:srgbClr val="FF0000"/>
                </a:solidFill>
              </a:rPr>
              <a:t>Газенкампф А.А. </a:t>
            </a:r>
          </a:p>
          <a:p>
            <a:pPr marL="457200" indent="-457200">
              <a:buFont typeface="+mj-lt"/>
              <a:buAutoNum type="arabicPeriod"/>
            </a:pPr>
            <a:r>
              <a:rPr lang="ru-RU" altLang="ru-RU" sz="2200" dirty="0" err="1" smtClean="0">
                <a:solidFill>
                  <a:srgbClr val="FF0000"/>
                </a:solidFill>
              </a:rPr>
              <a:t>Черданцев</a:t>
            </a:r>
            <a:r>
              <a:rPr lang="ru-RU" altLang="ru-RU" sz="2200" dirty="0" smtClean="0">
                <a:solidFill>
                  <a:srgbClr val="FF0000"/>
                </a:solidFill>
              </a:rPr>
              <a:t> Д.В.</a:t>
            </a:r>
            <a:r>
              <a:rPr lang="ru-RU" altLang="ru-RU" sz="2200" b="1" dirty="0" smtClean="0">
                <a:solidFill>
                  <a:srgbClr val="FF0000"/>
                </a:solidFill>
              </a:rPr>
              <a:t> </a:t>
            </a:r>
            <a:endParaRPr lang="ru-RU" altLang="ru-RU" sz="2200" dirty="0" smtClean="0">
              <a:solidFill>
                <a:srgbClr val="FF0000"/>
              </a:solidFill>
            </a:endParaRPr>
          </a:p>
        </p:txBody>
      </p:sp>
      <p:sp>
        <p:nvSpPr>
          <p:cNvPr id="19460" name="Содержимое 3"/>
          <p:cNvSpPr>
            <a:spLocks noGrp="1"/>
          </p:cNvSpPr>
          <p:nvPr>
            <p:ph sz="half" idx="2"/>
          </p:nvPr>
        </p:nvSpPr>
        <p:spPr>
          <a:xfrm>
            <a:off x="4788024" y="1592796"/>
            <a:ext cx="4038600" cy="306034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altLang="ru-RU" sz="2200" b="1" i="1" dirty="0" smtClean="0">
                <a:solidFill>
                  <a:srgbClr val="002060"/>
                </a:solidFill>
              </a:rPr>
              <a:t>2019</a:t>
            </a:r>
          </a:p>
          <a:p>
            <a:pPr marL="457200" indent="-457200">
              <a:buFont typeface="+mj-lt"/>
              <a:buAutoNum type="arabicPeriod"/>
            </a:pPr>
            <a:r>
              <a:rPr lang="ru-RU" altLang="ru-RU" sz="2200" dirty="0" err="1" smtClean="0">
                <a:solidFill>
                  <a:srgbClr val="002060"/>
                </a:solidFill>
              </a:rPr>
              <a:t>Черданцев</a:t>
            </a:r>
            <a:r>
              <a:rPr lang="ru-RU" altLang="ru-RU" sz="2200" dirty="0" smtClean="0">
                <a:solidFill>
                  <a:srgbClr val="002060"/>
                </a:solidFill>
              </a:rPr>
              <a:t> Д.В</a:t>
            </a:r>
          </a:p>
          <a:p>
            <a:pPr marL="457200" indent="-457200">
              <a:buFont typeface="+mj-lt"/>
              <a:buAutoNum type="arabicPeriod"/>
            </a:pPr>
            <a:r>
              <a:rPr lang="ru-RU" altLang="ru-RU" sz="2200" dirty="0" smtClean="0">
                <a:solidFill>
                  <a:srgbClr val="002060"/>
                </a:solidFill>
              </a:rPr>
              <a:t>Петрова М.М.</a:t>
            </a:r>
          </a:p>
          <a:p>
            <a:pPr marL="457200" indent="-457200">
              <a:buFont typeface="+mj-lt"/>
              <a:buAutoNum type="arabicPeriod"/>
            </a:pPr>
            <a:r>
              <a:rPr lang="ru-RU" altLang="ru-RU" sz="2200" dirty="0" err="1" smtClean="0">
                <a:solidFill>
                  <a:srgbClr val="002060"/>
                </a:solidFill>
              </a:rPr>
              <a:t>Перьянова</a:t>
            </a:r>
            <a:r>
              <a:rPr lang="ru-RU" altLang="ru-RU" sz="2200" dirty="0" smtClean="0">
                <a:solidFill>
                  <a:srgbClr val="002060"/>
                </a:solidFill>
              </a:rPr>
              <a:t> О.В.</a:t>
            </a:r>
          </a:p>
          <a:p>
            <a:pPr marL="457200" indent="-457200">
              <a:buFont typeface="+mj-lt"/>
              <a:buAutoNum type="arabicPeriod"/>
            </a:pPr>
            <a:r>
              <a:rPr lang="ru-RU" altLang="ru-RU" sz="2200" dirty="0" err="1" smtClean="0">
                <a:solidFill>
                  <a:srgbClr val="002060"/>
                </a:solidFill>
              </a:rPr>
              <a:t>Демко</a:t>
            </a:r>
            <a:r>
              <a:rPr lang="ru-RU" altLang="ru-RU" sz="2200" dirty="0" smtClean="0">
                <a:solidFill>
                  <a:srgbClr val="002060"/>
                </a:solidFill>
              </a:rPr>
              <a:t> И.В.</a:t>
            </a:r>
          </a:p>
          <a:p>
            <a:pPr marL="457200" indent="-457200">
              <a:buFont typeface="+mj-lt"/>
              <a:buAutoNum type="arabicPeriod"/>
            </a:pPr>
            <a:r>
              <a:rPr lang="ru-RU" altLang="ru-RU" sz="2200" dirty="0" smtClean="0">
                <a:solidFill>
                  <a:srgbClr val="002060"/>
                </a:solidFill>
              </a:rPr>
              <a:t>Соловьёва И.А.</a:t>
            </a:r>
          </a:p>
          <a:p>
            <a:pPr>
              <a:buFontTx/>
              <a:buNone/>
            </a:pPr>
            <a:endParaRPr lang="ru-RU" altLang="ru-RU" sz="2200" dirty="0" smtClean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16016" y="1448780"/>
            <a:ext cx="3960440" cy="277230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1484784"/>
            <a:ext cx="3960440" cy="273630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uiExpand="1" build="p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51520" y="1392177"/>
            <a:ext cx="4191000" cy="2540879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ru-RU" altLang="ru-RU" sz="2200" b="1" i="1" dirty="0" smtClean="0">
                <a:solidFill>
                  <a:srgbClr val="FF0000"/>
                </a:solidFill>
              </a:rPr>
              <a:t>2018</a:t>
            </a:r>
          </a:p>
          <a:p>
            <a:pPr marL="457200" indent="-457200">
              <a:buFont typeface="+mj-lt"/>
              <a:buAutoNum type="arabicPeriod"/>
            </a:pPr>
            <a:r>
              <a:rPr lang="ru-RU" altLang="ru-RU" sz="2200" i="1" dirty="0" smtClean="0">
                <a:solidFill>
                  <a:srgbClr val="FF0000"/>
                </a:solidFill>
              </a:rPr>
              <a:t>Коновалов В.Н. </a:t>
            </a:r>
            <a:endParaRPr lang="ru-RU" altLang="ru-RU" sz="2200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altLang="ru-RU" sz="2200" i="1" dirty="0" smtClean="0">
                <a:solidFill>
                  <a:srgbClr val="FF0000"/>
                </a:solidFill>
              </a:rPr>
              <a:t>Шестерня П.А. </a:t>
            </a:r>
            <a:endParaRPr lang="ru-RU" altLang="ru-RU" sz="2200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altLang="ru-RU" sz="2200" i="1" dirty="0" smtClean="0">
                <a:solidFill>
                  <a:srgbClr val="FF0000"/>
                </a:solidFill>
              </a:rPr>
              <a:t>Первова О.В. </a:t>
            </a:r>
            <a:endParaRPr lang="ru-RU" altLang="ru-RU" sz="2200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altLang="ru-RU" sz="2200" i="1" dirty="0" err="1" smtClean="0">
                <a:solidFill>
                  <a:srgbClr val="FF0000"/>
                </a:solidFill>
              </a:rPr>
              <a:t>Демко</a:t>
            </a:r>
            <a:r>
              <a:rPr lang="ru-RU" altLang="ru-RU" sz="2200" i="1" dirty="0" smtClean="0">
                <a:solidFill>
                  <a:srgbClr val="FF0000"/>
                </a:solidFill>
              </a:rPr>
              <a:t> И. В. </a:t>
            </a:r>
          </a:p>
          <a:p>
            <a:pPr marL="457200" indent="-457200">
              <a:buFont typeface="+mj-lt"/>
              <a:buAutoNum type="arabicPeriod"/>
            </a:pPr>
            <a:r>
              <a:rPr lang="ru-RU" altLang="ru-RU" sz="2200" i="1" dirty="0" err="1" smtClean="0">
                <a:solidFill>
                  <a:srgbClr val="FF0000"/>
                </a:solidFill>
              </a:rPr>
              <a:t>Домрачева</a:t>
            </a:r>
            <a:r>
              <a:rPr lang="ru-RU" altLang="ru-RU" sz="2200" i="1" dirty="0" smtClean="0">
                <a:solidFill>
                  <a:srgbClr val="FF0000"/>
                </a:solidFill>
              </a:rPr>
              <a:t> М.Я.</a:t>
            </a:r>
            <a:endParaRPr lang="ru-RU" altLang="ru-RU" sz="2200" dirty="0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ru-RU" altLang="ru-RU" sz="2200" dirty="0" smtClean="0">
              <a:solidFill>
                <a:srgbClr val="FF0000"/>
              </a:solidFill>
            </a:endParaRPr>
          </a:p>
        </p:txBody>
      </p:sp>
      <p:sp>
        <p:nvSpPr>
          <p:cNvPr id="19460" name="Содержимое 3"/>
          <p:cNvSpPr>
            <a:spLocks noGrp="1"/>
          </p:cNvSpPr>
          <p:nvPr>
            <p:ph sz="half" idx="2"/>
          </p:nvPr>
        </p:nvSpPr>
        <p:spPr>
          <a:xfrm>
            <a:off x="4860032" y="1340768"/>
            <a:ext cx="4038600" cy="2448272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altLang="ru-RU" sz="2200" b="1" i="1" dirty="0" smtClean="0">
                <a:solidFill>
                  <a:srgbClr val="002060"/>
                </a:solidFill>
              </a:rPr>
              <a:t>2019</a:t>
            </a:r>
          </a:p>
          <a:p>
            <a:pPr marL="457200" indent="-457200">
              <a:buFont typeface="+mj-lt"/>
              <a:buAutoNum type="arabicPeriod"/>
            </a:pPr>
            <a:r>
              <a:rPr lang="ru-RU" altLang="ru-RU" sz="2200" i="1" dirty="0" smtClean="0">
                <a:solidFill>
                  <a:srgbClr val="002060"/>
                </a:solidFill>
              </a:rPr>
              <a:t>Коновалов В.Н.</a:t>
            </a:r>
            <a:r>
              <a:rPr lang="ru-RU" altLang="ru-RU" sz="2200" b="1" i="1" dirty="0" smtClean="0">
                <a:solidFill>
                  <a:srgbClr val="002060"/>
                </a:solidFill>
              </a:rPr>
              <a:t>	</a:t>
            </a:r>
            <a:endParaRPr lang="ru-RU" altLang="ru-RU" sz="2200" dirty="0" smtClean="0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altLang="ru-RU" sz="2200" i="1" dirty="0" err="1" smtClean="0">
                <a:solidFill>
                  <a:srgbClr val="002060"/>
                </a:solidFill>
              </a:rPr>
              <a:t>Черданцев</a:t>
            </a:r>
            <a:r>
              <a:rPr lang="ru-RU" altLang="ru-RU" sz="2200" i="1" dirty="0" smtClean="0">
                <a:solidFill>
                  <a:srgbClr val="002060"/>
                </a:solidFill>
              </a:rPr>
              <a:t> Д.В. </a:t>
            </a:r>
            <a:endParaRPr lang="ru-RU" altLang="ru-RU" sz="2200" dirty="0" smtClean="0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altLang="ru-RU" sz="2200" i="1" dirty="0" err="1" smtClean="0">
                <a:solidFill>
                  <a:srgbClr val="002060"/>
                </a:solidFill>
              </a:rPr>
              <a:t>Демко</a:t>
            </a:r>
            <a:r>
              <a:rPr lang="ru-RU" altLang="ru-RU" sz="2200" i="1" dirty="0" smtClean="0">
                <a:solidFill>
                  <a:srgbClr val="002060"/>
                </a:solidFill>
              </a:rPr>
              <a:t> И.В.</a:t>
            </a:r>
            <a:endParaRPr lang="ru-RU" altLang="ru-RU" sz="2200" dirty="0" smtClean="0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altLang="ru-RU" sz="2200" i="1" dirty="0" smtClean="0">
                <a:solidFill>
                  <a:srgbClr val="002060"/>
                </a:solidFill>
              </a:rPr>
              <a:t>Шестерня П.А.</a:t>
            </a:r>
            <a:endParaRPr lang="ru-RU" altLang="ru-RU" sz="2200" dirty="0" smtClean="0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altLang="ru-RU" sz="2200" i="1" dirty="0" smtClean="0">
                <a:solidFill>
                  <a:srgbClr val="002060"/>
                </a:solidFill>
              </a:rPr>
              <a:t>Петрова </a:t>
            </a:r>
            <a:r>
              <a:rPr lang="ru-RU" altLang="ru-RU" sz="2200" i="1" dirty="0">
                <a:solidFill>
                  <a:srgbClr val="002060"/>
                </a:solidFill>
              </a:rPr>
              <a:t>М.М</a:t>
            </a:r>
            <a:r>
              <a:rPr lang="ru-RU" altLang="ru-RU" sz="2200" i="1" dirty="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16016" y="1340768"/>
            <a:ext cx="3960440" cy="259228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1340768"/>
            <a:ext cx="3960440" cy="259228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11113"/>
            <a:ext cx="8915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400" dirty="0" smtClean="0">
                <a:solidFill>
                  <a:schemeClr val="hlink"/>
                </a:solidFill>
              </a:rPr>
              <a:t>17. Кто из преподавателей оказал наибольшее положительное влияние на Вашу профессиональную и естественную подготовку?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uiExpand="1" build="p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7620000" cy="5821363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altLang="ru-RU" dirty="0" smtClean="0">
                <a:solidFill>
                  <a:srgbClr val="0070C0"/>
                </a:solidFill>
              </a:rPr>
              <a:t>Проанкетировано 220 выпускников </a:t>
            </a:r>
            <a:r>
              <a:rPr lang="en-US" altLang="ru-RU" dirty="0" smtClean="0">
                <a:solidFill>
                  <a:srgbClr val="0070C0"/>
                </a:solidFill>
              </a:rPr>
              <a:t>(</a:t>
            </a:r>
            <a:r>
              <a:rPr lang="ru-RU" altLang="ru-RU" dirty="0" smtClean="0">
                <a:solidFill>
                  <a:srgbClr val="0070C0"/>
                </a:solidFill>
              </a:rPr>
              <a:t>59,4</a:t>
            </a:r>
            <a:r>
              <a:rPr lang="en-US" altLang="ru-RU" dirty="0" smtClean="0">
                <a:solidFill>
                  <a:srgbClr val="0070C0"/>
                </a:solidFill>
              </a:rPr>
              <a:t>%)</a:t>
            </a:r>
            <a:endParaRPr lang="ru-RU" altLang="ru-RU" dirty="0" smtClean="0">
              <a:solidFill>
                <a:srgbClr val="0070C0"/>
              </a:solidFill>
            </a:endParaRPr>
          </a:p>
          <a:p>
            <a:pPr eaLnBrk="1" hangingPunct="1">
              <a:buFontTx/>
              <a:buNone/>
            </a:pPr>
            <a:endParaRPr lang="ru-RU" altLang="ru-RU" dirty="0" smtClean="0"/>
          </a:p>
          <a:p>
            <a:pPr eaLnBrk="1" hangingPunct="1">
              <a:buFontTx/>
              <a:buNone/>
            </a:pPr>
            <a:endParaRPr lang="ru-RU" altLang="ru-RU" dirty="0" smtClean="0"/>
          </a:p>
          <a:p>
            <a:pPr eaLnBrk="1" hangingPunct="1">
              <a:buFontTx/>
              <a:buNone/>
            </a:pPr>
            <a:endParaRPr lang="ru-RU" altLang="ru-RU" dirty="0" smtClean="0"/>
          </a:p>
          <a:p>
            <a:pPr eaLnBrk="1" hangingPunct="1">
              <a:buFontTx/>
              <a:buNone/>
            </a:pPr>
            <a:endParaRPr lang="ru-RU" altLang="ru-RU" dirty="0" smtClean="0"/>
          </a:p>
          <a:p>
            <a:pPr eaLnBrk="1" hangingPunct="1">
              <a:buFontTx/>
              <a:buNone/>
            </a:pPr>
            <a:endParaRPr lang="ru-RU" altLang="ru-RU" dirty="0" smtClean="0"/>
          </a:p>
          <a:p>
            <a:pPr eaLnBrk="1" hangingPunct="1">
              <a:buFontTx/>
              <a:buNone/>
            </a:pPr>
            <a:endParaRPr lang="ru-RU" altLang="ru-RU" dirty="0" smtClean="0"/>
          </a:p>
          <a:p>
            <a:pPr eaLnBrk="1" hangingPunct="1"/>
            <a:endParaRPr lang="ru-RU" altLang="ru-RU" dirty="0" smtClean="0"/>
          </a:p>
          <a:p>
            <a:pPr eaLnBrk="1" hangingPunct="1">
              <a:buFontTx/>
              <a:buNone/>
            </a:pPr>
            <a:endParaRPr lang="ru-RU" altLang="ru-RU" dirty="0" smtClean="0"/>
          </a:p>
        </p:txBody>
      </p:sp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0"/>
            <a:ext cx="7101408" cy="4853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71700368"/>
              </p:ext>
            </p:extLst>
          </p:nvPr>
        </p:nvGraphicFramePr>
        <p:xfrm>
          <a:off x="323528" y="1196752"/>
          <a:ext cx="856895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42409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18. Насколько и в какой форме заинтересованы Вы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 продолжении контактов с </a:t>
            </a:r>
            <a:r>
              <a:rPr kumimoji="0" lang="ru-RU" alt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КрасГМУ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70591056"/>
              </p:ext>
            </p:extLst>
          </p:nvPr>
        </p:nvGraphicFramePr>
        <p:xfrm>
          <a:off x="457200" y="1124744"/>
          <a:ext cx="843528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381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altLang="ru-RU" sz="2400" dirty="0" smtClean="0">
                <a:solidFill>
                  <a:schemeClr val="hlink"/>
                </a:solidFill>
                <a:latin typeface="+mn-lt"/>
              </a:rPr>
              <a:t>19. Как Вы оцениваете возможности Вашего трудоустройства по полученной в учебном заведении специальности?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63355654"/>
              </p:ext>
            </p:extLst>
          </p:nvPr>
        </p:nvGraphicFramePr>
        <p:xfrm>
          <a:off x="457200" y="1600200"/>
          <a:ext cx="8363272" cy="48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20. Какой уровень зарплаты Вы считаете приемлемым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начале Вашей трудовой деятельности?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84228215"/>
              </p:ext>
            </p:extLst>
          </p:nvPr>
        </p:nvGraphicFramePr>
        <p:xfrm>
          <a:off x="457200" y="1124744"/>
          <a:ext cx="836327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994122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2400" dirty="0" smtClean="0">
                <a:solidFill>
                  <a:schemeClr val="hlink"/>
                </a:solidFill>
              </a:rPr>
              <a:t>21. Насколько Вы уверены в получении такого – приемлемого уровня зарплаты в начале вашей трудовой деятельности?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gazenkampfaa\Pictures\ФОТО\Леч_фак_2019\Screenshot_20190628-1633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5"/>
            <a:ext cx="9143999" cy="608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32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157504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sz="3100" dirty="0" smtClean="0">
                <a:solidFill>
                  <a:schemeClr val="hlink"/>
                </a:solidFill>
                <a:latin typeface="+mn-lt"/>
              </a:rPr>
              <a:t>1. Насколько Вы  знакомы с задачами (и проблемами) Вашей профессиональной деятельности?</a:t>
            </a:r>
            <a:r>
              <a:rPr lang="ru-RU" altLang="ru-RU" sz="2400" dirty="0" smtClean="0">
                <a:solidFill>
                  <a:schemeClr val="hlink"/>
                </a:solidFill>
                <a:latin typeface="+mn-lt"/>
              </a:rPr>
              <a:t/>
            </a:r>
            <a:br>
              <a:rPr lang="ru-RU" altLang="ru-RU" sz="2400" dirty="0" smtClean="0">
                <a:solidFill>
                  <a:schemeClr val="hlink"/>
                </a:solidFill>
                <a:latin typeface="+mn-lt"/>
              </a:rPr>
            </a:br>
            <a:r>
              <a:rPr lang="ru-RU" altLang="ru-RU" sz="2400" dirty="0" smtClean="0">
                <a:solidFill>
                  <a:schemeClr val="hlink"/>
                </a:solidFill>
                <a:latin typeface="+mn-lt"/>
              </a:rPr>
              <a:t/>
            </a:r>
            <a:br>
              <a:rPr lang="ru-RU" altLang="ru-RU" sz="2400" dirty="0" smtClean="0">
                <a:solidFill>
                  <a:schemeClr val="hlink"/>
                </a:solidFill>
                <a:latin typeface="+mn-lt"/>
              </a:rPr>
            </a:br>
            <a:r>
              <a:rPr lang="ru-RU" altLang="ru-RU" sz="2400" dirty="0" smtClean="0">
                <a:solidFill>
                  <a:srgbClr val="C00000"/>
                </a:solidFill>
                <a:latin typeface="+mn-lt"/>
              </a:rPr>
              <a:t>Знакомы (% ответивших)</a:t>
            </a:r>
          </a:p>
        </p:txBody>
      </p:sp>
      <p:graphicFrame>
        <p:nvGraphicFramePr>
          <p:cNvPr id="4" name="Содержимое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6924426"/>
              </p:ext>
            </p:extLst>
          </p:nvPr>
        </p:nvGraphicFramePr>
        <p:xfrm>
          <a:off x="683568" y="2204864"/>
          <a:ext cx="774035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6"/>
          <p:cNvSpPr>
            <a:spLocks noGrp="1"/>
          </p:cNvSpPr>
          <p:nvPr>
            <p:ph type="title"/>
          </p:nvPr>
        </p:nvSpPr>
        <p:spPr>
          <a:xfrm>
            <a:off x="1910" y="0"/>
            <a:ext cx="9144000" cy="1371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sz="2400" dirty="0" smtClean="0">
                <a:solidFill>
                  <a:schemeClr val="hlink"/>
                </a:solidFill>
                <a:latin typeface="+mn-lt"/>
              </a:rPr>
              <a:t>2. Освоение Вами каких дисциплин или курсов содействовало формированию Ваших способностей решать задачи предстоящей профессиональной деятельности?</a:t>
            </a:r>
            <a:endParaRPr lang="ru-RU" altLang="ru-RU" sz="2400" dirty="0" smtClean="0">
              <a:latin typeface="+mn-lt"/>
            </a:endParaRPr>
          </a:p>
        </p:txBody>
      </p:sp>
      <p:sp>
        <p:nvSpPr>
          <p:cNvPr id="5123" name="Содержимое 7"/>
          <p:cNvSpPr>
            <a:spLocks noGrp="1"/>
          </p:cNvSpPr>
          <p:nvPr>
            <p:ph sz="half" idx="1"/>
          </p:nvPr>
        </p:nvSpPr>
        <p:spPr>
          <a:xfrm>
            <a:off x="389384" y="1628800"/>
            <a:ext cx="4038600" cy="4525963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ru-RU" altLang="ru-RU" sz="2400" b="1" i="1" dirty="0" smtClean="0">
                <a:solidFill>
                  <a:srgbClr val="C00000"/>
                </a:solidFill>
              </a:rPr>
              <a:t>2018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altLang="ru-RU" sz="2400" dirty="0" smtClean="0">
                <a:solidFill>
                  <a:srgbClr val="C00000"/>
                </a:solidFill>
              </a:rPr>
              <a:t>Поликлиническая терапия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altLang="ru-RU" sz="2400" dirty="0" smtClean="0">
                <a:solidFill>
                  <a:srgbClr val="C00000"/>
                </a:solidFill>
              </a:rPr>
              <a:t>Госпитальная хирургия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altLang="ru-RU" sz="2400" dirty="0" smtClean="0">
                <a:solidFill>
                  <a:srgbClr val="C00000"/>
                </a:solidFill>
              </a:rPr>
              <a:t>Госпитальная терапия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altLang="ru-RU" sz="2400" dirty="0" smtClean="0">
                <a:solidFill>
                  <a:srgbClr val="C00000"/>
                </a:solidFill>
              </a:rPr>
              <a:t>Акушерство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altLang="ru-RU" sz="2400" dirty="0" smtClean="0">
                <a:solidFill>
                  <a:srgbClr val="C00000"/>
                </a:solidFill>
              </a:rPr>
              <a:t>Пропедевтика внутренних болезней</a:t>
            </a:r>
          </a:p>
          <a:p>
            <a:pPr marL="457200" indent="-457200">
              <a:buFontTx/>
              <a:buAutoNum type="arabicPeriod"/>
              <a:defRPr/>
            </a:pPr>
            <a:endParaRPr lang="ru-RU" altLang="ru-RU" sz="2400" dirty="0" smtClean="0">
              <a:solidFill>
                <a:srgbClr val="C00000"/>
              </a:solidFill>
            </a:endParaRPr>
          </a:p>
          <a:p>
            <a:pPr marL="457200" indent="-457200">
              <a:buFontTx/>
              <a:buAutoNum type="arabicPeriod"/>
              <a:defRPr/>
            </a:pPr>
            <a:endParaRPr lang="ru-RU" altLang="ru-RU" sz="2400" dirty="0" smtClean="0">
              <a:solidFill>
                <a:srgbClr val="C00000"/>
              </a:solidFill>
            </a:endParaRPr>
          </a:p>
        </p:txBody>
      </p:sp>
      <p:sp>
        <p:nvSpPr>
          <p:cNvPr id="5124" name="Содержимое 3"/>
          <p:cNvSpPr>
            <a:spLocks noGrp="1"/>
          </p:cNvSpPr>
          <p:nvPr>
            <p:ph sz="half" idx="2"/>
          </p:nvPr>
        </p:nvSpPr>
        <p:spPr>
          <a:xfrm>
            <a:off x="4860032" y="1700809"/>
            <a:ext cx="4536504" cy="4536503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ru-RU" altLang="ru-RU" sz="2400" b="1" i="1" dirty="0" smtClean="0">
                <a:solidFill>
                  <a:srgbClr val="002060"/>
                </a:solidFill>
              </a:rPr>
              <a:t>2019</a:t>
            </a:r>
          </a:p>
          <a:p>
            <a:pPr>
              <a:buFontTx/>
              <a:buAutoNum type="arabicPeriod"/>
            </a:pPr>
            <a:r>
              <a:rPr lang="ru-RU" altLang="ru-RU" sz="2400" dirty="0" smtClean="0">
                <a:solidFill>
                  <a:srgbClr val="002060"/>
                </a:solidFill>
              </a:rPr>
              <a:t>Госпитальная терапия</a:t>
            </a:r>
            <a:endParaRPr lang="ru-RU" altLang="ru-RU" sz="2400" b="1" dirty="0" smtClean="0">
              <a:solidFill>
                <a:srgbClr val="002060"/>
              </a:solidFill>
            </a:endParaRPr>
          </a:p>
          <a:p>
            <a:pPr>
              <a:buFontTx/>
              <a:buAutoNum type="arabicPeriod"/>
            </a:pPr>
            <a:r>
              <a:rPr lang="ru-RU" altLang="ru-RU" sz="2400" dirty="0">
                <a:solidFill>
                  <a:srgbClr val="002060"/>
                </a:solidFill>
              </a:rPr>
              <a:t>Поликлиническая </a:t>
            </a:r>
            <a:r>
              <a:rPr lang="ru-RU" altLang="ru-RU" sz="2400" dirty="0" smtClean="0">
                <a:solidFill>
                  <a:srgbClr val="002060"/>
                </a:solidFill>
              </a:rPr>
              <a:t>терапия</a:t>
            </a:r>
          </a:p>
          <a:p>
            <a:pPr>
              <a:buFontTx/>
              <a:buAutoNum type="arabicPeriod"/>
            </a:pPr>
            <a:r>
              <a:rPr lang="ru-RU" altLang="ru-RU" sz="2400" dirty="0" smtClean="0">
                <a:solidFill>
                  <a:srgbClr val="002060"/>
                </a:solidFill>
              </a:rPr>
              <a:t>Хирургия</a:t>
            </a:r>
            <a:endParaRPr lang="ru-RU" altLang="ru-RU" sz="2400" b="1" dirty="0" smtClean="0">
              <a:solidFill>
                <a:srgbClr val="002060"/>
              </a:solidFill>
            </a:endParaRPr>
          </a:p>
          <a:p>
            <a:pPr>
              <a:buFontTx/>
              <a:buAutoNum type="arabicPeriod"/>
            </a:pPr>
            <a:r>
              <a:rPr lang="ru-RU" altLang="ru-RU" sz="2400" dirty="0" smtClean="0">
                <a:solidFill>
                  <a:srgbClr val="002060"/>
                </a:solidFill>
              </a:rPr>
              <a:t>Акушерство</a:t>
            </a:r>
          </a:p>
          <a:p>
            <a:pPr>
              <a:buFontTx/>
              <a:buAutoNum type="arabicPeriod"/>
            </a:pPr>
            <a:r>
              <a:rPr lang="ru-RU" altLang="ru-RU" sz="2400" dirty="0" smtClean="0">
                <a:solidFill>
                  <a:srgbClr val="002060"/>
                </a:solidFill>
              </a:rPr>
              <a:t>Анатомия 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8024" y="1492424"/>
            <a:ext cx="4032448" cy="439248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1484784"/>
            <a:ext cx="4032448" cy="439248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  <p:bldP spid="5124" grpId="0" uiExpand="1" build="p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95536" y="1628800"/>
            <a:ext cx="6408712" cy="3600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200" dirty="0"/>
              <a:t>Знания – </a:t>
            </a:r>
            <a:r>
              <a:rPr lang="ru-RU" sz="2200" b="1" dirty="0">
                <a:solidFill>
                  <a:srgbClr val="FF0000"/>
                </a:solidFill>
              </a:rPr>
              <a:t>62,4%</a:t>
            </a:r>
            <a:r>
              <a:rPr lang="ru-RU" sz="2200" dirty="0"/>
              <a:t> (54,3%)</a:t>
            </a:r>
          </a:p>
          <a:p>
            <a:pPr>
              <a:defRPr/>
            </a:pPr>
            <a:r>
              <a:rPr lang="ru-RU" sz="2200" dirty="0"/>
              <a:t>Профессия</a:t>
            </a:r>
            <a:r>
              <a:rPr lang="ru-RU" sz="2200" b="1" dirty="0"/>
              <a:t> – </a:t>
            </a:r>
            <a:r>
              <a:rPr lang="ru-RU" sz="2200" b="1" dirty="0">
                <a:solidFill>
                  <a:srgbClr val="FF0000"/>
                </a:solidFill>
              </a:rPr>
              <a:t>14,5%</a:t>
            </a:r>
            <a:r>
              <a:rPr lang="ru-RU" sz="2200" b="1" dirty="0"/>
              <a:t>  </a:t>
            </a:r>
            <a:r>
              <a:rPr lang="ru-RU" sz="2200" dirty="0"/>
              <a:t>(11,9%)</a:t>
            </a:r>
          </a:p>
          <a:p>
            <a:pPr>
              <a:defRPr/>
            </a:pPr>
            <a:r>
              <a:rPr lang="ru-RU" sz="2200" dirty="0" smtClean="0"/>
              <a:t>Не ответили – </a:t>
            </a:r>
            <a:r>
              <a:rPr lang="ru-RU" sz="2200" b="1" dirty="0" smtClean="0">
                <a:solidFill>
                  <a:srgbClr val="FF0000"/>
                </a:solidFill>
              </a:rPr>
              <a:t>9,2% </a:t>
            </a:r>
            <a:r>
              <a:rPr lang="ru-RU" sz="2200" dirty="0" smtClean="0"/>
              <a:t>(4,3%)</a:t>
            </a:r>
          </a:p>
          <a:p>
            <a:pPr>
              <a:defRPr/>
            </a:pPr>
            <a:r>
              <a:rPr lang="ru-RU" sz="2200" dirty="0"/>
              <a:t>Дисциплина/упорство – </a:t>
            </a:r>
            <a:r>
              <a:rPr lang="ru-RU" sz="2200" b="1" dirty="0">
                <a:solidFill>
                  <a:srgbClr val="FF0000"/>
                </a:solidFill>
              </a:rPr>
              <a:t>8,4% </a:t>
            </a:r>
            <a:r>
              <a:rPr lang="ru-RU" sz="2200" dirty="0"/>
              <a:t>(2,4%)</a:t>
            </a:r>
          </a:p>
          <a:p>
            <a:pPr>
              <a:defRPr/>
            </a:pPr>
            <a:r>
              <a:rPr lang="ru-RU" sz="2200" dirty="0"/>
              <a:t>Друзей – </a:t>
            </a:r>
            <a:r>
              <a:rPr lang="ru-RU" sz="2200" b="1" dirty="0">
                <a:solidFill>
                  <a:srgbClr val="FF0000"/>
                </a:solidFill>
              </a:rPr>
              <a:t>6,0% </a:t>
            </a:r>
            <a:r>
              <a:rPr lang="ru-RU" sz="2200" dirty="0"/>
              <a:t>(2,9%)</a:t>
            </a:r>
          </a:p>
          <a:p>
            <a:pPr>
              <a:defRPr/>
            </a:pPr>
            <a:r>
              <a:rPr lang="ru-RU" sz="2200" dirty="0" smtClean="0"/>
              <a:t>Диплом </a:t>
            </a:r>
            <a:r>
              <a:rPr lang="ru-RU" sz="2200" dirty="0"/>
              <a:t>о высшем </a:t>
            </a:r>
            <a:r>
              <a:rPr lang="ru-RU" sz="2200" dirty="0" smtClean="0"/>
              <a:t>образовании </a:t>
            </a:r>
            <a:r>
              <a:rPr lang="ru-RU" sz="2200" dirty="0"/>
              <a:t>– </a:t>
            </a:r>
            <a:r>
              <a:rPr lang="ru-RU" sz="2200" b="1" dirty="0" smtClean="0">
                <a:solidFill>
                  <a:srgbClr val="FF0000"/>
                </a:solidFill>
              </a:rPr>
              <a:t>5,6% </a:t>
            </a:r>
            <a:r>
              <a:rPr lang="ru-RU" sz="2200" dirty="0" smtClean="0"/>
              <a:t>(9,5%) </a:t>
            </a:r>
          </a:p>
          <a:p>
            <a:pPr>
              <a:defRPr/>
            </a:pPr>
            <a:r>
              <a:rPr lang="ru-RU" sz="2200" dirty="0" smtClean="0"/>
              <a:t>Опыт </a:t>
            </a:r>
            <a:r>
              <a:rPr lang="ru-RU" sz="2200" dirty="0"/>
              <a:t>– </a:t>
            </a:r>
            <a:r>
              <a:rPr lang="ru-RU" sz="2200" b="1" dirty="0" smtClean="0">
                <a:solidFill>
                  <a:srgbClr val="FF0000"/>
                </a:solidFill>
              </a:rPr>
              <a:t>1,6% </a:t>
            </a:r>
            <a:r>
              <a:rPr lang="ru-RU" sz="2200" dirty="0" smtClean="0"/>
              <a:t>(1,4%)</a:t>
            </a:r>
          </a:p>
          <a:p>
            <a:pPr>
              <a:defRPr/>
            </a:pPr>
            <a:r>
              <a:rPr lang="ru-RU" sz="2200" dirty="0" smtClean="0"/>
              <a:t>Разное – </a:t>
            </a:r>
            <a:r>
              <a:rPr lang="ru-RU" sz="2200" b="1" dirty="0" smtClean="0">
                <a:solidFill>
                  <a:srgbClr val="FF0000"/>
                </a:solidFill>
              </a:rPr>
              <a:t>4,6%</a:t>
            </a:r>
            <a:r>
              <a:rPr lang="ru-RU" sz="2200" b="1" dirty="0" smtClean="0"/>
              <a:t> </a:t>
            </a:r>
            <a:r>
              <a:rPr lang="ru-RU" sz="2200" dirty="0" smtClean="0"/>
              <a:t>(7,6%)</a:t>
            </a:r>
            <a:endParaRPr lang="ru-RU" sz="2200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229600" cy="778098"/>
          </a:xfrm>
        </p:spPr>
        <p:txBody>
          <a:bodyPr/>
          <a:lstStyle/>
          <a:p>
            <a:pPr eaLnBrk="1" hangingPunct="1"/>
            <a:r>
              <a:rPr lang="ru-RU" altLang="ru-RU" sz="2400" dirty="0" smtClean="0">
                <a:solidFill>
                  <a:schemeClr val="hlink"/>
                </a:solidFill>
              </a:rPr>
              <a:t>3. Что дало Вам обучение в КрасГМУ?</a:t>
            </a:r>
          </a:p>
        </p:txBody>
      </p:sp>
      <p:pic>
        <p:nvPicPr>
          <p:cNvPr id="6148" name="Содержимое 4" descr="book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79704" y="692696"/>
            <a:ext cx="2664296" cy="254804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2400" dirty="0" smtClean="0">
                <a:solidFill>
                  <a:schemeClr val="hlink"/>
                </a:solidFill>
                <a:cs typeface="Sakkal Majalla" pitchFamily="2" charset="-78"/>
              </a:rPr>
              <a:t>4. Чувствуете ли себя подготовленным для самостоятельной работы по Вашей специальности на уровне специалиста с высшим профессиональным образованием?</a:t>
            </a:r>
          </a:p>
        </p:txBody>
      </p:sp>
      <p:pic>
        <p:nvPicPr>
          <p:cNvPr id="15362" name="Picture 2" descr="C:\Users\1\Documents\Деканат\tеrapеv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780928"/>
            <a:ext cx="5742360" cy="3825848"/>
          </a:xfrm>
          <a:prstGeom prst="rect">
            <a:avLst/>
          </a:prstGeom>
          <a:noFill/>
        </p:spPr>
      </p:pic>
      <p:sp>
        <p:nvSpPr>
          <p:cNvPr id="7171" name="Содержимое 4"/>
          <p:cNvSpPr>
            <a:spLocks noGrp="1"/>
          </p:cNvSpPr>
          <p:nvPr>
            <p:ph sz="half" idx="1"/>
          </p:nvPr>
        </p:nvSpPr>
        <p:spPr>
          <a:xfrm>
            <a:off x="4716016" y="1556792"/>
            <a:ext cx="4038600" cy="1152128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altLang="ru-RU" sz="2400" i="1" dirty="0" smtClean="0"/>
              <a:t>3 – частично – </a:t>
            </a:r>
            <a:r>
              <a:rPr lang="ru-RU" altLang="ru-RU" sz="2400" i="1" dirty="0" smtClean="0">
                <a:solidFill>
                  <a:srgbClr val="FF0000"/>
                </a:solidFill>
              </a:rPr>
              <a:t>11%</a:t>
            </a:r>
            <a:r>
              <a:rPr lang="ru-RU" altLang="ru-RU" sz="2400" i="1" dirty="0" smtClean="0"/>
              <a:t> (16%)</a:t>
            </a:r>
            <a:endParaRPr lang="ru-RU" altLang="ru-RU" sz="2400" dirty="0" smtClean="0"/>
          </a:p>
          <a:p>
            <a:pPr>
              <a:buFontTx/>
              <a:buNone/>
            </a:pPr>
            <a:r>
              <a:rPr lang="ru-RU" altLang="ru-RU" sz="2400" i="1" dirty="0" smtClean="0"/>
              <a:t>4 – не чувствую – </a:t>
            </a:r>
            <a:r>
              <a:rPr lang="ru-RU" altLang="ru-RU" sz="2400" i="1" dirty="0" smtClean="0">
                <a:solidFill>
                  <a:srgbClr val="FF0000"/>
                </a:solidFill>
              </a:rPr>
              <a:t>31%</a:t>
            </a:r>
            <a:r>
              <a:rPr lang="ru-RU" altLang="ru-RU" sz="2400" i="1" dirty="0" smtClean="0"/>
              <a:t> (32%).</a:t>
            </a:r>
            <a:endParaRPr lang="ru-RU" altLang="ru-RU" sz="2400" dirty="0" smtClean="0"/>
          </a:p>
          <a:p>
            <a:endParaRPr lang="ru-RU" altLang="ru-RU" sz="3200" dirty="0" smtClean="0"/>
          </a:p>
        </p:txBody>
      </p:sp>
      <p:sp>
        <p:nvSpPr>
          <p:cNvPr id="6" name="Содержимое 4"/>
          <p:cNvSpPr>
            <a:spLocks noGrp="1"/>
          </p:cNvSpPr>
          <p:nvPr>
            <p:ph sz="half" idx="1"/>
          </p:nvPr>
        </p:nvSpPr>
        <p:spPr>
          <a:xfrm>
            <a:off x="611560" y="1556792"/>
            <a:ext cx="4038600" cy="1008112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altLang="ru-RU" sz="2400" i="1" dirty="0" smtClean="0"/>
              <a:t>1 – да, вполне – </a:t>
            </a:r>
            <a:r>
              <a:rPr lang="ru-RU" altLang="ru-RU" sz="2400" i="1" dirty="0" smtClean="0">
                <a:solidFill>
                  <a:srgbClr val="FF0000"/>
                </a:solidFill>
              </a:rPr>
              <a:t>36%</a:t>
            </a:r>
            <a:r>
              <a:rPr lang="ru-RU" altLang="ru-RU" sz="2400" i="1" dirty="0" smtClean="0"/>
              <a:t> (38%);</a:t>
            </a:r>
            <a:endParaRPr lang="ru-RU" altLang="ru-RU" sz="2400" dirty="0" smtClean="0"/>
          </a:p>
          <a:p>
            <a:pPr>
              <a:buFontTx/>
              <a:buNone/>
            </a:pPr>
            <a:r>
              <a:rPr lang="ru-RU" altLang="ru-RU" sz="2400" i="1" dirty="0" smtClean="0"/>
              <a:t>2 –  да – </a:t>
            </a:r>
            <a:r>
              <a:rPr lang="ru-RU" altLang="ru-RU" sz="2400" i="1" dirty="0" smtClean="0">
                <a:solidFill>
                  <a:srgbClr val="FF0000"/>
                </a:solidFill>
              </a:rPr>
              <a:t>22% </a:t>
            </a:r>
            <a:r>
              <a:rPr lang="ru-RU" altLang="ru-RU" sz="2400" i="1" dirty="0" smtClean="0"/>
              <a:t>(14%);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1556792"/>
            <a:ext cx="8352928" cy="1008112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31434767"/>
              </p:ext>
            </p:extLst>
          </p:nvPr>
        </p:nvGraphicFramePr>
        <p:xfrm>
          <a:off x="0" y="692696"/>
          <a:ext cx="5796136" cy="3093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6868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altLang="ru-RU" sz="2400" dirty="0" smtClean="0">
                <a:solidFill>
                  <a:schemeClr val="hlink"/>
                </a:solidFill>
                <a:latin typeface="+mn-lt"/>
              </a:rPr>
              <a:t>5. Появилась (усилилась) ли способность к творчеству, к рационализаторской, изобретательской, научной деятельности?</a:t>
            </a:r>
          </a:p>
        </p:txBody>
      </p:sp>
      <p:pic>
        <p:nvPicPr>
          <p:cNvPr id="3076" name="Picture 4" descr="C:\Users\gazenkampfaa\Desktop\Screenshot_20181214-1626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43610"/>
            <a:ext cx="4910242" cy="321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53759293"/>
              </p:ext>
            </p:extLst>
          </p:nvPr>
        </p:nvGraphicFramePr>
        <p:xfrm>
          <a:off x="107504" y="1187624"/>
          <a:ext cx="6275040" cy="3124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smtClean="0">
                <a:solidFill>
                  <a:schemeClr val="hlink"/>
                </a:solidFill>
              </a:rPr>
              <a:t>6. Усилились (сформировались) ли общеинтеллектуальные способности, умения?</a:t>
            </a:r>
            <a:endParaRPr lang="ru-RU" altLang="ru-RU" sz="2400" dirty="0" smtClean="0">
              <a:solidFill>
                <a:schemeClr val="hlin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254" y="4005064"/>
            <a:ext cx="4207844" cy="3003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11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87675633"/>
              </p:ext>
            </p:extLst>
          </p:nvPr>
        </p:nvGraphicFramePr>
        <p:xfrm>
          <a:off x="454383" y="1148408"/>
          <a:ext cx="8147248" cy="5016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 Стали ли лучше разбираться в сложных социальных</a:t>
            </a:r>
            <a:b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 экономических проблемах нашего общества?</a:t>
            </a:r>
            <a:endParaRPr kumimoji="0" lang="ru-RU" alt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554</Words>
  <Application>Microsoft Office PowerPoint</Application>
  <PresentationFormat>Экран (4:3)</PresentationFormat>
  <Paragraphs>130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РЕЗУЛЬТАТЫ АНКЕТИРОВАНИЯ ВЫПУСКНИКОВ ЛЕЧЕБНОГО ФАКУЛЬТЕТА 2019 ГОДА</vt:lpstr>
      <vt:lpstr>Презентация PowerPoint</vt:lpstr>
      <vt:lpstr>1. Насколько Вы  знакомы с задачами (и проблемами) Вашей профессиональной деятельности?  Знакомы (% ответивших)</vt:lpstr>
      <vt:lpstr>2. Освоение Вами каких дисциплин или курсов содействовало формированию Ваших способностей решать задачи предстоящей профессиональной деятельности?</vt:lpstr>
      <vt:lpstr>3. Что дало Вам обучение в КрасГМУ?</vt:lpstr>
      <vt:lpstr>4. Чувствуете ли себя подготовленным для самостоятельной работы по Вашей специальности на уровне специалиста с высшим профессиональным образованием?</vt:lpstr>
      <vt:lpstr>5. Появилась (усилилась) ли способность к творчеству, к рационализаторской, изобретательской, научной деятельности?</vt:lpstr>
      <vt:lpstr>Презентация PowerPoint</vt:lpstr>
      <vt:lpstr>Презентация PowerPoint</vt:lpstr>
      <vt:lpstr>8. Сформировалась ли ответственность за качество результата своей работы?</vt:lpstr>
      <vt:lpstr>9. Усилилось ли оптимистическое отношение к миру,   своему будущему?</vt:lpstr>
      <vt:lpstr>Презентация PowerPoint</vt:lpstr>
      <vt:lpstr>11. Улучшились ли отношения с товарищами, способность находить с ними контакт, компромиссы, совместные решения?</vt:lpstr>
      <vt:lpstr>Презентация PowerPoint</vt:lpstr>
      <vt:lpstr>13. Улучшились ли организаторские качества?</vt:lpstr>
      <vt:lpstr>Презентация PowerPoint</vt:lpstr>
      <vt:lpstr>15. Усилился ли авторитет выбранной специальности?</vt:lpstr>
      <vt:lpstr>16. Кто из преподавателей оказал наибольшее положительное влияние на формирование Вашей нравственности, духовной культуры?</vt:lpstr>
      <vt:lpstr>17. Кто из преподавателей оказал наибольшее положительное влияние на Вашу профессиональную и естественную подготовку?</vt:lpstr>
      <vt:lpstr>Презентация PowerPoint</vt:lpstr>
      <vt:lpstr>19. Как Вы оцениваете возможности Вашего трудоустройства по полученной в учебном заведении специальности?</vt:lpstr>
      <vt:lpstr>Презентация PowerPoint</vt:lpstr>
      <vt:lpstr>21. Насколько Вы уверены в получении такого – приемлемого уровня зарплаты в начале вашей трудовой деятельности?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99</cp:revision>
  <dcterms:created xsi:type="dcterms:W3CDTF">2016-09-18T03:16:30Z</dcterms:created>
  <dcterms:modified xsi:type="dcterms:W3CDTF">2019-09-21T02:49:46Z</dcterms:modified>
</cp:coreProperties>
</file>