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85" r:id="rId3"/>
    <p:sldId id="261" r:id="rId4"/>
    <p:sldId id="303" r:id="rId5"/>
    <p:sldId id="304" r:id="rId6"/>
    <p:sldId id="288" r:id="rId7"/>
    <p:sldId id="289" r:id="rId8"/>
    <p:sldId id="305" r:id="rId9"/>
    <p:sldId id="306" r:id="rId10"/>
    <p:sldId id="264" r:id="rId11"/>
    <p:sldId id="267" r:id="rId12"/>
    <p:sldId id="268" r:id="rId13"/>
    <p:sldId id="269" r:id="rId14"/>
    <p:sldId id="300" r:id="rId15"/>
    <p:sldId id="319" r:id="rId16"/>
    <p:sldId id="279" r:id="rId17"/>
    <p:sldId id="280" r:id="rId18"/>
    <p:sldId id="312" r:id="rId19"/>
    <p:sldId id="313" r:id="rId20"/>
    <p:sldId id="314" r:id="rId21"/>
    <p:sldId id="315" r:id="rId22"/>
    <p:sldId id="316" r:id="rId23"/>
    <p:sldId id="317" r:id="rId24"/>
    <p:sldId id="320" r:id="rId25"/>
    <p:sldId id="281" r:id="rId26"/>
    <p:sldId id="283" r:id="rId27"/>
    <p:sldId id="307" r:id="rId28"/>
    <p:sldId id="308" r:id="rId29"/>
    <p:sldId id="309" r:id="rId30"/>
    <p:sldId id="311" r:id="rId31"/>
    <p:sldId id="298" r:id="rId32"/>
    <p:sldId id="310" r:id="rId33"/>
    <p:sldId id="30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6" autoAdjust="0"/>
    <p:restoredTop sz="87814" autoAdjust="0"/>
  </p:normalViewPr>
  <p:slideViewPr>
    <p:cSldViewPr>
      <p:cViewPr>
        <p:scale>
          <a:sx n="60" d="100"/>
          <a:sy n="60" d="100"/>
        </p:scale>
        <p:origin x="-12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740378183485"/>
          <c:y val="9.7221481324785947E-2"/>
          <c:w val="0.42839870240756217"/>
          <c:h val="0.724507482042179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92-43DC-933D-EF45F41FC4BB}"/>
              </c:ext>
            </c:extLst>
          </c:dPt>
          <c:dPt>
            <c:idx val="2"/>
            <c:bubble3D val="0"/>
            <c:explosion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92-43DC-933D-EF45F41FC4BB}"/>
              </c:ext>
            </c:extLst>
          </c:dPt>
          <c:dLbls>
            <c:dLbl>
              <c:idx val="0"/>
              <c:layout>
                <c:manualLayout>
                  <c:x val="-4.4011859628657527E-4"/>
                  <c:y val="7.70530778923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Нет(n-42)</c:v>
                </c:pt>
                <c:pt idx="1">
                  <c:v>Да (n -467)</c:v>
                </c:pt>
                <c:pt idx="2">
                  <c:v>Не приняли решение (n- 4)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8.2000000000000003E-2</c:v>
                </c:pt>
                <c:pt idx="1">
                  <c:v>0.91</c:v>
                </c:pt>
                <c:pt idx="2">
                  <c:v>8.0000000000000227E-3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92-43DC-933D-EF45F41FC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причины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5-444C-846B-8F3FA04F6D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Заболевания матери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552405475022085E-3"/>
                  <c:y val="1.1555100842858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6.8000000000000019E-2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45-444C-846B-8F3FA04F6D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Заболевания ребенка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5.1000000000000004E-2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45-444C-846B-8F3FA04F6D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Прием медикаментов матерью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96622285997326E-3"/>
                  <c:y val="-4.581020579242998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0.10600000000000002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45-444C-846B-8F3FA04F6D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Отказ ребенка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57657552522202E-3"/>
                  <c:y val="1.4357857418826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45-444C-846B-8F3FA04F6D7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Частое беспокойство ребенка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45-444C-846B-8F3FA04F6D7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"Мало молока"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0.41700000000000031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45-444C-846B-8F3FA04F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54912"/>
        <c:axId val="98056448"/>
      </c:barChart>
      <c:catAx>
        <c:axId val="980549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98056448"/>
        <c:crosses val="autoZero"/>
        <c:auto val="1"/>
        <c:lblAlgn val="ctr"/>
        <c:lblOffset val="100"/>
        <c:noMultiLvlLbl val="0"/>
      </c:catAx>
      <c:valAx>
        <c:axId val="98056448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9805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41197663378482"/>
          <c:y val="7.4300616681065412E-2"/>
          <c:w val="0.28789319860818424"/>
          <c:h val="0.9256993833189347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настоящее время Вы кормите ребенка грудью?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258104889666556"/>
          <c:y val="0.40528170468914576"/>
          <c:w val="0.10624611159716146"/>
          <c:h val="0.1726001737088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325438177785"/>
          <c:y val="7.7418192082459258E-2"/>
          <c:w val="0.79566346759976236"/>
          <c:h val="0.8855557160520167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Лист1!$A$2:$A$8</c:f>
              <c:strCache>
                <c:ptCount val="7"/>
                <c:pt idx="0">
                  <c:v>6 месяцев</c:v>
                </c:pt>
                <c:pt idx="1">
                  <c:v>7 месяцев</c:v>
                </c:pt>
                <c:pt idx="2">
                  <c:v>8 месяцев</c:v>
                </c:pt>
                <c:pt idx="3">
                  <c:v>9 месяцев</c:v>
                </c:pt>
                <c:pt idx="4">
                  <c:v>10 месяцев</c:v>
                </c:pt>
                <c:pt idx="5">
                  <c:v>1 год</c:v>
                </c:pt>
                <c:pt idx="6">
                  <c:v>Больше года </c:v>
                </c:pt>
              </c:strCache>
            </c:strRef>
          </c:cat>
          <c:val>
            <c:numRef>
              <c:f>Лист1!$B$2:$B$8</c:f>
              <c:numCache>
                <c:formatCode>###0.0</c:formatCode>
                <c:ptCount val="7"/>
                <c:pt idx="0">
                  <c:v>10.909090909090915</c:v>
                </c:pt>
                <c:pt idx="1">
                  <c:v>10.909090909090915</c:v>
                </c:pt>
                <c:pt idx="2">
                  <c:v>23.636363636363626</c:v>
                </c:pt>
                <c:pt idx="3">
                  <c:v>14.54545454545455</c:v>
                </c:pt>
                <c:pt idx="4">
                  <c:v>9.0909090909090988</c:v>
                </c:pt>
                <c:pt idx="5">
                  <c:v>21.818181818181817</c:v>
                </c:pt>
                <c:pt idx="6">
                  <c:v>9.0909090909090988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98271616"/>
        <c:axId val="98273152"/>
        <c:axId val="0"/>
      </c:bar3DChart>
      <c:catAx>
        <c:axId val="98271616"/>
        <c:scaling>
          <c:orientation val="minMax"/>
        </c:scaling>
        <c:delete val="0"/>
        <c:axPos val="l"/>
        <c:majorTickMark val="none"/>
        <c:minorTickMark val="none"/>
        <c:tickLblPos val="nextTo"/>
        <c:crossAx val="98273152"/>
        <c:crosses val="autoZero"/>
        <c:auto val="1"/>
        <c:lblAlgn val="ctr"/>
        <c:lblOffset val="100"/>
        <c:noMultiLvlLbl val="0"/>
      </c:catAx>
      <c:valAx>
        <c:axId val="9827315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one"/>
        <c:crossAx val="9827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0.42699999999999999</c:v>
                </c:pt>
                <c:pt idx="1">
                  <c:v>0.52700000000000002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0.57299999999999995</c:v>
                </c:pt>
                <c:pt idx="1">
                  <c:v>0.47299999999999998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331648"/>
        <c:axId val="98349824"/>
      </c:barChart>
      <c:catAx>
        <c:axId val="9833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98349824"/>
        <c:crosses val="autoZero"/>
        <c:auto val="1"/>
        <c:lblAlgn val="ctr"/>
        <c:lblOffset val="100"/>
        <c:noMultiLvlLbl val="0"/>
      </c:catAx>
      <c:valAx>
        <c:axId val="98349824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9833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0.35699999999999998</c:v>
                </c:pt>
                <c:pt idx="1">
                  <c:v>0.309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Молозиво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0.64300000000000002</c:v>
                </c:pt>
                <c:pt idx="1">
                  <c:v>0.69099999999999995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918784"/>
        <c:axId val="102936960"/>
      </c:barChart>
      <c:catAx>
        <c:axId val="102918784"/>
        <c:scaling>
          <c:orientation val="minMax"/>
        </c:scaling>
        <c:delete val="0"/>
        <c:axPos val="l"/>
        <c:majorTickMark val="out"/>
        <c:minorTickMark val="none"/>
        <c:tickLblPos val="nextTo"/>
        <c:crossAx val="102936960"/>
        <c:crosses val="autoZero"/>
        <c:auto val="1"/>
        <c:lblAlgn val="ctr"/>
        <c:lblOffset val="100"/>
        <c:noMultiLvlLbl val="0"/>
      </c:catAx>
      <c:valAx>
        <c:axId val="102936960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291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8218479634490136"/>
          <c:y val="0.15688235076276927"/>
          <c:w val="0.49929668513658015"/>
          <c:h val="0.801618992225264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Ребенок не отказывается</c:v>
                </c:pt>
                <c:pt idx="1">
                  <c:v>Поддержка и помощь в поликлинике </c:v>
                </c:pt>
                <c:pt idx="2">
                  <c:v>Поддержка в Центре ГВ</c:v>
                </c:pt>
                <c:pt idx="3">
                  <c:v>Помощь подруг </c:v>
                </c:pt>
                <c:pt idx="4">
                  <c:v>Поддержка семьи</c:v>
                </c:pt>
                <c:pt idx="5">
                  <c:v>Справляюсь сама</c:v>
                </c:pt>
                <c:pt idx="6">
                  <c:v>Поддержка и помощь в РД</c:v>
                </c:pt>
              </c:strCache>
            </c:strRef>
          </c:cat>
          <c:val>
            <c:numRef>
              <c:f>Лист1!$B$2:$B$8</c:f>
              <c:numCache>
                <c:formatCode>###0.0</c:formatCode>
                <c:ptCount val="7"/>
                <c:pt idx="0">
                  <c:v>9.1</c:v>
                </c:pt>
                <c:pt idx="1">
                  <c:v>14.545454545454545</c:v>
                </c:pt>
                <c:pt idx="2">
                  <c:v>14.545454545454545</c:v>
                </c:pt>
                <c:pt idx="3">
                  <c:v>1.8181818181818181</c:v>
                </c:pt>
                <c:pt idx="4">
                  <c:v>3.6363636363636362</c:v>
                </c:pt>
                <c:pt idx="5">
                  <c:v>5.4545454545454541</c:v>
                </c:pt>
                <c:pt idx="6">
                  <c:v>25.454545454545453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061376"/>
        <c:axId val="103062912"/>
      </c:barChart>
      <c:catAx>
        <c:axId val="10306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3062912"/>
        <c:crosses val="autoZero"/>
        <c:auto val="1"/>
        <c:lblAlgn val="ctr"/>
        <c:lblOffset val="100"/>
        <c:noMultiLvlLbl val="0"/>
      </c:catAx>
      <c:valAx>
        <c:axId val="10306291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one"/>
        <c:crossAx val="10306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95679012345681"/>
          <c:y val="0.15129818781108029"/>
          <c:w val="0.62345679012345678"/>
          <c:h val="0.53957886973446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Получали ли Вы совет по докармливанию?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7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###0.0</c:formatCode>
                <c:ptCount val="2"/>
                <c:pt idx="0">
                  <c:v>49.090909090909122</c:v>
                </c:pt>
                <c:pt idx="1">
                  <c:v>50.909090909090907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41341972878390204"/>
          <c:y val="0.70431419788451655"/>
          <c:w val="0.16081474190726161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какого возраста ребенок получал докорм?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с 9-10 месяцев</c:v>
                </c:pt>
                <c:pt idx="1">
                  <c:v>с 7-8 месяцев</c:v>
                </c:pt>
                <c:pt idx="2">
                  <c:v>с 6 месяцев</c:v>
                </c:pt>
                <c:pt idx="3">
                  <c:v>с 2-5 месяцев</c:v>
                </c:pt>
                <c:pt idx="4">
                  <c:v>не получает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1.8</c:v>
                </c:pt>
                <c:pt idx="1">
                  <c:v>3.6</c:v>
                </c:pt>
                <c:pt idx="2">
                  <c:v>10.9</c:v>
                </c:pt>
                <c:pt idx="3">
                  <c:v>25.5</c:v>
                </c:pt>
                <c:pt idx="4" formatCode="###0.0">
                  <c:v>58.181818181818159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2704256"/>
        <c:axId val="102705792"/>
      </c:barChart>
      <c:catAx>
        <c:axId val="102704256"/>
        <c:scaling>
          <c:orientation val="minMax"/>
        </c:scaling>
        <c:delete val="0"/>
        <c:axPos val="l"/>
        <c:majorTickMark val="none"/>
        <c:minorTickMark val="none"/>
        <c:tickLblPos val="nextTo"/>
        <c:crossAx val="102705792"/>
        <c:crosses val="autoZero"/>
        <c:auto val="1"/>
        <c:lblAlgn val="ctr"/>
        <c:lblOffset val="100"/>
        <c:noMultiLvlLbl val="0"/>
      </c:catAx>
      <c:valAx>
        <c:axId val="1027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70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3-х мес.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0.10100000000000002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6-45F3-B34B-B3CA63596F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2-х мес.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A6-45F3-B34B-B3CA63596F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1-го мес.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0.27800000000000002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A6-45F3-B34B-B3CA63596F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 рождения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A6-45F3-B34B-B3CA63596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661120"/>
        <c:axId val="102826752"/>
        <c:axId val="0"/>
      </c:bar3DChart>
      <c:catAx>
        <c:axId val="1026611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02826752"/>
        <c:crosses val="autoZero"/>
        <c:auto val="1"/>
        <c:lblAlgn val="ctr"/>
        <c:lblOffset val="100"/>
        <c:noMultiLvlLbl val="0"/>
      </c:catAx>
      <c:valAx>
        <c:axId val="102826752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102661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cat>
            <c:strRef>
              <c:f>Лист1!$A$2:$A$7</c:f>
              <c:strCache>
                <c:ptCount val="6"/>
                <c:pt idx="0">
                  <c:v>6 и больше месяцев</c:v>
                </c:pt>
                <c:pt idx="1">
                  <c:v>4-5 месяцев</c:v>
                </c:pt>
                <c:pt idx="2">
                  <c:v>2-3 месяца</c:v>
                </c:pt>
                <c:pt idx="3">
                  <c:v>с 1 месяца</c:v>
                </c:pt>
                <c:pt idx="4">
                  <c:v>С рождения</c:v>
                </c:pt>
                <c:pt idx="5">
                  <c:v>Не сосет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3.6</c:v>
                </c:pt>
                <c:pt idx="1">
                  <c:v>3.6</c:v>
                </c:pt>
                <c:pt idx="2">
                  <c:v>12.7</c:v>
                </c:pt>
                <c:pt idx="3">
                  <c:v>18.2</c:v>
                </c:pt>
                <c:pt idx="4">
                  <c:v>16.399999999999999</c:v>
                </c:pt>
                <c:pt idx="5">
                  <c:v>45.5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2858752"/>
        <c:axId val="102860288"/>
        <c:axId val="0"/>
      </c:bar3DChart>
      <c:catAx>
        <c:axId val="102858752"/>
        <c:scaling>
          <c:orientation val="minMax"/>
        </c:scaling>
        <c:delete val="0"/>
        <c:axPos val="l"/>
        <c:majorTickMark val="none"/>
        <c:minorTickMark val="none"/>
        <c:tickLblPos val="nextTo"/>
        <c:crossAx val="102860288"/>
        <c:crosses val="autoZero"/>
        <c:auto val="1"/>
        <c:lblAlgn val="ctr"/>
        <c:lblOffset val="100"/>
        <c:noMultiLvlLbl val="0"/>
      </c:catAx>
      <c:valAx>
        <c:axId val="10286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285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29933672707213E-2"/>
          <c:y val="0.17114545581177573"/>
          <c:w val="0.43732659362061943"/>
          <c:h val="0.412494147182752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Собирались ли Вы кормить грудью ао аремя беременности?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1"/>
              <c:delete val="1"/>
            </c:dLbl>
            <c:dLbl>
              <c:idx val="2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Да(55)</c:v>
                </c:pt>
                <c:pt idx="1">
                  <c:v>Нет</c:v>
                </c:pt>
                <c:pt idx="2">
                  <c:v>Не опередлилась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1170448653853275"/>
          <c:y val="0.71048086999355697"/>
          <c:w val="0.29990990483835639"/>
          <c:h val="0.215429416920336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78622969095387"/>
          <c:y val="2.3695524721516512E-4"/>
          <c:w val="0.55556610892388447"/>
          <c:h val="0.89401845472440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Подруга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9.6000000000000002E-2</c:v>
                </c:pt>
                <c:pt idx="1">
                  <c:v>0.159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08-4065-812C-C1800A0336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9.4E-2</c:v>
                </c:pt>
                <c:pt idx="1">
                  <c:v>0.20300000000000001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08-4065-812C-C1800A0336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Родственники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9.6000000000000002E-2</c:v>
                </c:pt>
                <c:pt idx="1">
                  <c:v>8.6999999999999994E-2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08-4065-812C-C1800A03360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Врач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0.501</c:v>
                </c:pt>
                <c:pt idx="1">
                  <c:v>0.34499999999999997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08-4065-812C-C1800A03360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М/сестра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Лист1!$F$2:$F$3</c:f>
              <c:numCache>
                <c:formatCode>0.00%</c:formatCode>
                <c:ptCount val="2"/>
                <c:pt idx="0">
                  <c:v>0.13</c:v>
                </c:pt>
                <c:pt idx="1">
                  <c:v>0.109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08-4065-812C-C1800A03360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Интернет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093920598860606E-2"/>
                  <c:y val="-3.6194710442316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Исследуемая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Лист1!$G$2:$G$3</c:f>
              <c:numCache>
                <c:formatCode>0.00%</c:formatCode>
                <c:ptCount val="2"/>
                <c:pt idx="0">
                  <c:v>8.3000000000000004E-2</c:v>
                </c:pt>
                <c:pt idx="1">
                  <c:v>9.7000000000000003E-2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08-4065-812C-C1800A033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83040"/>
        <c:axId val="103384576"/>
      </c:barChart>
      <c:catAx>
        <c:axId val="103383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3384576"/>
        <c:crosses val="autoZero"/>
        <c:auto val="1"/>
        <c:lblAlgn val="ctr"/>
        <c:lblOffset val="100"/>
        <c:noMultiLvlLbl val="0"/>
      </c:catAx>
      <c:valAx>
        <c:axId val="103384576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10338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87286182761307"/>
          <c:y val="0.14770760048205328"/>
          <c:w val="0.20204543843787473"/>
          <c:h val="0.430539134258354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7783613133264006"/>
          <c:y val="5.6120653217889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975308641975429E-2"/>
          <c:y val="0.15594343819376877"/>
          <c:w val="0.96604938271604934"/>
          <c:h val="0.705610775239902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FDB-4FA1-B8A4-35C394145E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DB-4FA1-B8A4-35C394145E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DB-4FA1-B8A4-35C394145ED9}"/>
              </c:ext>
            </c:extLst>
          </c:dPt>
          <c:dLbls>
            <c:dLbl>
              <c:idx val="0"/>
              <c:layout>
                <c:manualLayout>
                  <c:x val="0.1277594906198887"/>
                  <c:y val="-1.319723554285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035421449072216E-2"/>
                  <c:y val="-2.764067460734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не собирались кормить</c:v>
                </c:pt>
                <c:pt idx="2">
                  <c:v>до года</c:v>
                </c:pt>
                <c:pt idx="3">
                  <c:v>больше года</c:v>
                </c:pt>
                <c:pt idx="4">
                  <c:v>не знали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0%">
                  <c:v>9.0000000000000024E-2</c:v>
                </c:pt>
                <c:pt idx="2" formatCode="0.00%">
                  <c:v>0.50700000000000001</c:v>
                </c:pt>
                <c:pt idx="3" formatCode="0.00%">
                  <c:v>0.36800000000000038</c:v>
                </c:pt>
                <c:pt idx="4" formatCode="0.00%">
                  <c:v>3.500000000000001E-2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DB-4FA1-B8A4-35C394145E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083840"/>
        <c:axId val="24100864"/>
      </c:barChart>
      <c:catAx>
        <c:axId val="24083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4100864"/>
        <c:crosses val="autoZero"/>
        <c:auto val="1"/>
        <c:lblAlgn val="ctr"/>
        <c:lblOffset val="100"/>
        <c:noMultiLvlLbl val="0"/>
      </c:catAx>
      <c:valAx>
        <c:axId val="2410086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2408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да то до какого возраста?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3-6 месяцев</c:v>
                </c:pt>
                <c:pt idx="1">
                  <c:v>6-12 месяцев </c:v>
                </c:pt>
                <c:pt idx="2">
                  <c:v>Больше года</c:v>
                </c:pt>
              </c:strCache>
            </c:strRef>
          </c:cat>
          <c:val>
            <c:numRef>
              <c:f>Лист1!$B$2:$B$4</c:f>
              <c:numCache>
                <c:formatCode>###0.0</c:formatCode>
                <c:ptCount val="3"/>
                <c:pt idx="0">
                  <c:v>5.4545454545454541</c:v>
                </c:pt>
                <c:pt idx="1">
                  <c:v>27.27272727272727</c:v>
                </c:pt>
                <c:pt idx="2">
                  <c:v>67.272727272727266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227072"/>
        <c:axId val="92228608"/>
      </c:barChart>
      <c:catAx>
        <c:axId val="9222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228608"/>
        <c:crosses val="autoZero"/>
        <c:auto val="1"/>
        <c:lblAlgn val="ctr"/>
        <c:lblOffset val="100"/>
        <c:noMultiLvlLbl val="0"/>
      </c:catAx>
      <c:valAx>
        <c:axId val="9222860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one"/>
        <c:crossAx val="9222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НИИ Мед.Проб.Севера</c:v>
                </c:pt>
                <c:pt idx="1">
                  <c:v>КГБУЗ "КМДБ №4"</c:v>
                </c:pt>
                <c:pt idx="2">
                  <c:v>КГБУЗ «КМДКБ №1»</c:v>
                </c:pt>
                <c:pt idx="3">
                  <c:v>КГБУЗ КГДП №3</c:v>
                </c:pt>
                <c:pt idx="4">
                  <c:v>КГБУЗ КГДП №1</c:v>
                </c:pt>
                <c:pt idx="5">
                  <c:v>КГБУЗ КГДП №2 </c:v>
                </c:pt>
                <c:pt idx="6">
                  <c:v>МБУЗ «ГДП № 4»</c:v>
                </c:pt>
                <c:pt idx="7">
                  <c:v>КГБУЗ ККДБ </c:v>
                </c:pt>
                <c:pt idx="8">
                  <c:v>КГБУЗ КГДБ №8</c:v>
                </c:pt>
                <c:pt idx="9">
                  <c:v>КГБУЗ КМДКБ №5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0.1540000000000003</c:v>
                </c:pt>
                <c:pt idx="1">
                  <c:v>7.5999999999999998E-2</c:v>
                </c:pt>
                <c:pt idx="2">
                  <c:v>8.6000000000000021E-2</c:v>
                </c:pt>
                <c:pt idx="3">
                  <c:v>0.37900000000000067</c:v>
                </c:pt>
                <c:pt idx="4">
                  <c:v>4.5000000000000012E-2</c:v>
                </c:pt>
                <c:pt idx="5">
                  <c:v>2.1999999999999999E-2</c:v>
                </c:pt>
                <c:pt idx="6">
                  <c:v>0.13100000000000001</c:v>
                </c:pt>
                <c:pt idx="7">
                  <c:v>3.6999999999999998E-2</c:v>
                </c:pt>
                <c:pt idx="8">
                  <c:v>3.6999999999999998E-2</c:v>
                </c:pt>
                <c:pt idx="9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74304"/>
        <c:axId val="94684288"/>
      </c:barChart>
      <c:catAx>
        <c:axId val="94674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4684288"/>
        <c:crosses val="autoZero"/>
        <c:auto val="1"/>
        <c:lblAlgn val="ctr"/>
        <c:lblOffset val="100"/>
        <c:noMultiLvlLbl val="0"/>
      </c:catAx>
      <c:valAx>
        <c:axId val="9468428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9467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Контрольная</a:t>
            </a:r>
            <a:r>
              <a:rPr lang="ru-RU" sz="2000" baseline="0" dirty="0" smtClean="0"/>
              <a:t> группа</a:t>
            </a:r>
            <a:endParaRPr lang="ru-RU" sz="20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КГБУЗ «КМДКБ №1»</c:v>
                </c:pt>
                <c:pt idx="1">
                  <c:v>КГАУЗ «КМБ № 5»</c:v>
                </c:pt>
                <c:pt idx="2">
                  <c:v>КГБУЗ КГДБ №8</c:v>
                </c:pt>
                <c:pt idx="3">
                  <c:v>КГБУЗ КГДП №3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0.27300000000000002</c:v>
                </c:pt>
                <c:pt idx="1">
                  <c:v>9.0999999999999998E-2</c:v>
                </c:pt>
                <c:pt idx="2">
                  <c:v>0.54500000000000004</c:v>
                </c:pt>
                <c:pt idx="3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87296"/>
        <c:axId val="92897280"/>
      </c:barChart>
      <c:catAx>
        <c:axId val="92887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2897280"/>
        <c:crosses val="autoZero"/>
        <c:auto val="1"/>
        <c:lblAlgn val="ctr"/>
        <c:lblOffset val="100"/>
        <c:noMultiLvlLbl val="0"/>
      </c:catAx>
      <c:valAx>
        <c:axId val="92897280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9288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поддерживалось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0.52200000000000002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57-49C3-9FA9-746F2414B1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Беседы о технологии преодоления лактац. Кризов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0.17900000000000021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57-49C3-9FA9-746F2414B1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Беседы вреде пустышки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0.20900000000000021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57-49C3-9FA9-746F2414B1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Рекомендации по свободному кормлению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0.34700000000000031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57-49C3-9FA9-746F2414B1F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Советы по увелич.выработки молока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0.42400000000000032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57-49C3-9FA9-746F2414B1F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Наблюдение за кормлением грудью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0.00%</c:formatCode>
                <c:ptCount val="1"/>
                <c:pt idx="0">
                  <c:v>0.35500000000000032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57-49C3-9FA9-746F2414B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85184"/>
        <c:axId val="97895168"/>
      </c:barChart>
      <c:catAx>
        <c:axId val="9788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7895168"/>
        <c:crosses val="autoZero"/>
        <c:auto val="1"/>
        <c:lblAlgn val="ctr"/>
        <c:lblOffset val="100"/>
        <c:noMultiLvlLbl val="0"/>
      </c:catAx>
      <c:valAx>
        <c:axId val="97895168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97885184"/>
        <c:crosses val="autoZero"/>
        <c:crossBetween val="between"/>
      </c:valAx>
    </c:plotArea>
    <c:legend>
      <c:legendPos val="r"/>
      <c:legendEntry>
        <c:idx val="6"/>
        <c:delete val="1"/>
      </c:legendEntry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val>
            <c:numRef>
              <c:f>Лист1!$A$2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Наблюдение за кормлением грудью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</c:f>
              <c:numCache>
                <c:formatCode>0.00%</c:formatCode>
                <c:ptCount val="1"/>
                <c:pt idx="0">
                  <c:v>0.47199999999999998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Советы по увел.выраю.молока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</c:f>
              <c:numCache>
                <c:formatCode>0.00%</c:formatCode>
                <c:ptCount val="1"/>
                <c:pt idx="0">
                  <c:v>0.52800000000000002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Реком. По свобод.корм.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Лист1!$D$2</c:f>
              <c:numCache>
                <c:formatCode>0.00%</c:formatCode>
                <c:ptCount val="1"/>
                <c:pt idx="0">
                  <c:v>0.41799999999999998</c:v>
                </c:pt>
              </c:numCache>
            </c:numRef>
          </c:val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Беседы о вреде пустышки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Лист1!$E$2</c:f>
              <c:numCache>
                <c:formatCode>0.00%</c:formatCode>
                <c:ptCount val="1"/>
                <c:pt idx="0">
                  <c:v>0.34499999999999997</c:v>
                </c:pt>
              </c:numCache>
            </c:numRef>
          </c:val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Беседы о техно.преодол.лактац.кризов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Лист1!$F$2</c:f>
              <c:numCache>
                <c:formatCode>0.00%</c:formatCode>
                <c:ptCount val="1"/>
                <c:pt idx="0">
                  <c:v>0.23599999999999999</c:v>
                </c:pt>
              </c:numCache>
            </c:numRef>
          </c:val>
        </c:ser>
        <c:ser>
          <c:idx val="6"/>
          <c:order val="6"/>
          <c:tx>
            <c:strRef>
              <c:f>Лист1!$G$1</c:f>
              <c:strCache>
                <c:ptCount val="1"/>
                <c:pt idx="0">
                  <c:v>Не поддерживалось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Лист1!$G$2</c:f>
              <c:numCache>
                <c:formatCode>0.00%</c:formatCode>
                <c:ptCount val="1"/>
                <c:pt idx="0">
                  <c:v>0.54500000000000004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85216"/>
        <c:axId val="98186752"/>
      </c:barChart>
      <c:catAx>
        <c:axId val="98185216"/>
        <c:scaling>
          <c:orientation val="minMax"/>
        </c:scaling>
        <c:delete val="1"/>
        <c:axPos val="l"/>
        <c:majorTickMark val="out"/>
        <c:minorTickMark val="none"/>
        <c:tickLblPos val="none"/>
        <c:crossAx val="98186752"/>
        <c:crosses val="autoZero"/>
        <c:auto val="1"/>
        <c:lblAlgn val="ctr"/>
        <c:lblOffset val="100"/>
        <c:noMultiLvlLbl val="0"/>
      </c:catAx>
      <c:valAx>
        <c:axId val="98186752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9818521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6719242419055205"/>
          <c:y val="2.8361480962209819E-5"/>
          <c:w val="0.41564470239307216"/>
          <c:h val="0.9999716385190378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поддерживалось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8AD-49E3-B039-B76673A4B2B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0.37900000000000067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AD-49E3-B039-B76673A4B2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Рекомендации пр увел.выраб.ГМ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AD-49E3-B039-B76673A4B2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Докармливали ИС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0.34500000000000008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AD-49E3-B039-B76673A4B2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Кормление по режиму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AD-49E3-B039-B76673A4B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21664"/>
        <c:axId val="97931648"/>
      </c:barChart>
      <c:catAx>
        <c:axId val="97921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7931648"/>
        <c:crosses val="autoZero"/>
        <c:auto val="1"/>
        <c:lblAlgn val="ctr"/>
        <c:lblOffset val="100"/>
        <c:noMultiLvlLbl val="0"/>
      </c:catAx>
      <c:valAx>
        <c:axId val="97931648"/>
        <c:scaling>
          <c:orientation val="minMax"/>
        </c:scaling>
        <c:delete val="0"/>
        <c:axPos val="b"/>
        <c:majorGridlines/>
        <c:numFmt formatCode="0.0%" sourceLinked="0"/>
        <c:majorTickMark val="out"/>
        <c:minorTickMark val="none"/>
        <c:tickLblPos val="nextTo"/>
        <c:crossAx val="97921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0.54196</cdr:x>
      <cdr:y>0.70874</cdr:y>
    </cdr:from>
    <cdr:to>
      <cdr:x>0.69682</cdr:x>
      <cdr:y>0.80025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032448" y="2880320"/>
          <a:ext cx="1152244" cy="37188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035AE-716B-4A4A-ADDF-09698234EC0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7980-0076-4585-9365-7D4CE527A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6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Одной из причин отказа ребенка от груди – является «пустышка». </a:t>
            </a:r>
            <a:r>
              <a:rPr lang="ru-RU" dirty="0" smtClean="0"/>
              <a:t>54% </a:t>
            </a:r>
            <a:r>
              <a:rPr lang="ru-RU" dirty="0"/>
              <a:t>- детей рано начали сосать пустышку. Участковая педиатрическая сеть не информирует о вреде пустышки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всех руководствах, изданиях, научных и популярных в прекращении ГВ обвиняются матери. Но как вы видели на первых слайдах</a:t>
            </a:r>
            <a:r>
              <a:rPr lang="ru-RU" baseline="0" dirty="0" smtClean="0"/>
              <a:t> почти 90% матерей собирались кормить грудью, а из них почти 80% до 1 года и более. Следовательно когда они столкнулись с первыми трудностями то им своевременно не была оказана проф. Помощь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Но, на этом заседании были затронуты вопросы</a:t>
            </a:r>
            <a:r>
              <a:rPr lang="ru-RU" baseline="0" dirty="0" smtClean="0"/>
              <a:t> грудного вскармливания. В частности его доступности, продолжительности и </a:t>
            </a:r>
            <a:r>
              <a:rPr lang="ru-RU" baseline="0" dirty="0" err="1" smtClean="0"/>
              <a:t>др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10 пункту. Мы считаем, что отдельными и даже регулярными компаниями вопрос о доступности, продолжительности ГВ</a:t>
            </a:r>
            <a:r>
              <a:rPr lang="ru-RU" baseline="0" dirty="0" smtClean="0"/>
              <a:t> ни отдельных образованиях ни в РФ в целом не решить.</a:t>
            </a:r>
          </a:p>
          <a:p>
            <a:r>
              <a:rPr lang="ru-RU" baseline="0" dirty="0" smtClean="0"/>
              <a:t>№. Пункт замечательное предложение, но обучение должно проводится профессионалами практиками , а не теоретиками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11195-0B00-4B68-8439-6FAC3CB382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Большое число интервьюированных нами женщин (9,5%) не собиралось кормить грудью. Это достаточно большое число. Прежде всего эти женщины не знают преимуществ ГВ для ребенка и для кормящей женщины. И не знают отрицательного влияния на развитие ребенка находящегося на 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8,% это женщины не уверенные в свой способности выкормить ребенка грудью. Это наша работа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11195-0B00-4B68-8439-6FAC3CB382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Болезни матери и прием медикаментов матерью, чаще всего не является причиной/условием прекращения лактации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chart" Target="../charts/chart3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9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208912" cy="461913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ли мы то, что декларируем ? </a:t>
            </a:r>
            <a:b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причин раннего </a:t>
            </a:r>
            <a:br>
              <a:rPr lang="ru-RU" sz="32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прекращения грудного вскармливания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20688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600" b="1" dirty="0" smtClean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600" b="1" dirty="0" smtClean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600" b="1" dirty="0" smtClean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latin typeface="+mj-lt"/>
                <a:cs typeface="Times New Roman" pitchFamily="18" charset="0"/>
              </a:rPr>
              <a:t>Красноярский государственный медицинский университет им. проф. В.Ф. </a:t>
            </a:r>
            <a:r>
              <a:rPr lang="ru-RU" altLang="ru-RU" sz="1600" b="1" dirty="0" err="1" smtClean="0">
                <a:latin typeface="+mj-lt"/>
                <a:cs typeface="Times New Roman" pitchFamily="18" charset="0"/>
              </a:rPr>
              <a:t>Войно-Ясенецкого</a:t>
            </a:r>
            <a:endParaRPr lang="ru-RU" altLang="ru-RU" sz="1600" b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+mj-lt"/>
              </a:rPr>
              <a:t>Кафедра поликлинической педиатрии и пропедевтики детских болезней с курсом ПО</a:t>
            </a: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 Научные руководители: к.м.н., доц. Фурцев В.И., к.м.н., доц. </a:t>
            </a:r>
            <a:r>
              <a:rPr lang="ru-RU" dirty="0" err="1" smtClean="0">
                <a:latin typeface="+mj-lt"/>
              </a:rPr>
              <a:t>Гордиец</a:t>
            </a:r>
            <a:r>
              <a:rPr lang="ru-RU" dirty="0" smtClean="0">
                <a:latin typeface="+mj-lt"/>
              </a:rPr>
              <a:t>. А.В. 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589240"/>
            <a:ext cx="543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+mj-lt"/>
                <a:cs typeface="Times New Roman" pitchFamily="18" charset="0"/>
              </a:rPr>
              <a:t>Выполнили</a:t>
            </a:r>
            <a:r>
              <a:rPr lang="en-US" altLang="ru-RU" sz="16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+mj-lt"/>
                <a:cs typeface="Times New Roman" pitchFamily="18" charset="0"/>
              </a:rPr>
              <a:t>: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Конончук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Айгуль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 Андреевна (509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пед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); Мирзоева Фатима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Ильгар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кызы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  (509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пед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).</a:t>
            </a:r>
            <a:endParaRPr lang="ru-RU" altLang="ru-RU" sz="16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8130" name="Picture 2" descr="https://im0-tub-ru.yandex.net/i?id=d929ff93abde151b1ade266e8669a100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6113" y="2492896"/>
            <a:ext cx="1288375" cy="2520280"/>
          </a:xfrm>
          <a:prstGeom prst="rect">
            <a:avLst/>
          </a:prstGeom>
          <a:noFill/>
        </p:spPr>
      </p:pic>
      <p:pic>
        <p:nvPicPr>
          <p:cNvPr id="7" name="photo" descr="http://krasgmu.ru/sys/files/content_attach/1393405518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2656"/>
            <a:ext cx="1403648" cy="13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pp.userapi.com/c626930/v626930274/2eca5/pGSockjXQU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88640"/>
            <a:ext cx="1691680" cy="1628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6309320"/>
            <a:ext cx="262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+mj-lt"/>
                <a:cs typeface="Times New Roman" pitchFamily="18" charset="0"/>
              </a:rPr>
              <a:t> Санкт- Петербург, 2017г.</a:t>
            </a:r>
            <a:endParaRPr lang="ru-RU" dirty="0">
              <a:latin typeface="+mj-lt"/>
            </a:endParaRPr>
          </a:p>
        </p:txBody>
      </p:sp>
      <p:pic>
        <p:nvPicPr>
          <p:cNvPr id="13" name="Рисунок 12" descr="logo_centr_grud_vskarml_black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332656"/>
            <a:ext cx="1240536" cy="12496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09320" cy="10527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Анкета </a:t>
            </a:r>
          </a:p>
        </p:txBody>
      </p:sp>
      <p:pic>
        <p:nvPicPr>
          <p:cNvPr id="17410" name="Picture 2" descr="http://lechenie-rebenka.ru/images/grudnoj-rebenok-soset-palec_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2581275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4211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Материалы и методы исследования:</a:t>
            </a:r>
          </a:p>
          <a:p>
            <a:pPr marL="514350" indent="-514350">
              <a:buAutoNum type="arabicPeriod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Анкетирование  женщин в поликлиниках г. Красноярска (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n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=568);</a:t>
            </a:r>
          </a:p>
          <a:p>
            <a:pPr marL="514350" indent="-514350">
              <a:buAutoNum type="arabicPeriod"/>
            </a:pP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Обработка статистических</a:t>
            </a:r>
          </a:p>
          <a:p>
            <a:pPr marL="514350" indent="-51435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данных методом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хи-квадрат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17693"/>
            <a:ext cx="4680520" cy="6924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Анкета заполняется на детей перового года жизни, прекративших получать ГВ до 3 мес./ 6 </a:t>
            </a:r>
            <a:r>
              <a:rPr lang="ru-RU" sz="1200" b="1" dirty="0" err="1" smtClean="0"/>
              <a:t>мес</a:t>
            </a:r>
            <a:r>
              <a:rPr lang="ru-RU" sz="1200" b="1" dirty="0" smtClean="0"/>
              <a:t> и больше, или не получавших его совсем.</a:t>
            </a:r>
          </a:p>
          <a:p>
            <a:r>
              <a:rPr lang="ru-RU" sz="1200" dirty="0" smtClean="0"/>
              <a:t> 1.На котором месяце жизни ребенка Вы прекратили кормить грудью? ………. </a:t>
            </a:r>
          </a:p>
          <a:p>
            <a:pPr lvl="0"/>
            <a:r>
              <a:rPr lang="ru-RU" sz="1200" dirty="0" smtClean="0"/>
              <a:t>2.Во время беременности Вы собирались кормить грудью? Да, Нет</a:t>
            </a:r>
          </a:p>
          <a:p>
            <a:pPr lvl="0"/>
            <a:r>
              <a:rPr lang="ru-RU" sz="1200" dirty="0" smtClean="0"/>
              <a:t>3.Если да, то до какого возраста? ……</a:t>
            </a:r>
          </a:p>
          <a:p>
            <a:pPr lvl="0"/>
            <a:r>
              <a:rPr lang="ru-RU" sz="1200" dirty="0" smtClean="0"/>
              <a:t>4.В РД №…./ПЦ ребенок получал докорм ИС  Да, Нет</a:t>
            </a:r>
          </a:p>
          <a:p>
            <a:pPr lvl="0"/>
            <a:r>
              <a:rPr lang="ru-RU" sz="1200" dirty="0" smtClean="0"/>
              <a:t>5.Первое кормление ребенка в РД №…./ПЦ : </a:t>
            </a:r>
            <a:r>
              <a:rPr lang="ru-RU" sz="1200" dirty="0" err="1" smtClean="0"/>
              <a:t>Мололзиво</a:t>
            </a:r>
            <a:r>
              <a:rPr lang="ru-RU" sz="1200" dirty="0" smtClean="0"/>
              <a:t>/, ИС (подчеркнуть)</a:t>
            </a:r>
          </a:p>
          <a:p>
            <a:pPr lvl="0"/>
            <a:r>
              <a:rPr lang="ru-RU" sz="1200" dirty="0" smtClean="0"/>
              <a:t>6.Что, по Вашему мнению, послужило причиной прекращения грудного вскармливания: мало молока, частое беспокойство ребенка, болезни матери ( по возможности указать какая болезнь, болезни ребенка ,прием медикаментов матерью (указать каких), отказ ребенка,   другие ?</a:t>
            </a:r>
          </a:p>
          <a:p>
            <a:pPr lvl="0"/>
            <a:r>
              <a:rPr lang="ru-RU" sz="1200" dirty="0" smtClean="0"/>
              <a:t>7.С какого возраста ребенок сосет пустышку</a:t>
            </a:r>
          </a:p>
          <a:p>
            <a:pPr lvl="0"/>
            <a:r>
              <a:rPr lang="ru-RU" sz="1200" dirty="0" smtClean="0"/>
              <a:t>8.С какого возраста ребенок стал получать докорм ИС ……..</a:t>
            </a:r>
          </a:p>
          <a:p>
            <a:pPr lvl="0"/>
            <a:r>
              <a:rPr lang="ru-RU" sz="1200" dirty="0" smtClean="0"/>
              <a:t> 9.Кто дал совет по </a:t>
            </a:r>
            <a:r>
              <a:rPr lang="ru-RU" sz="1200" dirty="0" err="1" smtClean="0"/>
              <a:t>докармливанию</a:t>
            </a:r>
            <a:r>
              <a:rPr lang="ru-RU" sz="1200" dirty="0" smtClean="0"/>
              <a:t>/кормлению искусственной смесью (подруги, матери, Родственники, врач, м/сестра, интернет)</a:t>
            </a:r>
          </a:p>
          <a:p>
            <a:r>
              <a:rPr lang="ru-RU" sz="1200" dirty="0" smtClean="0"/>
              <a:t>10. В роддоме № …./ПЦ оказывалась  практическая помощь по ГВ(выкладывание новорожденного на живот, совместное пребывание с которых суток …., в прикладывании к груди, показали как сцеживать грудное молоко (</a:t>
            </a:r>
            <a:r>
              <a:rPr lang="ru-RU" sz="1200" i="1" dirty="0" smtClean="0"/>
              <a:t>подчеркнуть); не оказывалась </a:t>
            </a:r>
            <a:endParaRPr lang="ru-RU" sz="1200" dirty="0" smtClean="0"/>
          </a:p>
          <a:p>
            <a:r>
              <a:rPr lang="ru-RU" sz="1200" dirty="0" smtClean="0"/>
              <a:t>11. Поддерживалось ли ГВ на педиатрическом участке (наблюдение за кормлением грудью, советы по увеличению выработки молока, рекомендации по свободному кормлению, о вреде пустышки, о технологии преодоления лактационных кризов </a:t>
            </a:r>
            <a:r>
              <a:rPr lang="ru-RU" sz="1200" i="1" dirty="0" smtClean="0"/>
              <a:t>(подчеркнуть); не оказывалась</a:t>
            </a:r>
            <a:endParaRPr lang="ru-RU" sz="1200" dirty="0" smtClean="0"/>
          </a:p>
          <a:p>
            <a:r>
              <a:rPr lang="ru-RU" sz="1200" dirty="0" smtClean="0"/>
              <a:t>12. Из роддома/ПЦ выписан домой или в больницу? (</a:t>
            </a:r>
            <a:r>
              <a:rPr lang="ru-RU" sz="1200" i="1" dirty="0" smtClean="0"/>
              <a:t>подчеркнуть)</a:t>
            </a:r>
            <a:endParaRPr lang="ru-RU" sz="1200" dirty="0" smtClean="0"/>
          </a:p>
          <a:p>
            <a:r>
              <a:rPr lang="ru-RU" sz="1200" dirty="0" smtClean="0"/>
              <a:t>13. Если в больницу, то поддерживалось ли там ГВ? (кормление по требованию, по режиму, докармливали искусственной смесью, рекомендации по увеличению выработки грудного молока </a:t>
            </a:r>
            <a:r>
              <a:rPr lang="ru-RU" sz="1200" i="1" dirty="0" smtClean="0"/>
              <a:t>(подчеркнуть); не поддерживалось.</a:t>
            </a:r>
            <a:endParaRPr lang="ru-RU" sz="1200" dirty="0" smtClean="0"/>
          </a:p>
          <a:p>
            <a:r>
              <a:rPr lang="ru-RU" sz="1200" dirty="0" smtClean="0"/>
              <a:t>Контактный телефон (если не возражает)</a:t>
            </a:r>
          </a:p>
          <a:p>
            <a:r>
              <a:rPr lang="ru-RU" sz="1200" dirty="0" smtClean="0"/>
              <a:t>Телефон горячей линии центра ГВ 2716824, </a:t>
            </a:r>
            <a:r>
              <a:rPr lang="ru-RU" sz="1200" dirty="0" err="1" smtClean="0"/>
              <a:t>ул</a:t>
            </a:r>
            <a:r>
              <a:rPr lang="ru-RU" sz="1200" dirty="0" smtClean="0"/>
              <a:t> Урванцева 30а,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4-37а</a:t>
            </a:r>
          </a:p>
          <a:p>
            <a:r>
              <a:rPr lang="ru-RU" sz="1200" dirty="0" smtClean="0"/>
              <a:t>Спасибо!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Дизайн исследования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536" y="1484784"/>
            <a:ext cx="84963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latin typeface="+mj-lt"/>
                <a:cs typeface="Times New Roman" pitchFamily="18" charset="0"/>
              </a:rPr>
              <a:t>Анкетирование женщин в детских больницах/поликлиниках г. Красноярска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 (n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= 568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 : </a:t>
            </a:r>
            <a:r>
              <a:rPr lang="ru-RU" sz="2000" b="1" dirty="0" smtClean="0">
                <a:latin typeface="+mj-lt"/>
              </a:rPr>
              <a:t>НИИ МПС, КГБУЗ: «КМДБ №4», «КМДКБ №1»,  КГДП №3, КГДП №1,  КГДП №2, «ГДП № 4», КМДКБ №5, ККДБ , КГДБ №8</a:t>
            </a:r>
            <a:endParaRPr lang="ru-RU" alt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95536" y="3068960"/>
            <a:ext cx="392417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+mj-lt"/>
                <a:cs typeface="Times New Roman" pitchFamily="18" charset="0"/>
              </a:rPr>
              <a:t>1 группа контрольная (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n=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55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 – женщины, продолжающие кормить грудью ребенка более 6 месяцев </a:t>
            </a:r>
            <a:endParaRPr lang="ru-RU" alt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644008" y="2996952"/>
            <a:ext cx="4176712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+mj-lt"/>
                <a:cs typeface="Times New Roman" pitchFamily="18" charset="0"/>
              </a:rPr>
              <a:t>2 группа исследуемая (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n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= 513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 – женщины, прекратившие кормить грудью ребенка, не достигшего 3 месяцев жизни </a:t>
            </a:r>
            <a:endParaRPr lang="ru-RU" alt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013176"/>
            <a:ext cx="691356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  <a:cs typeface="Times New Roman" pitchFamily="18" charset="0"/>
              </a:rPr>
              <a:t>Обработка данных с использованием статистической программы SPSS </a:t>
            </a:r>
            <a:r>
              <a:rPr lang="en-US" sz="2000" b="1" dirty="0">
                <a:latin typeface="+mj-lt"/>
                <a:cs typeface="Times New Roman" pitchFamily="18" charset="0"/>
              </a:rPr>
              <a:t>Statistics </a:t>
            </a:r>
            <a:r>
              <a:rPr lang="ru-RU" sz="2000" b="1" dirty="0">
                <a:latin typeface="+mj-lt"/>
                <a:cs typeface="Times New Roman" pitchFamily="18" charset="0"/>
              </a:rPr>
              <a:t>2</a:t>
            </a:r>
            <a:r>
              <a:rPr lang="en-US" sz="2000" b="1" dirty="0">
                <a:latin typeface="+mj-lt"/>
                <a:cs typeface="Times New Roman" pitchFamily="18" charset="0"/>
              </a:rPr>
              <a:t>0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237312"/>
            <a:ext cx="8712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Разработка брошюр о преимуществах грудного вскармливания для женщин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92696"/>
            <a:ext cx="8496944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Изучение литературы по теме научной работы 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беременности собирались ли Вы кормить грудью?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Исследуемая группа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2174875"/>
          <a:ext cx="4932040" cy="40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Контрольная группа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78904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r>
              <a:rPr lang="en-US" altLang="ru-RU" dirty="0" smtClean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4644008" y="2204864"/>
          <a:ext cx="4320480" cy="435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собирались кормить, то до какого возраста?</a:t>
            </a:r>
            <a:endParaRPr lang="ru-RU" sz="3600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4"/>
          </a:xfrm>
        </p:spPr>
        <p:txBody>
          <a:bodyPr>
            <a:noAutofit/>
          </a:bodyPr>
          <a:lstStyle/>
          <a:p>
            <a:pPr algn="ctr"/>
            <a:endParaRPr lang="ru-RU" sz="18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Исследуемая группа</a:t>
            </a:r>
          </a:p>
          <a:p>
            <a:endParaRPr lang="ru-RU" sz="1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51520" y="1844824"/>
          <a:ext cx="4245868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Контрольная группа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4572000" y="2060848"/>
          <a:ext cx="3959423" cy="334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Овал 4"/>
          <p:cNvSpPr/>
          <p:nvPr/>
        </p:nvSpPr>
        <p:spPr>
          <a:xfrm>
            <a:off x="1907704" y="3356992"/>
            <a:ext cx="172819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996952"/>
            <a:ext cx="9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82,1</a:t>
            </a:r>
            <a:r>
              <a:rPr lang="ru-RU" dirty="0"/>
              <a:t>%</a:t>
            </a:r>
          </a:p>
        </p:txBody>
      </p:sp>
      <p:pic>
        <p:nvPicPr>
          <p:cNvPr id="8" name="Рисунок 7" descr="575e839b4331a-768x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5373216"/>
            <a:ext cx="1907704" cy="1274287"/>
          </a:xfrm>
          <a:prstGeom prst="rect">
            <a:avLst/>
          </a:prstGeom>
        </p:spPr>
      </p:pic>
      <p:pic>
        <p:nvPicPr>
          <p:cNvPr id="9" name="Рисунок 8" descr="breastfeeding1-209x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797152"/>
            <a:ext cx="1296144" cy="1860494"/>
          </a:xfrm>
          <a:prstGeom prst="rect">
            <a:avLst/>
          </a:prstGeom>
        </p:spPr>
      </p:pic>
      <p:pic>
        <p:nvPicPr>
          <p:cNvPr id="10" name="Рисунок 9" descr="gaby-s-first-meal-14954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445224"/>
            <a:ext cx="1775845" cy="1189044"/>
          </a:xfrm>
          <a:prstGeom prst="rect">
            <a:avLst/>
          </a:prstGeom>
        </p:spPr>
      </p:pic>
      <p:pic>
        <p:nvPicPr>
          <p:cNvPr id="11" name="Рисунок 10" descr="kormlenie-grudy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5445224"/>
            <a:ext cx="1584176" cy="11881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91880" y="4797152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r>
              <a:rPr lang="en-US" altLang="ru-RU" dirty="0" smtClean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60432" y="2420888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342900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60232" y="450912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132856"/>
          <a:ext cx="48965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поликлинике наблюдались?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5091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556" y="1412776"/>
            <a:ext cx="246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Исследуемая группа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44008" y="1340768"/>
          <a:ext cx="44999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172400" y="321297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endParaRPr lang="ru-RU" altLang="ru-RU" dirty="0">
              <a:latin typeface="Calibri" pitchFamily="34" charset="0"/>
            </a:endParaRPr>
          </a:p>
        </p:txBody>
      </p:sp>
      <p:pic>
        <p:nvPicPr>
          <p:cNvPr id="9" name="char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6450013"/>
            <a:ext cx="6985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Поддерживалось ли ГВ на педиатрическом участке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412776"/>
          <a:ext cx="4572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704184" y="1484784"/>
          <a:ext cx="44398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5805264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 поддерживалось 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0" y="5013176"/>
            <a:ext cx="23397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1916832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21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Исследуемая группа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105273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Контрольная группа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Поддерживалось ли ГВ в условиях стационара?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n=48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новорожденных)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43608" y="1988840"/>
          <a:ext cx="74404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56176" y="1628800"/>
            <a:ext cx="21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Исследуемая группа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196752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76672"/>
            <a:ext cx="7889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прекращения ГВ со слов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700808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r>
              <a:rPr lang="en-US" altLang="ru-RU" dirty="0" smtClean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6457890"/>
            <a:ext cx="246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Исследуемая группа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настоящее время Вы кормите ребенка грудью?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51720" y="1556792"/>
          <a:ext cx="6635080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060036" cy="1834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732240" y="1628800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Контрольная группа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Вашего ребенка (контрольная группа)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363272" cy="377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0908_centr_detskogo_razvitiya_angelochek_poznaem_mir_s_n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437112"/>
            <a:ext cx="3203848" cy="2134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437112"/>
            <a:ext cx="3491880" cy="2113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548680"/>
            <a:ext cx="7221488" cy="43204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«Грудное вскармливание является золотым стандартом оптимального питания,</a:t>
            </a:r>
            <a:r>
              <a:rPr lang="en-US" b="1" dirty="0"/>
              <a:t> </a:t>
            </a:r>
            <a:r>
              <a:rPr lang="ru-RU" b="1" dirty="0"/>
              <a:t>отработанным тысячелетней эволюцией»                 </a:t>
            </a:r>
            <a:endParaRPr lang="en-US" b="1" dirty="0"/>
          </a:p>
          <a:p>
            <a:pPr algn="ctr">
              <a:buNone/>
            </a:pPr>
            <a:r>
              <a:rPr lang="ru-RU" b="1" dirty="0"/>
              <a:t> </a:t>
            </a:r>
            <a:r>
              <a:rPr lang="ru-RU" sz="2800" dirty="0"/>
              <a:t>- этими словами И.М. Воронцов, как нельзя лучше, выразил мысль о том, что вскармливание грудью не имеет равных среди всех прочих способов питания младенца. </a:t>
            </a:r>
          </a:p>
        </p:txBody>
      </p:sp>
      <p:pic>
        <p:nvPicPr>
          <p:cNvPr id="4" name="Рисунок 3" descr="d2bd7e3bd6dc601ee4d792f650ca3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1517929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fvd17092008_-113.jpg"/>
          <p:cNvPicPr>
            <a:picLocks noChangeAspect="1"/>
          </p:cNvPicPr>
          <p:nvPr/>
        </p:nvPicPr>
        <p:blipFill>
          <a:blip r:embed="rId3" cstate="print"/>
          <a:srcRect l="9051" t="21650"/>
          <a:stretch>
            <a:fillRect/>
          </a:stretch>
        </p:blipFill>
        <p:spPr>
          <a:xfrm>
            <a:off x="539552" y="5184298"/>
            <a:ext cx="2376264" cy="1364710"/>
          </a:xfrm>
          <a:prstGeom prst="rect">
            <a:avLst/>
          </a:prstGeom>
        </p:spPr>
      </p:pic>
      <p:pic>
        <p:nvPicPr>
          <p:cNvPr id="6" name="Рисунок 5" descr="fvd17092008_-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157192"/>
            <a:ext cx="2052229" cy="1368152"/>
          </a:xfrm>
          <a:prstGeom prst="rect">
            <a:avLst/>
          </a:prstGeom>
        </p:spPr>
      </p:pic>
      <p:pic>
        <p:nvPicPr>
          <p:cNvPr id="7" name="Рисунок 6" descr="Volna2011.jpg"/>
          <p:cNvPicPr>
            <a:picLocks noChangeAspect="1"/>
          </p:cNvPicPr>
          <p:nvPr/>
        </p:nvPicPr>
        <p:blipFill>
          <a:blip r:embed="rId5" cstate="print"/>
          <a:srcRect t="24201" b="9459"/>
          <a:stretch>
            <a:fillRect/>
          </a:stretch>
        </p:blipFill>
        <p:spPr>
          <a:xfrm flipH="1">
            <a:off x="5652120" y="5157192"/>
            <a:ext cx="3240360" cy="1377944"/>
          </a:xfrm>
          <a:prstGeom prst="rect">
            <a:avLst/>
          </a:prstGeom>
        </p:spPr>
      </p:pic>
      <p:pic>
        <p:nvPicPr>
          <p:cNvPr id="30722" name="Picture 2" descr="https://cs7053.userapi.com/c604721/v604721609/3a79f/sVGLieFYxP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068960"/>
            <a:ext cx="1728192" cy="1651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РД получал ли ребенок докорм ИС?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99592" y="1916832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Первое кормление ребенка в РД?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rcRect r="489" b="4641"/>
          <a:stretch>
            <a:fillRect/>
          </a:stretch>
        </p:blipFill>
        <p:spPr>
          <a:xfrm>
            <a:off x="0" y="1340768"/>
            <a:ext cx="2123728" cy="1537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971600" y="2132856"/>
          <a:ext cx="7272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Условие сохранения ГВ в контрольной группе: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2296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941168"/>
            <a:ext cx="2810317" cy="170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941168"/>
            <a:ext cx="2736304" cy="171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44408" y="1772816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2204864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63691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306896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342900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861048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4293096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Получали ли Вы совет по </a:t>
            </a:r>
            <a:r>
              <a:rPr lang="ru-RU" dirty="0" err="1" smtClean="0"/>
              <a:t>докармливанию</a:t>
            </a:r>
            <a:r>
              <a:rPr lang="ru-RU" dirty="0" smtClean="0"/>
              <a:t>? (контрольная группа)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429000"/>
            <a:ext cx="3131840" cy="2228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какого возраста ребенок получает докорм ИС в контрольной группе?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2040" y="263691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1772816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35699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14908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86916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32440" y="551723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2204864"/>
          <a:ext cx="44999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664"/>
            <a:ext cx="847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какого возраста ребенок сосет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пустышку?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http://frontierdynamics.com/29/women-breast-feeding-to-man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3" y="4914546"/>
            <a:ext cx="2123728" cy="159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Исследуемая группа (</a:t>
            </a:r>
            <a:r>
              <a:rPr lang="en-US" dirty="0" smtClean="0"/>
              <a:t>N=359)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Контрольная группа</a:t>
            </a:r>
            <a:endParaRPr lang="ru-RU" dirty="0"/>
          </a:p>
        </p:txBody>
      </p:sp>
      <p:graphicFrame>
        <p:nvGraphicFramePr>
          <p:cNvPr id="16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4716463" y="2205038"/>
          <a:ext cx="3970337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19672" y="2780928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P&lt;0</a:t>
            </a:r>
            <a:r>
              <a:rPr lang="ru-RU" dirty="0" smtClean="0"/>
              <a:t>,</a:t>
            </a:r>
            <a:r>
              <a:rPr lang="en-US" dirty="0" smtClean="0"/>
              <a:t>05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6416" y="2492896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3140968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371703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4221088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4725144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522920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дал совет по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докармливанию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/кормлению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искусственной смесью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412776"/>
          <a:ext cx="835292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2627784" y="4005064"/>
            <a:ext cx="41044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3789040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63,1%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544616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800" dirty="0" smtClean="0"/>
              <a:t>Во всех руководствах, изданиях, научных и популярных, в прекращении ГВ обвиняются матери. </a:t>
            </a:r>
            <a:r>
              <a:rPr lang="ru-RU" sz="2800" b="1" dirty="0" smtClean="0">
                <a:solidFill>
                  <a:srgbClr val="FF0000"/>
                </a:solidFill>
              </a:rPr>
              <a:t>Но, исходя из наших данных,  почти 90% матерей собирались кормить грудью, а из них почти 80% до 1 года и более. </a:t>
            </a:r>
            <a:r>
              <a:rPr lang="ru-RU" sz="2800" dirty="0" smtClean="0"/>
              <a:t>Следовательно, когда они столкнулись с первыми трудностями, то им своевременно не была оказана профессиональная медицинская помощь. 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800" dirty="0" smtClean="0"/>
              <a:t>По полученным данным можно сделать вывод, что, не смотря на пользу ГВ, </a:t>
            </a:r>
            <a:r>
              <a:rPr lang="ru-RU" sz="2800" b="1" dirty="0" smtClean="0">
                <a:solidFill>
                  <a:srgbClr val="FF0000"/>
                </a:solidFill>
              </a:rPr>
              <a:t>советы по искусственному вскармливанию  дают именно медицинские работники  (63,1 %).</a:t>
            </a:r>
          </a:p>
          <a:p>
            <a:pPr lvl="0" algn="just">
              <a:buNone/>
            </a:pP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6044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ru-RU" sz="2400" dirty="0" smtClean="0"/>
              <a:t>3. </a:t>
            </a:r>
            <a:r>
              <a:rPr lang="ru-RU" sz="3600" dirty="0" smtClean="0"/>
              <a:t>Основной причиной прекращения  ГВ (41,7%), со слов матери, это малое количество молока. Следовательно, </a:t>
            </a:r>
            <a:r>
              <a:rPr lang="ru-RU" sz="3600" b="1" dirty="0" smtClean="0">
                <a:solidFill>
                  <a:srgbClr val="FF0000"/>
                </a:solidFill>
              </a:rPr>
              <a:t>матери не было своевременно и доступно донесено о критериях достаточности молока. </a:t>
            </a:r>
          </a:p>
          <a:p>
            <a:pPr marL="342900" lvl="0" indent="-342900" algn="just"/>
            <a:r>
              <a:rPr lang="ru-RU" sz="3600" dirty="0" smtClean="0"/>
              <a:t>4. </a:t>
            </a:r>
            <a:r>
              <a:rPr lang="ru-RU" sz="3600" b="1" dirty="0" smtClean="0">
                <a:solidFill>
                  <a:srgbClr val="FF0000"/>
                </a:solidFill>
              </a:rPr>
              <a:t>89,9% опрошенных женщин утверждали, что в детской поликлинике и в больнице, не выполнялись условия для поддержания грудного вскармливания.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51520" y="620688"/>
            <a:ext cx="86756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Личный вклад авторов</a:t>
            </a:r>
            <a:r>
              <a:rPr lang="ru-RU" altLang="ru-RU" sz="4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eaLnBrk="1" hangingPunct="1"/>
            <a:endParaRPr lang="ru-RU" altLang="ru-RU" sz="2000" dirty="0">
              <a:solidFill>
                <a:srgbClr val="351A6C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Tx/>
              <a:buAutoNum type="arabicPeriod"/>
            </a:pPr>
            <a:r>
              <a:rPr lang="ru-RU" altLang="ru-RU" sz="4000" dirty="0" smtClean="0">
                <a:latin typeface="+mj-lt"/>
                <a:cs typeface="Times New Roman" pitchFamily="18" charset="0"/>
              </a:rPr>
              <a:t>Провели анкетирование женщин в детских поликлиниках г. Красноярска;</a:t>
            </a:r>
            <a:endParaRPr lang="ru-RU" altLang="ru-RU" sz="4000" dirty="0">
              <a:latin typeface="+mj-lt"/>
              <a:cs typeface="Times New Roman" pitchFamily="18" charset="0"/>
            </a:endParaRPr>
          </a:p>
          <a:p>
            <a:pPr algn="just" eaLnBrk="1" hangingPunct="1">
              <a:buFontTx/>
              <a:buAutoNum type="arabicPeriod"/>
            </a:pPr>
            <a:r>
              <a:rPr lang="ru-RU" altLang="ru-RU" sz="4000" dirty="0" smtClean="0">
                <a:latin typeface="+mj-lt"/>
                <a:cs typeface="Times New Roman" pitchFamily="18" charset="0"/>
              </a:rPr>
              <a:t>Провели обработку анкет в </a:t>
            </a:r>
            <a:r>
              <a:rPr lang="ru-RU" altLang="ru-RU" sz="4000" dirty="0">
                <a:latin typeface="+mj-lt"/>
                <a:cs typeface="Times New Roman" pitchFamily="18" charset="0"/>
              </a:rPr>
              <a:t>программе SPSS </a:t>
            </a:r>
            <a:r>
              <a:rPr lang="en-US" altLang="ru-RU" sz="4000" dirty="0">
                <a:latin typeface="+mj-lt"/>
                <a:cs typeface="Times New Roman" pitchFamily="18" charset="0"/>
              </a:rPr>
              <a:t>Statistics </a:t>
            </a:r>
            <a:r>
              <a:rPr lang="ru-RU" altLang="ru-RU" sz="4000" dirty="0">
                <a:latin typeface="+mj-lt"/>
                <a:cs typeface="Times New Roman" pitchFamily="18" charset="0"/>
              </a:rPr>
              <a:t>2</a:t>
            </a:r>
            <a:r>
              <a:rPr lang="en-US" altLang="ru-RU" sz="4000" dirty="0">
                <a:latin typeface="+mj-lt"/>
                <a:cs typeface="Times New Roman" pitchFamily="18" charset="0"/>
              </a:rPr>
              <a:t>0</a:t>
            </a:r>
            <a:r>
              <a:rPr lang="ru-RU" altLang="ru-RU" sz="4000" dirty="0">
                <a:latin typeface="+mj-lt"/>
                <a:cs typeface="Times New Roman" pitchFamily="18" charset="0"/>
              </a:rPr>
              <a:t>;</a:t>
            </a:r>
          </a:p>
          <a:p>
            <a:pPr algn="just" eaLnBrk="1" hangingPunct="1">
              <a:buFontTx/>
              <a:buAutoNum type="arabicPeriod"/>
            </a:pPr>
            <a:r>
              <a:rPr lang="ru-RU" altLang="ru-RU" sz="4000" dirty="0" smtClean="0">
                <a:latin typeface="+mj-lt"/>
                <a:cs typeface="Times New Roman" pitchFamily="18" charset="0"/>
              </a:rPr>
              <a:t>Разработали брошюру по успешному грудному вскармливанию.</a:t>
            </a:r>
            <a:endParaRPr lang="ru-RU" altLang="ru-RU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060848"/>
            <a:ext cx="6059016" cy="3240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  В Древнем </a:t>
            </a:r>
            <a:r>
              <a:rPr lang="ru-RU" sz="2400" dirty="0"/>
              <a:t>мире грудное вскармливание продолжалось долгое время, что гарантировало выживаемость и здоровье детей. В Египте, Вавилоне и Иудеи от груди в 3 года, в Византии и Арабских странах - в 2 года. В Греции - в 6 месяцев, а в Риме возраст отлучения колебался от 6 месяцев до 3 лет. </a:t>
            </a:r>
          </a:p>
        </p:txBody>
      </p:sp>
      <p:pic>
        <p:nvPicPr>
          <p:cNvPr id="4" name="Рисунок 3" descr="Турция фигура  до н.э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520056" cy="403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236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Турция.</a:t>
            </a:r>
          </a:p>
          <a:p>
            <a:pPr algn="ctr"/>
            <a:r>
              <a:rPr lang="ru-RU" dirty="0"/>
              <a:t> Фигура до нашей эры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 истории становления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грудного вскармливания …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значимость: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Одним из основных направлений в работе центра, действительно оказывающим конкретную помощь населению, является подготовка беременных в "Школе материнства" к предстоящему материнству и успешному грудному вскармливанию, консультирование кормящих грудью матерей в случаях, связанных с неуверенностью, трудностями при грудном вскармливании.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6423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hangingPunct="1"/>
            <a:r>
              <a:rPr lang="ru-RU" altLang="ru-RU" sz="28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Список использованной литературы: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endParaRPr lang="ru-RU" altLang="ru-RU" sz="2800" b="1" dirty="0">
              <a:solidFill>
                <a:srgbClr val="351A6C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buFontTx/>
              <a:buAutoNum type="arabicPeriod"/>
            </a:pPr>
            <a:endParaRPr lang="ru-RU" altLang="ru-RU" dirty="0">
              <a:latin typeface="+mj-lt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+mj-lt"/>
              </a:rPr>
              <a:t>1. Воронцов И.М., Фатеева Е. М. Естественное вскармливание детей, его значение и поддержка. СПб.: ИКФ «Фолиант». 1998. – 272 с.</a:t>
            </a:r>
          </a:p>
          <a:p>
            <a:pPr lvl="0" algn="just"/>
            <a:r>
              <a:rPr lang="ru-RU" dirty="0" smtClean="0">
                <a:latin typeface="+mj-lt"/>
              </a:rPr>
              <a:t>2. </a:t>
            </a:r>
            <a:r>
              <a:rPr lang="ru-RU" dirty="0" err="1" smtClean="0">
                <a:latin typeface="+mj-lt"/>
              </a:rPr>
              <a:t>Гонсалис</a:t>
            </a:r>
            <a:r>
              <a:rPr lang="ru-RU" dirty="0" smtClean="0">
                <a:latin typeface="+mj-lt"/>
              </a:rPr>
              <a:t> К. Подарок на всю жизнь/ Переводы </a:t>
            </a:r>
            <a:r>
              <a:rPr lang="ru-RU" dirty="0" err="1" smtClean="0">
                <a:latin typeface="+mj-lt"/>
              </a:rPr>
              <a:t>Розенблюм</a:t>
            </a:r>
            <a:r>
              <a:rPr lang="ru-RU" dirty="0" smtClean="0">
                <a:latin typeface="+mj-lt"/>
              </a:rPr>
              <a:t> А., Шапиро Б. – М.: Ресурс.2014 -392 с.</a:t>
            </a:r>
          </a:p>
          <a:p>
            <a:pPr lvl="0" algn="just"/>
            <a:r>
              <a:rPr lang="ru-RU" dirty="0" smtClean="0">
                <a:latin typeface="+mj-lt"/>
              </a:rPr>
              <a:t>3. </a:t>
            </a:r>
            <a:r>
              <a:rPr lang="ru-RU" dirty="0" err="1" smtClean="0">
                <a:latin typeface="+mj-lt"/>
              </a:rPr>
              <a:t>Ерпулева</a:t>
            </a:r>
            <a:r>
              <a:rPr lang="ru-RU" dirty="0" smtClean="0">
                <a:latin typeface="+mj-lt"/>
              </a:rPr>
              <a:t> Ю.В, </a:t>
            </a:r>
            <a:r>
              <a:rPr lang="ru-RU" dirty="0" err="1" smtClean="0">
                <a:latin typeface="+mj-lt"/>
              </a:rPr>
              <a:t>Грибакин</a:t>
            </a:r>
            <a:r>
              <a:rPr lang="ru-RU" dirty="0" smtClean="0">
                <a:latin typeface="+mj-lt"/>
              </a:rPr>
              <a:t> С.Г. Просто и доступно о питании ребенка от рождения до трёх лет. М.: </a:t>
            </a:r>
            <a:r>
              <a:rPr lang="ru-RU" dirty="0" err="1" smtClean="0">
                <a:latin typeface="+mj-lt"/>
              </a:rPr>
              <a:t>Медпрес-информ</a:t>
            </a:r>
            <a:r>
              <a:rPr lang="ru-RU" dirty="0" smtClean="0">
                <a:latin typeface="+mj-lt"/>
              </a:rPr>
              <a:t>, 2016.- 152 с.</a:t>
            </a:r>
          </a:p>
          <a:p>
            <a:pPr lvl="0" algn="just"/>
            <a:r>
              <a:rPr lang="ru-RU" dirty="0" smtClean="0">
                <a:latin typeface="+mj-lt"/>
              </a:rPr>
              <a:t>4. Международный курс ВОЗ/ЮНИСЕФ «Консультирование по грудному вскармливанию. ВОЗ. Копенгаген, 2009.</a:t>
            </a:r>
          </a:p>
          <a:p>
            <a:pPr lvl="0" algn="just"/>
            <a:r>
              <a:rPr lang="ru-RU" dirty="0" smtClean="0">
                <a:latin typeface="+mj-lt"/>
              </a:rPr>
              <a:t>5. Национальная программа вскармливания детей первого года жизни в РФ. Москва. 2011.</a:t>
            </a:r>
          </a:p>
          <a:p>
            <a:pPr lvl="0" algn="just"/>
            <a:r>
              <a:rPr lang="ru-RU" dirty="0" smtClean="0">
                <a:latin typeface="+mj-lt"/>
              </a:rPr>
              <a:t>6. </a:t>
            </a:r>
            <a:r>
              <a:rPr lang="ru-RU" dirty="0" err="1" smtClean="0">
                <a:latin typeface="+mj-lt"/>
              </a:rPr>
              <a:t>Оден</a:t>
            </a:r>
            <a:r>
              <a:rPr lang="ru-RU" dirty="0" smtClean="0">
                <a:latin typeface="+mj-lt"/>
              </a:rPr>
              <a:t> М. Роды и эволюция </a:t>
            </a:r>
            <a:r>
              <a:rPr lang="en-US" dirty="0" smtClean="0">
                <a:latin typeface="+mj-lt"/>
              </a:rPr>
              <a:t>Homo </a:t>
            </a:r>
            <a:r>
              <a:rPr lang="en-US" dirty="0" err="1" smtClean="0">
                <a:latin typeface="+mj-lt"/>
              </a:rPr>
              <a:t>Sapies</a:t>
            </a:r>
            <a:r>
              <a:rPr lang="ru-RU" dirty="0" smtClean="0">
                <a:latin typeface="+mj-lt"/>
              </a:rPr>
              <a:t>. Перевод с англ. Назаров И., </a:t>
            </a:r>
            <a:r>
              <a:rPr lang="ru-RU" dirty="0" err="1" smtClean="0">
                <a:latin typeface="+mj-lt"/>
              </a:rPr>
              <a:t>Шехтман</a:t>
            </a:r>
            <a:r>
              <a:rPr lang="ru-RU" dirty="0" smtClean="0">
                <a:latin typeface="+mj-lt"/>
              </a:rPr>
              <a:t> Е. Изд. Назаровых. 2014. – 216 с.</a:t>
            </a:r>
          </a:p>
          <a:p>
            <a:pPr lvl="0" algn="just"/>
            <a:r>
              <a:rPr lang="ru-RU" dirty="0" smtClean="0">
                <a:latin typeface="+mj-lt"/>
              </a:rPr>
              <a:t>7. Фурцев В.И. Актуальные вопросы вскармливания детей первого года жизни: методическое пособие для педиатров и специалистов по детскому питанию: Красноярск: ООО ГК «Алгоритм», 2011.- 156 с.</a:t>
            </a:r>
          </a:p>
          <a:p>
            <a:pPr lvl="0" algn="just"/>
            <a:r>
              <a:rPr lang="ru-RU" dirty="0" smtClean="0">
                <a:latin typeface="+mj-lt"/>
              </a:rPr>
              <a:t>8. </a:t>
            </a:r>
            <a:r>
              <a:rPr lang="ru-RU" dirty="0" err="1" smtClean="0">
                <a:latin typeface="+mj-lt"/>
              </a:rPr>
              <a:t>Гмошинская</a:t>
            </a:r>
            <a:r>
              <a:rPr lang="ru-RU" dirty="0" smtClean="0">
                <a:latin typeface="+mj-lt"/>
              </a:rPr>
              <a:t> М.В., </a:t>
            </a:r>
            <a:r>
              <a:rPr lang="ru-RU" dirty="0" err="1" smtClean="0">
                <a:latin typeface="+mj-lt"/>
              </a:rPr>
              <a:t>Шилина</a:t>
            </a:r>
            <a:r>
              <a:rPr lang="ru-RU" dirty="0" smtClean="0">
                <a:latin typeface="+mj-lt"/>
              </a:rPr>
              <a:t> Н.М., Конь И.Я. и др.  Низкая прибавка массы тела </a:t>
            </a:r>
            <a:r>
              <a:rPr lang="ru-RU" dirty="0" err="1" smtClean="0">
                <a:latin typeface="+mj-lt"/>
              </a:rPr>
              <a:t>ребюёнка</a:t>
            </a:r>
            <a:r>
              <a:rPr lang="ru-RU" dirty="0" smtClean="0">
                <a:latin typeface="+mj-lt"/>
              </a:rPr>
              <a:t> за </a:t>
            </a:r>
            <a:r>
              <a:rPr lang="ru-RU" dirty="0" err="1" smtClean="0">
                <a:latin typeface="+mj-lt"/>
              </a:rPr>
              <a:t>перваый</a:t>
            </a:r>
            <a:r>
              <a:rPr lang="ru-RU" dirty="0" smtClean="0">
                <a:latin typeface="+mj-lt"/>
              </a:rPr>
              <a:t> месяц жизни при грудном вскармливании.//ФАРМАТЕКА, 2017.-№1(334).- С. 34-36.</a:t>
            </a:r>
          </a:p>
          <a:p>
            <a:pPr algn="just" eaLnBrk="1" hangingPunct="1">
              <a:buFontTx/>
              <a:buAutoNum type="arabicPeriod"/>
            </a:pPr>
            <a:endParaRPr lang="ru-RU" altLang="ru-RU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baby-krsk.ru/i/head_r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6" y="145289"/>
            <a:ext cx="853573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baby-krsk.ru/images/furc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4" y="2636912"/>
            <a:ext cx="27890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13" y="2708920"/>
            <a:ext cx="28083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708920"/>
            <a:ext cx="244827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rpp.nashaucheba.ru/pars_docs/refs/106/105954/img24.jpg"/>
          <p:cNvPicPr>
            <a:picLocks noChangeAspect="1" noChangeArrowheads="1"/>
          </p:cNvPicPr>
          <p:nvPr/>
        </p:nvPicPr>
        <p:blipFill>
          <a:blip r:embed="rId2" cstate="print"/>
          <a:srcRect t="21420"/>
          <a:stretch>
            <a:fillRect/>
          </a:stretch>
        </p:blipFill>
        <p:spPr bwMode="auto">
          <a:xfrm>
            <a:off x="683568" y="1916832"/>
            <a:ext cx="7620000" cy="4490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363272" cy="152832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Рязанский Валерий </a:t>
            </a:r>
            <a:r>
              <a:rPr lang="ru-RU" dirty="0" smtClean="0"/>
              <a:t>Владимирович (Председатель)</a:t>
            </a:r>
            <a:endParaRPr lang="ru-RU" dirty="0"/>
          </a:p>
          <a:p>
            <a:pPr fontAlgn="base"/>
            <a:r>
              <a:rPr lang="ru-RU" dirty="0" smtClean="0"/>
              <a:t>Петренко Валентина Александровна (Представитель </a:t>
            </a:r>
            <a:r>
              <a:rPr lang="ru-RU" dirty="0"/>
              <a:t>от исполнительного органа государственной власти Республики </a:t>
            </a:r>
            <a:r>
              <a:rPr lang="ru-RU" dirty="0" smtClean="0"/>
              <a:t>Хакасия)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37244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8704"/>
            <a:ext cx="21717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8892480" cy="238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8939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44170" b="20849"/>
          <a:stretch>
            <a:fillRect/>
          </a:stretch>
        </p:blipFill>
        <p:spPr bwMode="auto">
          <a:xfrm>
            <a:off x="251520" y="692696"/>
            <a:ext cx="84619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59369"/>
          <a:stretch>
            <a:fillRect/>
          </a:stretch>
        </p:blipFill>
        <p:spPr bwMode="auto">
          <a:xfrm>
            <a:off x="467544" y="2996952"/>
            <a:ext cx="82809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b="59575"/>
          <a:stretch>
            <a:fillRect/>
          </a:stretch>
        </p:blipFill>
        <p:spPr bwMode="auto">
          <a:xfrm>
            <a:off x="611560" y="5085184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668344" y="5733256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40352" y="5733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1560" y="6525344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696" y="65253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67544" y="5157192"/>
            <a:ext cx="8280920" cy="15121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290183" y="188640"/>
            <a:ext cx="473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ЗАСЕДАНИЕ: ОПРЕДЕЛЯЮЩАЯ ЧАСТЬ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79578"/>
            <a:ext cx="8229600" cy="6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48024"/>
            <a:ext cx="7518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24660"/>
            <a:ext cx="7219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b="53715"/>
          <a:stretch>
            <a:fillRect/>
          </a:stretch>
        </p:blipFill>
        <p:spPr bwMode="auto">
          <a:xfrm>
            <a:off x="827584" y="5030812"/>
            <a:ext cx="7727950" cy="5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850210"/>
            <a:ext cx="7480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8640"/>
            <a:ext cx="8892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64559" y="2771636"/>
            <a:ext cx="194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ПОСТАНОВЛЕНИЕ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573016"/>
            <a:ext cx="8136904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8208912" cy="1800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547664" y="1772816"/>
            <a:ext cx="6480720" cy="38164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большинстве случаев в причинах прекращения грудного вскармливания от участковой службы до выступлений докладчиков на конференциях до самого высокого ранга РФ обвиняются матери. Роль медицинского персонала по этому вопросу не обсуждается.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8"/>
          <p:cNvSpPr>
            <a:spLocks noChangeArrowheads="1"/>
          </p:cNvSpPr>
          <p:nvPr/>
        </p:nvSpPr>
        <p:spPr bwMode="auto">
          <a:xfrm>
            <a:off x="-1588" y="-6350"/>
            <a:ext cx="9145588" cy="10080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51202" name="Text Box 39"/>
          <p:cNvSpPr txBox="1">
            <a:spLocks noChangeArrowheads="1"/>
          </p:cNvSpPr>
          <p:nvPr/>
        </p:nvSpPr>
        <p:spPr bwMode="auto">
          <a:xfrm>
            <a:off x="539552" y="1196752"/>
            <a:ext cx="79970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 мы знаем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ТОЧНО?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0" y="10160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772816"/>
            <a:ext cx="4896544" cy="489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Изучить причины раннего отказа от грудного вскармливания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Картинки по запросу фото анкетирование матерей младенц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6724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242048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6632"/>
            <a:ext cx="4932040" cy="6624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100" dirty="0" smtClean="0"/>
              <a:t>1. Проанализировать литературные данные о преимуществах грудного вскармливания.</a:t>
            </a:r>
          </a:p>
          <a:p>
            <a:pPr>
              <a:buNone/>
            </a:pPr>
            <a:r>
              <a:rPr lang="ru-RU" sz="3100" dirty="0" smtClean="0"/>
              <a:t>2. Провести собственные исследования об успешности грудного вскармливания путем анкетирования матерей.</a:t>
            </a:r>
          </a:p>
          <a:p>
            <a:pPr>
              <a:buNone/>
            </a:pPr>
            <a:r>
              <a:rPr lang="ru-RU" sz="3100" dirty="0" smtClean="0"/>
              <a:t>3. Узнать созданы ли условия для успешного поддержания ГВ в поликлинике.</a:t>
            </a:r>
          </a:p>
          <a:p>
            <a:endParaRPr lang="ru-RU" altLang="ru-RU" sz="3100" b="1" dirty="0">
              <a:solidFill>
                <a:srgbClr val="351A6C"/>
              </a:solidFill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altLang="ru-RU" sz="3100" b="1" dirty="0">
              <a:solidFill>
                <a:srgbClr val="351A6C"/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9604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1274</Words>
  <Application>Microsoft Office PowerPoint</Application>
  <PresentationFormat>Экран (4:3)</PresentationFormat>
  <Paragraphs>168</Paragraphs>
  <Slides>33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Делаем ли мы то, что декларируем ?  анализ причин раннего  прекращения грудного вскармливания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</vt:lpstr>
      <vt:lpstr>Задачи:</vt:lpstr>
      <vt:lpstr>Анкета </vt:lpstr>
      <vt:lpstr>Дизайн исследования</vt:lpstr>
      <vt:lpstr>Во время беременности собирались ли Вы кормить грудью? </vt:lpstr>
      <vt:lpstr>Если  собирались кормить, то до какого возраста?</vt:lpstr>
      <vt:lpstr>В какой поликлинике наблюдались?</vt:lpstr>
      <vt:lpstr>Презентация PowerPoint</vt:lpstr>
      <vt:lpstr>Презентация PowerPoint</vt:lpstr>
      <vt:lpstr>Презентация PowerPoint</vt:lpstr>
      <vt:lpstr> В настоящее время Вы кормите ребенка грудью? </vt:lpstr>
      <vt:lpstr>Возраст Вашего ребенка (контрольная группа)</vt:lpstr>
      <vt:lpstr>В РД получал ли ребенок докорм ИС?</vt:lpstr>
      <vt:lpstr> Первое кормление ребенка в РД? </vt:lpstr>
      <vt:lpstr> Условие сохранения ГВ в контрольной группе: </vt:lpstr>
      <vt:lpstr> Получали ли Вы совет по докармливанию? (контрольная группа) </vt:lpstr>
      <vt:lpstr>С какого возраста ребенок получает докорм ИС в контрольной группе? 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Практическая значимость: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Делаем мы то, что декларируем?</dc:title>
  <dc:creator>Владимир Фурцев</dc:creator>
  <cp:lastModifiedBy>Adminn</cp:lastModifiedBy>
  <cp:revision>173</cp:revision>
  <dcterms:created xsi:type="dcterms:W3CDTF">2017-01-17T01:32:32Z</dcterms:created>
  <dcterms:modified xsi:type="dcterms:W3CDTF">2017-04-23T21:07:37Z</dcterms:modified>
</cp:coreProperties>
</file>