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292" r:id="rId2"/>
    <p:sldId id="263" r:id="rId3"/>
    <p:sldId id="261" r:id="rId4"/>
    <p:sldId id="283" r:id="rId5"/>
    <p:sldId id="285" r:id="rId6"/>
    <p:sldId id="258" r:id="rId7"/>
    <p:sldId id="293" r:id="rId8"/>
    <p:sldId id="265" r:id="rId9"/>
    <p:sldId id="294" r:id="rId10"/>
    <p:sldId id="266" r:id="rId11"/>
    <p:sldId id="296" r:id="rId12"/>
    <p:sldId id="295" r:id="rId13"/>
    <p:sldId id="297" r:id="rId14"/>
    <p:sldId id="267" r:id="rId15"/>
    <p:sldId id="298" r:id="rId16"/>
    <p:sldId id="272" r:id="rId17"/>
    <p:sldId id="284" r:id="rId18"/>
    <p:sldId id="300" r:id="rId19"/>
    <p:sldId id="299" r:id="rId20"/>
    <p:sldId id="287" r:id="rId21"/>
    <p:sldId id="302" r:id="rId22"/>
    <p:sldId id="301" r:id="rId23"/>
    <p:sldId id="303" r:id="rId24"/>
    <p:sldId id="278" r:id="rId25"/>
    <p:sldId id="305" r:id="rId26"/>
    <p:sldId id="306" r:id="rId27"/>
    <p:sldId id="307" r:id="rId28"/>
    <p:sldId id="308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7" r:id="rId44"/>
    <p:sldId id="316" r:id="rId45"/>
    <p:sldId id="319" r:id="rId46"/>
    <p:sldId id="318" r:id="rId47"/>
    <p:sldId id="291" r:id="rId48"/>
    <p:sldId id="328" r:id="rId49"/>
    <p:sldId id="327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2DBE8CA-A8F2-4225-898B-5AB59CA7EF86}">
          <p14:sldIdLst>
            <p14:sldId id="262"/>
            <p14:sldId id="263"/>
            <p14:sldId id="261"/>
            <p14:sldId id="259"/>
            <p14:sldId id="260"/>
            <p14:sldId id="258"/>
            <p14:sldId id="264"/>
            <p14:sldId id="257"/>
            <p14:sldId id="265"/>
            <p14:sldId id="266"/>
            <p14:sldId id="268"/>
            <p14:sldId id="267"/>
            <p14:sldId id="269"/>
            <p14:sldId id="272"/>
            <p14:sldId id="275"/>
            <p14:sldId id="274"/>
            <p14:sldId id="271"/>
            <p14:sldId id="278"/>
            <p14:sldId id="277"/>
            <p14:sldId id="273"/>
            <p14:sldId id="270"/>
            <p14:sldId id="276"/>
            <p14:sldId id="279"/>
            <p14:sldId id="281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6" autoAdjust="0"/>
    <p:restoredTop sz="94711" autoAdjust="0"/>
  </p:normalViewPr>
  <p:slideViewPr>
    <p:cSldViewPr>
      <p:cViewPr varScale="1">
        <p:scale>
          <a:sx n="103" d="100"/>
          <a:sy n="103" d="100"/>
        </p:scale>
        <p:origin x="-3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0156-A989-4D24-9B4F-1525714CF6BA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22496-7F86-4D9E-8CC2-9FD64357FC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431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6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171400"/>
            <a:ext cx="7920880" cy="10653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sz="2000" b="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им.проф</a:t>
            </a: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В.Ф. </a:t>
            </a:r>
            <a:r>
              <a:rPr lang="ru-RU" sz="2000" b="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Минздрава России</a:t>
            </a:r>
            <a:b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b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100392" cy="5373216"/>
          </a:xfrm>
        </p:spPr>
        <p:txBody>
          <a:bodyPr>
            <a:normAutofit/>
          </a:bodyPr>
          <a:lstStyle/>
          <a:p>
            <a:pPr algn="ctr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АНТИГЕЛЬМИНТНЫЕ СРЕДСТВА.</a:t>
            </a:r>
          </a:p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ПРОТИВОГРИБКОВЫЕ СРЕДСТВА</a:t>
            </a:r>
          </a:p>
          <a:p>
            <a:pPr algn="ctr"/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видеолекция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студентов 1 курса,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 по специальности 33.02.01 Фармация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64088" y="4437112"/>
            <a:ext cx="3456385" cy="57606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</a:t>
            </a:r>
          </a:p>
          <a:p>
            <a:pPr>
              <a:defRPr/>
            </a:pPr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Марина Владимировна Анисимова 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467544" y="5949280"/>
            <a:ext cx="8388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Красноярск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211" y="18864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Пирантел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гельминтокс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немоцид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)–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производное пиримидина, первоначально был использован в качестве антигельминтного средства в ветеринарной практике. Высокая эффективность и низкая токсичность позволили рекомендовать его для борьбы с некоторыми нематодами человека (аскаридами, острицами и др.). Механизм действия:  действует на мышечные клетки нематод по типу деполяризующих мышечных релаксантов — вызывает стойкую деполяризацию и спастический паралич.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Препарат плохо всасывается из ЖКТ, большая часть его выделяется с калом, меньшая (не более 15 %) — с мочой в неизмененном виде и в виде метаболитов.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xkwc1fi.jpg"/>
          <p:cNvPicPr>
            <a:picLocks noChangeAspect="1"/>
          </p:cNvPicPr>
          <p:nvPr/>
        </p:nvPicPr>
        <p:blipFill>
          <a:blip r:embed="rId2" cstate="print"/>
          <a:srcRect l="5704" t="3354" r="1766" b="2656"/>
          <a:stretch>
            <a:fillRect/>
          </a:stretch>
        </p:blipFill>
        <p:spPr>
          <a:xfrm>
            <a:off x="611560" y="3789040"/>
            <a:ext cx="4139338" cy="2448272"/>
          </a:xfrm>
          <a:prstGeom prst="rect">
            <a:avLst/>
          </a:prstGeom>
        </p:spPr>
      </p:pic>
      <p:pic>
        <p:nvPicPr>
          <p:cNvPr id="4" name="Рисунок 3" descr="pirantel-instruksija-otzyvy-kogda-nachinaet-deistvovat-kak-prinimat-sca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284984"/>
            <a:ext cx="295232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88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188640"/>
            <a:ext cx="89532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Малотоксичен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назначают в форме таблеток и суспензии для приема внутрь (детям с 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есяцев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расчитывая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дозу по массе тела).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Принимают 1 раз после завтрака, таблетки - тщательно разжевывая и запивая водой.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аскаридозе и энтеробиозе применяют однократно в дозе 10 мг/кг. При сочетании некатороза с аскаридозом или других сочетанных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гельминтных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поражениях и рецидивирующих инвазиях применяют в течение 3 дней подряд в дозе 10 мг/кг/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в течение 2 дней - в дозе 20 мг/кг/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2-3 недели прием рекомендуется повторить.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xkwc1fi.jpg"/>
          <p:cNvPicPr>
            <a:picLocks noChangeAspect="1"/>
          </p:cNvPicPr>
          <p:nvPr/>
        </p:nvPicPr>
        <p:blipFill>
          <a:blip r:embed="rId2" cstate="print"/>
          <a:srcRect l="5704" t="3354" r="1766" b="2656"/>
          <a:stretch>
            <a:fillRect/>
          </a:stretch>
        </p:blipFill>
        <p:spPr>
          <a:xfrm>
            <a:off x="827584" y="3933056"/>
            <a:ext cx="4019081" cy="2377144"/>
          </a:xfrm>
          <a:prstGeom prst="rect">
            <a:avLst/>
          </a:prstGeom>
        </p:spPr>
      </p:pic>
      <p:pic>
        <p:nvPicPr>
          <p:cNvPr id="4" name="Рисунок 3" descr="pirantel-instruksija-otzyvy-kogda-nachinaet-deistvovat-kak-prinimat-sca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645024"/>
            <a:ext cx="249777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88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7038"/>
            <a:ext cx="895327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Побочные эффекты: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отсутствие аппетита, неприятный привкус во рту, тошнота, рвота, боли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эпигастрии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диарея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головная боль, сонливость, сыпь, зуд кожи, в тяжелых случаях – галлюцинации, парестезии.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Противопоказания: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первый триместр беременности, период лактации, миастения, детский возраст до 6 месяцев – для суспензии, и до 3 лет - для таблеток.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Пирантел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повышает активность печеночных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трансаминаз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поэтому не рекомендуется сочетать прием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теофиллином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 как повышается концентрация последнего. Не рекомендуется сочетать прием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пиперазином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 как эти препараты являются антагонистами.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xkwc1fi.jpg"/>
          <p:cNvPicPr>
            <a:picLocks noChangeAspect="1"/>
          </p:cNvPicPr>
          <p:nvPr/>
        </p:nvPicPr>
        <p:blipFill>
          <a:blip r:embed="rId2" cstate="print"/>
          <a:srcRect l="5704" t="3354" r="1766" b="2656"/>
          <a:stretch>
            <a:fillRect/>
          </a:stretch>
        </p:blipFill>
        <p:spPr>
          <a:xfrm>
            <a:off x="1043608" y="3933056"/>
            <a:ext cx="3895848" cy="2304256"/>
          </a:xfrm>
          <a:prstGeom prst="rect">
            <a:avLst/>
          </a:prstGeom>
        </p:spPr>
      </p:pic>
      <p:pic>
        <p:nvPicPr>
          <p:cNvPr id="4" name="Рисунок 3" descr="pirantel-instruksija-otzyvy-kogda-nachinaet-deistvovat-kak-prinimat-sca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573016"/>
            <a:ext cx="2448272" cy="31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88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4096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Левамизол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декарис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производное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тетрамизола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применяется в форме таблеток 150№1, 50 мг№3,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одним из наиболее эффективных средств для лечения аскаридоза. Умеренно активен при некаторозе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стронгилоидозе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Механизм действия: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блокирует фермент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сукцинатдегидрогеназу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угнетает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фумарат-дегидрогеназу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нарушая течение биоэнергетических процессов и обмен углеводов гельминтов, вызывает паралич нервно-мышечного аппарата зрелых гельминтов и их личинок. Таким образом, парализованные нематоды удаляются из организма с нормальной перистальтикой кишечника в течение 24 часов после приема препарата. Хорошо всасывается из кишечника, через 2 часа создает максимальную концентрацию в крови. Т1/2 около 4 ч.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Препарат целесообразно принимать после еды с небольшим количеством воды, вечером. Нет необходимости в приеме слабительных или специальной диете. Через 2 недели прием рекомендуется повторить.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033453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581128"/>
            <a:ext cx="3970228" cy="210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36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8546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Побочные эффекты.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однократном приеме побочные эффекты возникают  редко - проходящие тошнота, рвота, диарея, бессонница, боли в животе.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Наряду с антигельминтным действием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левамизол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обладает свойствами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иммуномодулятора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способен нормализовать функции фагоцитов и Т-лимфоцитов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иммунодефицитных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состояниях.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этой целью назначают длительно, тогда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левамизол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вызывает многочисленные побочные эффекты: головную боль, бессонницу, изменение вкуса и обоняния,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агранулоцитоз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судороги, кожные сыпи и др. аллергические реакции.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Противопоказания: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индивидуальная чувствительность к препарату, нарушения кроветворения, функций печени и почек, беременность, период лактации, детский возраст до 3 лет. </a:t>
            </a:r>
          </a:p>
          <a:p>
            <a:pPr algn="just"/>
            <a:endParaRPr lang="ru-RU" dirty="0" smtClean="0"/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1033453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149080"/>
            <a:ext cx="4186252" cy="222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36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CРЕДСТВА, ПРИМЕНЯЕМЫЕ ПРИ ЦЕСТОДОЗАХ И ТРЕМАТОДОЗАХ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цестоды, паразитирующие в организме человека это широкий лентец, свиной, бычий цепень, карликовый цепень, эхинококк. (Вызывают заболевания соответственно- дифиллоботриоз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тениоз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тениаринхоз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гименолепидоз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–эхинококкоз)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Эти паразиты распространены повсеместно. В организме человека, за исключением эхинококка, паразитируют взрослые особи, которые обитают в тонком кишечнике. Эхинококк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Echinococcus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granulosis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является личиночной стадией собачьего цепня и поражает печень, легкие и другие органы.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Свиной цепень в обычных условиях обитает в тонком кишечнике, но иногда, например при разрушении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троглотид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кишечнике, яйца разрываются в просвете кишечника, из них выходят зародыши, проникают через стенку тонкой кишки и попадают в портальную вену. Током крови они разносятся по всему организму и оседают в тканях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поперечно-полосатых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мышцах, сердце, подкожной клетчатке, головном мозге, глазах и др.), превращаясь в цистицерки (цистицеркоз).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листные-заболевания.jpg"/>
          <p:cNvPicPr>
            <a:picLocks noChangeAspect="1"/>
          </p:cNvPicPr>
          <p:nvPr/>
        </p:nvPicPr>
        <p:blipFill>
          <a:blip r:embed="rId2" cstate="print"/>
          <a:srcRect l="64545" t="14001" b="54363"/>
          <a:stretch>
            <a:fillRect/>
          </a:stretch>
        </p:blipFill>
        <p:spPr>
          <a:xfrm>
            <a:off x="6156176" y="5157192"/>
            <a:ext cx="2358982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306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92695"/>
            <a:ext cx="87849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Трематодозы – глистные инвазии, вызванные трематодами – сосальщиками, паразитирующими в тонком кишечнике и его венах, мочевом пузыре, печени, легких.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нашей стране наиболее часто встречаются  в качестве возбудителей трематодозов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кошачья двуустка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описторхис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вызывает заболевание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опистархоз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печеночная  двуустка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фасциола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заболевание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фасциолез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Заражение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описторхисом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происходит при приеме в пищу сырой, слабосоленой или недостаточно термически обработанной речной рыбы; 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фасциолами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при контакте с зараженной водой или употреблением в ищу зараженных водорослей.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Заболевание характеризуется поражением протоков печени, желчного пузыря или протоков поджелудочной железы.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трематодам относятся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шистосомозы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группа тропических трематод, вызывающих шистосоматозы – это поражения сосальщиком кишечника или мочеполовой системы. Заражение происходит через моллюсков, воду, животных.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7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632"/>
            <a:ext cx="8640960" cy="65973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отношении трематод и цестод специфически активен препарат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празиквантел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билтрицид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азинокс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форме таблеток 600 мг №6.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препарату чувствительны не только цестоды, но и трематоды. Активен против личинок свиного цепня и цистицерков.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Немтоды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 нему устойчивы.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Применяется для лечения инфекций, вызванных различными видами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шис-тосомоз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, печеночными двуустками ,  легочными двуустками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Эффективен при цистицеркозе, в том числе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нейроцистицеркозе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кишечных цестодозах таких как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тениоз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тениаринхоз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гименолепидоз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дифллоботриоз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4" name="Рисунок 3" descr="0e7cb69f0d1f788552b411e979ec1056.jpg"/>
          <p:cNvPicPr>
            <a:picLocks noChangeAspect="1"/>
          </p:cNvPicPr>
          <p:nvPr/>
        </p:nvPicPr>
        <p:blipFill>
          <a:blip r:embed="rId2" cstate="print"/>
          <a:srcRect l="8765" t="27799" r="9062" b="11441"/>
          <a:stretch>
            <a:fillRect/>
          </a:stretch>
        </p:blipFill>
        <p:spPr>
          <a:xfrm>
            <a:off x="5004048" y="4221088"/>
            <a:ext cx="3225021" cy="20762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748464" cy="64087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Механизм действия: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повышает проницаемость мембран клеток гельминтов для ионов кальция, что вызывает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генерализованное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сокращение мускулатуры паразитов, а также тормозит захват глюкозы клетками гельминтов, при этом снижается уровень гликогена и усиливается высвобождение соединений молочной кислоты. В результате происходит гибель паразитов.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Препарат принимают после еды, с интервалами не менее 5 часов.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зависимости от диагноза назначают  из расчета 10-15-25-50 мг/кг массы тела, от 1 –до 3 раз в сутки курсом от однократного приема до 30 дней (при цистицеркозе).</a:t>
            </a:r>
          </a:p>
        </p:txBody>
      </p:sp>
      <p:sp>
        <p:nvSpPr>
          <p:cNvPr id="34818" name="AutoShape 2" descr="https://expertology.ru/upload/medialibrary/90f/Albendazol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0e7cb69f0d1f788552b411e979ec1056.jpg"/>
          <p:cNvPicPr>
            <a:picLocks noChangeAspect="1"/>
          </p:cNvPicPr>
          <p:nvPr/>
        </p:nvPicPr>
        <p:blipFill>
          <a:blip r:embed="rId2" cstate="print"/>
          <a:srcRect l="8765" t="27799" r="9062" b="11441"/>
          <a:stretch>
            <a:fillRect/>
          </a:stretch>
        </p:blipFill>
        <p:spPr>
          <a:xfrm>
            <a:off x="2915816" y="4005064"/>
            <a:ext cx="3896102" cy="25083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748464" cy="593204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Празиквантел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быстро всасывается при приеме внутрь.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Масимальная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концентрация его в крови определяется через 1—2 ч,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Т1/2 равняется 1,5 ч.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Выделяется с мочой в виде метаболитов.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Побочные эффекты: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дискомфорт, боли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эпигастрии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тошнота, рвота, диарея, головная боль, головокружение, дезориентация, лихорадка, аллергические реакции, кожная  сыпь,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эозинофилия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аритмия, миалгия.                     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Противопоказан при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цистицеркозе глаз; повышенная чувствительность к препарату, в детском  возрасте до 4 лет, в 1 триметр беременности, в период лактации.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Противопоказано сочетание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празиквантеля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рифампицином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AutoShape 2" descr="https://expertology.ru/upload/medialibrary/90f/Albendazol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0e7cb69f0d1f788552b411e979ec1056.jpg"/>
          <p:cNvPicPr>
            <a:picLocks noChangeAspect="1"/>
          </p:cNvPicPr>
          <p:nvPr/>
        </p:nvPicPr>
        <p:blipFill>
          <a:blip r:embed="rId2" cstate="print"/>
          <a:srcRect l="8765" t="27799" r="9062" b="11441"/>
          <a:stretch>
            <a:fillRect/>
          </a:stretch>
        </p:blipFill>
        <p:spPr>
          <a:xfrm>
            <a:off x="2411760" y="4221088"/>
            <a:ext cx="3961931" cy="21324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64096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1)Антигельминтные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гельминтозов и их возбудителей.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Противонематодные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средства.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3)Средства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цестодозов и трематодозов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Противогрибковые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средства. Общая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микозов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их возбудителей.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Азолы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Антибиотики-полиены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Противогрибковые средства разных групп.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2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56895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3018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88640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Противогрибковые средства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4704"/>
            <a:ext cx="8820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известно свыше 400 видов грибов, которые могут вызвать у человека грибковые заболевания — микозы.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Источниками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заражения могут быть как внешняя среда (почва, растения и пр.), так и больные люди, домашние животные.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Заражение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происходит через поврежденную кожу, желудочно-кишечный тракт, дыхательные пути.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тому же на коже человека, в верхних дыхательных путях, в наружных гениталиях, в ЖКТ постоянно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сапрофируют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потенциальные возбудители ряда микозов, особенно — дрожжевые грибы 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Решающим условием превращения сапрофитной флоры в патогенную является падение сопротивляемости организма при иммунодефицитах (тяжелые заболевания, применение гормонов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цитостатиков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некоторых антибиотиков).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г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941168"/>
            <a:ext cx="2392731" cy="1632074"/>
          </a:xfrm>
          <a:prstGeom prst="rect">
            <a:avLst/>
          </a:prstGeom>
        </p:spPr>
      </p:pic>
      <p:pic>
        <p:nvPicPr>
          <p:cNvPr id="5" name="Рисунок 4" descr="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97152"/>
            <a:ext cx="525658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1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8204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Возбудителями грибковых заболеваний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могут фигурировать патогенные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грибы 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дерматофиты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дерматомицеты, бластомицеты и др. </a:t>
            </a:r>
          </a:p>
          <a:p>
            <a:pPr marL="342900"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зависимости от вида гриба различают и грибковые заболевания эпидермофитии, трихофитии, микроспории, кандидозы, аспергиллезы (возбудители плесневые грибы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зависимости от локализации микозы принято делить на две группы.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Поверхностные микозы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поражения кожи, ногтей, волос, внешних слизистых (полости рта, глотки, глаз, наружных половых органов и др.). Поверхностные микозы более распространены и становятся причиной 4—10 % первичных обращений к дерматологу.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вызываются дерматомицетами (возбудителями эпидермофитии, трихофитии, микроспории и др.), дрожжевыми грибами (возбудителями кандидозов), плесневыми грибами (возбудителями аспергиллеза и др.).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869160"/>
            <a:ext cx="2392731" cy="1584176"/>
          </a:xfrm>
          <a:prstGeom prst="rect">
            <a:avLst/>
          </a:prstGeom>
        </p:spPr>
      </p:pic>
      <p:pic>
        <p:nvPicPr>
          <p:cNvPr id="5" name="Рисунок 4" descr="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97152"/>
            <a:ext cx="525658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1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820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500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Системные (или глубокие)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микозы проявляются поражением внутренних органов — легких, печени, костно-суставного аппарата, лимфатических узлов, ЖКТ, мозга и его оболочек,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генерализованным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процессом по типу сепсиса.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микозы встречаются гораздо реже и трудно поддаются терапии.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половины из них (по некоторых данным, до 75 %) — результат активизации сапрофитных дрожжевых грибов.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Гораздо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реже системные микозы вызываются более специфичными для них грибами — возбудителями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кокцидиоидоза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криптококкоза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споротрихоза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гистоплазмоза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бластоплазмоза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509120"/>
            <a:ext cx="2392731" cy="1584176"/>
          </a:xfrm>
          <a:prstGeom prst="rect">
            <a:avLst/>
          </a:prstGeom>
        </p:spPr>
      </p:pic>
      <p:pic>
        <p:nvPicPr>
          <p:cNvPr id="5" name="Рисунок 4" descr="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437112"/>
            <a:ext cx="525658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1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856895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Классификация противогрибковых средств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1.Азолы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(имидазолы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триазолы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Клотримазол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кандид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Кетоконазол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низорал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Эконазол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гино-певарил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Миконазол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Изоконазол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травоген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Бифоназол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микоспор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Итраконазол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ирунин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Флуконазол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дифлюкан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микосист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микомакс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флюкостат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Вориконазол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Аллиламины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Тербинафин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ламизил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Нафтифин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экзодерил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Антибиотики-полиены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Нистатин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Натамицин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пимафуцин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Амфотерицин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</a:t>
            </a:r>
          </a:p>
          <a:p>
            <a:pPr marL="342900" indent="-3429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4.Эхинокандины</a:t>
            </a:r>
          </a:p>
          <a:p>
            <a:pPr marL="342900" indent="-342900"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Каспофунгин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кансидас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Микафунгин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микамин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5.Препараты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других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</a:t>
            </a:r>
          </a:p>
          <a:p>
            <a:pPr marL="342900" indent="-342900"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Аморолфин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лоцерил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Циклопирокс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батрафен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Хлорнитрофенол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нитрофунгин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5445224"/>
            <a:ext cx="1137686" cy="827982"/>
          </a:xfrm>
          <a:prstGeom prst="rect">
            <a:avLst/>
          </a:prstGeom>
        </p:spPr>
      </p:pic>
      <p:pic>
        <p:nvPicPr>
          <p:cNvPr id="6" name="Рисунок 5" descr="н.jpg"/>
          <p:cNvPicPr>
            <a:picLocks noChangeAspect="1"/>
          </p:cNvPicPr>
          <p:nvPr/>
        </p:nvPicPr>
        <p:blipFill>
          <a:blip r:embed="rId3" cstate="print"/>
          <a:srcRect l="13063" r="11822"/>
          <a:stretch>
            <a:fillRect/>
          </a:stretch>
        </p:blipFill>
        <p:spPr>
          <a:xfrm>
            <a:off x="7956376" y="1268760"/>
            <a:ext cx="1043619" cy="1389361"/>
          </a:xfrm>
          <a:prstGeom prst="rect">
            <a:avLst/>
          </a:prstGeom>
        </p:spPr>
      </p:pic>
      <p:pic>
        <p:nvPicPr>
          <p:cNvPr id="7" name="Рисунок 6" descr="э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196752"/>
            <a:ext cx="1512168" cy="1080120"/>
          </a:xfrm>
          <a:prstGeom prst="rect">
            <a:avLst/>
          </a:prstGeom>
        </p:spPr>
      </p:pic>
      <p:pic>
        <p:nvPicPr>
          <p:cNvPr id="9" name="Рисунок 8" descr="з.jpg"/>
          <p:cNvPicPr>
            <a:picLocks noChangeAspect="1"/>
          </p:cNvPicPr>
          <p:nvPr/>
        </p:nvPicPr>
        <p:blipFill>
          <a:blip r:embed="rId5" cstate="print"/>
          <a:srcRect l="18500" r="20469"/>
          <a:stretch>
            <a:fillRect/>
          </a:stretch>
        </p:blipFill>
        <p:spPr>
          <a:xfrm>
            <a:off x="7812360" y="3861048"/>
            <a:ext cx="984395" cy="1512168"/>
          </a:xfrm>
          <a:prstGeom prst="rect">
            <a:avLst/>
          </a:prstGeom>
        </p:spPr>
      </p:pic>
      <p:pic>
        <p:nvPicPr>
          <p:cNvPr id="10" name="Рисунок 9" descr="ми.jpg"/>
          <p:cNvPicPr>
            <a:picLocks noChangeAspect="1"/>
          </p:cNvPicPr>
          <p:nvPr/>
        </p:nvPicPr>
        <p:blipFill>
          <a:blip r:embed="rId6" cstate="print"/>
          <a:srcRect l="6300" t="25850" r="8651" b="32150"/>
          <a:stretch>
            <a:fillRect/>
          </a:stretch>
        </p:blipFill>
        <p:spPr>
          <a:xfrm>
            <a:off x="3275856" y="1484784"/>
            <a:ext cx="1656184" cy="936104"/>
          </a:xfrm>
          <a:prstGeom prst="rect">
            <a:avLst/>
          </a:prstGeom>
        </p:spPr>
      </p:pic>
      <p:pic>
        <p:nvPicPr>
          <p:cNvPr id="11" name="Рисунок 10" descr="в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0540" y="2852936"/>
            <a:ext cx="1533460" cy="845641"/>
          </a:xfrm>
          <a:prstGeom prst="rect">
            <a:avLst/>
          </a:prstGeom>
        </p:spPr>
      </p:pic>
      <p:pic>
        <p:nvPicPr>
          <p:cNvPr id="12" name="Рисунок 11" descr="пим.jpg"/>
          <p:cNvPicPr>
            <a:picLocks noChangeAspect="1"/>
          </p:cNvPicPr>
          <p:nvPr/>
        </p:nvPicPr>
        <p:blipFill>
          <a:blip r:embed="rId8" cstate="print"/>
          <a:srcRect l="11468" r="12078"/>
          <a:stretch>
            <a:fillRect/>
          </a:stretch>
        </p:blipFill>
        <p:spPr>
          <a:xfrm>
            <a:off x="7596336" y="5589240"/>
            <a:ext cx="1440160" cy="1059582"/>
          </a:xfrm>
          <a:prstGeom prst="rect">
            <a:avLst/>
          </a:prstGeom>
        </p:spPr>
      </p:pic>
      <p:pic>
        <p:nvPicPr>
          <p:cNvPr id="13" name="Рисунок 12" descr="ка.jpg"/>
          <p:cNvPicPr>
            <a:picLocks noChangeAspect="1"/>
          </p:cNvPicPr>
          <p:nvPr/>
        </p:nvPicPr>
        <p:blipFill>
          <a:blip r:embed="rId9" cstate="print"/>
          <a:srcRect l="28350" t="9051" r="25451" b="8001"/>
          <a:stretch>
            <a:fillRect/>
          </a:stretch>
        </p:blipFill>
        <p:spPr>
          <a:xfrm>
            <a:off x="6732240" y="3861048"/>
            <a:ext cx="762009" cy="1368152"/>
          </a:xfrm>
          <a:prstGeom prst="rect">
            <a:avLst/>
          </a:prstGeom>
        </p:spPr>
      </p:pic>
      <p:pic>
        <p:nvPicPr>
          <p:cNvPr id="14" name="Рисунок 13" descr="бб.jpeg"/>
          <p:cNvPicPr>
            <a:picLocks noChangeAspect="1"/>
          </p:cNvPicPr>
          <p:nvPr/>
        </p:nvPicPr>
        <p:blipFill>
          <a:blip r:embed="rId10" cstate="print"/>
          <a:srcRect l="16401" t="2751" r="17450"/>
          <a:stretch>
            <a:fillRect/>
          </a:stretch>
        </p:blipFill>
        <p:spPr>
          <a:xfrm>
            <a:off x="6732240" y="2348880"/>
            <a:ext cx="783678" cy="1152128"/>
          </a:xfrm>
          <a:prstGeom prst="rect">
            <a:avLst/>
          </a:prstGeom>
        </p:spPr>
      </p:pic>
      <p:pic>
        <p:nvPicPr>
          <p:cNvPr id="16" name="Рисунок 15" descr="ф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48264" y="1052736"/>
            <a:ext cx="906926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механизме действия большинства противогрибковых препаратов является их способность тормозить синтез или взаимодействовать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эргостеролом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обязательным компонентом клеточных мембран грибов.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человека и животных эту роль выполняют эфиры холестерина, вследствие чего противогрибковые средства обладают весьма высокой избирательностью действия именно на грибы.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препарата для лечения микоза зависит от природы возбудителя, локализации процесса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фармакокинетики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вещества.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поверхностных микозах с вовлечением придатков кожи (ногтевые ложа, ногтевые пластинки, волосы) имеет важное значение способность препаратов проникать в эти ткани, накапливаться в них и длительно удерживаться, в том числе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пероральном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приеме и после того, как прием уже прекращен.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5445224"/>
            <a:ext cx="1137686" cy="827982"/>
          </a:xfrm>
          <a:prstGeom prst="rect">
            <a:avLst/>
          </a:prstGeom>
        </p:spPr>
      </p:pic>
      <p:pic>
        <p:nvPicPr>
          <p:cNvPr id="6" name="Рисунок 5" descr="н.jpg"/>
          <p:cNvPicPr>
            <a:picLocks noChangeAspect="1"/>
          </p:cNvPicPr>
          <p:nvPr/>
        </p:nvPicPr>
        <p:blipFill>
          <a:blip r:embed="rId3" cstate="print"/>
          <a:srcRect l="13063" r="11822"/>
          <a:stretch>
            <a:fillRect/>
          </a:stretch>
        </p:blipFill>
        <p:spPr>
          <a:xfrm>
            <a:off x="4860032" y="5013176"/>
            <a:ext cx="1043619" cy="1389361"/>
          </a:xfrm>
          <a:prstGeom prst="rect">
            <a:avLst/>
          </a:prstGeom>
        </p:spPr>
      </p:pic>
      <p:pic>
        <p:nvPicPr>
          <p:cNvPr id="7" name="Рисунок 6" descr="э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157192"/>
            <a:ext cx="1512168" cy="1080120"/>
          </a:xfrm>
          <a:prstGeom prst="rect">
            <a:avLst/>
          </a:prstGeom>
        </p:spPr>
      </p:pic>
      <p:pic>
        <p:nvPicPr>
          <p:cNvPr id="12" name="Рисунок 11" descr="пим.jpg"/>
          <p:cNvPicPr>
            <a:picLocks noChangeAspect="1"/>
          </p:cNvPicPr>
          <p:nvPr/>
        </p:nvPicPr>
        <p:blipFill>
          <a:blip r:embed="rId5" cstate="print"/>
          <a:srcRect l="11468" r="12078"/>
          <a:stretch>
            <a:fillRect/>
          </a:stretch>
        </p:blipFill>
        <p:spPr>
          <a:xfrm>
            <a:off x="7524328" y="5085184"/>
            <a:ext cx="1440160" cy="1059582"/>
          </a:xfrm>
          <a:prstGeom prst="rect">
            <a:avLst/>
          </a:prstGeom>
        </p:spPr>
      </p:pic>
      <p:pic>
        <p:nvPicPr>
          <p:cNvPr id="14" name="Рисунок 13" descr="бб.jpeg"/>
          <p:cNvPicPr>
            <a:picLocks noChangeAspect="1"/>
          </p:cNvPicPr>
          <p:nvPr/>
        </p:nvPicPr>
        <p:blipFill>
          <a:blip r:embed="rId6" cstate="print"/>
          <a:srcRect l="16401" t="2751" r="17450"/>
          <a:stretch>
            <a:fillRect/>
          </a:stretch>
        </p:blipFill>
        <p:spPr>
          <a:xfrm>
            <a:off x="2555776" y="5013176"/>
            <a:ext cx="783678" cy="1152128"/>
          </a:xfrm>
          <a:prstGeom prst="rect">
            <a:avLst/>
          </a:prstGeom>
        </p:spPr>
      </p:pic>
      <p:pic>
        <p:nvPicPr>
          <p:cNvPr id="16" name="Рисунок 15" descr="ф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5013176"/>
            <a:ext cx="906926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АЗОЛЫ (ПРОИЗВОДНЫЕ ИМИДАЗОЛА И ТРИАЗОЛА)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препарат этой группы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кетоконазол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был введен в практику в 1980-х гг. ХХ 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Сейчас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азолов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наиболее представительной.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Азолы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обладают широким спектром противогрибкового действия, активны в отношении большинства дерматомицетов, грибов 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Триазолы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имеют более широкий спектр (особенно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вориконазол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к ним чувствительны возбудители системных микозов.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мидазольные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производные оказывают также антибактериальное действие на различные виды стафилококка, стрептококка и бактероиды, что способствует излечению микозов, осложненных чувствительной микробной флорой.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Препараты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высокоэффективны как при местном, так и при резорбтивном применении, хорошо переносятся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н.jpg"/>
          <p:cNvPicPr>
            <a:picLocks noChangeAspect="1"/>
          </p:cNvPicPr>
          <p:nvPr/>
        </p:nvPicPr>
        <p:blipFill>
          <a:blip r:embed="rId2" cstate="print"/>
          <a:srcRect l="13063" r="11822"/>
          <a:stretch>
            <a:fillRect/>
          </a:stretch>
        </p:blipFill>
        <p:spPr>
          <a:xfrm>
            <a:off x="7740352" y="4581128"/>
            <a:ext cx="1224136" cy="2087836"/>
          </a:xfrm>
          <a:prstGeom prst="rect">
            <a:avLst/>
          </a:prstGeom>
        </p:spPr>
      </p:pic>
      <p:pic>
        <p:nvPicPr>
          <p:cNvPr id="7" name="Рисунок 6" descr="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941168"/>
            <a:ext cx="1975502" cy="1275571"/>
          </a:xfrm>
          <a:prstGeom prst="rect">
            <a:avLst/>
          </a:prstGeom>
        </p:spPr>
      </p:pic>
      <p:pic>
        <p:nvPicPr>
          <p:cNvPr id="11" name="Рисунок 10" descr="в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797152"/>
            <a:ext cx="1800200" cy="1407309"/>
          </a:xfrm>
          <a:prstGeom prst="rect">
            <a:avLst/>
          </a:prstGeom>
        </p:spPr>
      </p:pic>
      <p:pic>
        <p:nvPicPr>
          <p:cNvPr id="17" name="Рисунок 16" descr="дио.jpg"/>
          <p:cNvPicPr>
            <a:picLocks noChangeAspect="1"/>
          </p:cNvPicPr>
          <p:nvPr/>
        </p:nvPicPr>
        <p:blipFill>
          <a:blip r:embed="rId5" cstate="print"/>
          <a:srcRect l="1963" t="16459" r="45275" b="4792"/>
          <a:stretch>
            <a:fillRect/>
          </a:stretch>
        </p:blipFill>
        <p:spPr>
          <a:xfrm>
            <a:off x="4067944" y="4797152"/>
            <a:ext cx="1645516" cy="1376481"/>
          </a:xfrm>
          <a:prstGeom prst="rect">
            <a:avLst/>
          </a:prstGeom>
        </p:spPr>
      </p:pic>
      <p:pic>
        <p:nvPicPr>
          <p:cNvPr id="18" name="Рисунок 17" descr="иру.jpg"/>
          <p:cNvPicPr>
            <a:picLocks noChangeAspect="1"/>
          </p:cNvPicPr>
          <p:nvPr/>
        </p:nvPicPr>
        <p:blipFill>
          <a:blip r:embed="rId6" cstate="print"/>
          <a:srcRect r="55032" b="22835"/>
          <a:stretch>
            <a:fillRect/>
          </a:stretch>
        </p:blipFill>
        <p:spPr>
          <a:xfrm>
            <a:off x="107504" y="4869160"/>
            <a:ext cx="180020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Резистентность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грибов развивается медленно или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возникает.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системного действия с целью резорбтивного лечения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грибковых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инфекций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разной локализации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азолы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выпускают в таблетках,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капсулах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кетоконазол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итраконазол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флуконазол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вориконазол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растворе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внутривенного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введения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флуконазол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вориконазол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местного применения выпускаются мази, кремы, водные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спиртовые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растворы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шампуни, аэрозоли, вагинальные свечи 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таблетки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клотримазол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миконазол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бифоназол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кетоконазол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др.).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н.jpg"/>
          <p:cNvPicPr>
            <a:picLocks noChangeAspect="1"/>
          </p:cNvPicPr>
          <p:nvPr/>
        </p:nvPicPr>
        <p:blipFill>
          <a:blip r:embed="rId2" cstate="print"/>
          <a:srcRect l="13063" r="11822"/>
          <a:stretch>
            <a:fillRect/>
          </a:stretch>
        </p:blipFill>
        <p:spPr>
          <a:xfrm>
            <a:off x="7164288" y="3068960"/>
            <a:ext cx="1800863" cy="3261569"/>
          </a:xfrm>
          <a:prstGeom prst="rect">
            <a:avLst/>
          </a:prstGeom>
        </p:spPr>
      </p:pic>
      <p:pic>
        <p:nvPicPr>
          <p:cNvPr id="7" name="Рисунок 6" descr="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5013176"/>
            <a:ext cx="2448272" cy="1491595"/>
          </a:xfrm>
          <a:prstGeom prst="rect">
            <a:avLst/>
          </a:prstGeom>
        </p:spPr>
      </p:pic>
      <p:pic>
        <p:nvPicPr>
          <p:cNvPr id="10" name="Рисунок 9" descr="ми.jpg"/>
          <p:cNvPicPr>
            <a:picLocks noChangeAspect="1"/>
          </p:cNvPicPr>
          <p:nvPr/>
        </p:nvPicPr>
        <p:blipFill>
          <a:blip r:embed="rId4" cstate="print"/>
          <a:srcRect l="6300" t="25850" r="8651" b="32150"/>
          <a:stretch>
            <a:fillRect/>
          </a:stretch>
        </p:blipFill>
        <p:spPr>
          <a:xfrm>
            <a:off x="3923928" y="5229200"/>
            <a:ext cx="2592288" cy="1280143"/>
          </a:xfrm>
          <a:prstGeom prst="rect">
            <a:avLst/>
          </a:prstGeom>
        </p:spPr>
      </p:pic>
      <p:pic>
        <p:nvPicPr>
          <p:cNvPr id="11" name="Рисунок 10" descr="в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356992"/>
            <a:ext cx="2520280" cy="1667799"/>
          </a:xfrm>
          <a:prstGeom prst="rect">
            <a:avLst/>
          </a:prstGeom>
        </p:spPr>
      </p:pic>
      <p:pic>
        <p:nvPicPr>
          <p:cNvPr id="17" name="Рисунок 16" descr="дио.jpg"/>
          <p:cNvPicPr>
            <a:picLocks noChangeAspect="1"/>
          </p:cNvPicPr>
          <p:nvPr/>
        </p:nvPicPr>
        <p:blipFill>
          <a:blip r:embed="rId6" cstate="print"/>
          <a:srcRect l="1963" t="16459" r="45275" b="4792"/>
          <a:stretch>
            <a:fillRect/>
          </a:stretch>
        </p:blipFill>
        <p:spPr>
          <a:xfrm>
            <a:off x="2411760" y="3284984"/>
            <a:ext cx="2144238" cy="1512168"/>
          </a:xfrm>
          <a:prstGeom prst="rect">
            <a:avLst/>
          </a:prstGeom>
        </p:spPr>
      </p:pic>
      <p:pic>
        <p:nvPicPr>
          <p:cNvPr id="18" name="Рисунок 17" descr="иру.jpg"/>
          <p:cNvPicPr>
            <a:picLocks noChangeAspect="1"/>
          </p:cNvPicPr>
          <p:nvPr/>
        </p:nvPicPr>
        <p:blipFill>
          <a:blip r:embed="rId7" cstate="print"/>
          <a:srcRect r="55032" b="22835"/>
          <a:stretch>
            <a:fillRect/>
          </a:stretch>
        </p:blipFill>
        <p:spPr>
          <a:xfrm>
            <a:off x="179512" y="3356992"/>
            <a:ext cx="184635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75963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Побочное действие.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местном применении побочные реакции практически отсутствуют, лишь изредка возникает раздражение и аллергическая сыпь.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системном лечении побочные эффекты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разнообразны,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чаще наблюдаются тошнота, боль в животе, понос, головокружение; при внутривенном введении при тяжелых системных микозах (пневмония, менингит, сепсис и др.) могут возникать флебиты, рвота, аритмии, острые аллергические реакции.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Азолы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ингибируют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цитохром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Р-450 как в клетках гриба (отчасти с этим связано нарушение синтеза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эргостерола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так 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гепатоцитах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больного; к тому же они взаимодействуют с другими лекарствами,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биотрансформация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которых осуществляется с участием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цитохрома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Р-450. Поэтому при системном применении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азолов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необходимо контролировать функцию печени.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Имидазолы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кетоконазол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редко другие) могут оказывать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антиандрогенное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действие за счет нарушения выработки тестостерона.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Триазолы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реже вызывают побочные эффекты. Препараты группы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азолов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противопоказаны беременным женщинам и кормящим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матерям.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3068960"/>
            <a:ext cx="1865790" cy="1152128"/>
          </a:xfrm>
          <a:prstGeom prst="rect">
            <a:avLst/>
          </a:prstGeom>
        </p:spPr>
      </p:pic>
      <p:pic>
        <p:nvPicPr>
          <p:cNvPr id="17" name="Рисунок 16" descr="дио.jpg"/>
          <p:cNvPicPr>
            <a:picLocks noChangeAspect="1"/>
          </p:cNvPicPr>
          <p:nvPr/>
        </p:nvPicPr>
        <p:blipFill>
          <a:blip r:embed="rId3" cstate="print"/>
          <a:srcRect l="1963" t="16459" r="45275" b="4792"/>
          <a:stretch>
            <a:fillRect/>
          </a:stretch>
        </p:blipFill>
        <p:spPr>
          <a:xfrm>
            <a:off x="7296492" y="5517232"/>
            <a:ext cx="1667995" cy="1176310"/>
          </a:xfrm>
          <a:prstGeom prst="rect">
            <a:avLst/>
          </a:prstGeom>
        </p:spPr>
      </p:pic>
      <p:pic>
        <p:nvPicPr>
          <p:cNvPr id="18" name="Рисунок 17" descr="иру.jpg"/>
          <p:cNvPicPr>
            <a:picLocks noChangeAspect="1"/>
          </p:cNvPicPr>
          <p:nvPr/>
        </p:nvPicPr>
        <p:blipFill>
          <a:blip r:embed="rId4" cstate="print"/>
          <a:srcRect r="55032" b="22835"/>
          <a:stretch>
            <a:fillRect/>
          </a:stretch>
        </p:blipFill>
        <p:spPr>
          <a:xfrm>
            <a:off x="7380312" y="4365104"/>
            <a:ext cx="1579104" cy="1052736"/>
          </a:xfrm>
          <a:prstGeom prst="rect">
            <a:avLst/>
          </a:prstGeom>
        </p:spPr>
      </p:pic>
      <p:pic>
        <p:nvPicPr>
          <p:cNvPr id="9" name="Рисунок 8" descr="н.jpg"/>
          <p:cNvPicPr>
            <a:picLocks noChangeAspect="1"/>
          </p:cNvPicPr>
          <p:nvPr/>
        </p:nvPicPr>
        <p:blipFill>
          <a:blip r:embed="rId5" cstate="print"/>
          <a:srcRect l="13063" r="11822"/>
          <a:stretch>
            <a:fillRect/>
          </a:stretch>
        </p:blipFill>
        <p:spPr>
          <a:xfrm>
            <a:off x="7524328" y="908720"/>
            <a:ext cx="1368815" cy="20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820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ФЛУКОНАЗОЛ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обладает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высокоспецифичным действием, ингибируя активность ферментов грибов, зависимых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цитохрома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Р450. Блокирует превращение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ланостерола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клеток грибов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эргостерол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увеличивает проницаемость клеточной мембраны, нарушает ее рост и репликацию.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Флуконазол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являясь высокоизбирательным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цитохрома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Р450 грибов, практически не угнетает эти ферменты в организме человека (в сравнении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итраконазолом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клотримазолом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эконазолом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кетоконазолом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меньшей степени подавляет зависимые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цитохрома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Р450 окислительные процессы в микросомах печени человека).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обладает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антиандрогенной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активностью.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Активен при оппортунистических микозах,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генерализованные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формы кандидоза на фоне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иммунодепрессии, менингит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энцефалит),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Microsporum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Trichophyton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при эндемических микозах, вызванных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Blastomyces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dermatidis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Histoplasma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capsulatum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 т.ч. при иммунодепрессии).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ио.jpg"/>
          <p:cNvPicPr>
            <a:picLocks noChangeAspect="1"/>
          </p:cNvPicPr>
          <p:nvPr/>
        </p:nvPicPr>
        <p:blipFill>
          <a:blip r:embed="rId2" cstate="print"/>
          <a:srcRect l="1963" t="16459" r="45275" b="4792"/>
          <a:stretch>
            <a:fillRect/>
          </a:stretch>
        </p:blipFill>
        <p:spPr>
          <a:xfrm>
            <a:off x="7296492" y="5517232"/>
            <a:ext cx="1667995" cy="11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АНТИГЕЛЬМИНТНЫЕ СРЕДСТВА- это лекарственные средства, избирательно действующие на определенные виды гельминтов, вызывающие гибель паразитов и используемые для лечения гельминтозов различной локализации.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организм человека гельминты проникают в форме яиц и личинок через рот с пищей, водой, грязными руками.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счет выделения токсических метаболитов и механическим путем гельминты наносят большой вред организму, особенно детскому.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Длительно текущие гельминтозы могут сопровождаться развитием анемии, нарушением нервной деятельности, желудочно-кишечными расстройствами и некоторыми более тяжелыми изменениями.</a:t>
            </a:r>
          </a:p>
        </p:txBody>
      </p:sp>
      <p:pic>
        <p:nvPicPr>
          <p:cNvPr id="3" name="Рисунок 2" descr="глистные-заболевания.jpg"/>
          <p:cNvPicPr>
            <a:picLocks noChangeAspect="1"/>
          </p:cNvPicPr>
          <p:nvPr/>
        </p:nvPicPr>
        <p:blipFill>
          <a:blip r:embed="rId2" cstate="print"/>
          <a:srcRect t="14001" b="44240"/>
          <a:stretch>
            <a:fillRect/>
          </a:stretch>
        </p:blipFill>
        <p:spPr>
          <a:xfrm>
            <a:off x="1259632" y="5129808"/>
            <a:ext cx="666750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66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6409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Показания препарата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Флуконазол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криптококкоз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включая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криптококковый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менингит и другие локализации данной инфекции (в т.ч. легкие, кожа), как у больных с нормальным иммунным ответом, так и у больных с различными формами иммунодепрессии (в т.ч. у больных СПИД, при трансплантации органов);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генерализованный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кандидоз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(инфекции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брюшины, эндокарда, глаз, дыхательных и мочевых путей).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кандидоз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слизистых оболочек, в т.ч. полости рта и глотки (в т.ч. атрофический кандидоз полости рта, связанный с ношением зубных протезов), пищевода,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неинвазивные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бронхо-легочные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кандидозы,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кандидозы кожи;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генитальный кандидоз: вагинальный кандидоз (острый и хронический рецидивирующий), профилактическое применение с целью уменьшения частоты рецидивов вагинального кандидоза (3 и более эпизодов в год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ио.jpg"/>
          <p:cNvPicPr>
            <a:picLocks noChangeAspect="1"/>
          </p:cNvPicPr>
          <p:nvPr/>
        </p:nvPicPr>
        <p:blipFill>
          <a:blip r:embed="rId2" cstate="print"/>
          <a:srcRect l="1963" t="16459" r="45275" b="4792"/>
          <a:stretch>
            <a:fillRect/>
          </a:stretch>
        </p:blipFill>
        <p:spPr>
          <a:xfrm>
            <a:off x="4211960" y="5445224"/>
            <a:ext cx="1667995" cy="11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88204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грибковых инфекций у больных со злокачественными новообразованиями, которые предрасположены к таким инфекциям в результате химиотерапии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цитостатиками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лучевой терапии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микозы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кожи, включая микозы стоп, тела, паховой области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отрубевидный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(разноцветный лишай)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онихомикоз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кандидоз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кожи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глубокие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эндемические микозы, включая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кокцидиоидомикоз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гистоплазмоз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 больных с нормальным иммунитетом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Противопоказания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применению: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повышенная чувствительность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препарату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одновременный прием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терфенадина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возраст до 4 лет.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ио.jpg"/>
          <p:cNvPicPr>
            <a:picLocks noChangeAspect="1"/>
          </p:cNvPicPr>
          <p:nvPr/>
        </p:nvPicPr>
        <p:blipFill>
          <a:blip r:embed="rId2" cstate="print"/>
          <a:srcRect l="1963" t="16459" r="45275" b="4792"/>
          <a:stretch>
            <a:fillRect/>
          </a:stretch>
        </p:blipFill>
        <p:spPr>
          <a:xfrm>
            <a:off x="5436096" y="4581128"/>
            <a:ext cx="2670772" cy="188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820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Побочные эффекты: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снижения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аппетита, изменение вкуса, тошнота, диарея, метеоризм, боль в животе, рвота, абдоминальные боли; редко - нарушение функции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печени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головная боль, головокружение, чрезмерная утомляемость; редко - судороги.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редко - лейкопения,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тромбоцитопения,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нейтропения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агранулоцитоз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Аллергические реакции: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кожная сыпь;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увеличение продолжительности интервала QT, мерцание/трепетание желудочков.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ио.jpg"/>
          <p:cNvPicPr>
            <a:picLocks noChangeAspect="1"/>
          </p:cNvPicPr>
          <p:nvPr/>
        </p:nvPicPr>
        <p:blipFill>
          <a:blip r:embed="rId2" cstate="print"/>
          <a:srcRect l="1963" t="16459" r="45275" b="4792"/>
          <a:stretch>
            <a:fillRect/>
          </a:stretch>
        </p:blipFill>
        <p:spPr>
          <a:xfrm>
            <a:off x="5364088" y="4005064"/>
            <a:ext cx="2670772" cy="1883492"/>
          </a:xfrm>
          <a:prstGeom prst="rect">
            <a:avLst/>
          </a:prstGeom>
        </p:spPr>
      </p:pic>
      <p:pic>
        <p:nvPicPr>
          <p:cNvPr id="4" name="Рисунок 3" descr="коз.jpg"/>
          <p:cNvPicPr>
            <a:picLocks noChangeAspect="1"/>
          </p:cNvPicPr>
          <p:nvPr/>
        </p:nvPicPr>
        <p:blipFill>
          <a:blip r:embed="rId3" cstate="print"/>
          <a:srcRect l="9838" t="16869" r="9051" b="17938"/>
          <a:stretch>
            <a:fillRect/>
          </a:stretch>
        </p:blipFill>
        <p:spPr>
          <a:xfrm>
            <a:off x="1259632" y="3717032"/>
            <a:ext cx="303968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Кетоконазол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оказывает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фунгицидное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фунгистатическое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действие.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отношении возбудителя разноцветного лишая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Malassezia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furfur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возбудителей некоторых дерматомикозов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Trichophyton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Epidermophyton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floccosum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Microsporum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возбудителей кандидоза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Candida),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также возбудителей системных микозов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Cryptococcus).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Активен также в отношении грамположительных кокков: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Staphylococcus spp., Streptococcus spp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Показания  к применению: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наружного применения: лечение и профилактика грибковых поражений кожи волосистой части головы;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дерматомикоз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гладкой кожи;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паховая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эпидермофития;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эпидермофития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кистей и стоп, кандидоз кожи.</a:t>
            </a:r>
          </a:p>
          <a:p>
            <a:endParaRPr lang="en-US" sz="2000" dirty="0"/>
          </a:p>
        </p:txBody>
      </p:sp>
      <p:pic>
        <p:nvPicPr>
          <p:cNvPr id="6" name="Рисунок 5" descr="н.jpg"/>
          <p:cNvPicPr>
            <a:picLocks noChangeAspect="1"/>
          </p:cNvPicPr>
          <p:nvPr/>
        </p:nvPicPr>
        <p:blipFill>
          <a:blip r:embed="rId2" cstate="print"/>
          <a:srcRect l="13063" r="11822"/>
          <a:stretch>
            <a:fillRect/>
          </a:stretch>
        </p:blipFill>
        <p:spPr>
          <a:xfrm>
            <a:off x="6948264" y="3645024"/>
            <a:ext cx="1800200" cy="2824719"/>
          </a:xfrm>
          <a:prstGeom prst="rect">
            <a:avLst/>
          </a:prstGeom>
        </p:spPr>
      </p:pic>
      <p:pic>
        <p:nvPicPr>
          <p:cNvPr id="8" name="Рисунок 7" descr="зор.jpg"/>
          <p:cNvPicPr>
            <a:picLocks noChangeAspect="1"/>
          </p:cNvPicPr>
          <p:nvPr/>
        </p:nvPicPr>
        <p:blipFill>
          <a:blip r:embed="rId3" cstate="print"/>
          <a:srcRect l="15960" t="24800" r="12641" b="25850"/>
          <a:stretch>
            <a:fillRect/>
          </a:stretch>
        </p:blipFill>
        <p:spPr>
          <a:xfrm>
            <a:off x="2699792" y="4581128"/>
            <a:ext cx="3600400" cy="187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85689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местного применения: лечение острого и хронического рецидивирующего вагинального кандидоза;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грибковых инфекций влагалища при пониженной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резистентности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организма и на фоне лечения антибактериальными средствами и другими препаратами, нарушающими нормальную микрофлору влагалища.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приема внутрь (при недоступности и непереносимости других методов терапии):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бластомикоз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гистоплазмоз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Хромомикоз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Противопоказан к применению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беременности и в период лактации (грудного вскармливания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выраженных нарушениях функции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печени и почек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в возрасте до 3 лет.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4" name="Рисунок 3" descr="тк.jpg"/>
          <p:cNvPicPr>
            <a:picLocks noChangeAspect="1"/>
          </p:cNvPicPr>
          <p:nvPr/>
        </p:nvPicPr>
        <p:blipFill>
          <a:blip r:embed="rId2" cstate="print"/>
          <a:srcRect t="9434" b="8805"/>
          <a:stretch>
            <a:fillRect/>
          </a:stretch>
        </p:blipFill>
        <p:spPr>
          <a:xfrm>
            <a:off x="4572000" y="4653136"/>
            <a:ext cx="3528392" cy="19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Побочные эффекты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многочисленны при резорбтивном действии: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головная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боль, головокружение, парестезии, сонливость, повышенная возбудимость, бессонница, тревога, утомляемость, общая слабость,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обратимое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внутричерепного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давления, ортостатическая гипотензия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тошнота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боль в животе, диарея, нарушение функции печени, рвота, диспепсия, запор, сухость во рту,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вздутие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живота, изменение цвета языка, токсический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гепатит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непереносимость алкоголя,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анорексия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гиперлипидемия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повышение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аппетита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миалгия,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артралгия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носовое кровотечение и др.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к.jpg"/>
          <p:cNvPicPr>
            <a:picLocks noChangeAspect="1"/>
          </p:cNvPicPr>
          <p:nvPr/>
        </p:nvPicPr>
        <p:blipFill>
          <a:blip r:embed="rId2" cstate="print"/>
          <a:srcRect t="9434" b="8805"/>
          <a:stretch>
            <a:fillRect/>
          </a:stretch>
        </p:blipFill>
        <p:spPr>
          <a:xfrm>
            <a:off x="4572000" y="4221088"/>
            <a:ext cx="3528392" cy="19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АЛЛИЛАМИНЫ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тербинафин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ламизил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нафтифин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экзодерил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— производные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N-метилнафталина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Отличаясь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строению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азолов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подавляют, подобно им, синтез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эргостерола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формирование клеточных мембран грибов.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Аллиламины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действуют на ранней стадии синтеза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эргостерола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ингибируют фермент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скваленэпоксидазу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результате чего в грибковой клетке накапливается промежуточный продукт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сквален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 вызывает гибель клетки.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Обладают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фунгицидным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действием и довольно широким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спектром.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Подавляют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рост и вызывают гибель возбудителей дерматомикозов (эпидермофитии, трихофитии, микроспории, фавуса), а также дрожжевых грибов 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некоторых других.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возбудителей системных микозов существенного действия не оказывают.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з.jpg"/>
          <p:cNvPicPr>
            <a:picLocks noChangeAspect="1"/>
          </p:cNvPicPr>
          <p:nvPr/>
        </p:nvPicPr>
        <p:blipFill>
          <a:blip r:embed="rId2" cstate="print"/>
          <a:srcRect l="18500" r="20469"/>
          <a:stretch>
            <a:fillRect/>
          </a:stretch>
        </p:blipFill>
        <p:spPr>
          <a:xfrm>
            <a:off x="7524328" y="4509120"/>
            <a:ext cx="1416443" cy="2175854"/>
          </a:xfrm>
          <a:prstGeom prst="rect">
            <a:avLst/>
          </a:prstGeom>
        </p:spPr>
      </p:pic>
      <p:pic>
        <p:nvPicPr>
          <p:cNvPr id="17" name="Рисунок 16" descr="лами.jpg"/>
          <p:cNvPicPr>
            <a:picLocks noChangeAspect="1"/>
          </p:cNvPicPr>
          <p:nvPr/>
        </p:nvPicPr>
        <p:blipFill>
          <a:blip r:embed="rId3" cstate="print"/>
          <a:srcRect l="8082" t="10788" r="9078"/>
          <a:stretch>
            <a:fillRect/>
          </a:stretch>
        </p:blipFill>
        <p:spPr>
          <a:xfrm>
            <a:off x="4932040" y="4869160"/>
            <a:ext cx="2476301" cy="1498346"/>
          </a:xfrm>
          <a:prstGeom prst="rect">
            <a:avLst/>
          </a:prstGeom>
        </p:spPr>
      </p:pic>
      <p:pic>
        <p:nvPicPr>
          <p:cNvPr id="18" name="Рисунок 17" descr="экзо.jpg"/>
          <p:cNvPicPr>
            <a:picLocks noChangeAspect="1"/>
          </p:cNvPicPr>
          <p:nvPr/>
        </p:nvPicPr>
        <p:blipFill>
          <a:blip r:embed="rId4" cstate="print"/>
          <a:srcRect l="23100" r="22301"/>
          <a:stretch>
            <a:fillRect/>
          </a:stretch>
        </p:blipFill>
        <p:spPr>
          <a:xfrm>
            <a:off x="539552" y="4581128"/>
            <a:ext cx="1125207" cy="2060848"/>
          </a:xfrm>
          <a:prstGeom prst="rect">
            <a:avLst/>
          </a:prstGeom>
        </p:spPr>
      </p:pic>
      <p:pic>
        <p:nvPicPr>
          <p:cNvPr id="19" name="Рисунок 18" descr="дер.jpg"/>
          <p:cNvPicPr>
            <a:picLocks noChangeAspect="1"/>
          </p:cNvPicPr>
          <p:nvPr/>
        </p:nvPicPr>
        <p:blipFill>
          <a:blip r:embed="rId5" cstate="print"/>
          <a:srcRect l="12201" t="26533" r="8263" b="9584"/>
          <a:stretch>
            <a:fillRect/>
          </a:stretch>
        </p:blipFill>
        <p:spPr>
          <a:xfrm>
            <a:off x="2051720" y="5085184"/>
            <a:ext cx="237479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Тербинафин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ламизил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приеме внутрь хорошо всасывается из ЖКТ, пиковые концентрации в крови наступают через 1—2 ч, Т1/2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составляет 17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местном применении хорошо (и медленнее — при резорбтивном) проникает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дермальный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слой кожи и откладывается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липофильном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роговом слое, в ногтевых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пластинках,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волосяных фолликулах, в сальных железах.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этих тканях, являющихся основным очагом поражения дерматомицетами, достигаются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фунгицидные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концентрации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ламизила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местного применения выпускается в виде крема, геля, раствора.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Нанесенный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кожу,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тербинафин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% дозы)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резорбируется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практически не оказывает системного действия.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упорном течении или запущенности микоза местное применение (крем наносят дважды в сутки) следует сочетать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пероральным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приемом.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з.jpg"/>
          <p:cNvPicPr>
            <a:picLocks noChangeAspect="1"/>
          </p:cNvPicPr>
          <p:nvPr/>
        </p:nvPicPr>
        <p:blipFill>
          <a:blip r:embed="rId2" cstate="print"/>
          <a:srcRect l="18500" t="2370" r="20469" b="5183"/>
          <a:stretch>
            <a:fillRect/>
          </a:stretch>
        </p:blipFill>
        <p:spPr>
          <a:xfrm>
            <a:off x="4644008" y="3933056"/>
            <a:ext cx="2160240" cy="2808312"/>
          </a:xfrm>
          <a:prstGeom prst="rect">
            <a:avLst/>
          </a:prstGeom>
        </p:spPr>
      </p:pic>
      <p:pic>
        <p:nvPicPr>
          <p:cNvPr id="17" name="Рисунок 16" descr="лами.jpg"/>
          <p:cNvPicPr>
            <a:picLocks noChangeAspect="1"/>
          </p:cNvPicPr>
          <p:nvPr/>
        </p:nvPicPr>
        <p:blipFill>
          <a:blip r:embed="rId3" cstate="print"/>
          <a:srcRect l="8082" t="10788" r="9078"/>
          <a:stretch>
            <a:fillRect/>
          </a:stretch>
        </p:blipFill>
        <p:spPr>
          <a:xfrm>
            <a:off x="755576" y="4293096"/>
            <a:ext cx="3600400" cy="196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5689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тербинафин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лечения дерматомикозов любой локализации,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онихомикоза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(поражения ногтей), кандидоза кожи, отрубевидного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лишая.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терапии зависят от локализации и тяжести микоза (дольше при поражении ногтей и волосистой части головы) и составляют от 1—2 до 4—6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., местная терапия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онихомикоза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до нескольких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месяцев.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ограничений для местной терапии нет.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рекомендуется назначать беременным и кормящим матерям (нет достаточного опыта).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Побочные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реакции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пероральном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лечении редки — диспепсические явления, понос. У чувствительных лиц возможны кожные высыпания, крапивница. При местном применении — покраснения кожи, чувство зуда и жжения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Нафтифин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экзодерил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применяется для лечения грибковых заболеваний кожи и ногтей, вызванных чувствительными к препарату дерматомицетами, кандидоза кожи, микоза наружного слухового прохода, отрубевидного лишая. Используется только местно в виде 1 % крема или раствора 1 раз в сутки в течение 2—4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.,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онихомикозе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до 6 мес.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экзо.jpg"/>
          <p:cNvPicPr>
            <a:picLocks noChangeAspect="1"/>
          </p:cNvPicPr>
          <p:nvPr/>
        </p:nvPicPr>
        <p:blipFill>
          <a:blip r:embed="rId2" cstate="print"/>
          <a:srcRect l="23100" r="22301"/>
          <a:stretch>
            <a:fillRect/>
          </a:stretch>
        </p:blipFill>
        <p:spPr>
          <a:xfrm>
            <a:off x="5076056" y="5517232"/>
            <a:ext cx="614101" cy="1124744"/>
          </a:xfrm>
          <a:prstGeom prst="rect">
            <a:avLst/>
          </a:prstGeom>
        </p:spPr>
      </p:pic>
      <p:pic>
        <p:nvPicPr>
          <p:cNvPr id="19" name="Рисунок 18" descr="дер.jpg"/>
          <p:cNvPicPr>
            <a:picLocks noChangeAspect="1"/>
          </p:cNvPicPr>
          <p:nvPr/>
        </p:nvPicPr>
        <p:blipFill>
          <a:blip r:embed="rId3" cstate="print"/>
          <a:srcRect l="12201" t="26533" r="8263" b="9584"/>
          <a:stretch>
            <a:fillRect/>
          </a:stretch>
        </p:blipFill>
        <p:spPr>
          <a:xfrm>
            <a:off x="6012160" y="5589240"/>
            <a:ext cx="2302786" cy="1117193"/>
          </a:xfrm>
          <a:prstGeom prst="rect">
            <a:avLst/>
          </a:prstGeom>
        </p:spPr>
      </p:pic>
      <p:pic>
        <p:nvPicPr>
          <p:cNvPr id="7" name="Рисунок 6" descr="лами.jpg"/>
          <p:cNvPicPr>
            <a:picLocks noChangeAspect="1"/>
          </p:cNvPicPr>
          <p:nvPr/>
        </p:nvPicPr>
        <p:blipFill>
          <a:blip r:embed="rId4" cstate="print"/>
          <a:srcRect l="8082" t="10788" r="9078"/>
          <a:stretch>
            <a:fillRect/>
          </a:stretch>
        </p:blipFill>
        <p:spPr>
          <a:xfrm>
            <a:off x="2699792" y="5661248"/>
            <a:ext cx="2016224" cy="1097968"/>
          </a:xfrm>
          <a:prstGeom prst="rect">
            <a:avLst/>
          </a:prstGeom>
        </p:spPr>
      </p:pic>
      <p:pic>
        <p:nvPicPr>
          <p:cNvPr id="8" name="Рисунок 7" descr="з.jpg"/>
          <p:cNvPicPr>
            <a:picLocks noChangeAspect="1"/>
          </p:cNvPicPr>
          <p:nvPr/>
        </p:nvPicPr>
        <p:blipFill>
          <a:blip r:embed="rId5" cstate="print"/>
          <a:srcRect l="18500" r="20469"/>
          <a:stretch>
            <a:fillRect/>
          </a:stretch>
        </p:blipFill>
        <p:spPr>
          <a:xfrm>
            <a:off x="1403648" y="5445224"/>
            <a:ext cx="82594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ПОЛИЕНОВЫЕ АНТИБИОТИКИ —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вещества сложного строения, они содержат полиненасыщенное макроциклическое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лактонное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кольцо.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Обладают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мембраноактивными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свойствами — вступают в прочную связь со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стериновыми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эргостерол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компонентами клеточных мембран грибов, в результате чего в мембранах возникают устойчивые гидрофильные каналы («дыры»), через которые грибковые клетки теряют ионы и низкомолекулярные метаболиты, нарушаются обмен веществ и осмотические свойства цитоплазмы.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Полиеновые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антибиотики проявляют в основном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фунгицидное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действие.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135fd71ba1cf70b80ad8e4d40ff43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01008"/>
            <a:ext cx="2162269" cy="2736304"/>
          </a:xfrm>
          <a:prstGeom prst="rect">
            <a:avLst/>
          </a:prstGeom>
        </p:spPr>
      </p:pic>
      <p:pic>
        <p:nvPicPr>
          <p:cNvPr id="20" name="Рисунок 19" descr="пим.jpg"/>
          <p:cNvPicPr>
            <a:picLocks noChangeAspect="1"/>
          </p:cNvPicPr>
          <p:nvPr/>
        </p:nvPicPr>
        <p:blipFill>
          <a:blip r:embed="rId3" cstate="print"/>
          <a:srcRect l="11468" r="12078"/>
          <a:stretch>
            <a:fillRect/>
          </a:stretch>
        </p:blipFill>
        <p:spPr>
          <a:xfrm>
            <a:off x="5652120" y="3573016"/>
            <a:ext cx="3240360" cy="2589270"/>
          </a:xfrm>
          <a:prstGeom prst="rect">
            <a:avLst/>
          </a:prstGeom>
        </p:spPr>
      </p:pic>
      <p:pic>
        <p:nvPicPr>
          <p:cNvPr id="21" name="Рисунок 20" descr="kandidoz_5.jpg"/>
          <p:cNvPicPr>
            <a:picLocks noChangeAspect="1"/>
          </p:cNvPicPr>
          <p:nvPr/>
        </p:nvPicPr>
        <p:blipFill>
          <a:blip r:embed="rId4" cstate="print"/>
          <a:srcRect l="28832" r="33368"/>
          <a:stretch>
            <a:fillRect/>
          </a:stretch>
        </p:blipFill>
        <p:spPr>
          <a:xfrm>
            <a:off x="2771800" y="4149080"/>
            <a:ext cx="2592288" cy="16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640960" cy="4221088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Выделяют два типа гельминтов: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1. круглые черви (нематоды)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2. плоские черви (цестоды — ленточные черви и трематоды — сосальщики).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Гельминты могут паразитировать в полостях тела (кишечник, желчный пузырь, мочевой пузырь и органы дыхания) и в тканях различных органов (мышцы, кожа, подкожная клетчатка, лимфатические узлы и сосуды, вены, сердце, головной мозг, печень, легкие).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Кишечные гельминтозы легче поддаются лечению, чем внекишечные.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Часть гельминтов паразитирует в организме человека на стадии личинки, однако большинство находятся во взрослой стадии. Многие из них обитают в кишечнике.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листные-заболевания.jpg"/>
          <p:cNvPicPr>
            <a:picLocks noChangeAspect="1"/>
          </p:cNvPicPr>
          <p:nvPr/>
        </p:nvPicPr>
        <p:blipFill>
          <a:blip r:embed="rId2" cstate="print"/>
          <a:srcRect t="14001" b="44240"/>
          <a:stretch>
            <a:fillRect/>
          </a:stretch>
        </p:blipFill>
        <p:spPr>
          <a:xfrm>
            <a:off x="611560" y="4365104"/>
            <a:ext cx="7920880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0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Амфотерицин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 из самых активных и самых токсичных противогрибковых средств с широким спектром действия.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подавляет рост большинства возбудителей системных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микозов.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Устойчивость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развивается медленно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рименяют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жизненным показаниям при системных микозах.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Вводится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капельно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внутривенно.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Побочные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эффекты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многочисленны: головная боль, лихорадка,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анорексия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тошнота, рвота, гипотония,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гипокалиемия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(возможны аритмии сердца). Осложнения связаны с нефротоксическим действием, нарушениями функции печени.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135fd71ba1cf70b80ad8e4d40ff43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573016"/>
            <a:ext cx="247261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Нистатин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Активен практически только в отношении грибов 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Оптимальное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воздействие проявляет в кислой среде.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Плохо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всасывается в ЖКТ и почти целиком выводится с калом в неизмененном виде.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Перорально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назначается в высоких дозах при лечении поражений ЖКТ дрожжевыми грибами и с профилактической целью при приеме антибиотиков широкого спектра действия (бурное размножение сапрофитных грибов в результате подавления конкурирующей с ними бактериальной флоры).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кандидозных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поражениях, доступных для прямого воздействия (кожа, слизистые нижних отделов ЖКТ и мочевыводящих путей,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кольпиты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вульвовагиниты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др.), применяют в форме крема, мази, вагинальных и ректальных свечей. Достоинством препарата является хорошая переносимость и отсутствие побочных реакций, если нет аллергии.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kandidoz_5.jpg"/>
          <p:cNvPicPr>
            <a:picLocks noChangeAspect="1"/>
          </p:cNvPicPr>
          <p:nvPr/>
        </p:nvPicPr>
        <p:blipFill>
          <a:blip r:embed="rId2" cstate="print"/>
          <a:srcRect l="28832" r="33368"/>
          <a:stretch>
            <a:fillRect/>
          </a:stretch>
        </p:blipFill>
        <p:spPr>
          <a:xfrm>
            <a:off x="2771800" y="4725144"/>
            <a:ext cx="3088653" cy="198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Натамицин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пимафуцин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полиеновый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антибиотик, обладающий более широким, чем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нистатин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спектром действия.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нему высокочувствительны большинство штаммов патогенных дрожжевых грибов 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(устойчивых штаммов не выявлено), менее чувствительны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дерматофиты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он активен в отношении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трихомонад.</a:t>
            </a:r>
          </a:p>
          <a:p>
            <a:pPr marL="342900" indent="-3429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Натамицин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применяется местно при кандидозе кожи, слизистых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оболочек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(2 % крем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свечах вагинальных при поражении наружных половых органов и влагалища у женщин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кандидозный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вульвовагинит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или молочница);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кандидозе кишечника — внутрь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таблетках.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Переносимость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препарата хорошая, возможно ощущение жжения при местном применении, тошнота и рвота при приеме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внутрь. Показан к применению у беременных женщин. Входит в список ЖНВЛП.</a:t>
            </a:r>
          </a:p>
        </p:txBody>
      </p:sp>
      <p:pic>
        <p:nvPicPr>
          <p:cNvPr id="20" name="Рисунок 19" descr="пим.jpg"/>
          <p:cNvPicPr>
            <a:picLocks noChangeAspect="1"/>
          </p:cNvPicPr>
          <p:nvPr/>
        </p:nvPicPr>
        <p:blipFill>
          <a:blip r:embed="rId2" cstate="print"/>
          <a:srcRect l="11468" t="6264" r="12078"/>
          <a:stretch>
            <a:fillRect/>
          </a:stretch>
        </p:blipFill>
        <p:spPr>
          <a:xfrm>
            <a:off x="2051720" y="4149080"/>
            <a:ext cx="432048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ЭХИНОКАНДИНЫ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Каспофунгин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кансидас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микафунгин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микамин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аналоги циклического пептида (известны также как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пневмокандины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— активны в отношении большинства штаммов грибов 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аспергилл, некоторых других возбудителей системных микозов, в том числе устойчивых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азолам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амфотерицину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Противогрибковое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действие препаратов связано с нарушением синтеза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глюкана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важнейшего компонента клеточной стенки грибов (у бактерий отсутствует).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Каспофунгин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применяется для лечения тяжелых форм диссеминированного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инвазивного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кандидоза,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кандидемии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кандидоза пищевода и ротоглотки, системного аспергиллеза при неэффективности или непереносимости других препаратов.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ка.jpg"/>
          <p:cNvPicPr>
            <a:picLocks noChangeAspect="1"/>
          </p:cNvPicPr>
          <p:nvPr/>
        </p:nvPicPr>
        <p:blipFill>
          <a:blip r:embed="rId2" cstate="print"/>
          <a:srcRect l="28350" t="9051" r="25451" b="8001"/>
          <a:stretch>
            <a:fillRect/>
          </a:stretch>
        </p:blipFill>
        <p:spPr>
          <a:xfrm>
            <a:off x="3707904" y="3861048"/>
            <a:ext cx="1698113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245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Микафунгин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применяют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кандидозе пищевода и для профилактики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кандидоза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пересадки гемопоэтических стволовых клеток.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препарата вводятся внутривенно по схемам в зависимости от тяжести заболевания.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Переносятся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относительно хорошо, иногда возникают тошнота, рвота, боль в животе, головная боль, лихорадка, повышение активности ферментов печени;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микафунгин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может вызывать лейкопению, анемию, тромбоцитопению.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кам.jpg"/>
          <p:cNvPicPr>
            <a:picLocks noChangeAspect="1"/>
          </p:cNvPicPr>
          <p:nvPr/>
        </p:nvPicPr>
        <p:blipFill>
          <a:blip r:embed="rId2" cstate="print"/>
          <a:srcRect l="11911" t="1897" r="13645"/>
          <a:stretch>
            <a:fillRect/>
          </a:stretch>
        </p:blipFill>
        <p:spPr>
          <a:xfrm>
            <a:off x="2195736" y="3212976"/>
            <a:ext cx="1800200" cy="3508517"/>
          </a:xfrm>
          <a:prstGeom prst="rect">
            <a:avLst/>
          </a:prstGeom>
        </p:spPr>
      </p:pic>
      <p:pic>
        <p:nvPicPr>
          <p:cNvPr id="20" name="Рисунок 19" descr="ка.jpg"/>
          <p:cNvPicPr>
            <a:picLocks noChangeAspect="1"/>
          </p:cNvPicPr>
          <p:nvPr/>
        </p:nvPicPr>
        <p:blipFill>
          <a:blip r:embed="rId3" cstate="print"/>
          <a:srcRect l="28350" t="9051" r="25451" b="8001"/>
          <a:stretch>
            <a:fillRect/>
          </a:stretch>
        </p:blipFill>
        <p:spPr>
          <a:xfrm>
            <a:off x="4572000" y="3212976"/>
            <a:ext cx="1914137" cy="337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ПРОТИВОГРИБКОВЫЕ СРЕДСТВА ДРУГИХ ХИМИЧЕСКИХ КЛАССОВ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Аморолфин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лоцерил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производное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морфолина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имеет широкий спектр противогрибкового действия.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нему чувствительны дерматомицеты,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кандиды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ряд других грибов.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Аморолфин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нарушает структуру клеточной мембраны грибов, оказывает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фунгистатическое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фунгицидное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действие.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местно для лечения и профилактики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онихомикозов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виде лака для ногтей.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наносят на пораженные ногти 1—2 раза в неделю, курс лечения 6—12 мес. Может вызывать жжение в области ногтей.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221088"/>
            <a:ext cx="3009894" cy="2190532"/>
          </a:xfrm>
          <a:prstGeom prst="rect">
            <a:avLst/>
          </a:prstGeom>
        </p:spPr>
      </p:pic>
      <p:pic>
        <p:nvPicPr>
          <p:cNvPr id="6" name="Рисунок 5" descr="они.jpg"/>
          <p:cNvPicPr>
            <a:picLocks noChangeAspect="1"/>
          </p:cNvPicPr>
          <p:nvPr/>
        </p:nvPicPr>
        <p:blipFill>
          <a:blip r:embed="rId3" cstate="print"/>
          <a:srcRect l="4326" t="53150" r="5113"/>
          <a:stretch>
            <a:fillRect/>
          </a:stretch>
        </p:blipFill>
        <p:spPr>
          <a:xfrm>
            <a:off x="323528" y="4293096"/>
            <a:ext cx="475252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Циклопирокс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батрафен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синтетический противогрибковый препарат, активен в отношении дерматомицетов, грибов 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других.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лечения дерматомикозов,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онихомикозов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кандидоза кожи, грибкового вагинита.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Выпускается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виде крема, лака для ногтей, вагинальных свечей.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пораженный участок кожи наносят крем 2 раза в сутки, на пораженные ногти — лак 1 раз в сутки через день, при вагините — вагинальный крем или свечи 1 раз в сутки.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лечения 2—4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онихомикоза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не менее 3 мес.).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Хлорнитрофенол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нитрофунгин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применяется при дерматомикозах, кандидозе кожи, микозе наружного слухового прохода.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Препаратом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(спиртовой раствор) обрабатывают пораженные места 2—3 раза в день до исчезновения клинических проявлений заболевания.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Относится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малоэффективным препаратам и назначается при отсутствии более надежных средств.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бб.jpeg"/>
          <p:cNvPicPr>
            <a:picLocks noChangeAspect="1"/>
          </p:cNvPicPr>
          <p:nvPr/>
        </p:nvPicPr>
        <p:blipFill>
          <a:blip r:embed="rId2" cstate="print"/>
          <a:srcRect l="16401" t="2751" r="17450"/>
          <a:stretch>
            <a:fillRect/>
          </a:stretch>
        </p:blipFill>
        <p:spPr>
          <a:xfrm>
            <a:off x="6948264" y="4725144"/>
            <a:ext cx="1584176" cy="1999031"/>
          </a:xfrm>
          <a:prstGeom prst="rect">
            <a:avLst/>
          </a:prstGeom>
        </p:spPr>
      </p:pic>
      <p:pic>
        <p:nvPicPr>
          <p:cNvPr id="17" name="Рисунок 16" descr="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725144"/>
            <a:ext cx="1872208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</a:t>
            </a:r>
            <a:r>
              <a:rPr lang="ru-RU" sz="4400" dirty="0" smtClean="0"/>
              <a:t>за внимание!</a:t>
            </a:r>
            <a:endParaRPr lang="ru-RU" sz="4400" dirty="0"/>
          </a:p>
        </p:txBody>
      </p:sp>
      <p:pic>
        <p:nvPicPr>
          <p:cNvPr id="4" name="Рисунок 3" descr="Профилактика-грибка-ногте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5286bdfaedf84b9cbc79abdf75be46f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4968552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</a:t>
            </a:r>
            <a:r>
              <a:rPr lang="ru-RU" sz="4400" dirty="0" smtClean="0"/>
              <a:t>за внимание!</a:t>
            </a:r>
            <a:endParaRPr lang="ru-RU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96944" cy="64087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зависимости от действия на тех или иных гельминтов все противоглистные средства подразделяются на три группы. Выделяют препараты, применяемые при инвазии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нематодами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противонематодные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средства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цестодами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противоцестодные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средства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3.трематодами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противотрематодные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средства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Препараты первых двух групп при лечении кишечных гельминтозов широко применяют в амбулаторной практике.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AutoShape 2" descr="https://expertology.ru/upload/medialibrary/90f/Albendazol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ce7a7275c72fddec50ca3338b6f6735a.jpeg"/>
          <p:cNvPicPr>
            <a:picLocks noChangeAspect="1"/>
          </p:cNvPicPr>
          <p:nvPr/>
        </p:nvPicPr>
        <p:blipFill>
          <a:blip r:embed="rId2" cstate="print"/>
          <a:srcRect r="60779"/>
          <a:stretch>
            <a:fillRect/>
          </a:stretch>
        </p:blipFill>
        <p:spPr>
          <a:xfrm>
            <a:off x="5508104" y="3789040"/>
            <a:ext cx="1152128" cy="1512168"/>
          </a:xfrm>
          <a:prstGeom prst="rect">
            <a:avLst/>
          </a:prstGeom>
        </p:spPr>
      </p:pic>
      <p:pic>
        <p:nvPicPr>
          <p:cNvPr id="6" name="Рисунок 5" descr="kn0_000000012950_001003212.jpg"/>
          <p:cNvPicPr>
            <a:picLocks noChangeAspect="1"/>
          </p:cNvPicPr>
          <p:nvPr/>
        </p:nvPicPr>
        <p:blipFill>
          <a:blip r:embed="rId3" cstate="print"/>
          <a:srcRect l="16400" t="20600" r="15351" b="15351"/>
          <a:stretch>
            <a:fillRect/>
          </a:stretch>
        </p:blipFill>
        <p:spPr>
          <a:xfrm>
            <a:off x="3059832" y="5373216"/>
            <a:ext cx="1584176" cy="1244538"/>
          </a:xfrm>
          <a:prstGeom prst="rect">
            <a:avLst/>
          </a:prstGeom>
        </p:spPr>
      </p:pic>
      <p:pic>
        <p:nvPicPr>
          <p:cNvPr id="8" name="Рисунок 7" descr="vermoks-tabl100mg-6-20523-767x767.jpg"/>
          <p:cNvPicPr>
            <a:picLocks noChangeAspect="1"/>
          </p:cNvPicPr>
          <p:nvPr/>
        </p:nvPicPr>
        <p:blipFill>
          <a:blip r:embed="rId4" cstate="print"/>
          <a:srcRect t="30050" b="30050"/>
          <a:stretch>
            <a:fillRect/>
          </a:stretch>
        </p:blipFill>
        <p:spPr>
          <a:xfrm>
            <a:off x="179512" y="5517232"/>
            <a:ext cx="2707105" cy="1080120"/>
          </a:xfrm>
          <a:prstGeom prst="rect">
            <a:avLst/>
          </a:prstGeom>
        </p:spPr>
      </p:pic>
      <p:pic>
        <p:nvPicPr>
          <p:cNvPr id="10" name="Рисунок 9" descr="pirantel-instruksija-otzyvy-kogda-nachinaet-deistvovat-kak-prinimat-scal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365104"/>
            <a:ext cx="1800200" cy="2304256"/>
          </a:xfrm>
          <a:prstGeom prst="rect">
            <a:avLst/>
          </a:prstGeom>
        </p:spPr>
      </p:pic>
      <p:pic>
        <p:nvPicPr>
          <p:cNvPr id="13" name="Рисунок 12" descr="10334537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005064"/>
            <a:ext cx="2386052" cy="1268016"/>
          </a:xfrm>
          <a:prstGeom prst="rect">
            <a:avLst/>
          </a:prstGeom>
        </p:spPr>
      </p:pic>
      <p:pic>
        <p:nvPicPr>
          <p:cNvPr id="14" name="Рисунок 13" descr="0e7cb69f0d1f788552b411e979ec1056.jpg"/>
          <p:cNvPicPr>
            <a:picLocks noChangeAspect="1"/>
          </p:cNvPicPr>
          <p:nvPr/>
        </p:nvPicPr>
        <p:blipFill>
          <a:blip r:embed="rId7" cstate="print"/>
          <a:srcRect l="8765" t="27799" r="9062" b="11441"/>
          <a:stretch>
            <a:fillRect/>
          </a:stretch>
        </p:blipFill>
        <p:spPr>
          <a:xfrm>
            <a:off x="3203848" y="3861048"/>
            <a:ext cx="2016224" cy="1298064"/>
          </a:xfrm>
          <a:prstGeom prst="rect">
            <a:avLst/>
          </a:prstGeom>
        </p:spPr>
      </p:pic>
      <p:pic>
        <p:nvPicPr>
          <p:cNvPr id="15" name="Рисунок 14" descr="2xkwc1fi.jpg"/>
          <p:cNvPicPr>
            <a:picLocks noChangeAspect="1"/>
          </p:cNvPicPr>
          <p:nvPr/>
        </p:nvPicPr>
        <p:blipFill>
          <a:blip r:embed="rId8" cstate="print"/>
          <a:srcRect l="5704" t="3354" r="1766" b="2656"/>
          <a:stretch>
            <a:fillRect/>
          </a:stretch>
        </p:blipFill>
        <p:spPr>
          <a:xfrm>
            <a:off x="4932040" y="5445224"/>
            <a:ext cx="2069669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7484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Противонематодные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средства 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Мебендазол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вермокс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вормин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таблетки 100 мг №6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производное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бензимидазола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обладает широким спектром антигельминтного действия, активен в отношении многих нематод (аскариды, острицы, власоглав и др.), личиночных форм некоторых цестод (эхинококк). Подавляет как взрослые особи, так и личинки, обладает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овоцидным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действием (убивает яйца гельминтов).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Механизм действия: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нарушает метаболизм глюкозы гельминтов, истощает запасы гликогена, угнетает образование АТФ, что ведет к нарушению энергетического обмена, двигательной  активности  паразитов и их гибели.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Практически не всасывается из кишечника, не вызывает системных осложнений, выводится с калом. Однако при лечении смешанных инвазий возникают боли в животе и диарея.</a:t>
            </a: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vermoks-tabl100mg-6-20523-767x767.jpg"/>
          <p:cNvPicPr>
            <a:picLocks noChangeAspect="1"/>
          </p:cNvPicPr>
          <p:nvPr/>
        </p:nvPicPr>
        <p:blipFill>
          <a:blip r:embed="rId2" cstate="print"/>
          <a:srcRect t="30050" b="30050"/>
          <a:stretch>
            <a:fillRect/>
          </a:stretch>
        </p:blipFill>
        <p:spPr>
          <a:xfrm>
            <a:off x="2267744" y="4725144"/>
            <a:ext cx="4464496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08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7484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Назначают по схеме в зависимости от вида возбудителя.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энтеробиозе назначают взрослым и детям с 2 лет по 1 таблетке – 1 раз в день;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смешанных инвазиях (аскаридозе и энтеробиозе) по 1 таблетке 2 раза в день, курсом 3 дня.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Повторить прием через 2 недели.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Специальной диеты и назначения слабительных препаратов не требуется.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Побочные эффекты: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аллергические реакции, боли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эпигастрии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диарея (при лечении смешанных инвазий). 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Противопоказания: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беременность, период лактации, детский возраст до 2 лет, нарушения функций печени и почек, язвенная болезнь желудка.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рекомендуется сочетать прием с препаратом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левамизол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 как это усиливает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гепатотоксические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эффекты.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vermoks-tabl100mg-6-20523-767x767.jpg"/>
          <p:cNvPicPr>
            <a:picLocks noChangeAspect="1"/>
          </p:cNvPicPr>
          <p:nvPr/>
        </p:nvPicPr>
        <p:blipFill>
          <a:blip r:embed="rId2" cstate="print"/>
          <a:srcRect t="30050" b="30050"/>
          <a:stretch>
            <a:fillRect/>
          </a:stretch>
        </p:blipFill>
        <p:spPr>
          <a:xfrm>
            <a:off x="2339752" y="4725144"/>
            <a:ext cx="4464496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08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0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Альбендазол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немозол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таблетки, жевательные таблетки 400 мг №4, суспензия для приема внутрь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химической структуре и противоглистному действию близок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мебендазолу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отличается более высокой эффективностью в отношении личиночных форм цестод (эхинококка, свиного цепня), используется для лечения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нематодозов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(аскаридоза, энтеробиоза, анкилостомоза, трихоцефалеза,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стронгилоидоза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трихинеллеза), эхинококкоза. Эффективен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нейроцистицеркозе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вызванном личиночной формой свиного цепня,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лямблиозе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Механизм действия: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ингибирует полимеризацию бета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тубулина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которая ведет к деструкции цитоплазматических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микроканальцев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клеток кишечного тракта гельминтов; изменяет течение биохимических процессов, подавляет утилизацию глюкозы, блокирует передвижение секреторных гранул и других органелл в мышечных клетках круглых червей, вызывая их гибель.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n0_000000012950_001003212.jpg"/>
          <p:cNvPicPr>
            <a:picLocks noChangeAspect="1"/>
          </p:cNvPicPr>
          <p:nvPr/>
        </p:nvPicPr>
        <p:blipFill>
          <a:blip r:embed="rId2" cstate="print"/>
          <a:srcRect l="16400" t="20600" r="15351" b="15351"/>
          <a:stretch>
            <a:fillRect/>
          </a:stretch>
        </p:blipFill>
        <p:spPr>
          <a:xfrm>
            <a:off x="1835696" y="4653136"/>
            <a:ext cx="2057012" cy="1707353"/>
          </a:xfrm>
          <a:prstGeom prst="rect">
            <a:avLst/>
          </a:prstGeom>
        </p:spPr>
      </p:pic>
      <p:pic>
        <p:nvPicPr>
          <p:cNvPr id="5" name="Рисунок 4" descr="ce7a7275c72fddec50ca3338b6f6735a.jpeg"/>
          <p:cNvPicPr>
            <a:picLocks noChangeAspect="1"/>
          </p:cNvPicPr>
          <p:nvPr/>
        </p:nvPicPr>
        <p:blipFill>
          <a:blip r:embed="rId3" cstate="print"/>
          <a:srcRect r="60779"/>
          <a:stretch>
            <a:fillRect/>
          </a:stretch>
        </p:blipFill>
        <p:spPr>
          <a:xfrm>
            <a:off x="4499992" y="4509120"/>
            <a:ext cx="1584176" cy="20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68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Применяется в форме таблеток, жевательных таблеток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супензии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приема внутрь.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Средняя терапевтическая доза при лечении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нематодозов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взрослых и детей старше 2 лет составляет 400 мг или 20 мл суспензии внутрь однократно. Препарат принимают во время приема пищи. Рекомендуется проводить одновременное лечение всех членов семьи.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Побочные эффекты: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слабость, тошнота, диарея, головная боль, аллергические реакции, угнетение кроветворения, почечная недостаточность, повышение  АД.                                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Противопоказания: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беременность, период лактации, детский возраст до 1 года, цистицеркоз, угнетение кроветворения. Повышает активность печеночных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трансаминаз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 рекомендуется сочетать прием с препаратами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дексаметазон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празиквантел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 как это приводит к повышению концентрации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альбендазола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n0_000000012950_001003212.jpg"/>
          <p:cNvPicPr>
            <a:picLocks noChangeAspect="1"/>
          </p:cNvPicPr>
          <p:nvPr/>
        </p:nvPicPr>
        <p:blipFill>
          <a:blip r:embed="rId2" cstate="print"/>
          <a:srcRect l="16400" t="20600" r="15351" b="15351"/>
          <a:stretch>
            <a:fillRect/>
          </a:stretch>
        </p:blipFill>
        <p:spPr>
          <a:xfrm>
            <a:off x="2339752" y="4581128"/>
            <a:ext cx="2448272" cy="1923377"/>
          </a:xfrm>
          <a:prstGeom prst="rect">
            <a:avLst/>
          </a:prstGeom>
        </p:spPr>
      </p:pic>
      <p:pic>
        <p:nvPicPr>
          <p:cNvPr id="5" name="Рисунок 4" descr="ce7a7275c72fddec50ca3338b6f6735a.jpeg"/>
          <p:cNvPicPr>
            <a:picLocks noChangeAspect="1"/>
          </p:cNvPicPr>
          <p:nvPr/>
        </p:nvPicPr>
        <p:blipFill>
          <a:blip r:embed="rId3" cstate="print"/>
          <a:srcRect r="60779"/>
          <a:stretch>
            <a:fillRect/>
          </a:stretch>
        </p:blipFill>
        <p:spPr>
          <a:xfrm>
            <a:off x="5148064" y="4437112"/>
            <a:ext cx="1656184" cy="217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68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996</TotalTime>
  <Words>4363</Words>
  <Application>Microsoft Office PowerPoint</Application>
  <PresentationFormat>Экран (4:3)</PresentationFormat>
  <Paragraphs>275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Трек</vt:lpstr>
      <vt:lpstr>  ФГБОУ ВО КрасГМУ им.проф. В.Ф. Войно-Ясенецкого Минздрава России  Фармацевтический колледж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Белка</dc:creator>
  <cp:lastModifiedBy>Пользователь Windows</cp:lastModifiedBy>
  <cp:revision>126</cp:revision>
  <dcterms:created xsi:type="dcterms:W3CDTF">2018-01-30T12:29:44Z</dcterms:created>
  <dcterms:modified xsi:type="dcterms:W3CDTF">2023-11-08T16:01:58Z</dcterms:modified>
</cp:coreProperties>
</file>