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59" r:id="rId5"/>
    <p:sldId id="260" r:id="rId6"/>
    <p:sldId id="261" r:id="rId7"/>
    <p:sldId id="266" r:id="rId8"/>
    <p:sldId id="267" r:id="rId9"/>
    <p:sldId id="268" r:id="rId10"/>
    <p:sldId id="269" r:id="rId11"/>
    <p:sldId id="270" r:id="rId12"/>
    <p:sldId id="271" r:id="rId13"/>
    <p:sldId id="272" r:id="rId14"/>
    <p:sldId id="273" r:id="rId15"/>
    <p:sldId id="265"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56" autoAdjust="0"/>
    <p:restoredTop sz="94660"/>
  </p:normalViewPr>
  <p:slideViewPr>
    <p:cSldViewPr>
      <p:cViewPr varScale="1">
        <p:scale>
          <a:sx n="95" d="100"/>
          <a:sy n="95" d="100"/>
        </p:scale>
        <p:origin x="-35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295D67-126C-4588-97E0-A424AA8B5A13}" type="datetimeFigureOut">
              <a:rPr lang="ru-RU" smtClean="0"/>
              <a:pPr/>
              <a:t>28.06.2020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CAE6C2-28C9-4C56-9211-DD111B1DCC4B}"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4F17CBA-55B3-4C21-BB18-7D44BB393366}" type="datetime1">
              <a:rPr lang="ru-RU" smtClean="0"/>
              <a:pPr/>
              <a:t>28.06.2020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040C214-4AB7-422A-9963-6AF801D4504F}" type="datetime1">
              <a:rPr lang="ru-RU" smtClean="0"/>
              <a:pPr/>
              <a:t>28.06.2020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810D9E3-BEEA-48F4-8BB0-4D0D936FAE00}" type="datetime1">
              <a:rPr lang="ru-RU" smtClean="0"/>
              <a:pPr/>
              <a:t>28.06.2020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2AD953E-3A3B-4673-A203-121A2EA77A0D}" type="datetime1">
              <a:rPr lang="ru-RU" smtClean="0"/>
              <a:pPr/>
              <a:t>28.06.2020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409BA7C-659F-44FF-9FFB-EACF5D8EB658}" type="datetime1">
              <a:rPr lang="ru-RU" smtClean="0"/>
              <a:pPr/>
              <a:t>28.06.2020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ABB6D6D-4CAE-4549-A68A-0C2090C535A4}" type="datetime1">
              <a:rPr lang="ru-RU" smtClean="0"/>
              <a:pPr/>
              <a:t>28.06.2020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B47FCC9-9239-41C4-9D5D-03D15A3FD945}" type="datetime1">
              <a:rPr lang="ru-RU" smtClean="0"/>
              <a:pPr/>
              <a:t>28.06.2020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CC9E5F2-95D8-4A21-A9A6-C1290B876613}" type="datetime1">
              <a:rPr lang="ru-RU" smtClean="0"/>
              <a:pPr/>
              <a:t>28.06.2020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6BD3CED-DD94-481C-8595-9D16C51D2440}" type="datetime1">
              <a:rPr lang="ru-RU" smtClean="0"/>
              <a:pPr/>
              <a:t>28.06.2020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D95C3E7-ECAE-40DC-A281-76DFA7CD61C2}" type="datetime1">
              <a:rPr lang="ru-RU" smtClean="0"/>
              <a:pPr/>
              <a:t>28.06.2020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3FB37F4-EDEB-4165-84C1-576F7159B284}" type="datetime1">
              <a:rPr lang="ru-RU" smtClean="0"/>
              <a:pPr/>
              <a:t>28.06.2020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525FA0-4280-4CBC-8C19-D79E5937E74F}" type="datetime1">
              <a:rPr lang="ru-RU" smtClean="0"/>
              <a:pPr/>
              <a:t>28.06.2020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1477328"/>
          </a:xfrm>
          <a:prstGeom prst="rect">
            <a:avLst/>
          </a:prstGeom>
        </p:spPr>
        <p:txBody>
          <a:bodyPr wrap="square">
            <a:spAutoFit/>
          </a:bodyPr>
          <a:lstStyle/>
          <a:p>
            <a:pPr algn="ctr"/>
            <a:r>
              <a:rPr lang="ru-RU" dirty="0" smtClean="0">
                <a:solidFill>
                  <a:prstClr val="black"/>
                </a:solidFill>
                <a:latin typeface="Times New Roman" pitchFamily="18" charset="0"/>
                <a:ea typeface="Calibri" pitchFamily="34" charset="0"/>
                <a:cs typeface="Times New Roman" pitchFamily="18" charset="0"/>
              </a:rPr>
              <a:t>Федеральное государственное бюджетное образовательное учреждение</a:t>
            </a:r>
            <a:r>
              <a:rPr lang="en-US" dirty="0" smtClean="0">
                <a:solidFill>
                  <a:prstClr val="black"/>
                </a:solidFill>
                <a:latin typeface="Times New Roman" pitchFamily="18" charset="0"/>
                <a:ea typeface="Calibri" pitchFamily="34" charset="0"/>
                <a:cs typeface="Times New Roman" pitchFamily="18" charset="0"/>
              </a:rPr>
              <a:t/>
            </a:r>
            <a:br>
              <a:rPr lang="en-US" dirty="0" smtClean="0">
                <a:solidFill>
                  <a:prstClr val="black"/>
                </a:solidFill>
                <a:latin typeface="Times New Roman" pitchFamily="18" charset="0"/>
                <a:ea typeface="Calibri" pitchFamily="34" charset="0"/>
                <a:cs typeface="Times New Roman" pitchFamily="18" charset="0"/>
              </a:rPr>
            </a:br>
            <a:r>
              <a:rPr lang="ru-RU" dirty="0" smtClean="0">
                <a:solidFill>
                  <a:prstClr val="black"/>
                </a:solidFill>
                <a:latin typeface="Times New Roman" pitchFamily="18" charset="0"/>
                <a:ea typeface="Calibri" pitchFamily="34" charset="0"/>
                <a:cs typeface="Times New Roman" pitchFamily="18" charset="0"/>
              </a:rPr>
              <a:t>высшего образования "Красноярский государственный медицинский</a:t>
            </a:r>
            <a:endParaRPr lang="en-US" dirty="0" smtClean="0">
              <a:solidFill>
                <a:prstClr val="black"/>
              </a:solidFill>
              <a:latin typeface="Times New Roman" pitchFamily="18" charset="0"/>
              <a:ea typeface="Calibri" pitchFamily="34" charset="0"/>
              <a:cs typeface="Times New Roman" pitchFamily="18" charset="0"/>
            </a:endParaRPr>
          </a:p>
          <a:p>
            <a:pPr algn="ctr"/>
            <a:r>
              <a:rPr lang="ru-RU" dirty="0" smtClean="0">
                <a:solidFill>
                  <a:prstClr val="black"/>
                </a:solidFill>
                <a:latin typeface="Times New Roman" pitchFamily="18" charset="0"/>
                <a:ea typeface="Calibri" pitchFamily="34" charset="0"/>
                <a:cs typeface="Times New Roman" pitchFamily="18" charset="0"/>
              </a:rPr>
              <a:t>университет имени профессора В.Ф. </a:t>
            </a:r>
            <a:r>
              <a:rPr lang="ru-RU" dirty="0" err="1" smtClean="0">
                <a:solidFill>
                  <a:prstClr val="black"/>
                </a:solidFill>
                <a:latin typeface="Times New Roman" pitchFamily="18" charset="0"/>
                <a:ea typeface="Calibri" pitchFamily="34" charset="0"/>
                <a:cs typeface="Times New Roman" pitchFamily="18" charset="0"/>
              </a:rPr>
              <a:t>Войно-Ясенецкого</a:t>
            </a:r>
            <a:r>
              <a:rPr lang="ru-RU" dirty="0" smtClean="0">
                <a:solidFill>
                  <a:prstClr val="black"/>
                </a:solidFill>
                <a:latin typeface="Times New Roman" pitchFamily="18" charset="0"/>
                <a:ea typeface="Calibri" pitchFamily="34" charset="0"/>
                <a:cs typeface="Times New Roman" pitchFamily="18" charset="0"/>
              </a:rPr>
              <a:t>"  </a:t>
            </a:r>
            <a:r>
              <a:rPr lang="en-US" dirty="0" smtClean="0">
                <a:solidFill>
                  <a:prstClr val="black"/>
                </a:solidFill>
                <a:latin typeface="Times New Roman" pitchFamily="18" charset="0"/>
                <a:ea typeface="Calibri" pitchFamily="34" charset="0"/>
                <a:cs typeface="Times New Roman" pitchFamily="18" charset="0"/>
              </a:rPr>
              <a:t/>
            </a:r>
            <a:br>
              <a:rPr lang="en-US" dirty="0" smtClean="0">
                <a:solidFill>
                  <a:prstClr val="black"/>
                </a:solidFill>
                <a:latin typeface="Times New Roman" pitchFamily="18" charset="0"/>
                <a:ea typeface="Calibri" pitchFamily="34" charset="0"/>
                <a:cs typeface="Times New Roman" pitchFamily="18" charset="0"/>
              </a:rPr>
            </a:br>
            <a:r>
              <a:rPr lang="ru-RU" dirty="0" smtClean="0">
                <a:solidFill>
                  <a:prstClr val="black"/>
                </a:solidFill>
                <a:latin typeface="Times New Roman" pitchFamily="18" charset="0"/>
                <a:ea typeface="Calibri" pitchFamily="34" charset="0"/>
                <a:cs typeface="Times New Roman" pitchFamily="18" charset="0"/>
              </a:rPr>
              <a:t>Министерства здравоохранения Российской Федерации </a:t>
            </a:r>
            <a:r>
              <a:rPr lang="ru-RU" dirty="0" smtClean="0">
                <a:solidFill>
                  <a:prstClr val="black"/>
                </a:solidFill>
                <a:latin typeface="Times New Roman" pitchFamily="18" charset="0"/>
                <a:cs typeface="Times New Roman" pitchFamily="18" charset="0"/>
              </a:rPr>
              <a:t/>
            </a:r>
            <a:br>
              <a:rPr lang="ru-RU" dirty="0" smtClean="0">
                <a:solidFill>
                  <a:prstClr val="black"/>
                </a:solidFill>
                <a:latin typeface="Times New Roman" pitchFamily="18" charset="0"/>
                <a:cs typeface="Times New Roman" pitchFamily="18" charset="0"/>
              </a:rPr>
            </a:br>
            <a:r>
              <a:rPr lang="ru-RU" dirty="0" smtClean="0">
                <a:solidFill>
                  <a:prstClr val="black"/>
                </a:solidFill>
                <a:latin typeface="Times New Roman" pitchFamily="18" charset="0"/>
                <a:ea typeface="Calibri" pitchFamily="34" charset="0"/>
                <a:cs typeface="Times New Roman" pitchFamily="18" charset="0"/>
              </a:rPr>
              <a:t>Фармацевтический колледж </a:t>
            </a:r>
            <a:endParaRPr lang="ru-RU" dirty="0"/>
          </a:p>
        </p:txBody>
      </p:sp>
      <p:sp>
        <p:nvSpPr>
          <p:cNvPr id="5" name="Прямоугольник 4"/>
          <p:cNvSpPr/>
          <p:nvPr/>
        </p:nvSpPr>
        <p:spPr>
          <a:xfrm>
            <a:off x="2123728" y="3429000"/>
            <a:ext cx="5004048" cy="369332"/>
          </a:xfrm>
          <a:prstGeom prst="rect">
            <a:avLst/>
          </a:prstGeom>
        </p:spPr>
        <p:txBody>
          <a:bodyPr wrap="square">
            <a:spAutoFit/>
          </a:bodyPr>
          <a:lstStyle/>
          <a:p>
            <a:r>
              <a:rPr lang="ru-RU" dirty="0" smtClean="0">
                <a:latin typeface="Times New Roman" pitchFamily="18" charset="0"/>
                <a:cs typeface="Times New Roman" pitchFamily="18" charset="0"/>
              </a:rPr>
              <a:t>Дисциплина: Здоровый человек и его окружение</a:t>
            </a:r>
            <a:endParaRPr lang="ru-RU" dirty="0"/>
          </a:p>
        </p:txBody>
      </p:sp>
      <p:sp>
        <p:nvSpPr>
          <p:cNvPr id="6" name="Прямоугольник 5"/>
          <p:cNvSpPr/>
          <p:nvPr/>
        </p:nvSpPr>
        <p:spPr>
          <a:xfrm>
            <a:off x="2843808" y="4869160"/>
            <a:ext cx="6030416" cy="1200329"/>
          </a:xfrm>
          <a:prstGeom prst="rect">
            <a:avLst/>
          </a:prstGeom>
        </p:spPr>
        <p:txBody>
          <a:bodyPr wrap="square">
            <a:spAutoFit/>
          </a:bodyPr>
          <a:lstStyle/>
          <a:p>
            <a:pPr lvl="0" algn="r" fontAlgn="base">
              <a:spcBef>
                <a:spcPct val="0"/>
              </a:spcBef>
              <a:spcAft>
                <a:spcPct val="0"/>
              </a:spcAft>
            </a:pPr>
            <a:r>
              <a:rPr lang="ru-RU" dirty="0" smtClean="0">
                <a:solidFill>
                  <a:prstClr val="black"/>
                </a:solidFill>
                <a:latin typeface="Times New Roman" pitchFamily="18" charset="0"/>
                <a:ea typeface="Calibri" pitchFamily="34" charset="0"/>
                <a:cs typeface="Times New Roman" pitchFamily="18" charset="0"/>
              </a:rPr>
              <a:t>Выполнила: </a:t>
            </a:r>
            <a:r>
              <a:rPr lang="ru-RU" dirty="0" err="1" smtClean="0">
                <a:solidFill>
                  <a:prstClr val="black"/>
                </a:solidFill>
                <a:latin typeface="Times New Roman" pitchFamily="18" charset="0"/>
                <a:ea typeface="Calibri" pitchFamily="34" charset="0"/>
                <a:cs typeface="Times New Roman" pitchFamily="18" charset="0"/>
              </a:rPr>
              <a:t>Стрельникова</a:t>
            </a:r>
            <a:r>
              <a:rPr lang="ru-RU" dirty="0" smtClean="0">
                <a:solidFill>
                  <a:prstClr val="black"/>
                </a:solidFill>
                <a:latin typeface="Times New Roman" pitchFamily="18" charset="0"/>
                <a:ea typeface="Calibri" pitchFamily="34" charset="0"/>
                <a:cs typeface="Times New Roman" pitchFamily="18" charset="0"/>
              </a:rPr>
              <a:t> Арина Николаевна,</a:t>
            </a:r>
          </a:p>
          <a:p>
            <a:pPr lvl="0" algn="r" fontAlgn="base">
              <a:spcBef>
                <a:spcPct val="0"/>
              </a:spcBef>
              <a:spcAft>
                <a:spcPct val="0"/>
              </a:spcAft>
            </a:pPr>
            <a:r>
              <a:rPr lang="ru-RU" dirty="0" smtClean="0">
                <a:solidFill>
                  <a:prstClr val="black"/>
                </a:solidFill>
                <a:latin typeface="Times New Roman" pitchFamily="18" charset="0"/>
                <a:ea typeface="Calibri" pitchFamily="34" charset="0"/>
                <a:cs typeface="Times New Roman" pitchFamily="18" charset="0"/>
              </a:rPr>
              <a:t>студент отделения «сестринское дело»,</a:t>
            </a:r>
          </a:p>
          <a:p>
            <a:pPr lvl="0" algn="r" fontAlgn="base">
              <a:spcBef>
                <a:spcPct val="0"/>
              </a:spcBef>
              <a:spcAft>
                <a:spcPct val="0"/>
              </a:spcAft>
            </a:pPr>
            <a:r>
              <a:rPr lang="en-US" dirty="0" smtClean="0">
                <a:solidFill>
                  <a:prstClr val="black"/>
                </a:solidFill>
                <a:latin typeface="Times New Roman" pitchFamily="18" charset="0"/>
                <a:ea typeface="Calibri" pitchFamily="34" charset="0"/>
                <a:cs typeface="Times New Roman" pitchFamily="18" charset="0"/>
              </a:rPr>
              <a:t>2</a:t>
            </a:r>
            <a:r>
              <a:rPr lang="ru-RU" dirty="0" smtClean="0">
                <a:solidFill>
                  <a:prstClr val="black"/>
                </a:solidFill>
                <a:latin typeface="Times New Roman" pitchFamily="18" charset="0"/>
                <a:ea typeface="Calibri" pitchFamily="34" charset="0"/>
                <a:cs typeface="Times New Roman" pitchFamily="18" charset="0"/>
              </a:rPr>
              <a:t> курс, группа </a:t>
            </a:r>
            <a:r>
              <a:rPr lang="en-US" dirty="0" smtClean="0">
                <a:solidFill>
                  <a:prstClr val="black"/>
                </a:solidFill>
                <a:latin typeface="Times New Roman" pitchFamily="18" charset="0"/>
                <a:ea typeface="Calibri" pitchFamily="34" charset="0"/>
                <a:cs typeface="Times New Roman" pitchFamily="18" charset="0"/>
              </a:rPr>
              <a:t>2</a:t>
            </a:r>
            <a:r>
              <a:rPr lang="ru-RU" dirty="0" smtClean="0">
                <a:solidFill>
                  <a:prstClr val="black"/>
                </a:solidFill>
                <a:latin typeface="Times New Roman" pitchFamily="18" charset="0"/>
                <a:ea typeface="Calibri" pitchFamily="34" charset="0"/>
                <a:cs typeface="Times New Roman" pitchFamily="18" charset="0"/>
              </a:rPr>
              <a:t>08-1</a:t>
            </a:r>
          </a:p>
          <a:p>
            <a:pPr lvl="0" algn="r" fontAlgn="base">
              <a:spcBef>
                <a:spcPct val="0"/>
              </a:spcBef>
              <a:spcAft>
                <a:spcPct val="0"/>
              </a:spcAft>
            </a:pPr>
            <a:r>
              <a:rPr lang="ru-RU" dirty="0" smtClean="0">
                <a:solidFill>
                  <a:prstClr val="black"/>
                </a:solidFill>
                <a:latin typeface="Times New Roman" pitchFamily="18" charset="0"/>
                <a:cs typeface="Times New Roman" pitchFamily="18" charset="0"/>
              </a:rPr>
              <a:t>Преподаватель: Черемисина А. А. </a:t>
            </a:r>
            <a:endParaRPr lang="ru-RU" dirty="0"/>
          </a:p>
        </p:txBody>
      </p:sp>
      <p:sp>
        <p:nvSpPr>
          <p:cNvPr id="7" name="Прямоугольник 6"/>
          <p:cNvSpPr/>
          <p:nvPr/>
        </p:nvSpPr>
        <p:spPr>
          <a:xfrm>
            <a:off x="2267744" y="5949280"/>
            <a:ext cx="4572000" cy="646331"/>
          </a:xfrm>
          <a:prstGeom prst="rect">
            <a:avLst/>
          </a:prstGeom>
        </p:spPr>
        <p:txBody>
          <a:bodyPr>
            <a:spAutoFit/>
          </a:bodyPr>
          <a:lstStyle/>
          <a:p>
            <a:pPr algn="ctr"/>
            <a:r>
              <a:rPr lang="ru-RU" dirty="0" smtClean="0"/>
              <a:t>Красноярск</a:t>
            </a:r>
          </a:p>
          <a:p>
            <a:pPr algn="ctr"/>
            <a:r>
              <a:rPr lang="ru-RU" dirty="0" smtClean="0"/>
              <a:t>2020</a:t>
            </a:r>
            <a:endParaRPr lang="ru-RU" dirty="0"/>
          </a:p>
        </p:txBody>
      </p:sp>
      <p:sp>
        <p:nvSpPr>
          <p:cNvPr id="8" name="Прямоугольник 7"/>
          <p:cNvSpPr/>
          <p:nvPr/>
        </p:nvSpPr>
        <p:spPr>
          <a:xfrm>
            <a:off x="2267744" y="2564904"/>
            <a:ext cx="4631396" cy="646331"/>
          </a:xfrm>
          <a:prstGeom prst="rect">
            <a:avLst/>
          </a:prstGeom>
        </p:spPr>
        <p:txBody>
          <a:bodyPr wrap="none">
            <a:spAutoFit/>
          </a:bodyPr>
          <a:lstStyle/>
          <a:p>
            <a:r>
              <a:rPr lang="ru-RU" sz="3600" dirty="0" smtClean="0"/>
              <a:t>Методы контрацепции</a:t>
            </a:r>
            <a:endParaRPr lang="ru-RU" sz="3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0"/>
            <a:ext cx="7772400" cy="1470025"/>
          </a:xfrm>
        </p:spPr>
        <p:txBody>
          <a:bodyPr/>
          <a:lstStyle/>
          <a:p>
            <a:r>
              <a:rPr lang="ru-RU" dirty="0" smtClean="0"/>
              <a:t>Шеечные колпачки</a:t>
            </a:r>
            <a:endParaRPr lang="ru-RU" dirty="0"/>
          </a:p>
        </p:txBody>
      </p:sp>
      <p:sp>
        <p:nvSpPr>
          <p:cNvPr id="3" name="Прямоугольник 2"/>
          <p:cNvSpPr/>
          <p:nvPr/>
        </p:nvSpPr>
        <p:spPr>
          <a:xfrm>
            <a:off x="323528" y="1772816"/>
            <a:ext cx="8640960" cy="1569660"/>
          </a:xfrm>
          <a:prstGeom prst="rect">
            <a:avLst/>
          </a:prstGeom>
        </p:spPr>
        <p:txBody>
          <a:bodyPr wrap="square">
            <a:spAutoFit/>
          </a:bodyPr>
          <a:lstStyle/>
          <a:p>
            <a:pPr indent="452438" algn="just"/>
            <a:r>
              <a:rPr lang="ru-RU" sz="2400" dirty="0" smtClean="0"/>
              <a:t>Колпачок из латекса или силикона, прикрывающий шейку матки; более надёжен при одновременном использовании </a:t>
            </a:r>
            <a:r>
              <a:rPr lang="ru-RU" sz="2400" dirty="0" err="1" smtClean="0"/>
              <a:t>спермицидов</a:t>
            </a:r>
            <a:r>
              <a:rPr lang="ru-RU" sz="2400" dirty="0" smtClean="0"/>
              <a:t>. В настоящее время существуют три типа цервикальных колпачков, изготовляемых из латексной резины.</a:t>
            </a:r>
            <a:endParaRPr lang="ru-RU" sz="2400" dirty="0"/>
          </a:p>
        </p:txBody>
      </p:sp>
      <p:pic>
        <p:nvPicPr>
          <p:cNvPr id="5122" name="Picture 2" descr="https://yamisha.ru/upload/2014/07/kolpa4ki.jpeg"/>
          <p:cNvPicPr>
            <a:picLocks noChangeAspect="1" noChangeArrowheads="1"/>
          </p:cNvPicPr>
          <p:nvPr/>
        </p:nvPicPr>
        <p:blipFill>
          <a:blip r:embed="rId2" cstate="print"/>
          <a:srcRect/>
          <a:stretch>
            <a:fillRect/>
          </a:stretch>
        </p:blipFill>
        <p:spPr bwMode="auto">
          <a:xfrm>
            <a:off x="1619672" y="3789040"/>
            <a:ext cx="6181725" cy="2190750"/>
          </a:xfrm>
          <a:prstGeom prst="rect">
            <a:avLst/>
          </a:prstGeom>
          <a:noFill/>
        </p:spPr>
      </p:pic>
      <p:sp>
        <p:nvSpPr>
          <p:cNvPr id="5" name="Номер слайда 4"/>
          <p:cNvSpPr>
            <a:spLocks noGrp="1"/>
          </p:cNvSpPr>
          <p:nvPr>
            <p:ph type="sldNum" sz="quarter" idx="12"/>
          </p:nvPr>
        </p:nvSpPr>
        <p:spPr/>
        <p:txBody>
          <a:bodyPr/>
          <a:lstStyle/>
          <a:p>
            <a:fld id="{725C68B6-61C2-468F-89AB-4B9F7531AA68}" type="slidenum">
              <a:rPr lang="ru-RU" smtClean="0"/>
              <a:pPr/>
              <a:t>10</a:t>
            </a:fld>
            <a:endParaRPr lang="ru-RU"/>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116632"/>
            <a:ext cx="7772400" cy="1470025"/>
          </a:xfrm>
        </p:spPr>
        <p:txBody>
          <a:bodyPr/>
          <a:lstStyle/>
          <a:p>
            <a:r>
              <a:rPr lang="ru-RU" dirty="0" smtClean="0"/>
              <a:t>Женский презерватив</a:t>
            </a:r>
            <a:endParaRPr lang="ru-RU" dirty="0"/>
          </a:p>
        </p:txBody>
      </p:sp>
      <p:sp>
        <p:nvSpPr>
          <p:cNvPr id="3" name="Прямоугольник 2"/>
          <p:cNvSpPr/>
          <p:nvPr/>
        </p:nvSpPr>
        <p:spPr>
          <a:xfrm>
            <a:off x="251520" y="1484784"/>
            <a:ext cx="4572000" cy="1569660"/>
          </a:xfrm>
          <a:prstGeom prst="rect">
            <a:avLst/>
          </a:prstGeom>
        </p:spPr>
        <p:txBody>
          <a:bodyPr>
            <a:spAutoFit/>
          </a:bodyPr>
          <a:lstStyle/>
          <a:p>
            <a:pPr indent="452438" algn="just"/>
            <a:r>
              <a:rPr lang="ru-RU" sz="2400" dirty="0" smtClean="0"/>
              <a:t>Женский презерватив представляет собой вставляемую во влагалище трубку из полиуретана или латекса</a:t>
            </a:r>
            <a:endParaRPr lang="ru-RU" sz="2400" dirty="0"/>
          </a:p>
        </p:txBody>
      </p:sp>
      <p:pic>
        <p:nvPicPr>
          <p:cNvPr id="4098" name="Picture 2" descr="https://www.sexystyle.eu/i/product_gallery_desktop_image/products/04129530000_nor_a.jpg"/>
          <p:cNvPicPr>
            <a:picLocks noChangeAspect="1" noChangeArrowheads="1"/>
          </p:cNvPicPr>
          <p:nvPr/>
        </p:nvPicPr>
        <p:blipFill>
          <a:blip r:embed="rId2" cstate="print"/>
          <a:srcRect/>
          <a:stretch>
            <a:fillRect/>
          </a:stretch>
        </p:blipFill>
        <p:spPr bwMode="auto">
          <a:xfrm>
            <a:off x="5004048" y="1340768"/>
            <a:ext cx="3843164" cy="4645028"/>
          </a:xfrm>
          <a:prstGeom prst="rect">
            <a:avLst/>
          </a:prstGeom>
          <a:noFill/>
        </p:spPr>
      </p:pic>
      <p:sp>
        <p:nvSpPr>
          <p:cNvPr id="5" name="Номер слайда 4"/>
          <p:cNvSpPr>
            <a:spLocks noGrp="1"/>
          </p:cNvSpPr>
          <p:nvPr>
            <p:ph type="sldNum" sz="quarter" idx="12"/>
          </p:nvPr>
        </p:nvSpPr>
        <p:spPr/>
        <p:txBody>
          <a:bodyPr/>
          <a:lstStyle/>
          <a:p>
            <a:fld id="{725C68B6-61C2-468F-89AB-4B9F7531AA68}" type="slidenum">
              <a:rPr lang="ru-RU" smtClean="0"/>
              <a:pPr/>
              <a:t>11</a:t>
            </a:fld>
            <a:endParaRPr lang="ru-RU"/>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0"/>
            <a:ext cx="7772400" cy="1470025"/>
          </a:xfrm>
        </p:spPr>
        <p:txBody>
          <a:bodyPr/>
          <a:lstStyle/>
          <a:p>
            <a:r>
              <a:rPr lang="ru-RU" dirty="0" smtClean="0"/>
              <a:t>Презерватив</a:t>
            </a:r>
            <a:endParaRPr lang="ru-RU" dirty="0"/>
          </a:p>
        </p:txBody>
      </p:sp>
      <p:sp>
        <p:nvSpPr>
          <p:cNvPr id="3" name="Прямоугольник 2"/>
          <p:cNvSpPr/>
          <p:nvPr/>
        </p:nvSpPr>
        <p:spPr>
          <a:xfrm>
            <a:off x="251520" y="1340768"/>
            <a:ext cx="4320480" cy="4893647"/>
          </a:xfrm>
          <a:prstGeom prst="rect">
            <a:avLst/>
          </a:prstGeom>
        </p:spPr>
        <p:txBody>
          <a:bodyPr wrap="square">
            <a:spAutoFit/>
          </a:bodyPr>
          <a:lstStyle/>
          <a:p>
            <a:pPr indent="452438" algn="just"/>
            <a:r>
              <a:rPr lang="ru-RU" sz="2400" dirty="0" smtClean="0"/>
              <a:t>Презерватив - единственное противозачаточное средство, применяемое мужчинами. Презерватив представляет собой мешотчатое образование из толстой эластичной резины, толщиной около 1 мм, в результате чего обеспечивается возможность увеличения презерватива в зависимости от размеров полового члена. Длина презерватива 10 см, ширина 2,5 см.</a:t>
            </a:r>
            <a:endParaRPr lang="ru-RU" sz="2400" dirty="0"/>
          </a:p>
        </p:txBody>
      </p:sp>
      <p:pic>
        <p:nvPicPr>
          <p:cNvPr id="3074" name="Picture 2" descr="https://www.sexfeast.ru/photos/113711-04.jpg"/>
          <p:cNvPicPr>
            <a:picLocks noChangeAspect="1" noChangeArrowheads="1"/>
          </p:cNvPicPr>
          <p:nvPr/>
        </p:nvPicPr>
        <p:blipFill>
          <a:blip r:embed="rId2" cstate="print"/>
          <a:srcRect/>
          <a:stretch>
            <a:fillRect/>
          </a:stretch>
        </p:blipFill>
        <p:spPr bwMode="auto">
          <a:xfrm>
            <a:off x="4716016" y="1556792"/>
            <a:ext cx="4184576" cy="4184576"/>
          </a:xfrm>
          <a:prstGeom prst="rect">
            <a:avLst/>
          </a:prstGeom>
          <a:noFill/>
        </p:spPr>
      </p:pic>
      <p:sp>
        <p:nvSpPr>
          <p:cNvPr id="5" name="Номер слайда 4"/>
          <p:cNvSpPr>
            <a:spLocks noGrp="1"/>
          </p:cNvSpPr>
          <p:nvPr>
            <p:ph type="sldNum" sz="quarter" idx="12"/>
          </p:nvPr>
        </p:nvSpPr>
        <p:spPr/>
        <p:txBody>
          <a:bodyPr/>
          <a:lstStyle/>
          <a:p>
            <a:fld id="{725C68B6-61C2-468F-89AB-4B9F7531AA68}" type="slidenum">
              <a:rPr lang="ru-RU" smtClean="0"/>
              <a:pPr/>
              <a:t>12</a:t>
            </a:fld>
            <a:endParaRPr lang="ru-RU"/>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0"/>
            <a:ext cx="7772400" cy="1470025"/>
          </a:xfrm>
        </p:spPr>
        <p:txBody>
          <a:bodyPr>
            <a:normAutofit/>
          </a:bodyPr>
          <a:lstStyle/>
          <a:p>
            <a:r>
              <a:rPr lang="ru-RU" dirty="0" smtClean="0"/>
              <a:t>Химические средства контрацепции (</a:t>
            </a:r>
            <a:r>
              <a:rPr lang="ru-RU" dirty="0" err="1" smtClean="0"/>
              <a:t>спермициды</a:t>
            </a:r>
            <a:r>
              <a:rPr lang="ru-RU" dirty="0" smtClean="0"/>
              <a:t>)</a:t>
            </a:r>
            <a:endParaRPr lang="ru-RU" dirty="0"/>
          </a:p>
        </p:txBody>
      </p:sp>
      <p:sp>
        <p:nvSpPr>
          <p:cNvPr id="3" name="Прямоугольник 2"/>
          <p:cNvSpPr/>
          <p:nvPr/>
        </p:nvSpPr>
        <p:spPr>
          <a:xfrm>
            <a:off x="251520" y="1844824"/>
            <a:ext cx="4572000" cy="3416320"/>
          </a:xfrm>
          <a:prstGeom prst="rect">
            <a:avLst/>
          </a:prstGeom>
        </p:spPr>
        <p:txBody>
          <a:bodyPr>
            <a:spAutoFit/>
          </a:bodyPr>
          <a:lstStyle/>
          <a:p>
            <a:pPr indent="452438" algn="just"/>
            <a:r>
              <a:rPr lang="ru-RU" sz="2400" dirty="0" smtClean="0"/>
              <a:t>Механизм действия </a:t>
            </a:r>
            <a:r>
              <a:rPr lang="ru-RU" sz="2400" dirty="0" err="1" smtClean="0"/>
              <a:t>спермицидов</a:t>
            </a:r>
            <a:r>
              <a:rPr lang="ru-RU" sz="2400" dirty="0" smtClean="0"/>
              <a:t> заключается в </a:t>
            </a:r>
            <a:r>
              <a:rPr lang="ru-RU" sz="2400" dirty="0" err="1" smtClean="0"/>
              <a:t>инактивации</a:t>
            </a:r>
            <a:r>
              <a:rPr lang="ru-RU" sz="2400" dirty="0" smtClean="0"/>
              <a:t> спермы и препятствии проникновения ее в матку. Основным требованием, предъявляемым к </a:t>
            </a:r>
            <a:r>
              <a:rPr lang="ru-RU" sz="2400" dirty="0" err="1" smtClean="0"/>
              <a:t>спермицидам</a:t>
            </a:r>
            <a:r>
              <a:rPr lang="ru-RU" sz="2400" dirty="0" smtClean="0"/>
              <a:t>, является способность разрушать сперматозоиды за несколько секунд.</a:t>
            </a:r>
            <a:endParaRPr lang="ru-RU" sz="2400" dirty="0"/>
          </a:p>
        </p:txBody>
      </p:sp>
      <p:pic>
        <p:nvPicPr>
          <p:cNvPr id="2050" name="Picture 2" descr="https://www.std-gov.org/images/Chlamydial-Infection-Prevention-3.jpg"/>
          <p:cNvPicPr>
            <a:picLocks noChangeAspect="1" noChangeArrowheads="1"/>
          </p:cNvPicPr>
          <p:nvPr/>
        </p:nvPicPr>
        <p:blipFill>
          <a:blip r:embed="rId2" cstate="print"/>
          <a:srcRect b="6913"/>
          <a:stretch>
            <a:fillRect/>
          </a:stretch>
        </p:blipFill>
        <p:spPr bwMode="auto">
          <a:xfrm>
            <a:off x="5076056" y="1628800"/>
            <a:ext cx="3519669" cy="4680520"/>
          </a:xfrm>
          <a:prstGeom prst="rect">
            <a:avLst/>
          </a:prstGeom>
          <a:noFill/>
        </p:spPr>
      </p:pic>
      <p:sp>
        <p:nvSpPr>
          <p:cNvPr id="5" name="Номер слайда 4"/>
          <p:cNvSpPr>
            <a:spLocks noGrp="1"/>
          </p:cNvSpPr>
          <p:nvPr>
            <p:ph type="sldNum" sz="quarter" idx="12"/>
          </p:nvPr>
        </p:nvSpPr>
        <p:spPr/>
        <p:txBody>
          <a:bodyPr/>
          <a:lstStyle/>
          <a:p>
            <a:fld id="{725C68B6-61C2-468F-89AB-4B9F7531AA68}" type="slidenum">
              <a:rPr lang="ru-RU" smtClean="0"/>
              <a:pPr/>
              <a:t>13</a:t>
            </a:fld>
            <a:endParaRPr lang="ru-RU"/>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0"/>
            <a:ext cx="7772400" cy="1470025"/>
          </a:xfrm>
        </p:spPr>
        <p:txBody>
          <a:bodyPr>
            <a:normAutofit/>
          </a:bodyPr>
          <a:lstStyle/>
          <a:p>
            <a:r>
              <a:rPr lang="ru-RU" dirty="0" smtClean="0"/>
              <a:t>Комбинированные оральные </a:t>
            </a:r>
            <a:r>
              <a:rPr lang="ru-RU" dirty="0" err="1" smtClean="0"/>
              <a:t>контрацептивы</a:t>
            </a:r>
            <a:endParaRPr lang="ru-RU" dirty="0"/>
          </a:p>
        </p:txBody>
      </p:sp>
      <p:sp>
        <p:nvSpPr>
          <p:cNvPr id="3" name="Прямоугольник 2"/>
          <p:cNvSpPr/>
          <p:nvPr/>
        </p:nvSpPr>
        <p:spPr>
          <a:xfrm>
            <a:off x="323528" y="1916832"/>
            <a:ext cx="4572000" cy="4154984"/>
          </a:xfrm>
          <a:prstGeom prst="rect">
            <a:avLst/>
          </a:prstGeom>
        </p:spPr>
        <p:txBody>
          <a:bodyPr>
            <a:spAutoFit/>
          </a:bodyPr>
          <a:lstStyle/>
          <a:p>
            <a:pPr indent="452438" algn="just"/>
            <a:r>
              <a:rPr lang="ru-RU" sz="2400" dirty="0" smtClean="0"/>
              <a:t>Эти препараты являются наиболее распространенной в мире формой гормональной контрацепции. Содержат эстроген и </a:t>
            </a:r>
            <a:r>
              <a:rPr lang="ru-RU" sz="2400" dirty="0" err="1" smtClean="0"/>
              <a:t>прогестин</a:t>
            </a:r>
            <a:r>
              <a:rPr lang="ru-RU" sz="2400" dirty="0" smtClean="0"/>
              <a:t>.</a:t>
            </a:r>
          </a:p>
          <a:p>
            <a:pPr indent="452438" algn="just"/>
            <a:r>
              <a:rPr lang="ru-RU" sz="2400" dirty="0" smtClean="0"/>
              <a:t>В зависимости от дозы эстрогенного и вида </a:t>
            </a:r>
            <a:r>
              <a:rPr lang="ru-RU" sz="2400" dirty="0" err="1" smtClean="0"/>
              <a:t>гестагенного</a:t>
            </a:r>
            <a:r>
              <a:rPr lang="ru-RU" sz="2400" dirty="0" smtClean="0"/>
              <a:t> компонентов ОК могут иметь преимущественно эстрогенный, </a:t>
            </a:r>
            <a:r>
              <a:rPr lang="ru-RU" sz="2400" dirty="0" err="1" smtClean="0"/>
              <a:t>андрогенный</a:t>
            </a:r>
            <a:r>
              <a:rPr lang="ru-RU" sz="2400" dirty="0" smtClean="0"/>
              <a:t> или анаболический эффект.</a:t>
            </a:r>
            <a:endParaRPr lang="ru-RU" sz="2400" dirty="0"/>
          </a:p>
        </p:txBody>
      </p:sp>
      <p:pic>
        <p:nvPicPr>
          <p:cNvPr id="1026" name="Picture 2" descr="https://www.pharmacyplanet.com/skin/frontend/arw_start/prescription/images/Contraceptive-Pills.jpg"/>
          <p:cNvPicPr>
            <a:picLocks noChangeAspect="1" noChangeArrowheads="1"/>
          </p:cNvPicPr>
          <p:nvPr/>
        </p:nvPicPr>
        <p:blipFill>
          <a:blip r:embed="rId2" cstate="print"/>
          <a:srcRect/>
          <a:stretch>
            <a:fillRect/>
          </a:stretch>
        </p:blipFill>
        <p:spPr bwMode="auto">
          <a:xfrm>
            <a:off x="5508104" y="1844824"/>
            <a:ext cx="3350146" cy="4466861"/>
          </a:xfrm>
          <a:prstGeom prst="rect">
            <a:avLst/>
          </a:prstGeom>
          <a:noFill/>
        </p:spPr>
      </p:pic>
      <p:sp>
        <p:nvSpPr>
          <p:cNvPr id="5" name="Номер слайда 4"/>
          <p:cNvSpPr>
            <a:spLocks noGrp="1"/>
          </p:cNvSpPr>
          <p:nvPr>
            <p:ph type="sldNum" sz="quarter" idx="12"/>
          </p:nvPr>
        </p:nvSpPr>
        <p:spPr/>
        <p:txBody>
          <a:bodyPr/>
          <a:lstStyle/>
          <a:p>
            <a:fld id="{725C68B6-61C2-468F-89AB-4B9F7531AA68}" type="slidenum">
              <a:rPr lang="ru-RU" smtClean="0"/>
              <a:pPr/>
              <a:t>14</a:t>
            </a:fld>
            <a:endParaRPr lang="ru-RU"/>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Спасибо за внимание</a:t>
            </a:r>
            <a:endParaRPr lang="ru-RU" dirty="0"/>
          </a:p>
        </p:txBody>
      </p:sp>
      <p:sp>
        <p:nvSpPr>
          <p:cNvPr id="3" name="Подзаголовок 2"/>
          <p:cNvSpPr>
            <a:spLocks noGrp="1"/>
          </p:cNvSpPr>
          <p:nvPr>
            <p:ph type="subTitle" idx="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15</a:t>
            </a:fld>
            <a:endParaRPr lang="ru-RU"/>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0"/>
            <a:ext cx="7772400" cy="1470025"/>
          </a:xfrm>
        </p:spPr>
        <p:txBody>
          <a:bodyPr/>
          <a:lstStyle/>
          <a:p>
            <a:r>
              <a:rPr lang="ru-RU" dirty="0" smtClean="0"/>
              <a:t>Содержание</a:t>
            </a:r>
            <a:endParaRPr lang="ru-RU" dirty="0"/>
          </a:p>
        </p:txBody>
      </p:sp>
      <p:sp>
        <p:nvSpPr>
          <p:cNvPr id="4" name="Прямоугольник 3"/>
          <p:cNvSpPr/>
          <p:nvPr/>
        </p:nvSpPr>
        <p:spPr>
          <a:xfrm>
            <a:off x="323528" y="1268760"/>
            <a:ext cx="7406899" cy="4524315"/>
          </a:xfrm>
          <a:prstGeom prst="rect">
            <a:avLst/>
          </a:prstGeom>
        </p:spPr>
        <p:txBody>
          <a:bodyPr wrap="none">
            <a:spAutoFit/>
          </a:bodyPr>
          <a:lstStyle/>
          <a:p>
            <a:pPr marL="457200" indent="-457200">
              <a:buFont typeface="+mj-lt"/>
              <a:buAutoNum type="arabicPeriod"/>
            </a:pPr>
            <a:r>
              <a:rPr lang="ru-RU" sz="2400" dirty="0" smtClean="0"/>
              <a:t>Календарный метод контрацепции.</a:t>
            </a:r>
          </a:p>
          <a:p>
            <a:pPr marL="457200" indent="-457200">
              <a:buFont typeface="+mj-lt"/>
              <a:buAutoNum type="arabicPeriod"/>
            </a:pPr>
            <a:r>
              <a:rPr lang="ru-RU" sz="2400" dirty="0" smtClean="0"/>
              <a:t>Температурный метод.</a:t>
            </a:r>
          </a:p>
          <a:p>
            <a:pPr marL="457200" indent="-457200">
              <a:buFont typeface="+mj-lt"/>
              <a:buAutoNum type="arabicPeriod"/>
            </a:pPr>
            <a:r>
              <a:rPr lang="ru-RU" sz="2400" dirty="0" smtClean="0"/>
              <a:t>Цервикальный метод контрацепции.</a:t>
            </a:r>
          </a:p>
          <a:p>
            <a:pPr marL="457200" indent="-457200">
              <a:buFont typeface="+mj-lt"/>
              <a:buAutoNum type="arabicPeriod"/>
            </a:pPr>
            <a:r>
              <a:rPr lang="ru-RU" sz="2400" dirty="0" err="1" smtClean="0"/>
              <a:t>Симптотермальный</a:t>
            </a:r>
            <a:r>
              <a:rPr lang="ru-RU" sz="2400" dirty="0" smtClean="0"/>
              <a:t> метод.</a:t>
            </a:r>
          </a:p>
          <a:p>
            <a:pPr marL="457200" indent="-457200">
              <a:buFont typeface="+mj-lt"/>
              <a:buAutoNum type="arabicPeriod"/>
            </a:pPr>
            <a:r>
              <a:rPr lang="ru-RU" sz="2400" dirty="0" smtClean="0"/>
              <a:t>Прерванный половой акт.</a:t>
            </a:r>
          </a:p>
          <a:p>
            <a:pPr marL="457200" indent="-457200">
              <a:buFont typeface="+mj-lt"/>
              <a:buAutoNum type="arabicPeriod"/>
            </a:pPr>
            <a:r>
              <a:rPr lang="ru-RU" sz="2400" dirty="0" smtClean="0"/>
              <a:t>Метод лактационной аменореи.</a:t>
            </a:r>
          </a:p>
          <a:p>
            <a:pPr marL="457200" indent="-457200">
              <a:buFont typeface="+mj-lt"/>
              <a:buAutoNum type="arabicPeriod"/>
            </a:pPr>
            <a:r>
              <a:rPr lang="ru-RU" sz="2400" dirty="0" smtClean="0"/>
              <a:t>Влагалищная диафрагма (влагалищный пессарий).</a:t>
            </a:r>
          </a:p>
          <a:p>
            <a:pPr marL="457200" indent="-457200">
              <a:buFont typeface="+mj-lt"/>
              <a:buAutoNum type="arabicPeriod"/>
            </a:pPr>
            <a:r>
              <a:rPr lang="ru-RU" sz="2400" dirty="0" smtClean="0"/>
              <a:t>Шеечные колпачки.</a:t>
            </a:r>
          </a:p>
          <a:p>
            <a:pPr marL="457200" indent="-457200">
              <a:buFont typeface="+mj-lt"/>
              <a:buAutoNum type="arabicPeriod"/>
            </a:pPr>
            <a:r>
              <a:rPr lang="ru-RU" sz="2400" dirty="0" smtClean="0"/>
              <a:t>Женский презерватив.</a:t>
            </a:r>
          </a:p>
          <a:p>
            <a:pPr marL="457200" indent="-457200">
              <a:buFont typeface="+mj-lt"/>
              <a:buAutoNum type="arabicPeriod"/>
            </a:pPr>
            <a:r>
              <a:rPr lang="ru-RU" sz="2400" dirty="0" smtClean="0"/>
              <a:t>Презерватив.</a:t>
            </a:r>
          </a:p>
          <a:p>
            <a:pPr marL="457200" indent="-457200">
              <a:buFont typeface="+mj-lt"/>
              <a:buAutoNum type="arabicPeriod"/>
            </a:pPr>
            <a:r>
              <a:rPr lang="ru-RU" sz="2400" dirty="0" smtClean="0"/>
              <a:t>Химические средства контрацепции (</a:t>
            </a:r>
            <a:r>
              <a:rPr lang="ru-RU" sz="2400" dirty="0" err="1" smtClean="0"/>
              <a:t>спермициды</a:t>
            </a:r>
            <a:r>
              <a:rPr lang="ru-RU" sz="2400" dirty="0" smtClean="0"/>
              <a:t>).</a:t>
            </a:r>
          </a:p>
          <a:p>
            <a:pPr marL="457200" indent="-457200">
              <a:buFont typeface="+mj-lt"/>
              <a:buAutoNum type="arabicPeriod"/>
            </a:pPr>
            <a:r>
              <a:rPr lang="ru-RU" sz="2400" dirty="0" smtClean="0"/>
              <a:t>Комбинированные оральные </a:t>
            </a:r>
            <a:r>
              <a:rPr lang="ru-RU" sz="2400" dirty="0" err="1" smtClean="0"/>
              <a:t>контрацептивы</a:t>
            </a:r>
            <a:r>
              <a:rPr lang="ru-RU" sz="2400" dirty="0" smtClean="0"/>
              <a:t>.</a:t>
            </a:r>
            <a:endParaRPr lang="ru-RU" sz="2400"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2</a:t>
            </a:fld>
            <a:endParaRPr lang="ru-RU"/>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0"/>
            <a:ext cx="7772400" cy="1470025"/>
          </a:xfrm>
        </p:spPr>
        <p:txBody>
          <a:bodyPr>
            <a:normAutofit/>
          </a:bodyPr>
          <a:lstStyle/>
          <a:p>
            <a:r>
              <a:rPr lang="ru-RU" dirty="0" smtClean="0"/>
              <a:t>Календарный метод контрацепции</a:t>
            </a:r>
            <a:endParaRPr lang="ru-RU" dirty="0"/>
          </a:p>
        </p:txBody>
      </p:sp>
      <p:sp>
        <p:nvSpPr>
          <p:cNvPr id="4" name="Прямоугольник 3"/>
          <p:cNvSpPr/>
          <p:nvPr/>
        </p:nvSpPr>
        <p:spPr>
          <a:xfrm>
            <a:off x="251520" y="1700808"/>
            <a:ext cx="5040560" cy="4154984"/>
          </a:xfrm>
          <a:prstGeom prst="rect">
            <a:avLst/>
          </a:prstGeom>
        </p:spPr>
        <p:txBody>
          <a:bodyPr wrap="square">
            <a:spAutoFit/>
          </a:bodyPr>
          <a:lstStyle/>
          <a:p>
            <a:pPr indent="452438" algn="just"/>
            <a:r>
              <a:rPr lang="ru-RU" sz="2400" dirty="0" smtClean="0"/>
              <a:t>Данный метод основан на том, что, в идеале, если цикл женщины равен 28 дням, то овуляция происходит, как правило, на 14-ый день. Учитывая жизнеспособность сперматозоидов и яйцеклетки, женщине, чтобы избежать нежелательной беременности, не стоит заниматься </a:t>
            </a:r>
            <a:r>
              <a:rPr lang="ru-RU" sz="2400" dirty="0" err="1" smtClean="0"/>
              <a:t>неащищенным</a:t>
            </a:r>
            <a:r>
              <a:rPr lang="ru-RU" sz="2400" dirty="0" smtClean="0"/>
              <a:t> сексом за два дня до овуляции и два дня после нее.</a:t>
            </a:r>
            <a:endParaRPr lang="ru-RU" sz="2400" dirty="0"/>
          </a:p>
        </p:txBody>
      </p:sp>
      <p:pic>
        <p:nvPicPr>
          <p:cNvPr id="13316" name="Picture 4" descr="https://theminnesotabirthcenter.com/wp-content/uploads/2015/10/Cycle-Graphic-1.jpg"/>
          <p:cNvPicPr>
            <a:picLocks noChangeAspect="1" noChangeArrowheads="1"/>
          </p:cNvPicPr>
          <p:nvPr/>
        </p:nvPicPr>
        <p:blipFill>
          <a:blip r:embed="rId2" cstate="print"/>
          <a:srcRect/>
          <a:stretch>
            <a:fillRect/>
          </a:stretch>
        </p:blipFill>
        <p:spPr bwMode="auto">
          <a:xfrm>
            <a:off x="5292080" y="1628800"/>
            <a:ext cx="3573970" cy="4293096"/>
          </a:xfrm>
          <a:prstGeom prst="rect">
            <a:avLst/>
          </a:prstGeom>
          <a:noFill/>
        </p:spPr>
      </p:pic>
      <p:sp>
        <p:nvSpPr>
          <p:cNvPr id="7" name="Номер слайда 6"/>
          <p:cNvSpPr>
            <a:spLocks noGrp="1"/>
          </p:cNvSpPr>
          <p:nvPr>
            <p:ph type="sldNum" sz="quarter" idx="12"/>
          </p:nvPr>
        </p:nvSpPr>
        <p:spPr/>
        <p:txBody>
          <a:bodyPr/>
          <a:lstStyle/>
          <a:p>
            <a:fld id="{725C68B6-61C2-468F-89AB-4B9F7531AA68}" type="slidenum">
              <a:rPr lang="ru-RU" smtClean="0"/>
              <a:pPr/>
              <a:t>3</a:t>
            </a:fld>
            <a:endParaRPr lang="ru-RU"/>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0"/>
            <a:ext cx="7772400" cy="1470025"/>
          </a:xfrm>
        </p:spPr>
        <p:txBody>
          <a:bodyPr>
            <a:normAutofit/>
          </a:bodyPr>
          <a:lstStyle/>
          <a:p>
            <a:r>
              <a:rPr lang="ru-RU" dirty="0" smtClean="0"/>
              <a:t>Температурный метод</a:t>
            </a:r>
            <a:endParaRPr lang="ru-RU" dirty="0"/>
          </a:p>
        </p:txBody>
      </p:sp>
      <p:sp>
        <p:nvSpPr>
          <p:cNvPr id="4" name="Прямоугольник 3"/>
          <p:cNvSpPr/>
          <p:nvPr/>
        </p:nvSpPr>
        <p:spPr>
          <a:xfrm>
            <a:off x="251520" y="1268760"/>
            <a:ext cx="4572000" cy="4524315"/>
          </a:xfrm>
          <a:prstGeom prst="rect">
            <a:avLst/>
          </a:prstGeom>
        </p:spPr>
        <p:txBody>
          <a:bodyPr>
            <a:spAutoFit/>
          </a:bodyPr>
          <a:lstStyle/>
          <a:p>
            <a:pPr indent="452438" algn="just"/>
            <a:r>
              <a:rPr lang="ru-RU" sz="2400" dirty="0" smtClean="0"/>
              <a:t>Температурный метод контрацепции основан на определении времени подъема базальной температуры путем ежедневного ее измерения. Благоприятным для зачатия считается период от начала менструального цикла до тех пор, пока ее базальная температура будет повышена в течение трех последовательных дней.</a:t>
            </a:r>
            <a:endParaRPr lang="ru-RU" sz="2400" dirty="0"/>
          </a:p>
        </p:txBody>
      </p:sp>
      <p:pic>
        <p:nvPicPr>
          <p:cNvPr id="12290" name="Picture 2" descr="https://cdn1.ozone.ru/s3/multimedia-m/6000171922.jpg"/>
          <p:cNvPicPr>
            <a:picLocks noChangeAspect="1" noChangeArrowheads="1"/>
          </p:cNvPicPr>
          <p:nvPr/>
        </p:nvPicPr>
        <p:blipFill>
          <a:blip r:embed="rId2" cstate="print"/>
          <a:srcRect/>
          <a:stretch>
            <a:fillRect/>
          </a:stretch>
        </p:blipFill>
        <p:spPr bwMode="auto">
          <a:xfrm>
            <a:off x="5220072" y="1268760"/>
            <a:ext cx="3635935" cy="4984820"/>
          </a:xfrm>
          <a:prstGeom prst="rect">
            <a:avLst/>
          </a:prstGeom>
          <a:noFill/>
        </p:spPr>
      </p:pic>
      <p:sp>
        <p:nvSpPr>
          <p:cNvPr id="6" name="Номер слайда 5"/>
          <p:cNvSpPr>
            <a:spLocks noGrp="1"/>
          </p:cNvSpPr>
          <p:nvPr>
            <p:ph type="sldNum" sz="quarter" idx="12"/>
          </p:nvPr>
        </p:nvSpPr>
        <p:spPr/>
        <p:txBody>
          <a:bodyPr/>
          <a:lstStyle/>
          <a:p>
            <a:fld id="{725C68B6-61C2-468F-89AB-4B9F7531AA68}" type="slidenum">
              <a:rPr lang="ru-RU" smtClean="0"/>
              <a:pPr/>
              <a:t>4</a:t>
            </a:fld>
            <a:endParaRPr lang="ru-RU"/>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0"/>
            <a:ext cx="7772400" cy="1470025"/>
          </a:xfrm>
        </p:spPr>
        <p:txBody>
          <a:bodyPr>
            <a:normAutofit/>
          </a:bodyPr>
          <a:lstStyle/>
          <a:p>
            <a:r>
              <a:rPr lang="ru-RU" dirty="0" smtClean="0"/>
              <a:t>Цервикальный метод контрацепции</a:t>
            </a:r>
            <a:endParaRPr lang="ru-RU" dirty="0"/>
          </a:p>
        </p:txBody>
      </p:sp>
      <p:sp>
        <p:nvSpPr>
          <p:cNvPr id="4" name="Прямоугольник 3"/>
          <p:cNvSpPr/>
          <p:nvPr/>
        </p:nvSpPr>
        <p:spPr>
          <a:xfrm>
            <a:off x="251520" y="1556792"/>
            <a:ext cx="4572000" cy="2677656"/>
          </a:xfrm>
          <a:prstGeom prst="rect">
            <a:avLst/>
          </a:prstGeom>
        </p:spPr>
        <p:txBody>
          <a:bodyPr>
            <a:spAutoFit/>
          </a:bodyPr>
          <a:lstStyle/>
          <a:p>
            <a:pPr indent="452438" algn="just"/>
            <a:r>
              <a:rPr lang="ru-RU" sz="2400" dirty="0" smtClean="0"/>
              <a:t>Этот метод основан на наблюдениях за изменением влагалищных выделений в течение менструального цикла. Известен как метод естественного планирования семьи (метод </a:t>
            </a:r>
            <a:r>
              <a:rPr lang="ru-RU" sz="2400" dirty="0" err="1" smtClean="0"/>
              <a:t>Биллинга</a:t>
            </a:r>
            <a:r>
              <a:rPr lang="ru-RU" sz="2400" dirty="0" smtClean="0"/>
              <a:t>). </a:t>
            </a:r>
            <a:endParaRPr lang="ru-RU" sz="2400" dirty="0"/>
          </a:p>
        </p:txBody>
      </p:sp>
      <p:pic>
        <p:nvPicPr>
          <p:cNvPr id="11266" name="Picture 2" descr="https://images.fineartamerica.com/images-medium-large/iud-contraceptive-and-sperm-cells-christian-darkin.jpg"/>
          <p:cNvPicPr>
            <a:picLocks noChangeAspect="1" noChangeArrowheads="1"/>
          </p:cNvPicPr>
          <p:nvPr/>
        </p:nvPicPr>
        <p:blipFill>
          <a:blip r:embed="rId2" cstate="print"/>
          <a:srcRect/>
          <a:stretch>
            <a:fillRect/>
          </a:stretch>
        </p:blipFill>
        <p:spPr bwMode="auto">
          <a:xfrm>
            <a:off x="5148064" y="1556792"/>
            <a:ext cx="3780420" cy="4536504"/>
          </a:xfrm>
          <a:prstGeom prst="rect">
            <a:avLst/>
          </a:prstGeom>
          <a:noFill/>
        </p:spPr>
      </p:pic>
      <p:sp>
        <p:nvSpPr>
          <p:cNvPr id="6" name="Номер слайда 5"/>
          <p:cNvSpPr>
            <a:spLocks noGrp="1"/>
          </p:cNvSpPr>
          <p:nvPr>
            <p:ph type="sldNum" sz="quarter" idx="12"/>
          </p:nvPr>
        </p:nvSpPr>
        <p:spPr/>
        <p:txBody>
          <a:bodyPr/>
          <a:lstStyle/>
          <a:p>
            <a:fld id="{725C68B6-61C2-468F-89AB-4B9F7531AA68}" type="slidenum">
              <a:rPr lang="ru-RU" smtClean="0"/>
              <a:pPr/>
              <a:t>5</a:t>
            </a:fld>
            <a:endParaRPr lang="ru-RU"/>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0"/>
            <a:ext cx="7772400" cy="1470025"/>
          </a:xfrm>
        </p:spPr>
        <p:txBody>
          <a:bodyPr>
            <a:normAutofit/>
          </a:bodyPr>
          <a:lstStyle/>
          <a:p>
            <a:r>
              <a:rPr lang="ru-RU" dirty="0" err="1" smtClean="0"/>
              <a:t>Симптотермальный</a:t>
            </a:r>
            <a:r>
              <a:rPr lang="ru-RU" dirty="0" smtClean="0"/>
              <a:t> метод</a:t>
            </a:r>
            <a:endParaRPr lang="ru-RU" dirty="0"/>
          </a:p>
        </p:txBody>
      </p:sp>
      <p:sp>
        <p:nvSpPr>
          <p:cNvPr id="4" name="Прямоугольник 3"/>
          <p:cNvSpPr/>
          <p:nvPr/>
        </p:nvSpPr>
        <p:spPr>
          <a:xfrm>
            <a:off x="251520" y="1772816"/>
            <a:ext cx="4572000" cy="3416320"/>
          </a:xfrm>
          <a:prstGeom prst="rect">
            <a:avLst/>
          </a:prstGeom>
        </p:spPr>
        <p:txBody>
          <a:bodyPr>
            <a:spAutoFit/>
          </a:bodyPr>
          <a:lstStyle/>
          <a:p>
            <a:pPr indent="452438" algn="just"/>
            <a:r>
              <a:rPr lang="ru-RU" sz="2400" dirty="0" err="1" smtClean="0"/>
              <a:t>Симптотермальный</a:t>
            </a:r>
            <a:r>
              <a:rPr lang="ru-RU" sz="2400" dirty="0" smtClean="0"/>
              <a:t> метод контрацепции является методом, сочетающим в себе элементы календарного, цервикального и температурного, с учетом таких признаков, как появление болей внизу живота и скудных кровянистых выделений во время овуляции.</a:t>
            </a:r>
            <a:endParaRPr lang="ru-RU" sz="2400" dirty="0"/>
          </a:p>
        </p:txBody>
      </p:sp>
      <p:pic>
        <p:nvPicPr>
          <p:cNvPr id="10242" name="Picture 2" descr="https://avatars.mds.yandex.net/get-zen_doc/1931555/pub_5def67a63639e60c96e59bf8_5def67c211691d06cbe69120/scale_1200"/>
          <p:cNvPicPr>
            <a:picLocks noChangeAspect="1" noChangeArrowheads="1"/>
          </p:cNvPicPr>
          <p:nvPr/>
        </p:nvPicPr>
        <p:blipFill>
          <a:blip r:embed="rId2" cstate="print"/>
          <a:srcRect/>
          <a:stretch>
            <a:fillRect/>
          </a:stretch>
        </p:blipFill>
        <p:spPr bwMode="auto">
          <a:xfrm>
            <a:off x="5148064" y="2204864"/>
            <a:ext cx="3193075" cy="3816424"/>
          </a:xfrm>
          <a:prstGeom prst="rect">
            <a:avLst/>
          </a:prstGeom>
          <a:noFill/>
        </p:spPr>
      </p:pic>
      <p:sp>
        <p:nvSpPr>
          <p:cNvPr id="6" name="Номер слайда 5"/>
          <p:cNvSpPr>
            <a:spLocks noGrp="1"/>
          </p:cNvSpPr>
          <p:nvPr>
            <p:ph type="sldNum" sz="quarter" idx="12"/>
          </p:nvPr>
        </p:nvSpPr>
        <p:spPr/>
        <p:txBody>
          <a:bodyPr/>
          <a:lstStyle/>
          <a:p>
            <a:fld id="{725C68B6-61C2-468F-89AB-4B9F7531AA68}" type="slidenum">
              <a:rPr lang="ru-RU" smtClean="0"/>
              <a:pPr/>
              <a:t>6</a:t>
            </a:fld>
            <a:endParaRPr lang="ru-RU"/>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0"/>
            <a:ext cx="7772400" cy="1470025"/>
          </a:xfrm>
        </p:spPr>
        <p:txBody>
          <a:bodyPr>
            <a:normAutofit/>
          </a:bodyPr>
          <a:lstStyle/>
          <a:p>
            <a:r>
              <a:rPr lang="ru-RU" dirty="0" smtClean="0"/>
              <a:t>Прерванный половой акт</a:t>
            </a:r>
            <a:endParaRPr lang="ru-RU" dirty="0"/>
          </a:p>
        </p:txBody>
      </p:sp>
      <p:sp>
        <p:nvSpPr>
          <p:cNvPr id="3" name="Прямоугольник 2"/>
          <p:cNvSpPr/>
          <p:nvPr/>
        </p:nvSpPr>
        <p:spPr>
          <a:xfrm>
            <a:off x="251520" y="1412776"/>
            <a:ext cx="4572000" cy="3046988"/>
          </a:xfrm>
          <a:prstGeom prst="rect">
            <a:avLst/>
          </a:prstGeom>
        </p:spPr>
        <p:txBody>
          <a:bodyPr>
            <a:spAutoFit/>
          </a:bodyPr>
          <a:lstStyle/>
          <a:p>
            <a:pPr indent="452438" algn="just"/>
            <a:r>
              <a:rPr lang="ru-RU" sz="2400" dirty="0" smtClean="0"/>
              <a:t>Принципом метода прерванного полового акта является то, что мужчина извлекает половой член из влагалища прежде, чем у него произойдёт эякуляция. В этом методе самым главным является контроль и реакция мужчины</a:t>
            </a:r>
            <a:endParaRPr lang="ru-RU" sz="2400" dirty="0"/>
          </a:p>
        </p:txBody>
      </p:sp>
      <p:pic>
        <p:nvPicPr>
          <p:cNvPr id="8194" name="Picture 2" descr="https://artosobinka.ru/d/krovat_s_myagkim_izgolovyem_i_iznozhyem.jpg"/>
          <p:cNvPicPr>
            <a:picLocks noChangeAspect="1" noChangeArrowheads="1"/>
          </p:cNvPicPr>
          <p:nvPr/>
        </p:nvPicPr>
        <p:blipFill>
          <a:blip r:embed="rId2" cstate="print"/>
          <a:srcRect/>
          <a:stretch>
            <a:fillRect/>
          </a:stretch>
        </p:blipFill>
        <p:spPr bwMode="auto">
          <a:xfrm>
            <a:off x="5004048" y="1340768"/>
            <a:ext cx="3859629" cy="4824536"/>
          </a:xfrm>
          <a:prstGeom prst="rect">
            <a:avLst/>
          </a:prstGeom>
          <a:noFill/>
        </p:spPr>
      </p:pic>
      <p:sp>
        <p:nvSpPr>
          <p:cNvPr id="5" name="Номер слайда 4"/>
          <p:cNvSpPr>
            <a:spLocks noGrp="1"/>
          </p:cNvSpPr>
          <p:nvPr>
            <p:ph type="sldNum" sz="quarter" idx="12"/>
          </p:nvPr>
        </p:nvSpPr>
        <p:spPr/>
        <p:txBody>
          <a:bodyPr/>
          <a:lstStyle/>
          <a:p>
            <a:fld id="{725C68B6-61C2-468F-89AB-4B9F7531AA68}" type="slidenum">
              <a:rPr lang="ru-RU" smtClean="0"/>
              <a:pPr/>
              <a:t>7</a:t>
            </a:fld>
            <a:endParaRPr lang="ru-RU"/>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0"/>
            <a:ext cx="7772400" cy="1470025"/>
          </a:xfrm>
        </p:spPr>
        <p:txBody>
          <a:bodyPr>
            <a:normAutofit/>
          </a:bodyPr>
          <a:lstStyle/>
          <a:p>
            <a:r>
              <a:rPr lang="ru-RU" dirty="0" smtClean="0"/>
              <a:t>Метод лактационной аменореи </a:t>
            </a:r>
            <a:endParaRPr lang="ru-RU" dirty="0"/>
          </a:p>
        </p:txBody>
      </p:sp>
      <p:sp>
        <p:nvSpPr>
          <p:cNvPr id="3" name="Прямоугольник 2"/>
          <p:cNvSpPr/>
          <p:nvPr/>
        </p:nvSpPr>
        <p:spPr>
          <a:xfrm>
            <a:off x="179512" y="1340768"/>
            <a:ext cx="4572000" cy="3416320"/>
          </a:xfrm>
          <a:prstGeom prst="rect">
            <a:avLst/>
          </a:prstGeom>
        </p:spPr>
        <p:txBody>
          <a:bodyPr>
            <a:spAutoFit/>
          </a:bodyPr>
          <a:lstStyle/>
          <a:p>
            <a:pPr indent="452438" algn="just"/>
            <a:r>
              <a:rPr lang="ru-RU" sz="2400" dirty="0" smtClean="0"/>
              <a:t>Контрацептивный эффект грудного вскармливания в течение 6 месяцев после рождения ребёнка. Можно рассчитывать на его эффективность только при соблюдении всех условий кормления. Эффективность его постепенно снижается.</a:t>
            </a:r>
            <a:endParaRPr lang="ru-RU" sz="2400" dirty="0"/>
          </a:p>
        </p:txBody>
      </p:sp>
      <p:pic>
        <p:nvPicPr>
          <p:cNvPr id="7170" name="Picture 2" descr="https://cdn.anywellmag.com/2019/07/shutterstock_771855931-2-768x916.jpg"/>
          <p:cNvPicPr>
            <a:picLocks noChangeAspect="1" noChangeArrowheads="1"/>
          </p:cNvPicPr>
          <p:nvPr/>
        </p:nvPicPr>
        <p:blipFill>
          <a:blip r:embed="rId2" cstate="print"/>
          <a:srcRect/>
          <a:stretch>
            <a:fillRect/>
          </a:stretch>
        </p:blipFill>
        <p:spPr bwMode="auto">
          <a:xfrm>
            <a:off x="4765886" y="1340768"/>
            <a:ext cx="4105399" cy="4896544"/>
          </a:xfrm>
          <a:prstGeom prst="rect">
            <a:avLst/>
          </a:prstGeom>
          <a:noFill/>
        </p:spPr>
      </p:pic>
      <p:sp>
        <p:nvSpPr>
          <p:cNvPr id="5" name="Номер слайда 4"/>
          <p:cNvSpPr>
            <a:spLocks noGrp="1"/>
          </p:cNvSpPr>
          <p:nvPr>
            <p:ph type="sldNum" sz="quarter" idx="12"/>
          </p:nvPr>
        </p:nvSpPr>
        <p:spPr/>
        <p:txBody>
          <a:bodyPr/>
          <a:lstStyle/>
          <a:p>
            <a:fld id="{725C68B6-61C2-468F-89AB-4B9F7531AA68}" type="slidenum">
              <a:rPr lang="ru-RU" smtClean="0"/>
              <a:pPr/>
              <a:t>8</a:t>
            </a:fld>
            <a:endParaRPr lang="ru-RU"/>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116632"/>
            <a:ext cx="7772400" cy="1470025"/>
          </a:xfrm>
        </p:spPr>
        <p:txBody>
          <a:bodyPr>
            <a:normAutofit/>
          </a:bodyPr>
          <a:lstStyle/>
          <a:p>
            <a:r>
              <a:rPr lang="ru-RU" dirty="0" smtClean="0"/>
              <a:t>Влагалищная диафрагма (влагалищный пессарий)</a:t>
            </a:r>
            <a:endParaRPr lang="ru-RU" dirty="0"/>
          </a:p>
        </p:txBody>
      </p:sp>
      <p:sp>
        <p:nvSpPr>
          <p:cNvPr id="3" name="Прямоугольник 2"/>
          <p:cNvSpPr/>
          <p:nvPr/>
        </p:nvSpPr>
        <p:spPr>
          <a:xfrm>
            <a:off x="251520" y="1988840"/>
            <a:ext cx="4572000" cy="2677656"/>
          </a:xfrm>
          <a:prstGeom prst="rect">
            <a:avLst/>
          </a:prstGeom>
        </p:spPr>
        <p:txBody>
          <a:bodyPr>
            <a:spAutoFit/>
          </a:bodyPr>
          <a:lstStyle/>
          <a:p>
            <a:pPr indent="452438" algn="just"/>
            <a:r>
              <a:rPr lang="ru-RU" sz="2400" dirty="0" smtClean="0"/>
              <a:t>Влагалищная диафрагма применяется с целью контрацепции изолированно или в сочетании с </a:t>
            </a:r>
            <a:r>
              <a:rPr lang="ru-RU" sz="2400" dirty="0" err="1" smtClean="0"/>
              <a:t>спермицидами</a:t>
            </a:r>
            <a:r>
              <a:rPr lang="ru-RU" sz="2400" dirty="0" smtClean="0"/>
              <a:t>. Влагалищная диафрагма препятствует проникновению сперматозоидов в матку. </a:t>
            </a:r>
            <a:endParaRPr lang="ru-RU" sz="2400" dirty="0"/>
          </a:p>
        </p:txBody>
      </p:sp>
      <p:pic>
        <p:nvPicPr>
          <p:cNvPr id="6146" name="Picture 2" descr="https://www.21plus7.pl/upload/2014/09/iStock_000005514063Small.jpg"/>
          <p:cNvPicPr>
            <a:picLocks noChangeAspect="1" noChangeArrowheads="1"/>
          </p:cNvPicPr>
          <p:nvPr/>
        </p:nvPicPr>
        <p:blipFill>
          <a:blip r:embed="rId2" cstate="print"/>
          <a:srcRect/>
          <a:stretch>
            <a:fillRect/>
          </a:stretch>
        </p:blipFill>
        <p:spPr bwMode="auto">
          <a:xfrm>
            <a:off x="5436096" y="1772816"/>
            <a:ext cx="3134965" cy="4696909"/>
          </a:xfrm>
          <a:prstGeom prst="rect">
            <a:avLst/>
          </a:prstGeom>
          <a:noFill/>
        </p:spPr>
      </p:pic>
      <p:sp>
        <p:nvSpPr>
          <p:cNvPr id="5" name="Номер слайда 4"/>
          <p:cNvSpPr>
            <a:spLocks noGrp="1"/>
          </p:cNvSpPr>
          <p:nvPr>
            <p:ph type="sldNum" sz="quarter" idx="12"/>
          </p:nvPr>
        </p:nvSpPr>
        <p:spPr/>
        <p:txBody>
          <a:bodyPr/>
          <a:lstStyle/>
          <a:p>
            <a:fld id="{725C68B6-61C2-468F-89AB-4B9F7531AA68}" type="slidenum">
              <a:rPr lang="ru-RU" smtClean="0"/>
              <a:pPr/>
              <a:t>9</a:t>
            </a:fld>
            <a:endParaRPr lang="ru-RU"/>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Другая 1">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TotalTime>
  <Words>535</Words>
  <Application>Microsoft Office PowerPoint</Application>
  <PresentationFormat>Экран (4:3)</PresentationFormat>
  <Paragraphs>63</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Слайд 1</vt:lpstr>
      <vt:lpstr>Содержание</vt:lpstr>
      <vt:lpstr>Календарный метод контрацепции</vt:lpstr>
      <vt:lpstr>Температурный метод</vt:lpstr>
      <vt:lpstr>Цервикальный метод контрацепции</vt:lpstr>
      <vt:lpstr>Симптотермальный метод</vt:lpstr>
      <vt:lpstr>Прерванный половой акт</vt:lpstr>
      <vt:lpstr>Метод лактационной аменореи </vt:lpstr>
      <vt:lpstr>Влагалищная диафрагма (влагалищный пессарий)</vt:lpstr>
      <vt:lpstr>Шеечные колпачки</vt:lpstr>
      <vt:lpstr>Женский презерватив</vt:lpstr>
      <vt:lpstr>Презерватив</vt:lpstr>
      <vt:lpstr>Химические средства контрацепции (спермициды)</vt:lpstr>
      <vt:lpstr>Комбинированные оральные контрацептивы</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Вход</dc:creator>
  <cp:lastModifiedBy>Вход</cp:lastModifiedBy>
  <cp:revision>19</cp:revision>
  <dcterms:created xsi:type="dcterms:W3CDTF">2020-06-27T21:49:22Z</dcterms:created>
  <dcterms:modified xsi:type="dcterms:W3CDTF">2020-06-27T23:55:34Z</dcterms:modified>
</cp:coreProperties>
</file>