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333" r:id="rId4"/>
    <p:sldId id="310" r:id="rId5"/>
    <p:sldId id="295" r:id="rId6"/>
    <p:sldId id="296" r:id="rId7"/>
    <p:sldId id="297" r:id="rId8"/>
    <p:sldId id="298" r:id="rId9"/>
    <p:sldId id="299" r:id="rId10"/>
    <p:sldId id="302" r:id="rId11"/>
    <p:sldId id="338" r:id="rId12"/>
    <p:sldId id="337" r:id="rId13"/>
    <p:sldId id="330" r:id="rId14"/>
    <p:sldId id="311" r:id="rId15"/>
    <p:sldId id="312" r:id="rId16"/>
    <p:sldId id="336" r:id="rId17"/>
    <p:sldId id="335" r:id="rId18"/>
    <p:sldId id="313" r:id="rId19"/>
    <p:sldId id="314" r:id="rId20"/>
    <p:sldId id="315" r:id="rId21"/>
    <p:sldId id="317" r:id="rId22"/>
    <p:sldId id="316" r:id="rId23"/>
    <p:sldId id="288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5E4E1"/>
    <a:srgbClr val="0000FF"/>
    <a:srgbClr val="E15611"/>
    <a:srgbClr val="E7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0" autoAdjust="0"/>
  </p:normalViewPr>
  <p:slideViewPr>
    <p:cSldViewPr>
      <p:cViewPr>
        <p:scale>
          <a:sx n="80" d="100"/>
          <a:sy n="80" d="100"/>
        </p:scale>
        <p:origin x="-1522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C8895-BCAF-4567-95F8-A28DF59FB372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5F73-BD05-48CC-9F11-68C1E65CA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3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множественные фокальные асимметричные изменения легочной паренхимы. 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Лёгкие </a:t>
            </a:r>
            <a:r>
              <a:rPr lang="ru-RU" dirty="0" err="1" smtClean="0"/>
              <a:t>энфизематозные</a:t>
            </a:r>
            <a:r>
              <a:rPr lang="ru-RU" dirty="0" smtClean="0"/>
              <a:t>, ячеистая деформация лёгочного рисунка по всем полям, в нижних отделах неоднородное затемнение средней интенсивности.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9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75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Лучевая диагностика </a:t>
            </a:r>
            <a:r>
              <a:rPr lang="ru-RU" dirty="0" err="1" smtClean="0"/>
              <a:t>канцероматозного</a:t>
            </a:r>
            <a:r>
              <a:rPr lang="ru-RU" dirty="0" smtClean="0"/>
              <a:t> лимфангита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59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3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данные изменения соответствуют изменениям при кардиогенном отеке легких, но для большего подтверждения этиологии следует посмотреть предшествующие снимки.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5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Мультифокальная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ru-RU" dirty="0" err="1" smtClean="0"/>
              <a:t>нечетко</a:t>
            </a:r>
            <a:r>
              <a:rPr lang="ru-RU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выраженная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плотность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отличии от долевой пневмонии, которая начинается с воспаления альвеол, бронхопневмония начинается, как острый бронхит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представлен другой случай диффузной консолидации. У данного пациента температура и кашель, поэтому думаем о диффузной бронхопневмонии.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 сравнении с предыдущими рентгенограммами данного пациента, инфильтрация наблюдалась сначала в левом легком, а после распространилась и на правое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Который показывает</a:t>
            </a:r>
            <a:r>
              <a:rPr lang="ru-RU" baseline="0" dirty="0" smtClean="0"/>
              <a:t> что по результатам рентгенологического исследования не всегда представляется возможным установить патологический паттерн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0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6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множественные фокальные асимметричные изменения легочной паренхимы. 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Анализы крови</a:t>
            </a:r>
            <a:r>
              <a:rPr lang="ru-RU" baseline="0" dirty="0" smtClean="0"/>
              <a:t> в норме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8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6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0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;p11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yberleninka.ru/article/n/slozhnyy-klinicheskiy-sluchay-hronicheskaya-tromboembolicheskaya-legochnaya-gipertenziya-u-patsienta-s-retsidiviruyuschey-miksomo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928662" y="2000240"/>
            <a:ext cx="7358114" cy="14287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  <a:t>Рентгенография органов грудной клетки – 4 паттерна </a:t>
            </a:r>
            <a:b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часть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2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142875" y="214313"/>
            <a:ext cx="8786813" cy="1571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2000" cap="all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Кафедра лучевой диагностики ИПО</a:t>
            </a:r>
            <a:endParaRPr lang="ru-RU" altLang="ru-RU" sz="2000" cap="all" dirty="0" smtClean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56;p7"/>
          <p:cNvSpPr txBox="1">
            <a:spLocks noChangeArrowheads="1"/>
          </p:cNvSpPr>
          <p:nvPr/>
        </p:nvSpPr>
        <p:spPr bwMode="auto">
          <a:xfrm>
            <a:off x="4357688" y="4143375"/>
            <a:ext cx="4214812" cy="14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2700" rIns="0" bIns="0"/>
          <a:lstStyle/>
          <a:p>
            <a:pPr marL="682625" indent="-669925" algn="r">
              <a:lnSpc>
                <a:spcPct val="146000"/>
              </a:lnSpc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Работу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выполнила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ординатор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00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года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специальности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Рентгенология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</a:t>
            </a:r>
            <a:endParaRPr lang="ru-RU" sz="1900" dirty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82625" indent="-669925" algn="r">
              <a:spcBef>
                <a:spcPts val="1000"/>
              </a:spcBef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ru-RU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Шайхразеева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А.Р.</a:t>
            </a:r>
            <a:endParaRPr lang="ru-RU" dirty="0">
              <a:solidFill>
                <a:srgbClr val="D6DBF3">
                  <a:lumMod val="10000"/>
                </a:srgbClr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71700" y="6269038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altLang="ru-RU" sz="2000" dirty="0" smtClean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05064"/>
            <a:ext cx="38163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9002"/>
            <a:ext cx="7901136" cy="591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58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045152" cy="60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7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220962"/>
              </p:ext>
            </p:extLst>
          </p:nvPr>
        </p:nvGraphicFramePr>
        <p:xfrm>
          <a:off x="0" y="1"/>
          <a:ext cx="9144000" cy="650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6832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Мультифокальная консолидация</a:t>
                      </a:r>
                      <a:endParaRPr kumimoji="0" lang="ru-RU" sz="2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983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Новообразование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Бронхопневмония</a:t>
                      </a:r>
                    </a:p>
                  </a:txBody>
                  <a:tcPr/>
                </a:tc>
              </a:tr>
              <a:tr h="27224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Бронхоальвеолярный рак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Лимфома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Метастазы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Стрептококковая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Синегнойная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Анаэробная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Пневмоцистная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Туберкулез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Аспирация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Клебсиелла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Легионелла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622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Сосудистая</a:t>
                      </a:r>
                      <a:r>
                        <a:rPr lang="ru-RU" sz="2200" b="1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этиология </a:t>
                      </a:r>
                      <a:endParaRPr lang="ru-RU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Другие причины</a:t>
                      </a:r>
                      <a:endParaRPr lang="ru-RU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</a:tr>
              <a:tr h="193418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Септическая эмболия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Гранулёматоз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Вегенера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endParaRPr lang="ru-RU" sz="2000" dirty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Организующаяся пневмония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Эозинофильная пневмония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Липоидная пневмония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Рентгенограмма ОГК прямая и боковая проекция: клинический случай </a:t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00636"/>
            <a:ext cx="6588224" cy="1643074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u="sng" dirty="0">
                <a:solidFill>
                  <a:schemeClr val="accent3">
                    <a:lumMod val="10000"/>
                  </a:schemeClr>
                </a:solidFill>
              </a:rPr>
              <a:t>Д</a:t>
            </a:r>
            <a:r>
              <a:rPr lang="ru-RU" sz="2000" b="1" u="sng" dirty="0" smtClean="0">
                <a:solidFill>
                  <a:schemeClr val="accent3">
                    <a:lumMod val="10000"/>
                  </a:schemeClr>
                </a:solidFill>
              </a:rPr>
              <a:t>ифференциальный диагноз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Бронхоальвеолярная карцинома</a:t>
            </a:r>
            <a:r>
              <a:rPr lang="en-US" sz="2000" dirty="0" smtClean="0">
                <a:solidFill>
                  <a:schemeClr val="accent3">
                    <a:lumMod val="10000"/>
                  </a:schemeClr>
                </a:solidFill>
              </a:rPr>
              <a:t>?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Лимфома </a:t>
            </a:r>
            <a:r>
              <a:rPr lang="en-US" sz="2000" dirty="0" smtClean="0">
                <a:solidFill>
                  <a:schemeClr val="accent3">
                    <a:lumMod val="10000"/>
                  </a:schemeClr>
                </a:solidFill>
              </a:rPr>
              <a:t>?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Эозинофильная пневмония</a:t>
            </a:r>
            <a:r>
              <a:rPr lang="en-US" sz="2000" dirty="0" smtClean="0">
                <a:solidFill>
                  <a:schemeClr val="accent3">
                    <a:lumMod val="10000"/>
                  </a:schemeClr>
                </a:solidFill>
              </a:rPr>
              <a:t>?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r="287"/>
          <a:stretch/>
        </p:blipFill>
        <p:spPr bwMode="auto">
          <a:xfrm>
            <a:off x="3929058" y="1000108"/>
            <a:ext cx="2857520" cy="390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3871124" cy="39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86578" y="1643050"/>
            <a:ext cx="2357422" cy="2308324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</a:rPr>
              <a:t>Больной  страдает хроническим непродуктивным кашлем более 3 месяцев, который не поддается антибактериальной терапии </a:t>
            </a:r>
          </a:p>
        </p:txBody>
      </p:sp>
    </p:spTree>
    <p:extLst>
      <p:ext uri="{BB962C8B-B14F-4D97-AF65-F5344CB8AC3E}">
        <p14:creationId xmlns:p14="http://schemas.microsoft.com/office/powerpoint/2010/main" val="420228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Рентгенограмма ОГК прямая проекция: </a:t>
            </a:r>
            <a:br>
              <a:rPr lang="ru-RU" sz="2800" b="1" dirty="0" smtClean="0"/>
            </a:br>
            <a:r>
              <a:rPr lang="ru-RU" sz="2000" b="1" i="1" dirty="0" smtClean="0"/>
              <a:t>продолжение  </a:t>
            </a:r>
            <a:endParaRPr lang="ru-RU" sz="28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2" y="1357298"/>
            <a:ext cx="4045986" cy="4452000"/>
          </a:xfrm>
          <a:solidFill>
            <a:schemeClr val="accent5"/>
          </a:solidFill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По всем легочным полям определяются разнокалиберные участки уплотнения легочной ткани неправильной формы </a:t>
            </a:r>
          </a:p>
          <a:p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По данным биопсии -</a:t>
            </a:r>
            <a:r>
              <a:rPr lang="ru-RU" b="1" u="sng" dirty="0" smtClean="0">
                <a:solidFill>
                  <a:schemeClr val="accent3">
                    <a:lumMod val="10000"/>
                  </a:schemeClr>
                </a:solidFill>
              </a:rPr>
              <a:t>организующаяся пневмония</a:t>
            </a:r>
            <a:endParaRPr lang="ru-RU" b="1" u="sng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14422"/>
            <a:ext cx="4571968" cy="464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540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87518"/>
              </p:ext>
            </p:extLst>
          </p:nvPr>
        </p:nvGraphicFramePr>
        <p:xfrm>
          <a:off x="0" y="1"/>
          <a:ext cx="9144000" cy="824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952"/>
                <a:gridCol w="5004048"/>
              </a:tblGrid>
              <a:tr h="6832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5"/>
                          </a:solidFill>
                        </a:rPr>
                        <a:t>Интерстициальные заболевания лёгких</a:t>
                      </a:r>
                      <a:endParaRPr lang="ru-RU" sz="28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98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Ретикулярный (сетчатый) паттерн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Кистозный паттерн</a:t>
                      </a:r>
                    </a:p>
                  </a:txBody>
                  <a:tcPr/>
                </a:tc>
              </a:tr>
              <a:tr h="17677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Кардиогенный отек легких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Вирусная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Микоплазменная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Пневмоцистная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пневмония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Обычная интерстициальная пневмония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(конечная фаза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развития  формирование </a:t>
                      </a:r>
                      <a:r>
                        <a:rPr lang="ru-RU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“сотового” легкого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Идиопатический легочный фиброз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Лимфогенный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карциноматоз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Дерматомиозит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Ревматоидный артрит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-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Изменения, обусловленные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i="0" u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 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приемом медикаментов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Нитрофурантоин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Метотрексат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Амиодарон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Бусульфан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леомицин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цитоксан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Гистиоцитоз из клеток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Лангерганса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Лимфоидная интерстициальная пневмония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Пневматоцеле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Лимфангиолейомиоматоз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легких</a:t>
                      </a:r>
                    </a:p>
                    <a:p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50040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532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7" y="1196752"/>
            <a:ext cx="3990204" cy="452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проекция:</a:t>
            </a:r>
          </a:p>
          <a:p>
            <a:r>
              <a:rPr lang="ru-RU" sz="2800" b="1" dirty="0" err="1"/>
              <a:t>г</a:t>
            </a:r>
            <a:r>
              <a:rPr lang="ru-RU" sz="2800" b="1" dirty="0" err="1" smtClean="0"/>
              <a:t>истиоцитоз</a:t>
            </a:r>
            <a:r>
              <a:rPr lang="ru-RU" sz="2800" b="1" dirty="0" smtClean="0"/>
              <a:t> из </a:t>
            </a:r>
            <a:r>
              <a:rPr lang="ru-RU" sz="2800" b="1" dirty="0"/>
              <a:t>клеток </a:t>
            </a:r>
            <a:r>
              <a:rPr lang="ru-RU" sz="2800" b="1" dirty="0" err="1"/>
              <a:t>Лангерганса</a:t>
            </a:r>
            <a:endParaRPr lang="ru-RU" sz="2800" b="1" dirty="0" smtClean="0"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4500562" y="1196752"/>
            <a:ext cx="4247902" cy="4520608"/>
          </a:xfrm>
          <a:solidFill>
            <a:schemeClr val="accent5"/>
          </a:solidFill>
        </p:spPr>
        <p:txBody>
          <a:bodyPr>
            <a:normAutofit fontScale="92500"/>
          </a:bodyPr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Рентгенологические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изменения при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ГКЛ чаще двустороннее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Усиление легочного рисунка за счет интерстициальной ткани 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Мелкоочаговые (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милиарные) затенения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диаметром до 2 мм. 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Лимфаденопатия средостения выявляется редко. 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Раннее формирование картины «сотового» легкого с отдельными участками буллезных вздутий </a:t>
            </a:r>
          </a:p>
          <a:p>
            <a:endParaRPr lang="ru-RU" sz="2000" b="1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9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0" t="51333" r="317" b="1131"/>
          <a:stretch/>
        </p:blipFill>
        <p:spPr bwMode="auto">
          <a:xfrm>
            <a:off x="390931" y="3789040"/>
            <a:ext cx="3831087" cy="25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" b="51534"/>
          <a:stretch/>
        </p:blipFill>
        <p:spPr bwMode="auto">
          <a:xfrm>
            <a:off x="395536" y="1134533"/>
            <a:ext cx="3857290" cy="25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КТ-ОГК аксиальная </a:t>
            </a:r>
            <a:r>
              <a:rPr lang="ru-RU" sz="2800" b="1" dirty="0"/>
              <a:t>плоскость, </a:t>
            </a:r>
            <a:r>
              <a:rPr lang="ru-RU" sz="2400" b="1" i="1" dirty="0"/>
              <a:t>продолжение</a:t>
            </a:r>
            <a:r>
              <a:rPr lang="ru-RU" sz="2800" b="1" dirty="0"/>
              <a:t> 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4788024" y="1844824"/>
            <a:ext cx="4031878" cy="3312368"/>
          </a:xfrm>
          <a:solidFill>
            <a:schemeClr val="accent5"/>
          </a:solidFill>
        </p:spPr>
        <p:txBody>
          <a:bodyPr>
            <a:normAutofit/>
          </a:bodyPr>
          <a:lstStyle/>
          <a:p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Определяются диффузные интерстициальные уплотнения и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кистовидная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перестройка паренхимы легких</a:t>
            </a:r>
          </a:p>
          <a:p>
            <a:pPr marL="342900">
              <a:buFont typeface="Wingdings" pitchFamily="2" charset="2"/>
              <a:buChar char="q"/>
            </a:pPr>
            <a:r>
              <a:rPr lang="ru-RU" sz="2000" i="1" dirty="0" smtClean="0">
                <a:solidFill>
                  <a:schemeClr val="accent3">
                    <a:lumMod val="10000"/>
                  </a:schemeClr>
                </a:solidFill>
              </a:rPr>
              <a:t>   ретикулярный паттерн</a:t>
            </a:r>
            <a:endParaRPr lang="ru-RU" sz="2000" b="1" i="1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90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81128"/>
            <a:ext cx="8652788" cy="1872208"/>
          </a:xfrm>
          <a:solidFill>
            <a:schemeClr val="accent5"/>
          </a:solidFill>
        </p:spPr>
        <p:txBody>
          <a:bodyPr>
            <a:normAutofit fontScale="25000" lnSpcReduction="20000"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При сравнении с предыдущей  рентгенограммой отмечается: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Легочной рисунок усилен в прикорневых отделах 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Тень сердца увеличена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Линейные </a:t>
            </a:r>
            <a:r>
              <a:rPr lang="ru-RU" sz="8000" dirty="0">
                <a:solidFill>
                  <a:schemeClr val="accent3">
                    <a:lumMod val="10000"/>
                  </a:schemeClr>
                </a:solidFill>
              </a:rPr>
              <a:t>интерстициальные тени (линии </a:t>
            </a:r>
            <a:r>
              <a:rPr lang="ru-RU" sz="8000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8000" dirty="0">
                <a:solidFill>
                  <a:schemeClr val="accent3">
                    <a:lumMod val="10000"/>
                  </a:schemeClr>
                </a:solidFill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ru-RU" sz="8000" dirty="0">
                <a:solidFill>
                  <a:schemeClr val="accent3">
                    <a:lumMod val="10000"/>
                  </a:schemeClr>
                </a:solidFill>
              </a:rPr>
              <a:t>Плевральный выпот </a:t>
            </a: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слева и справа</a:t>
            </a:r>
            <a:endParaRPr lang="ru-RU" sz="8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9" r="482"/>
          <a:stretch/>
        </p:blipFill>
        <p:spPr bwMode="auto">
          <a:xfrm>
            <a:off x="4242874" y="1052737"/>
            <a:ext cx="3965827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0" y="1052737"/>
            <a:ext cx="3482410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проекция:</a:t>
            </a:r>
          </a:p>
          <a:p>
            <a:r>
              <a:rPr lang="ru-RU" sz="2800" b="1" dirty="0" smtClean="0"/>
              <a:t>застойная сердечная недостаточность</a:t>
            </a:r>
          </a:p>
        </p:txBody>
      </p:sp>
    </p:spTree>
    <p:extLst>
      <p:ext uri="{BB962C8B-B14F-4D97-AF65-F5344CB8AC3E}">
        <p14:creationId xmlns:p14="http://schemas.microsoft.com/office/powerpoint/2010/main" val="2923820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Линии </a:t>
            </a:r>
            <a:r>
              <a:rPr lang="ru-RU" b="1" dirty="0" err="1"/>
              <a:t>Керли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725144"/>
            <a:ext cx="8520600" cy="18002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Линии </a:t>
            </a:r>
            <a:r>
              <a:rPr lang="ru-RU" sz="2000" b="1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 по типу B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— это горизонтальные линии 1-2 см длиной, располагающиеся по периферии чаще в базальных отделах легкого.</a:t>
            </a:r>
          </a:p>
          <a:p>
            <a:pPr marL="114300" indent="0">
              <a:buNone/>
            </a:pPr>
            <a:r>
              <a:rPr lang="ru-RU" sz="2000" u="sng" dirty="0">
                <a:solidFill>
                  <a:schemeClr val="accent3">
                    <a:lumMod val="10000"/>
                  </a:schemeClr>
                </a:solidFill>
              </a:rPr>
              <a:t>Дифференциальный диагноз: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лимфогенный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карциноматоз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и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кардиогенный отек легких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r="52927"/>
          <a:stretch/>
        </p:blipFill>
        <p:spPr bwMode="auto">
          <a:xfrm>
            <a:off x="684204" y="977185"/>
            <a:ext cx="2975247" cy="359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64" y="966494"/>
            <a:ext cx="3338345" cy="36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0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8572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/>
              <a:t>Рентгенологические паттерны ОГП</a:t>
            </a:r>
            <a:endParaRPr lang="ru-RU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7544" y="2132856"/>
            <a:ext cx="29523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7767"/>
            <a:ext cx="8012558" cy="56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135425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Консолидация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3212976"/>
            <a:ext cx="1008112" cy="36004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Очаг</a:t>
            </a:r>
            <a:endParaRPr lang="ru-RU" b="1" dirty="0">
              <a:solidFill>
                <a:schemeClr val="accent5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924944"/>
            <a:ext cx="1603846" cy="468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437112"/>
            <a:ext cx="2664296" cy="64807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Интерстициальные изменения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4077072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 Ателектаз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2924944"/>
            <a:ext cx="2088232" cy="468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Образование </a:t>
            </a:r>
          </a:p>
        </p:txBody>
      </p:sp>
      <p:sp>
        <p:nvSpPr>
          <p:cNvPr id="2" name="Овал 1"/>
          <p:cNvSpPr/>
          <p:nvPr/>
        </p:nvSpPr>
        <p:spPr>
          <a:xfrm>
            <a:off x="-159629" y="1847393"/>
            <a:ext cx="3672408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-159629" y="4329100"/>
            <a:ext cx="4371589" cy="9001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3233" y="5013176"/>
            <a:ext cx="8520600" cy="1330027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Снижение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пневматизации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за счёт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выраженного усиления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обогащения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лёгочного рисунка преимущественно в прикорневой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зоне                   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Тень сердца расширена, аорта кальцинирована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Корни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лёгких не структурны,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расширены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5" r="194"/>
          <a:stretch/>
        </p:blipFill>
        <p:spPr bwMode="auto">
          <a:xfrm>
            <a:off x="5424099" y="1195529"/>
            <a:ext cx="2855606" cy="36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1"/>
          <a:stretch/>
        </p:blipFill>
        <p:spPr bwMode="auto">
          <a:xfrm>
            <a:off x="468924" y="1195529"/>
            <a:ext cx="3959059" cy="365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8467" y="0"/>
            <a:ext cx="9144000" cy="81040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/>
              <a:t>Линии </a:t>
            </a:r>
            <a:r>
              <a:rPr lang="ru-RU" b="1" dirty="0" err="1" smtClean="0"/>
              <a:t>Керли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098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0" t="36081" r="147"/>
          <a:stretch/>
        </p:blipFill>
        <p:spPr bwMode="auto">
          <a:xfrm>
            <a:off x="4932040" y="1196752"/>
            <a:ext cx="3396342" cy="379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5"/>
          <a:stretch/>
        </p:blipFill>
        <p:spPr bwMode="auto">
          <a:xfrm>
            <a:off x="755576" y="1124744"/>
            <a:ext cx="2729558" cy="39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З</a:t>
            </a:r>
            <a:r>
              <a:rPr lang="ru-RU" sz="2800" b="1" dirty="0" smtClean="0"/>
              <a:t>астойная сердечная недостаточность</a:t>
            </a:r>
            <a:r>
              <a:rPr lang="ru-RU" sz="2600" b="1" dirty="0"/>
              <a:t/>
            </a:r>
            <a:br>
              <a:rPr lang="ru-RU" sz="2600" b="1" dirty="0"/>
            </a:br>
            <a:endParaRPr lang="ru-RU" sz="26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5094266"/>
            <a:ext cx="4427984" cy="1431078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</a:rPr>
              <a:t>Рентгенограмма </a:t>
            </a: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ОГК прямая проекция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Визуализируются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линии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по типу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B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1" name="Текст 6"/>
          <p:cNvSpPr txBox="1">
            <a:spLocks/>
          </p:cNvSpPr>
          <p:nvPr/>
        </p:nvSpPr>
        <p:spPr>
          <a:xfrm>
            <a:off x="4686507" y="5081808"/>
            <a:ext cx="4392488" cy="14435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КТ ОГК </a:t>
            </a: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</a:rPr>
              <a:t>аксиальная плоскость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Стрелкой отмечено утолщение междольковых перегородок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42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639833"/>
            <a:ext cx="7344816" cy="2005191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4000" dirty="0" smtClean="0"/>
              <a:t>           </a:t>
            </a:r>
          </a:p>
          <a:p>
            <a:pPr marL="114300" indent="0">
              <a:buNone/>
            </a:pPr>
            <a:r>
              <a:rPr lang="ru-RU" sz="4000" dirty="0"/>
              <a:t> </a:t>
            </a:r>
            <a:r>
              <a:rPr lang="ru-RU" sz="4000" dirty="0" smtClean="0"/>
              <a:t>        </a:t>
            </a:r>
            <a:r>
              <a:rPr lang="ru-RU" sz="4000" dirty="0">
                <a:solidFill>
                  <a:schemeClr val="accent1"/>
                </a:solidFill>
              </a:rPr>
              <a:t>Конец </a:t>
            </a:r>
            <a:r>
              <a:rPr lang="ru-RU" sz="4000" dirty="0" smtClean="0">
                <a:solidFill>
                  <a:schemeClr val="accent1"/>
                </a:solidFill>
              </a:rPr>
              <a:t>второй </a:t>
            </a:r>
            <a:r>
              <a:rPr lang="ru-RU" sz="4000" dirty="0">
                <a:solidFill>
                  <a:schemeClr val="accent1"/>
                </a:solidFill>
              </a:rPr>
              <a:t>части</a:t>
            </a:r>
          </a:p>
        </p:txBody>
      </p:sp>
    </p:spTree>
    <p:extLst>
      <p:ext uri="{BB962C8B-B14F-4D97-AF65-F5344CB8AC3E}">
        <p14:creationId xmlns:p14="http://schemas.microsoft.com/office/powerpoint/2010/main" val="16545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412777"/>
            <a:ext cx="5616624" cy="259228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4000" dirty="0" smtClean="0"/>
          </a:p>
          <a:p>
            <a:pPr marL="114300" indent="0">
              <a:buNone/>
            </a:pPr>
            <a:r>
              <a:rPr lang="ru-RU" sz="4000" dirty="0" smtClean="0">
                <a:solidFill>
                  <a:schemeClr val="accent1"/>
                </a:solidFill>
              </a:rPr>
              <a:t>Спасибо за внимание </a:t>
            </a:r>
            <a:endParaRPr lang="ru-RU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02265"/>
              </p:ext>
            </p:extLst>
          </p:nvPr>
        </p:nvGraphicFramePr>
        <p:xfrm>
          <a:off x="-2" y="0"/>
          <a:ext cx="9144000" cy="738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108177"/>
                <a:gridCol w="2987823"/>
              </a:tblGrid>
              <a:tr h="5486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Диффузная консолидация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14224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Бронхопневмония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Геморрагический синдром    </a:t>
                      </a:r>
                      <a:endParaRPr kumimoji="0" lang="ru-RU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A3990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Другие</a:t>
                      </a:r>
                      <a:r>
                        <a:rPr lang="ru-RU" sz="2200" b="1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причины  </a:t>
                      </a:r>
                      <a:endParaRPr lang="ru-RU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</a:tr>
              <a:tr h="27239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Золотистый стафилококк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Грамотрицательные бактерии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Пневмоцистная</a:t>
                      </a: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 пневмония</a:t>
                      </a:r>
                    </a:p>
                    <a:p>
                      <a:endParaRPr lang="ru-RU" sz="2000" b="1" dirty="0" smtClean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Пурпура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Шёнлейна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-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Гёноха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Системная красная волчанка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Синдром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Гудпасчера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Гранулёматоз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Вегенера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A3990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Организующаяся пневмония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Эозинофильная пневмония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Аллергическая пневмония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Альвеолярный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протеиноз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endParaRPr lang="ru-RU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4777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Новообразование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Отек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Бронхиолоальвеолярный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рак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Лимфома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Сердечная недостаточность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Острый респираторный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дистресс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синдром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Почечная недостаточность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Реакция на трансфузию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Гиперволемия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Гипоальбуминемия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97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96"/>
            <a:ext cx="9144000" cy="918716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прямая </a:t>
            </a:r>
            <a:r>
              <a:rPr lang="ru-RU" sz="2800" b="1" dirty="0" smtClean="0"/>
              <a:t>проекция:  застойная </a:t>
            </a:r>
            <a:r>
              <a:rPr lang="ru-RU" sz="2800" b="1" dirty="0"/>
              <a:t>сердечная недостаточность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13175"/>
            <a:ext cx="9144000" cy="1656185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Двустороннее усиление легочного рисунка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Расширение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тени сердца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Симптом воздушной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бронхографии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Линейные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интерстициальные тени (линии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00108"/>
            <a:ext cx="5179522" cy="396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27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прямая </a:t>
            </a:r>
            <a:r>
              <a:rPr lang="ru-RU" sz="2800" b="1" dirty="0" smtClean="0"/>
              <a:t>проекция: бронхопневмония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00636"/>
            <a:ext cx="9144000" cy="171451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По всем легочным полям визуализируются инфильтративные изменения легочной ткани разной плотности</a:t>
            </a:r>
            <a:endParaRPr lang="en-US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В патологический процесс вовлекается несколько сегментов, но ограничивается </a:t>
            </a:r>
            <a:r>
              <a:rPr lang="ru-RU" sz="2000" dirty="0" err="1" smtClean="0">
                <a:solidFill>
                  <a:srgbClr val="000000"/>
                </a:solidFill>
                <a:latin typeface="-apple-system"/>
              </a:rPr>
              <a:t>междолевыми</a:t>
            </a:r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 щелями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000108"/>
            <a:ext cx="4800632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52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7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прямая </a:t>
            </a:r>
            <a:r>
              <a:rPr lang="ru-RU" sz="2800" b="1" dirty="0" smtClean="0"/>
              <a:t>проекция: бронхоальвеолярная карцинома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12862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5085184"/>
            <a:ext cx="9144000" cy="151216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Определяется субтотальное затемнение правого и тотальное затемнение левого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легочного поля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Симптомом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«воздушной бронхографии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»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0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Рентгенограмма ОГК прямая проекция: </a:t>
            </a:r>
            <a:br>
              <a:rPr lang="ru-RU" sz="2800" b="1" dirty="0" smtClean="0"/>
            </a:br>
            <a:r>
              <a:rPr lang="ru-RU" sz="2800" b="1" dirty="0" smtClean="0"/>
              <a:t>  опухоль или консолидация</a:t>
            </a:r>
            <a:r>
              <a:rPr lang="en-US" sz="2800" b="1" dirty="0"/>
              <a:t>?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373216"/>
            <a:ext cx="9144000" cy="1270494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10000"/>
                  </a:schemeClr>
                </a:solidFill>
              </a:rPr>
              <a:t>Сложный клинический случай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-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к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оторый показывает, что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по результатам рентгенологического исследования не всегда представляется возможным установить патологический паттерн</a:t>
            </a:r>
            <a:br>
              <a:rPr lang="ru-RU" sz="2000" dirty="0">
                <a:solidFill>
                  <a:schemeClr val="accent3">
                    <a:lumMod val="1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0" y="980728"/>
            <a:ext cx="6357982" cy="43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ru-RU" b="1" dirty="0" smtClean="0">
                <a:hlinkClick r:id="rId4"/>
              </a:rPr>
              <a:t/>
            </a:r>
            <a:br>
              <a:rPr lang="ru-RU" b="1" dirty="0" smtClean="0">
                <a:hlinkClick r:id="rId4"/>
              </a:rPr>
            </a:br>
            <a:endParaRPr lang="ru-RU" b="1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2096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69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КТ-ОГК мягкотканное окно , аксиальная плоскость, </a:t>
            </a:r>
            <a:r>
              <a:rPr lang="ru-RU" sz="2800" b="1" i="1" dirty="0" smtClean="0"/>
              <a:t>продолжение </a:t>
            </a:r>
            <a:endParaRPr lang="ru-RU" sz="28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62" y="1285860"/>
            <a:ext cx="4429156" cy="414340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Гиподенсное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 образование в левом  легком (вероятнее опухоль)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 правом легком  определяется участок 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консолидации с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гиподенсными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включениями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(вероятнее некроз)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u="sng" dirty="0">
                <a:solidFill>
                  <a:schemeClr val="accent3">
                    <a:lumMod val="10000"/>
                  </a:schemeClr>
                </a:solidFill>
              </a:rPr>
              <a:t>Окончательный диагноз </a:t>
            </a:r>
            <a:endParaRPr lang="ru-RU" sz="2000" u="sng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      по результатам биопсии: </a:t>
            </a: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</a:rPr>
              <a:t>неходжкинская </a:t>
            </a:r>
            <a:r>
              <a:rPr lang="ru-RU" sz="2000" b="1" dirty="0" err="1" smtClean="0">
                <a:solidFill>
                  <a:schemeClr val="accent3">
                    <a:lumMod val="10000"/>
                  </a:schemeClr>
                </a:solidFill>
              </a:rPr>
              <a:t>лимфома</a:t>
            </a:r>
            <a:endParaRPr lang="ru-RU" sz="20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1" r="51" b="-630"/>
          <a:stretch/>
        </p:blipFill>
        <p:spPr bwMode="auto">
          <a:xfrm>
            <a:off x="285720" y="1285860"/>
            <a:ext cx="4108450" cy="401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64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800" b="1" dirty="0" smtClean="0"/>
              <a:t>Batwing</a:t>
            </a:r>
            <a:r>
              <a:rPr lang="ru-RU" sz="2800" b="1" dirty="0" smtClean="0"/>
              <a:t> (Симптом </a:t>
            </a:r>
            <a:r>
              <a:rPr lang="ru-RU" sz="2800" b="1" dirty="0"/>
              <a:t>крыла летучей </a:t>
            </a:r>
            <a:r>
              <a:rPr lang="ru-RU" sz="2800" b="1" dirty="0" smtClean="0"/>
              <a:t>мыши)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071546"/>
            <a:ext cx="8215370" cy="40719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2000" b="1" u="sng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 Визуализируются  билатеральные облаковидные инфильтраты в прикорневой зоне</a:t>
            </a:r>
          </a:p>
          <a:p>
            <a:pPr marL="114300" indent="0">
              <a:buNone/>
            </a:pPr>
            <a:endParaRPr lang="ru-RU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b="1" u="sng" dirty="0" smtClean="0">
                <a:solidFill>
                  <a:schemeClr val="accent4">
                    <a:lumMod val="10000"/>
                  </a:schemeClr>
                </a:solidFill>
              </a:rPr>
              <a:t>Причины:</a:t>
            </a:r>
            <a:endParaRPr lang="ru-RU" sz="2000" b="1" u="sng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Отек легких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Бронхопневмония</a:t>
            </a:r>
          </a:p>
          <a:p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</a:rPr>
              <a:t>Пневмоцистная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 пневмония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Вирусная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пневмония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96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Другая 14">
      <a:dk1>
        <a:srgbClr val="2A3990"/>
      </a:dk1>
      <a:lt1>
        <a:srgbClr val="D6DBF3"/>
      </a:lt1>
      <a:dk2>
        <a:srgbClr val="434343"/>
      </a:dk2>
      <a:lt2>
        <a:srgbClr val="999999"/>
      </a:lt2>
      <a:accent1>
        <a:srgbClr val="2A3990"/>
      </a:accent1>
      <a:accent2>
        <a:srgbClr val="3949AB"/>
      </a:accent2>
      <a:accent3>
        <a:srgbClr val="F2F2F2"/>
      </a:accent3>
      <a:accent4>
        <a:srgbClr val="D8D8D8"/>
      </a:accent4>
      <a:accent5>
        <a:srgbClr val="FFFFFF"/>
      </a:accent5>
      <a:accent6>
        <a:srgbClr val="A9B3E5"/>
      </a:accent6>
      <a:hlink>
        <a:srgbClr val="F06292"/>
      </a:hlink>
      <a:folHlink>
        <a:srgbClr val="1016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74889</TotalTime>
  <Words>641</Words>
  <Application>Microsoft Office PowerPoint</Application>
  <PresentationFormat>Экран (4:3)</PresentationFormat>
  <Paragraphs>179</Paragraphs>
  <Slides>23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Geometric</vt:lpstr>
      <vt:lpstr>Рентгенография органов грудной клетки – 4 паттерна  часть 2</vt:lpstr>
      <vt:lpstr>Презентация PowerPoint</vt:lpstr>
      <vt:lpstr>Презентация PowerPoint</vt:lpstr>
      <vt:lpstr>Рентгенограмма ОГК прямая проекция:  застойная сердечная недостаточность </vt:lpstr>
      <vt:lpstr>Рентгенограмма ОГК прямая проекция: бронхопневмония </vt:lpstr>
      <vt:lpstr>Рентгенограмма ОГК прямая проекция: бронхоальвеолярная карцинома </vt:lpstr>
      <vt:lpstr>Рентгенограмма ОГК прямая проекция:    опухоль или консолидация?</vt:lpstr>
      <vt:lpstr>КТ-ОГК мягкотканное окно , аксиальная плоскость, продолжение </vt:lpstr>
      <vt:lpstr>Batwing (Симптом крыла летучей мыши) </vt:lpstr>
      <vt:lpstr>Презентация PowerPoint</vt:lpstr>
      <vt:lpstr>Презентация PowerPoint</vt:lpstr>
      <vt:lpstr>Презентация PowerPoint</vt:lpstr>
      <vt:lpstr>Рентгенограмма ОГК прямая и боковая проекция: клинический случай  </vt:lpstr>
      <vt:lpstr>Рентгенограмма ОГК прямая проекция:  продолжение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Линии Керли</vt:lpstr>
      <vt:lpstr>Презентация PowerPoint</vt:lpstr>
      <vt:lpstr>Застойная сердечная недостаточность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Рентгенография органов грудной клетки - базовая интерпретация  часть 2</dc:title>
  <dc:creator>Артем Колотурский</dc:creator>
  <cp:lastModifiedBy>Артем Колотурский</cp:lastModifiedBy>
  <cp:revision>229</cp:revision>
  <dcterms:created xsi:type="dcterms:W3CDTF">2023-03-25T06:08:18Z</dcterms:created>
  <dcterms:modified xsi:type="dcterms:W3CDTF">2024-04-19T02:48:41Z</dcterms:modified>
</cp:coreProperties>
</file>