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7" r:id="rId2"/>
    <p:sldId id="334" r:id="rId3"/>
    <p:sldId id="335" r:id="rId4"/>
    <p:sldId id="434" r:id="rId5"/>
    <p:sldId id="352" r:id="rId6"/>
    <p:sldId id="376" r:id="rId7"/>
    <p:sldId id="381" r:id="rId8"/>
    <p:sldId id="462" r:id="rId9"/>
    <p:sldId id="435" r:id="rId10"/>
    <p:sldId id="436" r:id="rId11"/>
    <p:sldId id="441" r:id="rId12"/>
    <p:sldId id="377" r:id="rId13"/>
    <p:sldId id="422" r:id="rId14"/>
    <p:sldId id="378" r:id="rId15"/>
    <p:sldId id="379" r:id="rId16"/>
    <p:sldId id="353" r:id="rId17"/>
    <p:sldId id="429" r:id="rId18"/>
    <p:sldId id="430" r:id="rId19"/>
    <p:sldId id="427" r:id="rId20"/>
    <p:sldId id="428" r:id="rId21"/>
    <p:sldId id="336" r:id="rId22"/>
    <p:sldId id="443" r:id="rId23"/>
    <p:sldId id="354" r:id="rId24"/>
    <p:sldId id="359" r:id="rId25"/>
    <p:sldId id="431" r:id="rId26"/>
    <p:sldId id="432" r:id="rId27"/>
    <p:sldId id="433" r:id="rId28"/>
    <p:sldId id="339" r:id="rId29"/>
    <p:sldId id="340" r:id="rId30"/>
    <p:sldId id="341" r:id="rId31"/>
    <p:sldId id="355" r:id="rId32"/>
    <p:sldId id="356" r:id="rId33"/>
    <p:sldId id="357" r:id="rId34"/>
    <p:sldId id="358" r:id="rId35"/>
    <p:sldId id="360" r:id="rId36"/>
    <p:sldId id="361" r:id="rId37"/>
    <p:sldId id="473" r:id="rId38"/>
    <p:sldId id="387" r:id="rId39"/>
    <p:sldId id="388" r:id="rId40"/>
    <p:sldId id="366" r:id="rId41"/>
    <p:sldId id="390" r:id="rId42"/>
    <p:sldId id="391" r:id="rId43"/>
    <p:sldId id="400" r:id="rId44"/>
    <p:sldId id="389" r:id="rId45"/>
    <p:sldId id="420" r:id="rId46"/>
    <p:sldId id="392" r:id="rId47"/>
    <p:sldId id="421" r:id="rId48"/>
    <p:sldId id="474" r:id="rId49"/>
    <p:sldId id="383" r:id="rId50"/>
    <p:sldId id="398" r:id="rId51"/>
    <p:sldId id="409" r:id="rId52"/>
    <p:sldId id="403" r:id="rId53"/>
    <p:sldId id="382" r:id="rId54"/>
    <p:sldId id="452" r:id="rId55"/>
    <p:sldId id="407" r:id="rId56"/>
    <p:sldId id="408" r:id="rId57"/>
    <p:sldId id="406" r:id="rId58"/>
    <p:sldId id="405" r:id="rId59"/>
    <p:sldId id="417" r:id="rId60"/>
    <p:sldId id="396" r:id="rId61"/>
    <p:sldId id="384" r:id="rId62"/>
    <p:sldId id="386" r:id="rId63"/>
    <p:sldId id="458" r:id="rId64"/>
    <p:sldId id="394" r:id="rId65"/>
    <p:sldId id="411" r:id="rId66"/>
    <p:sldId id="401" r:id="rId67"/>
    <p:sldId id="402" r:id="rId68"/>
    <p:sldId id="470" r:id="rId69"/>
    <p:sldId id="471" r:id="rId70"/>
    <p:sldId id="399" r:id="rId71"/>
    <p:sldId id="469" r:id="rId72"/>
    <p:sldId id="459" r:id="rId73"/>
    <p:sldId id="437" r:id="rId74"/>
    <p:sldId id="438" r:id="rId75"/>
    <p:sldId id="349" r:id="rId76"/>
    <p:sldId id="439" r:id="rId7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3305"/>
    <a:srgbClr val="C75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4" autoAdjust="0"/>
    <p:restoredTop sz="89947" autoAdjust="0"/>
  </p:normalViewPr>
  <p:slideViewPr>
    <p:cSldViewPr>
      <p:cViewPr varScale="1">
        <p:scale>
          <a:sx n="69" d="100"/>
          <a:sy n="69" d="100"/>
        </p:scale>
        <p:origin x="16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D851EB-DD03-4748-A891-BFCBB65D18A1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16EE2C-18E5-4E87-A200-A0CF549AF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	долгое время искусственные зубы изготавливали на «глазок».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endParaRPr lang="ru-RU" smtClean="0"/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F9E0C-7F4D-4A41-BC1E-DA9916AC53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761BD-9162-4FC6-87D4-ED5CF16B87F7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b="1" smtClean="0"/>
              <a:t>	Бетельман классифицирует оттиски</a:t>
            </a:r>
          </a:p>
          <a:p>
            <a:pPr eaLnBrk="1" hangingPunct="1">
              <a:lnSpc>
                <a:spcPct val="90000"/>
              </a:lnSpc>
            </a:pPr>
            <a:r>
              <a:rPr lang="ru-RU" b="1" u="sng" smtClean="0"/>
              <a:t>. По высоте краев они делятся на 2 группы.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smtClean="0"/>
              <a:t>Анатомические: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а) снимаются стандартной ложкой,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б) края оттиска растянуты,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в) все виды слепочных масс (гипс, альгинатные, термопластические массы).</a:t>
            </a:r>
          </a:p>
          <a:p>
            <a:endParaRPr lang="ru-RU" smtClean="0"/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85F37-3A90-41C1-A1FD-5F48A2E89986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	1)  </a:t>
            </a:r>
            <a:r>
              <a:rPr lang="ru-RU" i="1" smtClean="0"/>
              <a:t>Стадия смешивания альгинатного материала Phase Plus (Zherma</a:t>
            </a:r>
            <a:endParaRPr lang="en-US" i="1" smtClean="0"/>
          </a:p>
          <a:p>
            <a:r>
              <a:rPr lang="ru-RU" i="1" smtClean="0"/>
              <a:t> </a:t>
            </a:r>
            <a:r>
              <a:rPr lang="en-US" i="1" smtClean="0"/>
              <a:t>	2)  </a:t>
            </a:r>
            <a:r>
              <a:rPr lang="ru-RU" i="1" smtClean="0"/>
              <a:t>Стадия нанесения на оттискную ложку альгинатного материала Phase Plus (Zher</a:t>
            </a:r>
            <a:endParaRPr lang="en-US" i="1" smtClean="0"/>
          </a:p>
          <a:p>
            <a:r>
              <a:rPr lang="ru-RU" i="1" smtClean="0"/>
              <a:t> </a:t>
            </a:r>
            <a:r>
              <a:rPr lang="en-US" i="1" smtClean="0"/>
              <a:t>	3) </a:t>
            </a:r>
            <a:r>
              <a:rPr lang="ru-RU" i="1" smtClean="0"/>
              <a:t>Стадия помещения в полость рта альгинатного материала Phase Plus (Zhermack®)</a:t>
            </a:r>
          </a:p>
          <a:p>
            <a:r>
              <a:rPr lang="ru-RU" i="1" smtClean="0"/>
              <a:t/>
            </a:r>
            <a:br>
              <a:rPr lang="ru-RU" i="1" smtClean="0"/>
            </a:br>
            <a:r>
              <a:rPr lang="ru-RU" i="1" smtClean="0"/>
              <a:t/>
            </a:r>
            <a:br>
              <a:rPr lang="ru-RU" i="1" smtClean="0"/>
            </a:br>
            <a:endParaRPr lang="en-US" i="1" smtClean="0"/>
          </a:p>
          <a:p>
            <a:endParaRPr lang="ru-RU" i="1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	 Конденсационные силиконы (С-силиконы)(</a:t>
            </a:r>
            <a:r>
              <a:rPr lang="en-US" smtClean="0"/>
              <a:t>condensation type</a:t>
            </a:r>
            <a:r>
              <a:rPr lang="ru-RU" smtClean="0"/>
              <a:t>) полимеризующиеся процессом поликонденсации с образованием этилового спирта.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 но особенность этих материалов заключается в том, что некоторые из них могут вызывать рост стафилококка на слизистой оболочке, поэтому после выведения оттискного материала из полости рта пациенту рекомендуется обильное полоскание. </a:t>
            </a:r>
          </a:p>
          <a:p>
            <a:r>
              <a:rPr lang="ru-RU" smtClean="0"/>
              <a:t>Базовая масса «Спидекса» довольно жесткая и при надавливании серьезно отдавливает слизистую оболочку, тяжи, бугры и даже небную часть, особенно если она достаточно податлива. Если необходимо получить оттиск в случаях, когда важно проснять слизистую оболочку, лучше или отказаться от С-силиконов вообще, или работать очень быстро, пока база не стала слишком жесткой. Именно по этой причине я никогда не использую «Спидекс» при получении оттиска для съемных протезов и коронок на имплантатах. Съемный протез потом будет плохо сидеть (да и поправками замучат), а коронки на имплантатах обязательно будут давить на слизистую и не останется достаточного места для промывного пространства. </a:t>
            </a:r>
          </a:p>
          <a:p>
            <a:endParaRPr lang="ru-RU" smtClean="0"/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505FD-53FA-4C1F-8041-A60EC4D6622B}" type="slidenum">
              <a:rPr lang="ru-RU" smtClean="0"/>
              <a:pPr/>
              <a:t>52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	аддитивные или А-силиконы (</a:t>
            </a:r>
            <a:r>
              <a:rPr lang="en-US" smtClean="0"/>
              <a:t>addition type</a:t>
            </a:r>
            <a:r>
              <a:rPr lang="ru-RU" smtClean="0"/>
              <a:t>)</a:t>
            </a:r>
            <a:r>
              <a:rPr lang="en-US" smtClean="0"/>
              <a:t>,</a:t>
            </a:r>
            <a:r>
              <a:rPr lang="ru-RU" smtClean="0"/>
              <a:t> т.е. полимеризующиеся за счет процесса полиприсоединения, при котором не остается побочных продуктов полимеризации. Содержат виниловые концевые группы, поэтому их называют также поливинилсилоксановые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charset="0"/>
              </a:rPr>
              <a:t>	В 1993 году компания  стала создателем первой в мире системы автоматического смешивания </a:t>
            </a:r>
            <a:r>
              <a:rPr lang="ru-RU" b="1" smtClean="0">
                <a:latin typeface="Arial" charset="0"/>
              </a:rPr>
              <a:t>оттискных</a:t>
            </a:r>
            <a:r>
              <a:rPr lang="ru-RU" smtClean="0">
                <a:latin typeface="Arial" charset="0"/>
              </a:rPr>
              <a:t> </a:t>
            </a:r>
            <a:r>
              <a:rPr lang="ru-RU" b="1" smtClean="0">
                <a:latin typeface="Arial" charset="0"/>
              </a:rPr>
              <a:t>масс</a:t>
            </a:r>
            <a:r>
              <a:rPr lang="ru-RU" smtClean="0">
                <a:latin typeface="Arial" charset="0"/>
              </a:rPr>
              <a:t> – аппарата Pentamix™.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На самом деле, полиэфиры существуют примерно с шестидесятых годов прошлого столетия. Правда, сказать "существуют" будет слишком сильно, ибо по сей день известна только одна истинно полиэфирная оттискная масса - Импрегум (Impregum), которую выпустила в свет тогда еще фирма ESPE, сейчас благополучно слившаяся с 3M и называющаяся 3M-ESPE. Все остальные заявляют о создании масс с близкими к ней свойствами, но пока никто ничего нового не изобрел.</a:t>
            </a:r>
            <a:br>
              <a:rPr lang="ru-RU" smtClean="0"/>
            </a:br>
            <a:endParaRPr 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EF595E-A86C-4A47-8FA6-0E348D8AB6D6}" type="slidenum">
              <a:rPr lang="ru-RU" smtClean="0"/>
              <a:pPr/>
              <a:t>70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В 1756г. врач Пурман впервые предложил  пчелинный воск в качестве оттискного материал</a:t>
            </a:r>
          </a:p>
          <a:p>
            <a:pPr eaLnBrk="1" hangingPunct="1"/>
            <a:r>
              <a:rPr lang="ru-RU" smtClean="0">
                <a:latin typeface="Arial" charset="0"/>
              </a:rPr>
              <a:t> применение гипса для этих целей относится примерно к 1840 г. Введение его в зубопротезную практику явилось целым событием. </a:t>
            </a:r>
          </a:p>
          <a:p>
            <a:r>
              <a:rPr lang="ru-RU" smtClean="0">
                <a:latin typeface="Arial" charset="0"/>
              </a:rPr>
              <a:t>Будучи дешевым и хорошим оттискным материалом, он позволял получать точные модели. </a:t>
            </a:r>
          </a:p>
          <a:p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AC074-CB52-4201-B3CE-3B39B5B4600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charset="0"/>
              </a:rPr>
              <a:t>	В 1848 г. впервые была применена гуттаперча. После Стенса (Stens), предложившего в 1856 г. оттискный материал, названный впоследствии "стенсом", появилось еще несколько видов оттискных масс подобного рода. В дальнейшем они получили название термопластических. В 1925 г. Полер предложил для оттисков агар-агаровую массу. Подобные массы впоследствии стали называть гидроколлоидными. В последние три десятилетия были предложены цинкоксиэвгеноловые, алгинатные, силиконовые и другие оттискные массы.</a:t>
            </a:r>
            <a:endParaRPr 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23BBC-06A9-4858-A2A5-ECFB8834B00C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charset="0"/>
              </a:rPr>
              <a:t>	Презентация Волынкина С.</a:t>
            </a: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Т	очное отображение всех элементов протезного ложа и прилегающих к нему тканей. Это необходимо для четкого определения границ протезного ложа и формирования адекватного края протеза.</a:t>
            </a:r>
          </a:p>
          <a:p>
            <a:endParaRPr lang="ru-RU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4F0CF-703A-450C-98AA-00A3C987E892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	На поверхности оттиска не должно быть пузырьков, пор, оттяжек и других дефектов.</a:t>
            </a:r>
          </a:p>
          <a:p>
            <a:endParaRPr lang="ru-RU" smtClean="0"/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B8DB9-BA76-4A87-ABEE-DF15972AB4E2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	Отображение зубного ряда или альвеолярного отростка в оттиске должно располагаться посередине между бортами ложки.</a:t>
            </a:r>
          </a:p>
          <a:p>
            <a:endParaRPr 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12880-26DF-4375-B9DA-AD388344A906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	Края оттиска должны быть четко оформленными.</a:t>
            </a:r>
          </a:p>
          <a:p>
            <a:endParaRPr 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5066E-3C8A-4475-957F-A5004C19AC35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Ориентиры для правильного подбора оттискной ложки</a:t>
            </a:r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026A7-DD1C-4606-821B-DEE73482713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CA0BC-BAC9-42B3-9454-14D20C6C2CB0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8087E-8562-42D9-85A7-E2846E1F4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FEC2-C838-4B7E-A35C-4915D1AE35DB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E775-514D-4AF4-9B2F-DAD67738F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07829-8811-4061-8005-931E225158B0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0CE8-CE6D-4F74-ABD1-0B6AB7EBD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A927-D34D-4397-A321-83F9CE7FCDEE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0C9C4-D435-4467-9CF1-0B954034E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654B-85FA-40AD-85A8-D355F5147A94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82AEE-55E4-47F1-913A-F1A23E49D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AEB5F-95D3-4860-8428-E9D415C576B3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9FC8-C7D4-42C3-8C68-7613F9FCE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001C1-DBA0-46AA-9DA7-4A47AA0987E1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BD98-A373-4836-841C-250BF9280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9132-6BCF-490C-A90A-0A9F12F53DC8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4D55-110D-4B27-B600-C444F623E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D068-A829-4B95-90AE-C4414DFA87D4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5349A-4879-474D-8E1C-864D6E120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76549-F91B-49BB-A565-AD4DB876DC35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2AF9-1CF6-4698-AF8E-D3F94CC68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582A1-351A-4AA1-9DD8-0329F2624AB6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A3B54-939A-4217-92F6-1CCFE7A1A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593B9A-A7BD-4735-BDF6-DE23112DD8A9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4C41BC-08CE-4863-B251-FA679F4E8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zubtech.ru/imgarticle/200401/20-4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http://www.zubtech.ru/imgarticle/200401/21-9.jpg" TargetMode="Externa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100mat.ru/ubb/showthreaded.php?Cat=&amp;Board=prof&amp;Number=436816&amp;page=&amp;view=&amp;sb=&amp;o=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8" y="1285875"/>
            <a:ext cx="8353425" cy="5143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7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CC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b="1" i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Оттискные  материалы. </a:t>
            </a:r>
            <a:endParaRPr lang="ru-RU" sz="2200" i="1" dirty="0" smtClean="0">
              <a:solidFill>
                <a:srgbClr val="6B330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i="1" dirty="0" smtClean="0">
                <a:solidFill>
                  <a:srgbClr val="C75F09"/>
                </a:solidFill>
                <a:latin typeface="Times New Roman" pitchFamily="18" charset="0"/>
                <a:cs typeface="Times New Roman" pitchFamily="18" charset="0"/>
              </a:rPr>
              <a:t>Классификация оттискных масс, методики снятия оттисков. Правила работы с оттискными материалами. Однослойные, двухслойные, трехслойные оттиски.</a:t>
            </a:r>
          </a:p>
          <a:p>
            <a:pPr eaLnBrk="1" hangingPunct="1">
              <a:lnSpc>
                <a:spcPct val="80000"/>
              </a:lnSpc>
            </a:pPr>
            <a:endParaRPr lang="ru-RU" sz="2200" i="1" dirty="0" smtClean="0">
              <a:solidFill>
                <a:srgbClr val="C75F0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200" b="1" dirty="0" smtClean="0">
              <a:solidFill>
                <a:srgbClr val="CC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200" b="1" dirty="0" smtClean="0">
              <a:solidFill>
                <a:srgbClr val="CC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700" dirty="0" smtClean="0">
                <a:solidFill>
                  <a:srgbClr val="898989"/>
                </a:solidFill>
                <a:latin typeface="Times New Roman" pitchFamily="18" charset="0"/>
              </a:rPr>
              <a:t>.</a:t>
            </a:r>
            <a:endParaRPr lang="en-US" sz="1700" dirty="0" smtClean="0">
              <a:solidFill>
                <a:srgbClr val="898989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700" dirty="0">
              <a:solidFill>
                <a:srgbClr val="898989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700" dirty="0" smtClean="0">
                <a:solidFill>
                  <a:srgbClr val="898989"/>
                </a:solidFill>
                <a:latin typeface="Times New Roman" pitchFamily="18" charset="0"/>
              </a:rPr>
              <a:t>             </a:t>
            </a:r>
            <a:r>
              <a:rPr lang="ru-RU" sz="1700" dirty="0" smtClean="0">
                <a:solidFill>
                  <a:srgbClr val="898989"/>
                </a:solidFill>
                <a:latin typeface="Times New Roman" pitchFamily="18" charset="0"/>
              </a:rPr>
              <a:t>                                                                  выполнил</a:t>
            </a:r>
            <a:r>
              <a:rPr lang="en-US" sz="1700" dirty="0" smtClean="0">
                <a:solidFill>
                  <a:srgbClr val="898989"/>
                </a:solidFill>
                <a:latin typeface="Times New Roman" pitchFamily="18" charset="0"/>
              </a:rPr>
              <a:t>: </a:t>
            </a:r>
            <a:r>
              <a:rPr lang="ru-RU" sz="1700" dirty="0" smtClean="0">
                <a:solidFill>
                  <a:srgbClr val="898989"/>
                </a:solidFill>
                <a:latin typeface="Times New Roman" pitchFamily="18" charset="0"/>
              </a:rPr>
              <a:t>Гафуров Ш</a:t>
            </a:r>
            <a:r>
              <a:rPr lang="en-US" sz="1700" dirty="0" smtClean="0">
                <a:solidFill>
                  <a:srgbClr val="898989"/>
                </a:solidFill>
                <a:latin typeface="Times New Roman" pitchFamily="18" charset="0"/>
              </a:rPr>
              <a:t>.</a:t>
            </a:r>
            <a:r>
              <a:rPr lang="ru-RU" sz="1700" dirty="0" smtClean="0">
                <a:solidFill>
                  <a:srgbClr val="898989"/>
                </a:solidFill>
                <a:latin typeface="Times New Roman" pitchFamily="18" charset="0"/>
              </a:rPr>
              <a:t>Т</a:t>
            </a:r>
            <a:endParaRPr lang="ru-RU" sz="1700" dirty="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Arial" charset="0"/>
              </a:rPr>
              <a:t>В 1848 г. впервые была применена гуттаперча</a:t>
            </a:r>
            <a:r>
              <a:rPr lang="ru-RU" smtClean="0">
                <a:latin typeface="Arial" charset="0"/>
              </a:rPr>
              <a:t>.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Stens предложил в 1856 г. свой материал</a:t>
            </a:r>
          </a:p>
          <a:p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В 1925 г. Полер предложил агар-агаровую массу</a:t>
            </a:r>
            <a:endParaRPr lang="ru-RU" smtClean="0"/>
          </a:p>
        </p:txBody>
      </p:sp>
      <p:pic>
        <p:nvPicPr>
          <p:cNvPr id="4" name="Содержимое 3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4825" y="1857375"/>
            <a:ext cx="22891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0975"/>
            <a:ext cx="83820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8258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ОТТИСКНЫЕ МАТЕРИАЛЫ</a:t>
            </a:r>
            <a:b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latin typeface="Arial Black" pitchFamily="34" charset="0"/>
              </a:rPr>
              <a:t>классификация 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0" y="857250"/>
            <a:ext cx="8686800" cy="6000750"/>
          </a:xfrm>
        </p:spPr>
        <p:txBody>
          <a:bodyPr/>
          <a:lstStyle/>
          <a:p>
            <a:pPr eaLnBrk="1" hangingPunct="1"/>
            <a:r>
              <a:rPr lang="ru-RU" sz="2400" i="1" u="sng" smtClean="0">
                <a:latin typeface="Arial Black" pitchFamily="34" charset="0"/>
              </a:rPr>
              <a:t>I.Твердокристалические (твердеющие) ОТТИСКНЫЕ МАТЕРИАЛЫ</a:t>
            </a:r>
            <a:r>
              <a:rPr lang="ru-RU" sz="2400" smtClean="0">
                <a:latin typeface="Arial Black" pitchFamily="34" charset="0"/>
              </a:rPr>
              <a:t>: </a:t>
            </a:r>
          </a:p>
          <a:p>
            <a:pPr eaLnBrk="1" hangingPunct="1"/>
            <a:endParaRPr lang="ru-RU" sz="2400" smtClean="0">
              <a:latin typeface="Arial Black" pitchFamily="34" charset="0"/>
            </a:endParaRPr>
          </a:p>
          <a:p>
            <a:pPr eaLnBrk="1" hangingPunct="1"/>
            <a:r>
              <a:rPr lang="ru-RU" sz="2400" i="1" u="sng" smtClean="0">
                <a:latin typeface="Arial Black" pitchFamily="34" charset="0"/>
              </a:rPr>
              <a:t>II.Эластичные ОТТИСКНЫЕ МАТЕРИАЛЫ</a:t>
            </a:r>
            <a:r>
              <a:rPr lang="ru-RU" sz="2400" smtClean="0">
                <a:latin typeface="Arial Black" pitchFamily="34" charset="0"/>
              </a:rPr>
              <a:t>:</a:t>
            </a:r>
          </a:p>
          <a:p>
            <a:pPr eaLnBrk="1" hangingPunct="1"/>
            <a:endParaRPr lang="ru-RU" sz="2400" smtClean="0">
              <a:latin typeface="Arial Black" pitchFamily="34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ru-RU" sz="2400" u="sng" smtClean="0">
                <a:latin typeface="Arial Black" pitchFamily="34" charset="0"/>
              </a:rPr>
              <a:t> эластомеры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ru-RU" sz="2400" u="sng" smtClean="0">
                <a:latin typeface="Arial Black" pitchFamily="34" charset="0"/>
              </a:rPr>
              <a:t>А) силиконовые (А-силиконы, С-силиконы)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ru-RU" sz="2400" u="sng" smtClean="0">
                <a:latin typeface="Arial Black" pitchFamily="34" charset="0"/>
              </a:rPr>
              <a:t>Б) полисульфидные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ru-RU" sz="2400" u="sng" smtClean="0">
                <a:latin typeface="Arial Black" pitchFamily="34" charset="0"/>
              </a:rPr>
              <a:t>В) полиэфирные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sz="2400" u="sng" smtClean="0">
              <a:latin typeface="Arial Black" pitchFamily="34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ru-RU" sz="2400" smtClean="0">
                <a:latin typeface="Arial Black" pitchFamily="34" charset="0"/>
              </a:rPr>
              <a:t>гидроколоидные: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ru-RU" sz="2400" smtClean="0">
                <a:latin typeface="Arial Black" pitchFamily="34" charset="0"/>
              </a:rPr>
              <a:t>А) альгинатные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ru-RU" sz="2400" smtClean="0">
                <a:latin typeface="Arial Black" pitchFamily="34" charset="0"/>
              </a:rPr>
              <a:t>Б) агаровые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ru-RU" sz="2400" smtClean="0">
              <a:latin typeface="Arial Black" pitchFamily="34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ru-RU" sz="2400" smtClean="0">
              <a:latin typeface="Arial Black" pitchFamily="34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ru-RU" sz="2400" i="1" u="sng" smtClean="0">
                <a:latin typeface="Arial Black" pitchFamily="34" charset="0"/>
              </a:rPr>
              <a:t>II.ТЕРМОПЛАСТИЧЕСКИЕ ОТТИСКНЫЕ МАТЕРИАЛЫ</a:t>
            </a:r>
            <a:r>
              <a:rPr lang="ru-RU" sz="2400" smtClean="0">
                <a:latin typeface="Arial Black" pitchFamily="34" charset="0"/>
              </a:rPr>
              <a:t>: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ru-RU" sz="2400" smtClean="0">
                <a:latin typeface="Arial Black" pitchFamily="34" charset="0"/>
              </a:rPr>
              <a:t>                                    </a:t>
            </a:r>
          </a:p>
          <a:p>
            <a:pPr eaLnBrk="1" hangingPunct="1">
              <a:buFontTx/>
              <a:buNone/>
            </a:pPr>
            <a:r>
              <a:rPr lang="ru-RU" smtClean="0"/>
              <a:t>  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5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4" descr="id_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642938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Требования предъявляемые к материалам используемым для оттисков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700213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1</a:t>
            </a:r>
            <a:r>
              <a:rPr lang="ru-RU" sz="2800" smtClean="0">
                <a:latin typeface="Arial" charset="0"/>
                <a:cs typeface="Arial" charset="0"/>
              </a:rPr>
              <a:t>) давать точный отпечаток рельефа слизистой оболочки полости рта и зубов;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Arial" charset="0"/>
                <a:cs typeface="Arial" charset="0"/>
              </a:rPr>
              <a:t>2) не деформироваться и не сокращаться после выведения из полости рта;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Arial" charset="0"/>
                <a:cs typeface="Arial" charset="0"/>
              </a:rPr>
              <a:t>3) не прилипать к тканям протезного ложа;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Arial" charset="0"/>
                <a:cs typeface="Arial" charset="0"/>
              </a:rPr>
              <a:t>4) гидрофильность- (от </a:t>
            </a:r>
            <a:r>
              <a:rPr lang="ru-RU" sz="2800" smtClean="0">
                <a:latin typeface="Arial" charset="0"/>
                <a:cs typeface="Arial" charset="0"/>
                <a:hlinkClick r:id="rId2" tooltip="Древнегреческий язык"/>
              </a:rPr>
              <a:t>др.-греч.</a:t>
            </a:r>
            <a:r>
              <a:rPr lang="ru-RU" sz="2800" smtClean="0">
                <a:latin typeface="Arial" charset="0"/>
                <a:cs typeface="Arial" charset="0"/>
              </a:rPr>
              <a:t> ὕδωρ — вода и φιλία — любовь)  ( не растворяться в слюне);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Arial" charset="0"/>
                <a:cs typeface="Arial" charset="0"/>
              </a:rPr>
              <a:t>5) размягчаться при температуре, не грозящей ожогом слизистой оболочки;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Arial" charset="0"/>
                <a:cs typeface="Arial" charset="0"/>
              </a:rPr>
              <a:t>6) легко вводиться и выводиться из полости рта;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714375"/>
            <a:ext cx="7772400" cy="525621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7) не слишком быстро или медленно отвердевать, позволяя врачу провести все необходимые функциональные пробы;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8) не соединяться с гипсом модели и легко отделяться от нее;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9) сохраняться при комнатной температуре длительное время, не деформируясь;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10) позволять повторное применение материала после его стерилизации;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11)	легко подвергаться расфасовке и дозировке, быть удобной для хранения и транспортировки.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Требования к качеству оттиска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33588" y="2005013"/>
            <a:ext cx="48768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0" y="1571625"/>
            <a:ext cx="6286500" cy="4872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49450" y="1600200"/>
            <a:ext cx="52451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51113" y="1600200"/>
            <a:ext cx="40417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	</a:t>
            </a:r>
            <a:endParaRPr lang="ru-RU" b="1" dirty="0" smtClean="0"/>
          </a:p>
          <a:p>
            <a:pPr algn="just" eaLnBrk="1" hangingPunct="1">
              <a:buFont typeface="Arial" charset="0"/>
              <a:buNone/>
            </a:pPr>
            <a:r>
              <a:rPr lang="ru-RU" b="1" dirty="0" smtClean="0">
                <a:latin typeface="Arial" charset="0"/>
              </a:rPr>
              <a:t>   </a:t>
            </a:r>
            <a:r>
              <a:rPr lang="ru-RU" b="1" dirty="0" smtClean="0">
                <a:latin typeface="Arial Black" pitchFamily="34" charset="0"/>
              </a:rPr>
              <a:t>Сформировать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ru-RU" b="1" dirty="0" smtClean="0">
                <a:latin typeface="Arial Black" pitchFamily="34" charset="0"/>
              </a:rPr>
              <a:t>представление об оттискных материалах и </a:t>
            </a:r>
            <a:r>
              <a:rPr lang="ru-RU" b="1" dirty="0" smtClean="0">
                <a:latin typeface="Arial Black" pitchFamily="34" charset="0"/>
              </a:rPr>
              <a:t>обосновать</a:t>
            </a:r>
            <a:endParaRPr lang="ru-RU" b="1" dirty="0" smtClean="0">
              <a:latin typeface="Arial Black" pitchFamily="34" charset="0"/>
            </a:endParaRPr>
          </a:p>
        </p:txBody>
      </p:sp>
      <p:pic>
        <p:nvPicPr>
          <p:cNvPr id="3075" name="Рисунок 9" descr="38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0" y="1714500"/>
            <a:ext cx="6119813" cy="4100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По оттиску отливается модель – позитивное отображение тканей протезного ложа</a:t>
            </a:r>
          </a:p>
        </p:txBody>
      </p:sp>
      <p:pic>
        <p:nvPicPr>
          <p:cNvPr id="22531" name="Picture 4" descr="http://www.zubtech.ru/imgarticle/200401/20-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27088" y="2205038"/>
            <a:ext cx="3687762" cy="2768600"/>
          </a:xfrm>
        </p:spPr>
      </p:pic>
      <p:pic>
        <p:nvPicPr>
          <p:cNvPr id="22532" name="Picture 7" descr="http://www.zubtech.ru/imgarticle/200401/21-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4572000" y="2187575"/>
            <a:ext cx="3725863" cy="2795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069975"/>
            <a:ext cx="5326063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Ориентиры для правильного подбора оттискной ложки</a:t>
            </a:r>
          </a:p>
        </p:txBody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500063"/>
            <a:ext cx="8329612" cy="5626100"/>
          </a:xfrm>
        </p:spPr>
        <p:txBody>
          <a:bodyPr rtlCol="0">
            <a:normAutofit fontScale="850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Оттискная ложка должна полностью перекрывать все протезное ложе и создавать жесткую опору для оттискного материала. Удлинение оттискной ложки воском не допустимо.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Зубной ряд должен располагаться посередине ложа для зубов.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Оттискная ложка, при установке в полости рта, не должна создавать компрессию отдельных участков протезного ложа.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Высота бортика оттискной ложки должна соответствовать высоте альвеолярного отростка.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При снятии оттиска при изготовлении съемного протеза, ложка должна перекрывать все значимые анатомические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 назначению различают модели: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mtClean="0"/>
              <a:t>Рабочие модели- служат непосредственно для изготовления ортопедических конструкций.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3286125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Диагностические модели - служат для уточнения диагноза в сложных клинических ситуациях, планирования лечения</a:t>
            </a:r>
          </a:p>
          <a:p>
            <a:endParaRPr 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357563"/>
            <a:ext cx="357187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Контрольные модели- необходимы для оценки эффективности ортопедического лечения</a:t>
            </a:r>
          </a:p>
          <a:p>
            <a:endParaRPr lang="ru-RU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42900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Вспомогательные модели - нужны для отображения зубов – антагонистов, полноценного воспроизведения клинической ситуации в полости рта</a:t>
            </a:r>
          </a:p>
          <a:p>
            <a:endParaRPr lang="ru-RU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4071938"/>
            <a:ext cx="3810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08050"/>
            <a:ext cx="7772400" cy="577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err="1" smtClean="0"/>
              <a:t>Бетельман</a:t>
            </a:r>
            <a:r>
              <a:rPr lang="ru-RU" sz="3200" b="1" dirty="0" smtClean="0"/>
              <a:t> классифицирует оттиски: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628775"/>
            <a:ext cx="7416800" cy="403225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b="1" u="sng" smtClean="0">
                <a:solidFill>
                  <a:schemeClr val="tx1"/>
                </a:solidFill>
              </a:rPr>
              <a:t>I</a:t>
            </a:r>
            <a:r>
              <a:rPr lang="ru-RU" b="1" u="sng" smtClean="0">
                <a:solidFill>
                  <a:schemeClr val="tx1"/>
                </a:solidFill>
              </a:rPr>
              <a:t>. По высоте краев они делятся на 2 группы.</a:t>
            </a:r>
          </a:p>
          <a:p>
            <a:pPr algn="l" eaLnBrk="1" hangingPunct="1">
              <a:lnSpc>
                <a:spcPct val="90000"/>
              </a:lnSpc>
            </a:pPr>
            <a:r>
              <a:rPr lang="ru-RU" b="1" i="1" smtClean="0">
                <a:solidFill>
                  <a:schemeClr val="tx1"/>
                </a:solidFill>
              </a:rPr>
              <a:t>Анатомические:</a:t>
            </a:r>
          </a:p>
          <a:p>
            <a:pPr algn="l" eaLnBrk="1" hangingPunct="1">
              <a:lnSpc>
                <a:spcPct val="90000"/>
              </a:lnSpc>
            </a:pPr>
            <a:r>
              <a:rPr lang="ru-RU" b="1" smtClean="0">
                <a:solidFill>
                  <a:schemeClr val="tx1"/>
                </a:solidFill>
              </a:rPr>
              <a:t>а) снимаются стандартной ложкой,</a:t>
            </a:r>
          </a:p>
          <a:p>
            <a:pPr algn="l" eaLnBrk="1" hangingPunct="1">
              <a:lnSpc>
                <a:spcPct val="90000"/>
              </a:lnSpc>
            </a:pPr>
            <a:r>
              <a:rPr lang="ru-RU" b="1" smtClean="0">
                <a:solidFill>
                  <a:schemeClr val="tx1"/>
                </a:solidFill>
              </a:rPr>
              <a:t>б) края оттиска растянуты,</a:t>
            </a:r>
          </a:p>
          <a:p>
            <a:pPr algn="l" eaLnBrk="1" hangingPunct="1">
              <a:lnSpc>
                <a:spcPct val="90000"/>
              </a:lnSpc>
            </a:pPr>
            <a:r>
              <a:rPr lang="ru-RU" b="1" smtClean="0">
                <a:solidFill>
                  <a:schemeClr val="tx1"/>
                </a:solidFill>
              </a:rPr>
              <a:t>в) все виды слепочных масс (гипс, альгинатные, термопластические массы).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7958137" cy="3462338"/>
          </a:xfrm>
        </p:spPr>
        <p:txBody>
          <a:bodyPr/>
          <a:lstStyle/>
          <a:p>
            <a:pPr algn="l" eaLnBrk="1" hangingPunct="1"/>
            <a:r>
              <a:rPr lang="en-US" sz="2800" b="1" smtClean="0"/>
              <a:t>II</a:t>
            </a:r>
            <a:r>
              <a:rPr lang="ru-RU" sz="2800" b="1" smtClean="0"/>
              <a:t>. По степени отжатия слизистой оболочки:</a:t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400" b="1" smtClean="0"/>
              <a:t>1.</a:t>
            </a:r>
            <a:r>
              <a:rPr lang="ru-RU" sz="2800" b="1" smtClean="0"/>
              <a:t> Компрессионные – </a:t>
            </a:r>
            <a:r>
              <a:rPr lang="ru-RU" sz="2400" b="1" smtClean="0"/>
              <a:t>снимаются при давлении с использованием вязких,плотных материалов</a:t>
            </a:r>
            <a:r>
              <a:rPr lang="ru-RU" sz="2800" b="1" smtClean="0"/>
              <a:t>:</a:t>
            </a:r>
            <a:br>
              <a:rPr lang="ru-RU" sz="2800" b="1" smtClean="0"/>
            </a:br>
            <a:r>
              <a:rPr lang="ru-RU" sz="2400" b="1" smtClean="0"/>
              <a:t>а) под произвольным давлением;</a:t>
            </a:r>
            <a:br>
              <a:rPr lang="ru-RU" sz="2400" b="1" smtClean="0"/>
            </a:br>
            <a:r>
              <a:rPr lang="ru-RU" sz="2400" b="1" smtClean="0"/>
              <a:t>б) под жевательным давлением.</a:t>
            </a:r>
            <a:br>
              <a:rPr lang="ru-RU" sz="2400" b="1" smtClean="0"/>
            </a:br>
            <a:r>
              <a:rPr lang="ru-RU" sz="2400" b="1" smtClean="0"/>
              <a:t/>
            </a:r>
            <a:br>
              <a:rPr lang="ru-RU" sz="2400" b="1" smtClean="0"/>
            </a:br>
            <a:endParaRPr lang="ru-RU" sz="2800" b="1" smtClean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42938" y="3000375"/>
            <a:ext cx="7215187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2. </a:t>
            </a:r>
            <a:r>
              <a:rPr lang="ru-RU" sz="2000" b="1"/>
              <a:t>Разгружающие </a:t>
            </a:r>
            <a:r>
              <a:rPr lang="ru-RU" b="1"/>
              <a:t>– получают без давления или при минимальном давлении оттискной массы на ткани протезного ложа с использованием текучего материала и перфорированной ложки.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42938" y="4714875"/>
            <a:ext cx="728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3. Компрессионно-разгружающие (комбинированные) с дозированным давлением.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404813"/>
            <a:ext cx="7415213" cy="1011237"/>
          </a:xfrm>
        </p:spPr>
        <p:txBody>
          <a:bodyPr/>
          <a:lstStyle/>
          <a:p>
            <a:pPr eaLnBrk="1" hangingPunct="1"/>
            <a:r>
              <a:rPr lang="ru-RU" b="1" smtClean="0"/>
              <a:t>План лекции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8" y="1557338"/>
            <a:ext cx="7670800" cy="4514850"/>
          </a:xfrm>
        </p:spPr>
        <p:txBody>
          <a:bodyPr/>
          <a:lstStyle/>
          <a:p>
            <a:pPr marL="609600" indent="-609600" algn="l" eaLnBrk="1" hangingPunct="1">
              <a:buFontTx/>
              <a:buAutoNum type="arabicPeriod"/>
            </a:pPr>
            <a:r>
              <a:rPr lang="ru-RU" b="1" i="1" smtClean="0">
                <a:solidFill>
                  <a:schemeClr val="tx1"/>
                </a:solidFill>
                <a:latin typeface="Arial Black" pitchFamily="34" charset="0"/>
              </a:rPr>
              <a:t>Исторические моменты;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b="1" i="1" smtClean="0">
                <a:solidFill>
                  <a:schemeClr val="tx1"/>
                </a:solidFill>
                <a:latin typeface="Arial Black" pitchFamily="34" charset="0"/>
              </a:rPr>
              <a:t>Определение;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b="1" i="1" smtClean="0">
                <a:solidFill>
                  <a:schemeClr val="tx1"/>
                </a:solidFill>
                <a:latin typeface="Arial Black" pitchFamily="34" charset="0"/>
              </a:rPr>
              <a:t>Виды оттисков;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b="1" i="1" smtClean="0">
                <a:solidFill>
                  <a:schemeClr val="tx1"/>
                </a:solidFill>
                <a:latin typeface="Arial Black" pitchFamily="34" charset="0"/>
              </a:rPr>
              <a:t>Требования предъявляемые к оттискным массам;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b="1" i="1" smtClean="0">
                <a:solidFill>
                  <a:schemeClr val="tx1"/>
                </a:solidFill>
                <a:latin typeface="Arial Black" pitchFamily="34" charset="0"/>
              </a:rPr>
              <a:t>Описание основных оттискных  масс.</a:t>
            </a:r>
          </a:p>
        </p:txBody>
      </p:sp>
      <p:pic>
        <p:nvPicPr>
          <p:cNvPr id="4100" name="Рисунок 9" descr="38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609600"/>
            <a:ext cx="7815262" cy="3248025"/>
          </a:xfrm>
        </p:spPr>
        <p:txBody>
          <a:bodyPr/>
          <a:lstStyle/>
          <a:p>
            <a:pPr algn="l" eaLnBrk="1" hangingPunct="1"/>
            <a:r>
              <a:rPr lang="ru-RU" sz="2800" b="1" smtClean="0"/>
              <a:t>Функциональные:</a:t>
            </a:r>
            <a:br>
              <a:rPr lang="ru-RU" sz="2800" b="1" smtClean="0"/>
            </a:br>
            <a:r>
              <a:rPr lang="ru-RU" sz="2800" b="1" smtClean="0"/>
              <a:t>А. Собственно-функциональные:</a:t>
            </a:r>
            <a:br>
              <a:rPr lang="ru-RU" sz="2800" b="1" smtClean="0"/>
            </a:br>
            <a:r>
              <a:rPr lang="ru-RU" sz="2800" b="1" smtClean="0"/>
              <a:t>а) индивидуальной ложкой,</a:t>
            </a:r>
            <a:br>
              <a:rPr lang="ru-RU" sz="2800" b="1" smtClean="0"/>
            </a:br>
            <a:r>
              <a:rPr lang="ru-RU" sz="2800" b="1" smtClean="0"/>
              <a:t>б) края оттиска проходят по нейтральной зоне или выше,</a:t>
            </a:r>
            <a:br>
              <a:rPr lang="ru-RU" sz="2800" b="1" smtClean="0"/>
            </a:br>
            <a:r>
              <a:rPr lang="ru-RU" sz="2800" b="1" smtClean="0"/>
              <a:t>в) безусадочными массами.</a:t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928688" y="3286125"/>
            <a:ext cx="75723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</a:t>
            </a:r>
            <a:r>
              <a:rPr lang="ru-RU" sz="2800" b="1"/>
              <a:t>. Функционально-присасывающиеся:</a:t>
            </a:r>
            <a:br>
              <a:rPr lang="ru-RU" sz="2800" b="1"/>
            </a:br>
            <a:r>
              <a:rPr lang="ru-RU" sz="2800" b="1"/>
              <a:t> а) индивидуальной ложкой,</a:t>
            </a:r>
            <a:br>
              <a:rPr lang="ru-RU" sz="2800" b="1"/>
            </a:br>
            <a:r>
              <a:rPr lang="ru-RU" sz="2800" b="1"/>
              <a:t>б) края оттиска выше нейтральной зоны с созданием клапана,</a:t>
            </a:r>
            <a:br>
              <a:rPr lang="ru-RU" sz="2800" b="1"/>
            </a:br>
            <a:r>
              <a:rPr lang="ru-RU" sz="2800" b="1"/>
              <a:t>в) безусадочными массами.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Методы получения оттисков</a:t>
            </a:r>
          </a:p>
        </p:txBody>
      </p:sp>
      <p:sp>
        <p:nvSpPr>
          <p:cNvPr id="32771" name="Содержимое 5"/>
          <p:cNvSpPr>
            <a:spLocks noGrp="1"/>
          </p:cNvSpPr>
          <p:nvPr>
            <p:ph idx="1"/>
          </p:nvPr>
        </p:nvSpPr>
        <p:spPr>
          <a:xfrm>
            <a:off x="642938" y="1285875"/>
            <a:ext cx="8229600" cy="4900613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endParaRPr lang="ru-RU" b="1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b="1" smtClean="0"/>
              <a:t>Одноэтапные двуслойные оттиски;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b="1" smtClean="0"/>
              <a:t>Одноэтапные однослойные оттиски;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b="1" smtClean="0"/>
              <a:t>Двуслойные неодноэтапные оттиски.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ru-RU" smtClean="0"/>
          </a:p>
        </p:txBody>
      </p:sp>
      <p:pic>
        <p:nvPicPr>
          <p:cNvPr id="32772" name="Picture 4" descr="id_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662363"/>
            <a:ext cx="4643437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ru-RU" b="1" smtClean="0"/>
              <a:t>Преимущества однослойного одноэтапного оттиска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b="1" smtClean="0"/>
              <a:t>Однородность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b="1" smtClean="0"/>
              <a:t>Высокая точность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b="1" smtClean="0"/>
              <a:t>Небольшие временные затраты.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u-RU" b="1" smtClean="0"/>
              <a:t>    Недостатки: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b="1" smtClean="0"/>
              <a:t>Образование пор и пустот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b="1" smtClean="0"/>
              <a:t>Погрешности в отображении шеек отпрепарированных зубов.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Преимущества </a:t>
            </a:r>
            <a:r>
              <a:rPr lang="ru-RU" b="1" dirty="0" err="1" smtClean="0"/>
              <a:t>двуслойного</a:t>
            </a:r>
            <a:r>
              <a:rPr lang="ru-RU" b="1" dirty="0" smtClean="0"/>
              <a:t> одноэтапного оттиска: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Одновременная полимеризация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Высокая точность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Небольшие временные затраты.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Недостатки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Обязательно должен быть ассистент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Образование пор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Невысокое давление в отображении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b="1" dirty="0" smtClean="0"/>
              <a:t>Преимущества </a:t>
            </a:r>
            <a:r>
              <a:rPr lang="ru-RU" b="1" dirty="0" err="1" smtClean="0"/>
              <a:t>двуслойного</a:t>
            </a:r>
            <a:r>
              <a:rPr lang="ru-RU" b="1" dirty="0" smtClean="0"/>
              <a:t> </a:t>
            </a:r>
            <a:r>
              <a:rPr lang="ru-RU" b="1" dirty="0" err="1" smtClean="0"/>
              <a:t>двуэтапного</a:t>
            </a:r>
            <a:r>
              <a:rPr lang="ru-RU" b="1" dirty="0" smtClean="0"/>
              <a:t> оттиска: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Высокий процент удовлетворительных результатов.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Недостатки: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2. Деформация базового слоя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3. Временные затраты.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СЛЕПОЧНЫЕ МАТЕРИАЛЫ</a:t>
            </a:r>
            <a:br>
              <a:rPr lang="ru-RU" sz="3200" b="1" smtClean="0"/>
            </a:br>
            <a:r>
              <a:rPr lang="ru-RU" sz="3200" b="1" smtClean="0"/>
              <a:t>классификация 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u="sng" smtClean="0"/>
              <a:t>I.ТВЕРДЫЕ ОТТИСКНЫЕ МАТЕРИАЛЫ</a:t>
            </a:r>
            <a:r>
              <a:rPr lang="ru-RU" smtClean="0"/>
              <a:t>:                                    </a:t>
            </a:r>
          </a:p>
          <a:p>
            <a:pPr eaLnBrk="1" hangingPunct="1">
              <a:buFontTx/>
              <a:buNone/>
            </a:pPr>
            <a:r>
              <a:rPr lang="ru-RU" smtClean="0"/>
              <a:t>   1.Гипс</a:t>
            </a:r>
          </a:p>
          <a:p>
            <a:pPr eaLnBrk="1" hangingPunct="1">
              <a:buFontTx/>
              <a:buNone/>
            </a:pPr>
            <a:r>
              <a:rPr lang="ru-RU" smtClean="0"/>
              <a:t>   2.Дентол</a:t>
            </a:r>
          </a:p>
          <a:p>
            <a:pPr eaLnBrk="1" hangingPunct="1">
              <a:buFontTx/>
              <a:buNone/>
            </a:pPr>
            <a:r>
              <a:rPr lang="ru-RU" smtClean="0"/>
              <a:t>   3.Репин                  </a:t>
            </a:r>
          </a:p>
          <a:p>
            <a:pPr eaLnBrk="1" hangingPunct="1">
              <a:buFontTx/>
              <a:buNone/>
            </a:pPr>
            <a:r>
              <a:rPr lang="ru-RU" smtClean="0"/>
              <a:t>   4.Неогенат</a:t>
            </a:r>
          </a:p>
          <a:p>
            <a:pPr eaLnBrk="1" hangingPunct="1">
              <a:buFontTx/>
              <a:buNone/>
            </a:pPr>
            <a:r>
              <a:rPr lang="ru-RU" smtClean="0"/>
              <a:t>   5.Викопрес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14563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u="sng" dirty="0" smtClean="0"/>
              <a:t>II.ЭЛАСТИЧЕСКИЕ ОТТИСКНЫЕ МАТЕРИАЛЫ</a:t>
            </a:r>
            <a:r>
              <a:rPr lang="ru-RU" dirty="0" smtClean="0"/>
              <a:t>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А</a:t>
            </a:r>
            <a:r>
              <a:rPr lang="ru-RU" u="sng" dirty="0" smtClean="0"/>
              <a:t>) АЛЬГИНАТНЫЕ МАССЫ</a:t>
            </a:r>
            <a:r>
              <a:rPr lang="ru-RU" dirty="0" smtClean="0"/>
              <a:t>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1.Стомальгин-02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2.Алигин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</a:t>
            </a:r>
            <a:r>
              <a:rPr lang="en-US" dirty="0" smtClean="0"/>
              <a:t>3.</a:t>
            </a:r>
            <a:r>
              <a:rPr lang="ru-RU" dirty="0" err="1" smtClean="0"/>
              <a:t>Гельтрей</a:t>
            </a:r>
            <a:endParaRPr lang="en-US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</a:t>
            </a:r>
            <a:r>
              <a:rPr lang="en-US" dirty="0" smtClean="0"/>
              <a:t> 4.</a:t>
            </a:r>
            <a:r>
              <a:rPr lang="ru-RU" dirty="0" smtClean="0"/>
              <a:t>Эластик</a:t>
            </a:r>
            <a:r>
              <a:rPr lang="en-US" dirty="0" smtClean="0"/>
              <a:t> </a:t>
            </a:r>
            <a:r>
              <a:rPr lang="ru-RU" dirty="0" smtClean="0"/>
              <a:t>плюс</a:t>
            </a:r>
            <a:endParaRPr lang="en-US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5.YPEEN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6.Phase PLUS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</a:t>
            </a:r>
            <a:r>
              <a:rPr lang="ru-RU" dirty="0" smtClean="0"/>
              <a:t>7.Гидрогум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8.Ортопринт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9.Волоколоид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10.Кромальган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Б) </a:t>
            </a:r>
            <a:r>
              <a:rPr lang="ru-RU" u="sng" dirty="0" smtClean="0"/>
              <a:t>СИЛИКОНОВЫЕ МАССЫ</a:t>
            </a:r>
            <a:r>
              <a:rPr lang="ru-RU" dirty="0" smtClean="0"/>
              <a:t>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1.Сиэласт-69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2.Сиэласт-05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3.Сиэласт-21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4.Стомафлекс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5.3М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Arial" charset="0"/>
                <a:ea typeface="Times New Roman" pitchFamily="18" charset="0"/>
                <a:cs typeface="Arial" charset="0"/>
              </a:rPr>
              <a:t> Типичный состав альгинатного оттискного материала</a:t>
            </a:r>
            <a:r>
              <a:rPr lang="ru-RU" sz="2400" smtClean="0"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sz="2400" smtClean="0">
                <a:latin typeface="Arial" charset="0"/>
                <a:ea typeface="Times New Roman" pitchFamily="18" charset="0"/>
                <a:cs typeface="Arial" charset="0"/>
              </a:rPr>
            </a:br>
            <a:endParaRPr lang="ru-RU" smtClean="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0" cy="5715001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Количество (%)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Назначение компонента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Альгинат натрия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18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Образует гидрогель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Сульфат кальция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24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Обеспечивает ионами кальция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Фосфат натрия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Для стабильности поверхностного слоя модели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Сульфат калия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Для стабильности поверхностного слоя модели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Наполнители (диатомитовая земля)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56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Регулируют консистенцию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Кремнийфтористый натрий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4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Контролирует рН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8949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26193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143000"/>
            <a:ext cx="21367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0550" y="914400"/>
            <a:ext cx="47434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1219200"/>
            <a:ext cx="30861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Какие оттискные массы Вы знаете?</a:t>
            </a:r>
          </a:p>
          <a:p>
            <a:r>
              <a:rPr lang="ru-RU" smtClean="0"/>
              <a:t>Сколько оттисков Вы получили на занятиях по ортопедической стоматологии?</a:t>
            </a:r>
          </a:p>
          <a:p>
            <a:r>
              <a:rPr lang="ru-RU" smtClean="0"/>
              <a:t>Какой массой?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813175"/>
            <a:ext cx="3929062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318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en-US" sz="3100" b="1" dirty="0" smtClean="0"/>
              <a:t>II</a:t>
            </a:r>
            <a:r>
              <a:rPr lang="ru-RU" sz="3100" b="1" dirty="0" smtClean="0"/>
              <a:t>.</a:t>
            </a:r>
            <a:r>
              <a:rPr lang="ru-RU" sz="3100" dirty="0" smtClean="0"/>
              <a:t>  </a:t>
            </a:r>
            <a:r>
              <a:rPr lang="ru-RU" sz="3100" b="1" i="1" u="sng" dirty="0" smtClean="0"/>
              <a:t>ЭЛАСТИЧЕСКИЕ ОТТИСКНЫЕ МАССЫ</a:t>
            </a:r>
            <a:r>
              <a:rPr lang="ru-RU" sz="3100" dirty="0" smtClean="0"/>
              <a:t>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                              А) АЛЬГИНАТНЫЕ МАССЫ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41987" name="Picture 6" descr="P928005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8"/>
          <a:stretch>
            <a:fillRect/>
          </a:stretch>
        </p:blipFill>
        <p:spPr>
          <a:xfrm>
            <a:off x="428625" y="1368425"/>
            <a:ext cx="8143875" cy="4746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06463"/>
            <a:ext cx="6934200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7600" y="0"/>
            <a:ext cx="4470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2800" y="2819400"/>
            <a:ext cx="5791200" cy="4525963"/>
          </a:xfrm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57200"/>
            <a:ext cx="38576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0"/>
            <a:ext cx="50292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990600"/>
            <a:ext cx="5867400" cy="4525963"/>
          </a:xfrm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3590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8" name="Picture 4" descr="id_1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8101012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104775"/>
            <a:ext cx="6905625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7284" name="Picture 4" descr="id_1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 descr="id_1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125538"/>
            <a:ext cx="4392613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6" descr="id_14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859338" y="2944813"/>
            <a:ext cx="4284662" cy="39131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80" name="Picture 2" descr="id_1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9447213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С- силиконы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04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1249363"/>
            <a:ext cx="8643937" cy="5608637"/>
          </a:xfrm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1571625"/>
            <a:ext cx="6734175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Оттиск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-</a:t>
            </a:r>
            <a:r>
              <a:rPr lang="ru-RU" smtClean="0"/>
              <a:t> негативное отображение поверхностей твердых и мягких тканей, расположенных на протезном ложе и его границах.</a:t>
            </a:r>
          </a:p>
        </p:txBody>
      </p:sp>
      <p:pic>
        <p:nvPicPr>
          <p:cNvPr id="6148" name="Рисунок 9" descr="38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3214688"/>
            <a:ext cx="4448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471488"/>
            <a:ext cx="74580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762000"/>
            <a:ext cx="82296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09625"/>
            <a:ext cx="7620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А-силиконы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500188"/>
            <a:ext cx="37957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71500" y="1785938"/>
            <a:ext cx="558323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671638"/>
            <a:ext cx="46863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392363"/>
            <a:ext cx="365760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528638"/>
            <a:ext cx="84582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98550"/>
            <a:ext cx="6324600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214438"/>
            <a:ext cx="5715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571500"/>
            <a:ext cx="6781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209800"/>
            <a:ext cx="49530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60198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hlinkClick r:id="rId4"/>
              </a:rPr>
              <a:t>http://www.100mat.ru/ubb/showthreaded.php?Cat=&amp;Board=prof&amp;Number=436816&amp;page=&amp;view=&amp;sb=&amp;o=</a:t>
            </a:r>
            <a:r>
              <a:rPr lang="ru-RU" sz="2000"/>
              <a:t> </a:t>
            </a:r>
            <a:endParaRPr lang="en-US" sz="2000"/>
          </a:p>
          <a:p>
            <a:endParaRPr lang="ru-RU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Протезное ложе</a:t>
            </a:r>
            <a:r>
              <a:rPr lang="ru-RU" smtClean="0"/>
              <a:t>-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428625" y="1357313"/>
            <a:ext cx="8229600" cy="4525962"/>
          </a:xfrm>
        </p:spPr>
        <p:txBody>
          <a:bodyPr/>
          <a:lstStyle/>
          <a:p>
            <a:pPr eaLnBrk="1" hangingPunct="1"/>
            <a:r>
              <a:rPr lang="ru-RU" smtClean="0"/>
              <a:t>комплекс органов и тканей, находящихся в непосредственном контакте с зубным протезом </a:t>
            </a:r>
          </a:p>
          <a:p>
            <a:endParaRPr lang="ru-RU" smtClean="0"/>
          </a:p>
        </p:txBody>
      </p:sp>
      <p:pic>
        <p:nvPicPr>
          <p:cNvPr id="7172" name="Рисунок 9" descr="38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7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936875"/>
            <a:ext cx="471487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81063"/>
            <a:ext cx="76200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3491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562225"/>
            <a:ext cx="510540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42938"/>
            <a:ext cx="7620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28650"/>
            <a:ext cx="7620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340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4286250"/>
            <a:ext cx="4762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0975"/>
            <a:ext cx="83820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8475" y="0"/>
            <a:ext cx="5607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92150"/>
            <a:ext cx="79248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0659" name="Picture 2" descr="S2_07P107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215938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7400" y="2928938"/>
            <a:ext cx="5218113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6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684" name="Picture 2" descr="S2_07P107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153003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ИСТОРИЯ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71625"/>
            <a:ext cx="821531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11200"/>
            <a:ext cx="8001000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3732" name="Picture 2" descr="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4625"/>
            <a:ext cx="6872288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4755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143000"/>
            <a:ext cx="4143375" cy="3094038"/>
          </a:xfrm>
        </p:spPr>
      </p:pic>
      <p:pic>
        <p:nvPicPr>
          <p:cNvPr id="74756" name="Рисунок 3" descr="термопласт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3643312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Box 4"/>
          <p:cNvSpPr txBox="1">
            <a:spLocks noChangeArrowheads="1"/>
          </p:cNvSpPr>
          <p:nvPr/>
        </p:nvSpPr>
        <p:spPr bwMode="auto">
          <a:xfrm>
            <a:off x="214313" y="2857500"/>
            <a:ext cx="3714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Разогревание термопластической массы в воде.</a:t>
            </a:r>
          </a:p>
        </p:txBody>
      </p:sp>
      <p:sp>
        <p:nvSpPr>
          <p:cNvPr id="74758" name="TextBox 6"/>
          <p:cNvSpPr txBox="1">
            <a:spLocks noChangeArrowheads="1"/>
          </p:cNvSpPr>
          <p:nvPr/>
        </p:nvSpPr>
        <p:spPr bwMode="auto">
          <a:xfrm>
            <a:off x="5143500" y="4286250"/>
            <a:ext cx="3500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Оттиск из термопластического компаунда.</a:t>
            </a:r>
          </a:p>
        </p:txBody>
      </p:sp>
      <p:pic>
        <p:nvPicPr>
          <p:cNvPr id="74759" name="Рисунок 7" descr="124964234019189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933825"/>
            <a:ext cx="39163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Различные группы эластичности оттискных материалов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3000" y="2362200"/>
          <a:ext cx="6858000" cy="327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153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     тип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вязкость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Обозначение на англ. яз.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838">
                <a:tc>
                  <a:txBody>
                    <a:bodyPr/>
                    <a:lstStyle/>
                    <a:p>
                      <a:r>
                        <a:rPr lang="ru-RU" dirty="0" smtClean="0"/>
                        <a:t>По </a:t>
                      </a:r>
                      <a:r>
                        <a:rPr lang="en-US" dirty="0" smtClean="0"/>
                        <a:t>ISO </a:t>
                      </a:r>
                      <a:r>
                        <a:rPr lang="ru-RU" dirty="0" smtClean="0"/>
                        <a:t>4823:2000 (Е)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АДА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153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</a:t>
                      </a:r>
                      <a:r>
                        <a:rPr lang="en-US" baseline="0" dirty="0" smtClean="0"/>
                        <a:t> 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Очень высокая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Putty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153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</a:t>
                      </a: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</a:t>
                      </a:r>
                      <a:r>
                        <a:rPr lang="en-US" baseline="0" dirty="0" smtClean="0"/>
                        <a:t> 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Heavy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153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</a:t>
                      </a:r>
                      <a:r>
                        <a:rPr lang="en-US" baseline="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153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Дополнительные характеристики и физические свойства оттискных материалов по </a:t>
            </a:r>
            <a:r>
              <a:rPr lang="en-US" sz="2000" smtClean="0"/>
              <a:t>ISO </a:t>
            </a:r>
            <a:r>
              <a:rPr lang="ru-RU" sz="2000" smtClean="0"/>
              <a:t>4823:2000 (Е)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1295400"/>
          <a:ext cx="8458202" cy="5562600"/>
        </p:xfrm>
        <a:graphic>
          <a:graphicData uri="http://schemas.openxmlformats.org/drawingml/2006/table">
            <a:tbl>
              <a:tblPr/>
              <a:tblGrid>
                <a:gridCol w="597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3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4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11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98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29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Тип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Номер раздела текста и описание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9.2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9.4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9.7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9.8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Консистенция (диаметр диска) мм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Воспроизведение деталей поверхности (ширина линии)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Усадка %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Совместимость с гипсом (ширина воспроизведенной линии)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Восстановление после деформации %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Деформация сжатия %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Мин.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Макс.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Макс.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Мин.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Мин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Макс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 -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35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          75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 1.5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           75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   96.5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 -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35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          50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 1.5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           50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  96.5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31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41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          20     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 1.5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           50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  96.5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36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-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          20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 1.5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           50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    96.5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5522" marR="65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28625"/>
            <a:ext cx="7772400" cy="5530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Поиск новых направлений и оттискных масс направлены на: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- упрощение этапа получения оттиска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- снижение временных затрат для его проведения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- уменьшение процента получения неудовлетворительных результатов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- уменьшение неприятных ощущений и дискомфорта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8913"/>
            <a:ext cx="8713787" cy="56911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CC00FF"/>
                </a:solidFill>
              </a:rPr>
              <a:t>соответствие определенным физико – химическими и механическими показателями.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smtClean="0">
              <a:solidFill>
                <a:srgbClr val="CC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определенная вязкость в зависимости от вида оттиска.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тиксотропность (Трезубов В.Н. 2001) способность дисперсных систем восстанавливать исходную структуру, разрушенную механическим воздействиям.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гидрофильность ( свойства веществ, характеризующее их способность к межмолекулярному взаимодействию с водной средой)</a:t>
            </a:r>
            <a:endParaRPr lang="ru-RU" sz="2000" smtClean="0">
              <a:solidFill>
                <a:srgbClr val="CC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эластичность и механическая прочность после полимеризации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минимальная остаточность деформации.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 </a:t>
            </a:r>
            <a:r>
              <a:rPr lang="en-US" sz="2000" smtClean="0"/>
              <a:t>min </a:t>
            </a:r>
            <a:r>
              <a:rPr lang="ru-RU" sz="2000" smtClean="0">
                <a:latin typeface="Arial" charset="0"/>
              </a:rPr>
              <a:t>у</a:t>
            </a:r>
            <a:r>
              <a:rPr lang="ru-RU" sz="2000" smtClean="0"/>
              <a:t>садка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точность воспроизведения деталей поверхности.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устойчивость к дезинфицирующим растворам.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отсутствие взаимодействия с материалам модели (гипсом) при отливке.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стойкость к изменениям окружающей среды.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CC00FF"/>
                </a:solidFill>
              </a:rPr>
              <a:t>ЭКОНОМИЧНОСТЬ</a:t>
            </a:r>
            <a:endParaRPr lang="ru-RU" sz="12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дешевизна самого материала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дешевизна вспомогательных устройств, их простота и не ограниченное количество.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200" smtClean="0"/>
          </a:p>
          <a:p>
            <a:pPr eaLnBrk="1" hangingPunct="1">
              <a:lnSpc>
                <a:spcPct val="80000"/>
              </a:lnSpc>
            </a:pPr>
            <a:endParaRPr lang="ru-RU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638" y="1004888"/>
            <a:ext cx="9439276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672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57813" y="0"/>
            <a:ext cx="5365750" cy="4024313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207168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рямоугольник 7"/>
          <p:cNvSpPr>
            <a:spLocks noChangeArrowheads="1"/>
          </p:cNvSpPr>
          <p:nvPr/>
        </p:nvSpPr>
        <p:spPr bwMode="auto">
          <a:xfrm>
            <a:off x="3143250" y="500063"/>
            <a:ext cx="5138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В 1756г. врач Пурман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715125" y="4500563"/>
            <a:ext cx="2254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0000"/>
                </a:solidFill>
              </a:rPr>
              <a:t>1840 г.-</a:t>
            </a:r>
          </a:p>
          <a:p>
            <a:r>
              <a:rPr lang="ru-RU" sz="4800">
                <a:solidFill>
                  <a:srgbClr val="FF0000"/>
                </a:solidFill>
              </a:rPr>
              <a:t>2004г.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1330</Words>
  <Application>Microsoft Office PowerPoint</Application>
  <PresentationFormat>Экран (4:3)</PresentationFormat>
  <Paragraphs>316</Paragraphs>
  <Slides>76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81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План лекции</vt:lpstr>
      <vt:lpstr>Вопросы</vt:lpstr>
      <vt:lpstr>Оттиск</vt:lpstr>
      <vt:lpstr>Протезное ложе-</vt:lpstr>
      <vt:lpstr>ИСТОРИЯ</vt:lpstr>
      <vt:lpstr>Презентация PowerPoint</vt:lpstr>
      <vt:lpstr>Презентация PowerPoint</vt:lpstr>
      <vt:lpstr>В 1848 г. впервые была применена гуттаперча.</vt:lpstr>
      <vt:lpstr>Презентация PowerPoint</vt:lpstr>
      <vt:lpstr>ОТТИСКНЫЕ МАТЕРИАЛЫ классификация </vt:lpstr>
      <vt:lpstr>Презентация PowerPoint</vt:lpstr>
      <vt:lpstr>Требования предъявляемые к материалам используемым для оттисков</vt:lpstr>
      <vt:lpstr>Презентация PowerPoint</vt:lpstr>
      <vt:lpstr>Требования к качеству оттиска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По оттиску отливается модель – позитивное отображение тканей протезного ложа</vt:lpstr>
      <vt:lpstr>Ориентиры для правильного подбора оттискной ложки</vt:lpstr>
      <vt:lpstr>Презентация PowerPoint</vt:lpstr>
      <vt:lpstr>По назначению различают модели:</vt:lpstr>
      <vt:lpstr>Презентация PowerPoint</vt:lpstr>
      <vt:lpstr>Презентация PowerPoint</vt:lpstr>
      <vt:lpstr>Презентация PowerPoint</vt:lpstr>
      <vt:lpstr>Бетельман классифицирует оттиски:</vt:lpstr>
      <vt:lpstr>II. По степени отжатия слизистой оболочки:  1. Компрессионные – снимаются при давлении с использованием вязких,плотных материалов: а) под произвольным давлением; б) под жевательным давлением.  </vt:lpstr>
      <vt:lpstr>Функциональные: А. Собственно-функциональные: а) индивидуальной ложкой, б) края оттиска проходят по нейтральной зоне или выше, в) безусадочными массами.  </vt:lpstr>
      <vt:lpstr>Методы получения оттисков</vt:lpstr>
      <vt:lpstr>Презентация PowerPoint</vt:lpstr>
      <vt:lpstr>Презентация PowerPoint</vt:lpstr>
      <vt:lpstr>Презентация PowerPoint</vt:lpstr>
      <vt:lpstr>СЛЕПОЧНЫЕ МАТЕРИАЛЫ классификация </vt:lpstr>
      <vt:lpstr>Презентация PowerPoint</vt:lpstr>
      <vt:lpstr> Типичный состав альгинатного оттискного материала </vt:lpstr>
      <vt:lpstr>Презентация PowerPoint</vt:lpstr>
      <vt:lpstr>Презентация PowerPoint</vt:lpstr>
      <vt:lpstr>  II.  ЭЛАСТИЧЕСКИЕ ОТТИСКНЫЕ МАССЫ                                А) АЛЬГИНАТНЫЕ МАССЫ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С- силиконы</vt:lpstr>
      <vt:lpstr>Презентация PowerPoint</vt:lpstr>
      <vt:lpstr>Презентация PowerPoint</vt:lpstr>
      <vt:lpstr>Презентация PowerPoint</vt:lpstr>
      <vt:lpstr>А-силиконы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Различные группы эластичности оттискных материалов</vt:lpstr>
      <vt:lpstr>Дополнительные характеристики и физические свойства оттискных материалов по ISO 4823:2000 (Е)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Институт стоматологии Кафедра ортопедической стоматологии  </dc:title>
  <dc:creator>123</dc:creator>
  <cp:lastModifiedBy>Пользователь Windows</cp:lastModifiedBy>
  <cp:revision>122</cp:revision>
  <dcterms:created xsi:type="dcterms:W3CDTF">2009-10-28T02:45:13Z</dcterms:created>
  <dcterms:modified xsi:type="dcterms:W3CDTF">2018-05-10T15:43:09Z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5726017</vt:lpwstr>
  </property>
  <property fmtid="{D5CDD505-2E9C-101B-9397-08002B2CF9AE}" pid="3" name="NXPowerLiteVersion">
    <vt:lpwstr>D4.1.1</vt:lpwstr>
  </property>
</Properties>
</file>