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3"/>
  </p:notesMasterIdLst>
  <p:sldIdLst>
    <p:sldId id="365" r:id="rId2"/>
    <p:sldId id="257" r:id="rId3"/>
    <p:sldId id="367" r:id="rId4"/>
    <p:sldId id="364" r:id="rId5"/>
    <p:sldId id="258" r:id="rId6"/>
    <p:sldId id="259" r:id="rId7"/>
    <p:sldId id="260" r:id="rId8"/>
    <p:sldId id="368" r:id="rId9"/>
    <p:sldId id="369" r:id="rId10"/>
    <p:sldId id="261" r:id="rId11"/>
    <p:sldId id="262" r:id="rId12"/>
    <p:sldId id="263" r:id="rId13"/>
    <p:sldId id="264" r:id="rId14"/>
    <p:sldId id="265" r:id="rId15"/>
    <p:sldId id="299" r:id="rId16"/>
    <p:sldId id="266" r:id="rId17"/>
    <p:sldId id="267" r:id="rId18"/>
    <p:sldId id="268" r:id="rId19"/>
    <p:sldId id="269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0" r:id="rId41"/>
    <p:sldId id="297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70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9" r:id="rId71"/>
    <p:sldId id="330" r:id="rId72"/>
    <p:sldId id="331" r:id="rId73"/>
    <p:sldId id="332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72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66" r:id="rId100"/>
    <p:sldId id="371" r:id="rId101"/>
    <p:sldId id="363" r:id="rId10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86" d="100"/>
          <a:sy n="86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A069-41AF-4271-B739-0DBFF82BF422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21B1D-D460-4CD4-BED5-3B7D2A7AF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1B1D-D460-4CD4-BED5-3B7D2A7AF9A6}" type="slidenum">
              <a:rPr lang="ru-RU" smtClean="0"/>
              <a:pPr/>
              <a:t>83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39C93-C218-4660-903C-56CB9A15FD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974534"/>
            <a:ext cx="9144000" cy="147002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br>
              <a:rPr lang="ru-RU" sz="6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«Клиническая фармакология антиангинальных средств»</a:t>
            </a:r>
            <a:r>
              <a:rPr lang="ru-RU" sz="6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9BA3C5C8-9B6C-4B2A-9E87-9978D2101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6016" y="5083765"/>
            <a:ext cx="4427984" cy="17526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Брюханова И.Я.</a:t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лечении ИБС используются </a:t>
            </a:r>
            <a:r>
              <a:rPr lang="ru-RU" sz="6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базисные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(основные) и </a:t>
            </a:r>
            <a:r>
              <a:rPr lang="ru-RU" sz="6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лекарственные средства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214313" y="-104704"/>
            <a:ext cx="85010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Контрольные вопросы для закрепления: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1.  Дайте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ИБС</a:t>
            </a:r>
          </a:p>
          <a:p>
            <a:pPr indent="450850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такое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антиангинальные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средства?</a:t>
            </a:r>
          </a:p>
          <a:p>
            <a:pPr indent="450850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3.  Назовите препараты группы нитратов.</a:t>
            </a:r>
          </a:p>
          <a:p>
            <a:pPr indent="450850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4. Назовите препараты группы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indent="450850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адреноблокаторов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(БАБ).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Назовите препараты группы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блокаторов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кальциевых каналов (БКК).</a:t>
            </a:r>
          </a:p>
          <a:p>
            <a:pPr indent="450850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6. Назовите препараты группы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статины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3368676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643074"/>
          </a:xfrm>
        </p:spPr>
        <p:txBody>
          <a:bodyPr>
            <a:no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Базисные лекарственные средства для лечения ИБС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643182"/>
            <a:ext cx="8572560" cy="3066110"/>
          </a:xfrm>
        </p:spPr>
        <p:txBody>
          <a:bodyPr>
            <a:noAutofit/>
          </a:bodyPr>
          <a:lstStyle/>
          <a:p>
            <a:pPr lvl="0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Нитраты  </a:t>
            </a:r>
          </a:p>
          <a:p>
            <a:pPr lvl="0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адреноблокаторы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Блокаторы кальциевых каналов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011354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лекарственные средства для лечения ИБС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304256"/>
            <a:ext cx="9144000" cy="4437112"/>
          </a:xfrm>
        </p:spPr>
        <p:txBody>
          <a:bodyPr>
            <a:noAutofit/>
          </a:bodyPr>
          <a:lstStyle/>
          <a:p>
            <a:pPr lvl="0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(аспирин,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клопидогрел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Антикоагулянты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(гепарин,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эноксапарин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улучшают реологические свойства крови (текучесть) и уменьшают риск тромбообразования.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49" y="670384"/>
            <a:ext cx="9144000" cy="5517232"/>
          </a:xfrm>
        </p:spPr>
        <p:txBody>
          <a:bodyPr>
            <a:normAutofit/>
          </a:bodyPr>
          <a:lstStyle/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Препараты, нормализующие   липидный обмен (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гиполипидемические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средства), снижающие прогрессирование атеросклероза 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Модуляторы метаболизма в миокарде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предуктал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2619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фармакология нитратов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используются </a:t>
            </a:r>
            <a:r>
              <a:rPr lang="ru-RU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нитратов: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B261CC-0979-491A-A2A5-2E6C6A68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77481"/>
            <a:ext cx="9144000" cy="2116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Группа нитроглицерина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Группа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изосорбид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мононитрата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Группа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изосорбид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динитрата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235745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средства группы нитроглицерина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Короткого действия: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2D14A-E91F-4840-888B-C131F4AC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3312368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 (таблетки и капсулы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сублингвальные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 (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Нитроминт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аэрозоль)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СеверАККУЛЬТ\Рабочий стол\КФ\d0bdd0b8d182d180d0bed0bcd0b8d0bdd1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552" y="0"/>
            <a:ext cx="4032448" cy="4118254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0F318B-EC84-4BBF-BF31-9BF520B715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333" t="8580" r="9162" b="7441"/>
          <a:stretch/>
        </p:blipFill>
        <p:spPr>
          <a:xfrm>
            <a:off x="7607" y="3136617"/>
            <a:ext cx="3710753" cy="36444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951AAD-0D41-4067-866B-CEC183033E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9094" y="3960440"/>
            <a:ext cx="5097299" cy="28970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89B2B6-CA4E-4229-A5AA-F0F2B7B3F0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2732" r="32948"/>
          <a:stretch/>
        </p:blipFill>
        <p:spPr>
          <a:xfrm>
            <a:off x="3711682" y="74807"/>
            <a:ext cx="1450616" cy="3885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Продленного действия: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D638B6-B7BC-4BA0-8656-47DE2893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Autofit/>
          </a:bodyPr>
          <a:lstStyle/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Тринитролонг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(пленки для наклеивания на десну)</a:t>
            </a:r>
          </a:p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Нитронг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форте (таблетки пролонгированного действия)</a:t>
            </a:r>
          </a:p>
          <a:p>
            <a:pPr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83320"/>
          </a:xfrm>
        </p:spPr>
        <p:txBody>
          <a:bodyPr>
            <a:normAutofit/>
          </a:bodyPr>
          <a:lstStyle/>
          <a:p>
            <a:r>
              <a:rPr lang="ru-RU" sz="6200" b="1" dirty="0">
                <a:latin typeface="Times New Roman" pitchFamily="18" charset="0"/>
                <a:cs typeface="Times New Roman" pitchFamily="18" charset="0"/>
              </a:rPr>
              <a:t>КЛИНИЧЕСКАЯ ФАРМАКОЛОГИЯ АНТИАНГИНАЛЬНЫХ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D5C443-CAC9-4655-865A-F8E748D4C9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4545"/>
          <a:stretch/>
        </p:blipFill>
        <p:spPr>
          <a:xfrm>
            <a:off x="3873900" y="0"/>
            <a:ext cx="5174668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F5A8E3-4CD2-45C5-8D01-EC6B39D2E5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882" y="1392941"/>
            <a:ext cx="4072118" cy="4072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нитроглицерина для внутривенного введения: 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89ED2-B569-46C4-ACD3-DA41B033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2144"/>
            <a:ext cx="9144000" cy="3084587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 (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 для приготовления раствора для инфузий)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СеверАККУЛЬТ\Рабочий стол\КФ\Пер.jpg"/>
          <p:cNvPicPr>
            <a:picLocks noChangeAspect="1" noChangeArrowheads="1"/>
          </p:cNvPicPr>
          <p:nvPr/>
        </p:nvPicPr>
        <p:blipFill rotWithShape="1">
          <a:blip r:embed="rId2" cstate="print"/>
          <a:srcRect l="19633" t="1086" r="22088" b="3004"/>
          <a:stretch/>
        </p:blipFill>
        <p:spPr bwMode="auto">
          <a:xfrm>
            <a:off x="5236686" y="2060848"/>
            <a:ext cx="3907314" cy="4822729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1326B2-18BD-48E2-8686-CBD170C04C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881" t="7910" r="13280" b="9530"/>
          <a:stretch/>
        </p:blipFill>
        <p:spPr>
          <a:xfrm>
            <a:off x="0" y="0"/>
            <a:ext cx="5256584" cy="367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Лекарственные средства группы </a:t>
            </a:r>
            <a:b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изосорбида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мононитрата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EC46CAAB-23FB-4AAA-A997-14EB708F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>
            <a:normAutofit/>
          </a:bodyPr>
          <a:lstStyle/>
          <a:p>
            <a:pPr lvl="5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Пектрол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Эфокс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Лонг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Моночинкве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еверАККУЛЬТ\Рабочий стол\КФ\1250828462_monocinque-retard.jpg"/>
          <p:cNvPicPr>
            <a:picLocks noChangeAspect="1" noChangeArrowheads="1"/>
          </p:cNvPicPr>
          <p:nvPr/>
        </p:nvPicPr>
        <p:blipFill rotWithShape="1">
          <a:blip r:embed="rId2" cstate="print"/>
          <a:srcRect t="12264" b="12137"/>
          <a:stretch/>
        </p:blipFill>
        <p:spPr bwMode="auto">
          <a:xfrm>
            <a:off x="67205" y="3357243"/>
            <a:ext cx="4467588" cy="3377451"/>
          </a:xfrm>
          <a:prstGeom prst="rect">
            <a:avLst/>
          </a:prstGeom>
          <a:noFill/>
        </p:spPr>
      </p:pic>
      <p:pic>
        <p:nvPicPr>
          <p:cNvPr id="9219" name="Picture 3" descr="C:\Documents and Settings\СеверАККУЛЬТ\Рабочий стол\КФ\effox-long.jpg"/>
          <p:cNvPicPr>
            <a:picLocks noChangeAspect="1" noChangeArrowheads="1"/>
          </p:cNvPicPr>
          <p:nvPr/>
        </p:nvPicPr>
        <p:blipFill rotWithShape="1">
          <a:blip r:embed="rId3" cstate="print"/>
          <a:srcRect l="3365" r="5244"/>
          <a:stretch/>
        </p:blipFill>
        <p:spPr bwMode="auto">
          <a:xfrm>
            <a:off x="4609207" y="357857"/>
            <a:ext cx="4467588" cy="2469664"/>
          </a:xfrm>
          <a:prstGeom prst="rect">
            <a:avLst/>
          </a:prstGeom>
          <a:noFill/>
        </p:spPr>
      </p:pic>
      <p:pic>
        <p:nvPicPr>
          <p:cNvPr id="9220" name="Picture 4" descr="C:\Documents and Settings\СеверАККУЛЬТ\Рабочий стол\КФ\1264909932_olikard.jpg"/>
          <p:cNvPicPr>
            <a:picLocks noChangeAspect="1" noChangeArrowheads="1"/>
          </p:cNvPicPr>
          <p:nvPr/>
        </p:nvPicPr>
        <p:blipFill rotWithShape="1">
          <a:blip r:embed="rId4" cstate="print"/>
          <a:srcRect t="17590" b="17590"/>
          <a:stretch/>
        </p:blipFill>
        <p:spPr bwMode="auto">
          <a:xfrm>
            <a:off x="94384" y="141481"/>
            <a:ext cx="4477616" cy="2902416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0ACD81-030B-4813-A786-6FD2C8C187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1886" y="3770387"/>
            <a:ext cx="4314928" cy="2551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Лекарственные средства группы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изосорбида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динитрата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E7315665-2DA2-4D27-93CF-1A9F585E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Изокет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спрей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Изакардин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спрей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Нитросорбид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(таблетки</a:t>
            </a:r>
          </a:p>
          <a:p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Кардикет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(таблетки)</a:t>
            </a:r>
          </a:p>
          <a:p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Изокет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(концентрат для приготовления раствора для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инфузий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СеверАККУЛЬТ\Рабочий стол\КФ\1264672037_bezymy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6522"/>
            <a:ext cx="8208912" cy="6144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СеверАККУЛЬТ\Рабочий стол\КФ\0707.jpg"/>
          <p:cNvPicPr>
            <a:picLocks noChangeAspect="1" noChangeArrowheads="1"/>
          </p:cNvPicPr>
          <p:nvPr/>
        </p:nvPicPr>
        <p:blipFill rotWithShape="1">
          <a:blip r:embed="rId2" cstate="print"/>
          <a:srcRect r="7476"/>
          <a:stretch/>
        </p:blipFill>
        <p:spPr bwMode="auto">
          <a:xfrm>
            <a:off x="0" y="119378"/>
            <a:ext cx="9045431" cy="2952432"/>
          </a:xfrm>
          <a:prstGeom prst="rect">
            <a:avLst/>
          </a:prstGeom>
          <a:noFill/>
        </p:spPr>
      </p:pic>
      <p:pic>
        <p:nvPicPr>
          <p:cNvPr id="11267" name="Picture 3" descr="C:\Documents and Settings\СеверАККУЛЬТ\Рабочий стол\КФ\5767.jpg"/>
          <p:cNvPicPr>
            <a:picLocks noChangeAspect="1" noChangeArrowheads="1"/>
          </p:cNvPicPr>
          <p:nvPr/>
        </p:nvPicPr>
        <p:blipFill rotWithShape="1">
          <a:blip r:embed="rId3" cstate="print"/>
          <a:srcRect t="9919"/>
          <a:stretch/>
        </p:blipFill>
        <p:spPr bwMode="auto">
          <a:xfrm>
            <a:off x="4572000" y="2807190"/>
            <a:ext cx="4473431" cy="4029702"/>
          </a:xfrm>
          <a:prstGeom prst="rect">
            <a:avLst/>
          </a:prstGeom>
          <a:noFill/>
        </p:spPr>
      </p:pic>
      <p:pic>
        <p:nvPicPr>
          <p:cNvPr id="11268" name="Picture 4" descr="C:\Documents and Settings\СеверАККУЛЬТ\Рабочий стол\КФ\822.jpg"/>
          <p:cNvPicPr>
            <a:picLocks noChangeAspect="1" noChangeArrowheads="1"/>
          </p:cNvPicPr>
          <p:nvPr/>
        </p:nvPicPr>
        <p:blipFill rotWithShape="1">
          <a:blip r:embed="rId4" cstate="print"/>
          <a:srcRect l="12061" t="19670" b="18964"/>
          <a:stretch/>
        </p:blipFill>
        <p:spPr bwMode="auto">
          <a:xfrm>
            <a:off x="49285" y="3071810"/>
            <a:ext cx="4473430" cy="3121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205" y="335845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Антиангинальные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лекарственные средства (ЛС) предназначены для лечения различных форм ишемической болезни сердца (ИБС).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препараты,  вызывающие периферическую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вазодилатацию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образования из нитратов в процессе метаболизма оксида азота, который и способствует расслаблению гладкой мускулатуры и расширению сосудов, преимущественно вен и в меньшей степени артерий.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2002234"/>
          </a:xfrm>
        </p:spPr>
        <p:txBody>
          <a:bodyPr>
            <a:norm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Для купирования приступов стенокардии используются –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нитроглицерин,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нитроминт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изокет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(спрей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предупреждения приступов  стенокардии   используются препараты продленного действия    </a:t>
            </a:r>
            <a:r>
              <a:rPr lang="ru-RU" sz="48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6025"/>
            <a:ext cx="9144000" cy="1785950"/>
          </a:xfrm>
        </p:spPr>
        <p:txBody>
          <a:bodyPr>
            <a:noAutofit/>
          </a:bodyPr>
          <a:lstStyle/>
          <a:p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Нежелательные лекарственные реакции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Избыточный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вазодилатирующий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эффект: снижение АД, 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рефлекторная тахикардия. Чтобы этого избежать, необходимо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индивидуально подбирать дозу.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Головная боль, обусловленная расширением мозговых вен,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которые растягивают мозговую оболочку, богатую болевыми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рецепторами.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7340"/>
            <a:ext cx="9144000" cy="608332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внутричерепного и внутриглазного давления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Прилив крови к лицу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Толерантность (устойчивость), может развиться при длительном применении препаратов нитроглицерина, что сопровождается ослаблением эффекта. Для профилактики этого необходима отмена на короткое время препаратов нитроглицерина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9144000" cy="1571636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для назначения нитратов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69268CD7-7C95-4A15-9314-63259BE82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52596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непереносимость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реакции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гипотензия (ниже 100/60)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внутричерепное давление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Геморрагический инсульт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Закрытоугольная</a:t>
            </a:r>
            <a:r>
              <a:rPr lang="ru-RU" sz="4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глаукома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11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План лекции: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4" y="856357"/>
            <a:ext cx="91011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ИБС. Понятие. Причины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фармакологической коррекции ишемии миокарда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Антиангинальные лекарственные средства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антиангинальных лекарственных средств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Клинико-фармакологическая характеристика нитратов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пациента, принимающего нитроглицерин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Клинико-фармакологическая характеристика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адреноблокаторов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Клинико-фармакологическая характеристика блокаторов кальциевых каналов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Вспомогательная группа лекарственных средств для лечения ИБС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 и безопасности  применения антиангинальных лекарственных средств</a:t>
            </a:r>
          </a:p>
          <a:p>
            <a:pPr lvl="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968B74-21B2-43A8-94CA-9B091617F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Принимать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 следует в самом начале приступа и при боли любой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Лучше принимать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 сидя, так как при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может наступить ортостатическая гипотония, а в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полусидячем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положении часть крови депонируется в нижних конечностях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4BC2126A-DDE7-4810-86B9-1D8F90A9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не купировалась в первые 5 минут, допускается прием еще одной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таблетки, затем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5 минут – еще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одной.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не купируется в течение 20 минут, необходимо вызвать специализированную кардиологическую бригаду «скорой помощи»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3B64DEC-BAD4-4215-B68A-4AA9786F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Необходимо 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хранить нитроглицерин: на свету он разлагается, ватная пробка может адсорбировать часть препарата</a:t>
            </a:r>
          </a:p>
          <a:p>
            <a:pPr>
              <a:buNone/>
            </a:pPr>
            <a:r>
              <a:rPr lang="ru-RU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Хранить 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следует не </a:t>
            </a:r>
            <a:r>
              <a:rPr lang="ru-RU" sz="470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4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месяцев 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вскрытия упаковки с таблетками.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83767"/>
            <a:ext cx="9144000" cy="4090466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Клиническая фармакология </a:t>
            </a:r>
            <a:b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адреноблокаторов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143644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β-АБ – это синтетические структурные аналоги адреналина и норадреналина, но с небольшими изменениями. Вместо возбуждения рецепторов они избирательно и обратимо блокируют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Неселективные: 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D30593-5421-4053-9D15-6C97A9E7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2016224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Пропранолол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анаприлин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Пиндолол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вискен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Блокируют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β-2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адренорецепторы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СеверАККУЛЬТ\Рабочий стол\КФ\anapri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55"/>
            <a:ext cx="4572000" cy="3428999"/>
          </a:xfrm>
          <a:prstGeom prst="rect">
            <a:avLst/>
          </a:prstGeom>
          <a:noFill/>
        </p:spPr>
      </p:pic>
      <p:pic>
        <p:nvPicPr>
          <p:cNvPr id="12293" name="Picture 5" descr="C:\Documents and Settings\СеверАККУЛЬТ\Рабочий стол\КФ\10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7355"/>
            <a:ext cx="3954687" cy="3954687"/>
          </a:xfrm>
          <a:prstGeom prst="rect">
            <a:avLst/>
          </a:prstGeom>
          <a:noFill/>
        </p:spPr>
      </p:pic>
      <p:pic>
        <p:nvPicPr>
          <p:cNvPr id="12294" name="Picture 6" descr="C:\Documents and Settings\СеверАККУЛЬТ\Рабочий стол\КФ\3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2786114" cy="2928958"/>
          </a:xfrm>
          <a:prstGeom prst="rect">
            <a:avLst/>
          </a:prstGeom>
          <a:noFill/>
        </p:spPr>
      </p:pic>
      <p:pic>
        <p:nvPicPr>
          <p:cNvPr id="12295" name="Picture 7" descr="C:\Documents and Settings\СеверАККУЛЬТ\Рабочий стол\КФ\SOTALE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714752"/>
            <a:ext cx="2928958" cy="2928958"/>
          </a:xfrm>
          <a:prstGeom prst="rect">
            <a:avLst/>
          </a:prstGeom>
          <a:noFill/>
        </p:spPr>
      </p:pic>
      <p:pic>
        <p:nvPicPr>
          <p:cNvPr id="12298" name="Picture 10" descr="C:\Documents and Settings\СеверАККУЛЬТ\Рабочий стол\КФ\sotahexal-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714752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itchFamily="18" charset="0"/>
              </a:rPr>
              <a:t>2. Селективные (избирательные):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F8417D-8F6B-4F05-8BC1-66C1532E8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695" y="1772816"/>
            <a:ext cx="9144000" cy="3531841"/>
          </a:xfrm>
        </p:spPr>
        <p:txBody>
          <a:bodyPr>
            <a:noAutofit/>
          </a:bodyPr>
          <a:lstStyle/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Бисопролол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конкор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Метопролол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эгилок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Бетаксолол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локрен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Атенолол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Блокируют преимущественно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-АР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0281" y="3244334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СеверАККУЛЬТ\Рабочий стол\КФ\metoprol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09875" cy="2247900"/>
          </a:xfrm>
          <a:prstGeom prst="rect">
            <a:avLst/>
          </a:prstGeom>
          <a:noFill/>
        </p:spPr>
      </p:pic>
      <p:pic>
        <p:nvPicPr>
          <p:cNvPr id="13315" name="Picture 3" descr="C:\Documents and Settings\СеверАККУЛЬТ\Рабочий стол\КФ\18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84" y="0"/>
            <a:ext cx="2286016" cy="2286016"/>
          </a:xfrm>
          <a:prstGeom prst="rect">
            <a:avLst/>
          </a:prstGeom>
          <a:noFill/>
        </p:spPr>
      </p:pic>
      <p:pic>
        <p:nvPicPr>
          <p:cNvPr id="13316" name="Picture 4" descr="C:\Documents and Settings\СеверАККУЛЬТ\Рабочий стол\КФ\bisoprolol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86256"/>
            <a:ext cx="2428892" cy="2428892"/>
          </a:xfrm>
          <a:prstGeom prst="rect">
            <a:avLst/>
          </a:prstGeom>
          <a:noFill/>
        </p:spPr>
      </p:pic>
      <p:pic>
        <p:nvPicPr>
          <p:cNvPr id="13317" name="Picture 5" descr="C:\Documents and Settings\СеверАККУЛЬТ\Рабочий стол\КФ\1244527095_a15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357694"/>
            <a:ext cx="3746947" cy="2357454"/>
          </a:xfrm>
          <a:prstGeom prst="rect">
            <a:avLst/>
          </a:prstGeom>
          <a:noFill/>
        </p:spPr>
      </p:pic>
      <p:pic>
        <p:nvPicPr>
          <p:cNvPr id="13318" name="Picture 6" descr="C:\Documents and Settings\СеверАККУЛЬТ\Рабочий стол\КФ\tenorm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0"/>
            <a:ext cx="3657588" cy="2285992"/>
          </a:xfrm>
          <a:prstGeom prst="rect">
            <a:avLst/>
          </a:prstGeom>
          <a:noFill/>
        </p:spPr>
      </p:pic>
      <p:pic>
        <p:nvPicPr>
          <p:cNvPr id="13319" name="Picture 7" descr="C:\Documents and Settings\СеверАККУЛЬТ\Рабочий стол\КФ\a_38_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2357430"/>
            <a:ext cx="484536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959831"/>
            <a:ext cx="8572560" cy="2938338"/>
          </a:xfrm>
        </p:spPr>
        <p:txBody>
          <a:bodyPr>
            <a:normAutofit/>
          </a:bodyPr>
          <a:lstStyle/>
          <a:p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ИБС</a:t>
            </a:r>
            <a:r>
              <a:rPr lang="ru-RU" sz="4800" dirty="0">
                <a:latin typeface="Times New Roman" panose="02020603050405020304" pitchFamily="18" charset="0"/>
                <a:cs typeface="Times New Roman" pitchFamily="18" charset="0"/>
              </a:rPr>
              <a:t> – это   острое или хроническое несоответствие между потребностью миокарда в кислороде и уровнем его доставки по коронарным сосудам. </a:t>
            </a:r>
            <a:br>
              <a:rPr lang="ru-RU" sz="4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itchFamily="18" charset="0"/>
              </a:rPr>
              <a:t>Основные формы ИБС:   </a:t>
            </a:r>
            <a:r>
              <a:rPr lang="ru-RU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стенокардия</a:t>
            </a:r>
            <a:r>
              <a:rPr lang="ru-RU" sz="4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4800" u="sng" dirty="0">
                <a:latin typeface="Times New Roman" panose="02020603050405020304" pitchFamily="18" charset="0"/>
                <a:cs typeface="Times New Roman" pitchFamily="18" charset="0"/>
              </a:rPr>
              <a:t>инфаркт миокарда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1545"/>
            <a:ext cx="8715436" cy="5014910"/>
          </a:xfrm>
        </p:spPr>
        <p:txBody>
          <a:bodyPr>
            <a:norm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адреноблокаторы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взаимодействуют с </a:t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адренорецепторами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Селективные препараты избирательно блокируют β</a:t>
            </a:r>
            <a:r>
              <a:rPr lang="ru-RU" sz="4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-адренорецепторы миокарда и препятствуют активирующему воздействию на них адреналина и норадреналина, в результате уменьшается сила и частота сердечных сокращений, что в результате приводит к уменьшению потребности миокарда в кислороде и снижению 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Неселективные препараты  блокируют и 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-адренорецепторы, 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β</a:t>
            </a:r>
            <a:r>
              <a:rPr lang="ru-RU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-адренорецепторы в гладкомышечных клетках бронхов, что может вызвать бронхоспазм.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 отдается селективным </a:t>
            </a:r>
            <a:r>
              <a:rPr lang="ru-RU" sz="5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β-АБ 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длительным периодом полувыведения, у них меньше побочных эффектов и их можно принимать </a:t>
            </a:r>
            <a:b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раз в сутки.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85750" y="244029"/>
            <a:ext cx="828675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адреноблокаторы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 способности растворяться в липидах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850" algn="just" eaLnBrk="0" hangingPunct="0">
              <a:buFontTx/>
              <a:buChar char="•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липофильные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(жирорастворимые)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пропранололол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анаприлин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бетаксолол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метопролол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карведилол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Они легко проникают через мембраны клеток и распределяются по всему организму, в том числе в тканях ЦНС, благодаря чему оказывают седативный эффект. Выводятся печенью. У пациентов, страдающих заболеванием печени, они могут накапливаться.</a:t>
            </a:r>
          </a:p>
          <a:p>
            <a:pPr indent="450850" algn="just" eaLnBrk="0" hangingPunct="0">
              <a:buFontTx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гидрофильные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водорастворимые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атенолол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соталол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надолол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проникают ч/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ГЭБ, не вызывают побочный эффект со стороны ЦНС. Выводятся преимущественно с мочой, поэтому у больных с заболеванием почек они могут накапливаться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872516-574F-4C75-95EA-2CDE35E10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8627"/>
            <a:ext cx="8229600" cy="4525963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ИБС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гипертония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ритма сердца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8D2C9-48F5-412A-AFE6-797F74CB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Брадикардия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Бронхоспазм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сократимости миокарда и проводимости в миокарде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Гипотензия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4B346CEC-880F-46CA-8036-A57DC962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832648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липидного обмена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углеводного обмена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Спазм сосудов конечностей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ЦНС (слабость, апатия, сонливость, кошмарные сновидения, депрессия –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липофильные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44F1E-92F2-479C-89E9-0BCB29D6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25963"/>
          </a:xfrm>
        </p:spPr>
        <p:txBody>
          <a:bodyPr>
            <a:normAutofit/>
          </a:bodyPr>
          <a:lstStyle/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Бронхообструктивный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Брадикардия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Атриовентрикулярная блокада (АV-блокада)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фармакология блокаторов кальциевых каналов БКК (антагонисты ионов кальция)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СеверАККУЛЬТ\Рабочий стол\КФ\220px-AMI_pain_fr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357555" cy="3693312"/>
          </a:xfrm>
          <a:prstGeom prst="rect">
            <a:avLst/>
          </a:prstGeom>
          <a:noFill/>
        </p:spPr>
      </p:pic>
      <p:pic>
        <p:nvPicPr>
          <p:cNvPr id="2050" name="Picture 2" descr="C:\Documents and Settings\СеверАККУЛЬТ\Рабочий стол\КФ\200px-Heart_coronary_artery_le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879" y="1142984"/>
            <a:ext cx="5818121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4" y="836712"/>
            <a:ext cx="8893652" cy="4510284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химической структуре все антагонисты кальция (АК) делятся на группы: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654164"/>
          </a:xfrm>
        </p:spPr>
        <p:txBody>
          <a:bodyPr>
            <a:noAutofit/>
          </a:bodyPr>
          <a:lstStyle/>
          <a:p>
            <a:pPr lvl="0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нифедипина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коринфар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кордафлекс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Documents and Settings\СеверАККУЛЬТ\Рабочий стол\КФ\f03432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42" y="2428868"/>
            <a:ext cx="4491236" cy="4214842"/>
          </a:xfrm>
          <a:prstGeom prst="rect">
            <a:avLst/>
          </a:prstGeom>
          <a:noFill/>
        </p:spPr>
      </p:pic>
      <p:pic>
        <p:nvPicPr>
          <p:cNvPr id="14339" name="Picture 3" descr="C:\Documents and Settings\СеверАККУЛЬТ\Рабочий стол\КФ\1254118404_osmo-adal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68" y="2428868"/>
            <a:ext cx="4214850" cy="42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Группа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верапамила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изоптин</a:t>
            </a:r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Documents and Settings\СеверАККУЛЬТ\Рабочий стол\КФ\5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3786214" cy="3786214"/>
          </a:xfrm>
          <a:prstGeom prst="rect">
            <a:avLst/>
          </a:prstGeom>
          <a:noFill/>
        </p:spPr>
      </p:pic>
      <p:pic>
        <p:nvPicPr>
          <p:cNvPr id="15363" name="Picture 3" descr="C:\Documents and Settings\СеверАККУЛЬТ\Рабочий стол\КФ\16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643182"/>
            <a:ext cx="3730644" cy="3730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Группа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дилтиазема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Дилтиазем</a:t>
            </a:r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122305-91C6-47C2-B9D0-3B03496447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100" y="2405211"/>
            <a:ext cx="6781800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369072"/>
          </a:xfrm>
        </p:spPr>
        <p:txBody>
          <a:bodyPr>
            <a:noAutofit/>
          </a:bodyPr>
          <a:lstStyle/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поколение группы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нифедипина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амлодипин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препаратами продленного действия. Их применяют 1-2 раза в сутки,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отличаются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выраженным избирательным действием на сосуды сердца.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143000"/>
          </a:xfrm>
        </p:spPr>
        <p:txBody>
          <a:bodyPr>
            <a:noAutofit/>
          </a:bodyPr>
          <a:lstStyle/>
          <a:p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500858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Антагонисты ионов кальция блокируют каналы, через которые происходит поступление ионов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гладкомышечные клетки сосудов (преимущественно артерий), способствуя их расслаблению и следовательно снижению АД –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нифедипина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</p:spPr>
        <p:txBody>
          <a:bodyPr>
            <a:noAutofit/>
          </a:bodyPr>
          <a:lstStyle/>
          <a:p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антагонисты ионов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блокируют поступления кальция в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уменьшая силу и, в определенной мере, частоту сердечных сокращений, что ведет  к уменьшению потребности миокарда в кислороде  - </a:t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5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верапамила</a:t>
            </a: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</p:spPr>
        <p:txBody>
          <a:bodyPr>
            <a:normAutofit/>
          </a:bodyPr>
          <a:lstStyle/>
          <a:p>
            <a:r>
              <a:rPr lang="ru-RU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Дилтиазем</a:t>
            </a:r>
            <a:r>
              <a:rPr lang="ru-RU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приблизительно одинаково влияет на гладкие мышцы  сосудов и сердца.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0"/>
          </a:xfrm>
        </p:spPr>
        <p:txBody>
          <a:bodyPr>
            <a:no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Т.о. механизм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антиангинального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группы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верапамила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 с уменьшением поступления ионов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ведет к снижению силы и частоты сердечных сокращений, что приводит к уменьшению потребности миокарда в кислороде.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причина ИБС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атеросклероз коронарных артерий, который выявляется у 80-97% больных, кроме того, отмечается спазм крупных коронарных артерий (как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атеросклеротически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измененных, так и внешне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интактных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B9A2C-F5F2-4A3B-B71F-6A279EF5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259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ИБС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гипертония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ритма сердца (группа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верапамила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30E25-681E-43E7-B711-2CE5F20D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Брадикардия (группа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верапамила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силы сердечных сокращений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Рефлекторная тахикардия (группа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нифедипина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525D265-C6A6-4799-B6BB-DC548AD3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255" y="476672"/>
            <a:ext cx="9144000" cy="5517232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Гипотония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Приливы (покраснение кожи лица, чувство жара)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Отеки нижних конечностей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Запоры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Тератогенный эффект (группа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нифедипина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916F77-800F-49DC-8AD1-96D3576D9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непереносимость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гипотония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брадикардия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проводимости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1-ый триместр беременности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Антитромботические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CC779-F8DF-463A-924D-444514277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9381"/>
            <a:ext cx="9144000" cy="4525963"/>
          </a:xfrm>
        </p:spPr>
        <p:txBody>
          <a:bodyPr>
            <a:noAutofit/>
          </a:bodyPr>
          <a:lstStyle/>
          <a:p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Антиагреганты</a:t>
            </a: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Антикоагулянты 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препараты  улучшают реологические свойства крови (текучесть) и уменьшают риск тромбообразования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72296"/>
          </a:xfrm>
        </p:spPr>
        <p:txBody>
          <a:bodyPr>
            <a:normAutofit fontScale="90000"/>
          </a:bodyPr>
          <a:lstStyle/>
          <a:p>
            <a:r>
              <a:rPr lang="ru-RU" sz="7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Антиагреганты</a:t>
            </a:r>
            <a:r>
              <a:rPr lang="ru-RU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причин развития ИБС является   усиление агрегации тромбоцитов и, как следствие, - формирование тромба. Поэтому целенаправленная и длительная терапия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антиагрегантами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обоснованной.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этой целю используются: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9F444-4DCC-43EB-AB93-C615D0837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09046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Ацетилсалициловая кислота </a:t>
            </a:r>
          </a:p>
          <a:p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Клопидогрел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Плавикс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Documents and Settings\СеверАККУЛЬТ\Рабочий стол\КФ\42598931_aspi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2643174" cy="2428868"/>
          </a:xfrm>
          <a:prstGeom prst="rect">
            <a:avLst/>
          </a:prstGeom>
          <a:noFill/>
        </p:spPr>
      </p:pic>
      <p:pic>
        <p:nvPicPr>
          <p:cNvPr id="90115" name="Picture 3" descr="C:\Documents and Settings\СеверАККУЛЬТ\Рабочий стол\КФ\img-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2428892" cy="2428892"/>
          </a:xfrm>
          <a:prstGeom prst="rect">
            <a:avLst/>
          </a:prstGeom>
          <a:noFill/>
        </p:spPr>
      </p:pic>
      <p:pic>
        <p:nvPicPr>
          <p:cNvPr id="90116" name="Picture 4" descr="C:\Documents and Settings\СеверАККУЛЬТ\Рабочий стол\КФ\Тикл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0"/>
            <a:ext cx="3357554" cy="3357554"/>
          </a:xfrm>
          <a:prstGeom prst="rect">
            <a:avLst/>
          </a:prstGeom>
          <a:noFill/>
        </p:spPr>
      </p:pic>
      <p:pic>
        <p:nvPicPr>
          <p:cNvPr id="90117" name="Picture 5" descr="C:\Documents and Settings\СеверАККУЛЬТ\Рабочий стол\КФ\Тиклопед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357538"/>
            <a:ext cx="3500462" cy="3500462"/>
          </a:xfrm>
          <a:prstGeom prst="rect">
            <a:avLst/>
          </a:prstGeom>
          <a:noFill/>
        </p:spPr>
      </p:pic>
      <p:pic>
        <p:nvPicPr>
          <p:cNvPr id="90118" name="Picture 6" descr="C:\Documents and Settings\СеверАККУЛЬТ\Рабочий стол\КФ\Клопидогре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428868"/>
            <a:ext cx="5041900" cy="2374900"/>
          </a:xfrm>
          <a:prstGeom prst="rect">
            <a:avLst/>
          </a:prstGeom>
          <a:noFill/>
        </p:spPr>
      </p:pic>
      <p:pic>
        <p:nvPicPr>
          <p:cNvPr id="90119" name="Picture 7" descr="C:\Documents and Settings\СеверАККУЛЬТ\Рабочий стол\КФ\Плавик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643446"/>
            <a:ext cx="514350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антиагрегантов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развиться тромбоцитопения, повышенная кровоточивость и кровотечения, поэтому в ходе лечения необходим контролировать анализы крови.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Антикоагулянты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AD977-37DF-4645-8180-3FB6F79BE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" y="1844824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Прямого действия: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Гепарин</a:t>
            </a:r>
          </a:p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Эноксапарин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Клексан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низкомолекулярный гепарин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Классификация ИБС: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Стенокардия: стабильная,   </a:t>
            </a:r>
          </a:p>
          <a:p>
            <a:pPr indent="45085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нестабильная </a:t>
            </a:r>
          </a:p>
          <a:p>
            <a:pPr indent="450850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Инфаркт миокарда (ОИМ)      </a:t>
            </a:r>
          </a:p>
          <a:p>
            <a:pPr indent="450850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Постинфарктный кардиосклероз   </a:t>
            </a:r>
          </a:p>
          <a:p>
            <a:pPr indent="45085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(ПИКС)</a:t>
            </a:r>
          </a:p>
          <a:p>
            <a:pPr indent="450850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Внезапная коронарная смерть</a:t>
            </a:r>
          </a:p>
          <a:p>
            <a:pPr indent="450850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A42FAD-5A54-42FD-9FEF-3795C48C0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47" t="16434" r="3734" b="21114"/>
          <a:stretch/>
        </p:blipFill>
        <p:spPr>
          <a:xfrm>
            <a:off x="16202" y="2999953"/>
            <a:ext cx="5851942" cy="383403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26C33D-131A-48CC-A818-C5F288A39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741" r="4452" b="6064"/>
          <a:stretch/>
        </p:blipFill>
        <p:spPr>
          <a:xfrm>
            <a:off x="4569126" y="0"/>
            <a:ext cx="4574874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86544" cy="2714644"/>
          </a:xfrm>
        </p:spPr>
        <p:txBody>
          <a:bodyPr>
            <a:noAutofit/>
          </a:bodyPr>
          <a:lstStyle/>
          <a:p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Непрямого действия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Варфарин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378" name="Picture 2" descr="C:\Documents and Settings\СеверАККУЛЬТ\Рабочий стол\КФ\Варфар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472332"/>
            <a:ext cx="3857652" cy="4211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72296"/>
          </a:xfrm>
        </p:spPr>
        <p:txBody>
          <a:bodyPr>
            <a:normAutofit/>
          </a:bodyPr>
          <a:lstStyle/>
          <a:p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Гиполипидемические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</a:t>
            </a:r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препараты используются в комплексном лечении ИБС при наличии у больных атеросклероза  и при нарушениях липидного обмена.</a:t>
            </a:r>
            <a:endParaRPr lang="ru-RU" sz="4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148762D-B135-4251-991C-B7CB604C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" y="800708"/>
            <a:ext cx="9132807" cy="52565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Статины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Фибраты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Секвестранты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желчных кислот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Никотиновая кислота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0"/>
          </a:xfrm>
        </p:spPr>
        <p:txBody>
          <a:bodyPr>
            <a:no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активными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гиполипидемическими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 являются </a:t>
            </a:r>
            <a:r>
              <a:rPr lang="ru-RU" sz="6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статины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именно они чаще всего используются в комплексном лечении ИБС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B2A167B-723A-4C29-A5A0-40D8CC33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841" y="476672"/>
            <a:ext cx="9144000" cy="4525963"/>
          </a:xfrm>
        </p:spPr>
        <p:txBody>
          <a:bodyPr>
            <a:noAutofit/>
          </a:bodyPr>
          <a:lstStyle/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Симвастатин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Зокор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Аторвастатин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Аторис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Розувастатин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Крестор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Ловастатин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Кардиостатин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Флувастатин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Лескол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C:\Documents and Settings\СеверАККУЛЬТ\Рабочий стол\КФ\Статины\atorvasta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94" y="0"/>
            <a:ext cx="2500306" cy="2500306"/>
          </a:xfrm>
          <a:prstGeom prst="rect">
            <a:avLst/>
          </a:prstGeom>
          <a:noFill/>
        </p:spPr>
      </p:pic>
      <p:pic>
        <p:nvPicPr>
          <p:cNvPr id="102405" name="Picture 5" descr="C:\Documents and Settings\СеверАККУЛЬТ\Рабочий стол\КФ\Статины\lovam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3568905" cy="2643182"/>
          </a:xfrm>
          <a:prstGeom prst="rect">
            <a:avLst/>
          </a:prstGeom>
          <a:noFill/>
        </p:spPr>
      </p:pic>
      <p:pic>
        <p:nvPicPr>
          <p:cNvPr id="102406" name="Picture 6" descr="C:\Documents and Settings\СеверАККУЛЬТ\Рабочий стол\КФ\Статины\mevac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9387" y="2500306"/>
            <a:ext cx="2764613" cy="2214554"/>
          </a:xfrm>
          <a:prstGeom prst="rect">
            <a:avLst/>
          </a:prstGeom>
          <a:noFill/>
        </p:spPr>
      </p:pic>
      <p:pic>
        <p:nvPicPr>
          <p:cNvPr id="102407" name="Picture 7" descr="C:\Documents and Settings\СеверАККУЛЬТ\Рабочий стол\КФ\Статины\Атор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22" y="4643422"/>
            <a:ext cx="2214578" cy="2214578"/>
          </a:xfrm>
          <a:prstGeom prst="rect">
            <a:avLst/>
          </a:prstGeom>
          <a:noFill/>
        </p:spPr>
      </p:pic>
      <p:pic>
        <p:nvPicPr>
          <p:cNvPr id="102408" name="Picture 8" descr="C:\Documents and Settings\СеверАККУЛЬТ\Рабочий стол\КФ\Статины\Зок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8" y="0"/>
            <a:ext cx="2500306" cy="2500306"/>
          </a:xfrm>
          <a:prstGeom prst="rect">
            <a:avLst/>
          </a:prstGeom>
          <a:noFill/>
        </p:spPr>
      </p:pic>
      <p:pic>
        <p:nvPicPr>
          <p:cNvPr id="102409" name="Picture 9" descr="C:\Documents and Settings\СеверАККУЛЬТ\Рабочий стол\КФ\Статины\Кортекс предуктал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5992"/>
            <a:ext cx="1905000" cy="1928826"/>
          </a:xfrm>
          <a:prstGeom prst="rect">
            <a:avLst/>
          </a:prstGeom>
          <a:noFill/>
        </p:spPr>
      </p:pic>
      <p:pic>
        <p:nvPicPr>
          <p:cNvPr id="102410" name="Picture 10" descr="C:\Documents and Settings\СеверАККУЛЬТ\Рабочий стол\КФ\Статины\Кресто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85992" cy="2285992"/>
          </a:xfrm>
          <a:prstGeom prst="rect">
            <a:avLst/>
          </a:prstGeom>
          <a:noFill/>
        </p:spPr>
      </p:pic>
      <p:pic>
        <p:nvPicPr>
          <p:cNvPr id="102411" name="Picture 11" descr="C:\Documents and Settings\СеверАККУЛЬТ\Рабочий стол\КФ\Статины\Леско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0"/>
            <a:ext cx="1928826" cy="1928826"/>
          </a:xfrm>
          <a:prstGeom prst="rect">
            <a:avLst/>
          </a:prstGeom>
          <a:noFill/>
        </p:spPr>
      </p:pic>
      <p:pic>
        <p:nvPicPr>
          <p:cNvPr id="102412" name="Picture 12" descr="C:\Documents and Settings\СеверАККУЛЬТ\Рабочий стол\КФ\Статины\Прав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1928802"/>
            <a:ext cx="2357454" cy="2357454"/>
          </a:xfrm>
          <a:prstGeom prst="rect">
            <a:avLst/>
          </a:prstGeom>
          <a:noFill/>
        </p:spPr>
      </p:pic>
      <p:pic>
        <p:nvPicPr>
          <p:cNvPr id="102415" name="Picture 15" descr="C:\Documents and Settings\СеверАККУЛЬТ\Рабочий стол\КФ\Статины\Симв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4685644"/>
            <a:ext cx="3357586" cy="2172356"/>
          </a:xfrm>
          <a:prstGeom prst="rect">
            <a:avLst/>
          </a:prstGeom>
          <a:noFill/>
        </p:spPr>
      </p:pic>
      <p:pic>
        <p:nvPicPr>
          <p:cNvPr id="102418" name="Picture 18" descr="C:\Documents and Settings\СеверАККУЛЬТ\Рабочий стол\КФ\Статины\Правастатин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2500305"/>
            <a:ext cx="2571768" cy="2214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357982"/>
          </a:xfrm>
        </p:spPr>
        <p:txBody>
          <a:bodyPr>
            <a:normAutofit/>
          </a:bodyPr>
          <a:lstStyle/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статинов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 с блокадой ключевого фермента синтеза холестерина (гидроксил -метил -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глютарил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редуктазы - ГМГ-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редуктазы).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статины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целом, хорошо переносятся. Но при длительном применении могут развиться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88763F7-BC6E-4BB7-86C2-F67B2A77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5446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активности трансаминаз, нарушение функции печени.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при использовании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статинов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  контроль функциональных проб печени.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мышц (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рабдомиолиз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227" y="1113044"/>
            <a:ext cx="8353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Приступообразная  боль в области сердца и за грудиной,  с иррадиацией – в левую половину грудной клетки, левую руку, нижнюю челюсть.  Во время приступа пациент ощущает чувство страха, замирает, боясь двигаться.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6896" y="32448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459008"/>
            <a:ext cx="5148064" cy="31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Поражение ЦНС (головная боль, бессонница)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4. Диспепсические    расстройства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5. Аллергические реакции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54758"/>
          </a:xfrm>
        </p:spPr>
        <p:txBody>
          <a:bodyPr>
            <a:norm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Модуляторы метаболизма в миокарде </a:t>
            </a:r>
            <a:endParaRPr lang="ru-RU" sz="9600" b="1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Признано, что в развитии ИБС существенную роль играют метаболические расстройства, происходящие при ишемии миокарда.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54758"/>
          </a:xfrm>
        </p:spPr>
        <p:txBody>
          <a:bodyPr>
            <a:no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нормализации метаболических процессов   Европейским обществом кардиологов для клинического использования рекомендован </a:t>
            </a:r>
            <a:r>
              <a:rPr lang="ru-RU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предуктал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Documents and Settings\СеверАККУЛЬТ\Рабочий стол\КФ\Предукта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6" cy="4286256"/>
          </a:xfrm>
          <a:prstGeom prst="rect">
            <a:avLst/>
          </a:prstGeom>
          <a:noFill/>
        </p:spPr>
      </p:pic>
      <p:pic>
        <p:nvPicPr>
          <p:cNvPr id="103427" name="Picture 3" descr="C:\Documents and Settings\СеверАККУЛЬТ\Рабочий стол\КФ\Предукт.gif"/>
          <p:cNvPicPr>
            <a:picLocks noChangeAspect="1" noChangeArrowheads="1"/>
          </p:cNvPicPr>
          <p:nvPr/>
        </p:nvPicPr>
        <p:blipFill rotWithShape="1">
          <a:blip r:embed="rId3" cstate="print"/>
          <a:srcRect l="6560" t="4000"/>
          <a:stretch/>
        </p:blipFill>
        <p:spPr bwMode="auto">
          <a:xfrm>
            <a:off x="4283968" y="3212976"/>
            <a:ext cx="4860032" cy="364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83062"/>
          </a:xfrm>
        </p:spPr>
        <p:txBody>
          <a:bodyPr>
            <a:noAutofit/>
          </a:bodyPr>
          <a:lstStyle/>
          <a:p>
            <a:r>
              <a:rPr lang="ru-RU" sz="5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Предуктал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 увеличению продукции АТФ. Достаточное количество энергии способствует сохранению нормальной сократительной функции миокарда.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 и безопасности применения  </a:t>
            </a:r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антиангинальных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лекарственных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334EE21-C4D9-4C14-B2E5-62C7EE27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>
                <a:latin typeface="Times New Roman"/>
                <a:ea typeface="Times New Roman"/>
              </a:rPr>
              <a:t>1. Клинические</a:t>
            </a:r>
            <a:endParaRPr lang="ru-RU" sz="72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63ECC2B-1469-4D20-ADC1-DD8312E9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/>
                <a:ea typeface="Times New Roman"/>
              </a:rPr>
              <a:t>Контроль динамики самочувствия и состояния пациента (динамика АД,ЧСС)</a:t>
            </a:r>
          </a:p>
          <a:p>
            <a:r>
              <a:rPr lang="ru-RU" sz="4800" dirty="0">
                <a:latin typeface="Times New Roman"/>
                <a:ea typeface="Times New Roman"/>
              </a:rPr>
              <a:t>Контроль нежелательных реакций на препараты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1A73B1-3193-475A-BEDF-C37ACEAD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Лабораторно - инструментальные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7B09B5-F0EC-42EB-A813-E752736AC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биохимической активности маркёров ишемии миокарда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ЭКГ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9306" y="1144996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Обязательная: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1. Кузнецова Н.В. Клиническая фармакология: учебник - М.: ГЭОТАР-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300" dirty="0" err="1">
                <a:latin typeface="Times New Roman" panose="02020603050405020304" pitchFamily="18" charset="0"/>
                <a:cs typeface="Times New Roman" pitchFamily="18" charset="0"/>
              </a:rPr>
              <a:t>Медиа</a:t>
            </a:r>
            <a:r>
              <a:rPr lang="ru-RU" sz="2300" dirty="0">
                <a:latin typeface="Times New Roman" panose="02020603050405020304" pitchFamily="18" charset="0"/>
                <a:cs typeface="Times New Roman" pitchFamily="18" charset="0"/>
              </a:rPr>
              <a:t>, 2012, стр. 108 – 137.   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itchFamily="18" charset="0"/>
              </a:rPr>
              <a:t>Дополнительная литература: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Белоусов Ю.Б., </a:t>
            </a:r>
            <a:r>
              <a:rPr lang="ru-RU" sz="2300" dirty="0" err="1">
                <a:latin typeface="Times New Roman" panose="02020603050405020304" pitchFamily="18" charset="0"/>
                <a:cs typeface="Times New Roman" pitchFamily="18" charset="0"/>
              </a:rPr>
              <a:t>Кукес</a:t>
            </a:r>
            <a:r>
              <a:rPr lang="ru-RU" sz="2300" dirty="0">
                <a:latin typeface="Times New Roman" panose="02020603050405020304" pitchFamily="18" charset="0"/>
                <a:cs typeface="Times New Roman" pitchFamily="18" charset="0"/>
              </a:rPr>
              <a:t> В.Г. и др. «Клиническая фармакология» Национальное руководство. – М.: ГЭОТАР – </a:t>
            </a:r>
            <a:r>
              <a:rPr lang="ru-RU" sz="2300" dirty="0" err="1">
                <a:latin typeface="Times New Roman" panose="02020603050405020304" pitchFamily="18" charset="0"/>
                <a:cs typeface="Times New Roman" pitchFamily="18" charset="0"/>
              </a:rPr>
              <a:t>Медиа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2010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2.Машковский М.Д. Лекарственные средства. – М.: Новая волна, 2011.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itchFamily="18" charset="0"/>
              </a:rPr>
              <a:t>Электронные ресурсы: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1. Лекция- презентация  «Клиническая фармакология </a:t>
            </a:r>
            <a:r>
              <a:rPr lang="ru-RU" sz="2300" dirty="0" err="1">
                <a:latin typeface="Times New Roman" panose="02020603050405020304" pitchFamily="18" charset="0"/>
                <a:cs typeface="Times New Roman" pitchFamily="18" charset="0"/>
              </a:rPr>
              <a:t>антиангинальных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средств»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2. Электронный справочник «Лекарственные средства»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3. Тесты АСТ по теме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4. Обращение лекарственных – база данных </a:t>
            </a:r>
            <a:r>
              <a:rPr lang="ru-RU" sz="2300" b="1" u="sng" dirty="0" err="1">
                <a:latin typeface="Times New Roman" panose="02020603050405020304" pitchFamily="18" charset="0"/>
                <a:cs typeface="Times New Roman" pitchFamily="18" charset="0"/>
              </a:rPr>
              <a:t>www.regmed.ru</a:t>
            </a:r>
            <a:r>
              <a:rPr lang="ru-RU" sz="2300" b="1" u="sng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2300" b="1" u="sng" dirty="0" err="1">
                <a:latin typeface="Times New Roman" panose="02020603050405020304" pitchFamily="18" charset="0"/>
                <a:cs typeface="Times New Roman" pitchFamily="18" charset="0"/>
              </a:rPr>
              <a:t>search.asp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1577</Words>
  <Application>Microsoft Office PowerPoint</Application>
  <PresentationFormat>Экран (4:3)</PresentationFormat>
  <Paragraphs>226</Paragraphs>
  <Slides>101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6" baseType="lpstr">
      <vt:lpstr>Arial</vt:lpstr>
      <vt:lpstr>Calibri</vt:lpstr>
      <vt:lpstr>Times New Roman</vt:lpstr>
      <vt:lpstr>Wingdings</vt:lpstr>
      <vt:lpstr>Тема Office</vt:lpstr>
      <vt:lpstr>Тема:  «Клиническая фармакология антиангинальных средств»  </vt:lpstr>
      <vt:lpstr>КЛИНИЧЕСКАЯ ФАРМАКОЛОГИЯ АНТИАНГИНАЛЬНЫХ СРЕДСТВ</vt:lpstr>
      <vt:lpstr>Презентация PowerPoint</vt:lpstr>
      <vt:lpstr> План лекции:</vt:lpstr>
      <vt:lpstr>ИБС – это   острое или хроническое несоответствие между потребностью миокарда в кислороде и уровнем его доставки по коронарным сосудам.   Основные формы ИБС:   стенокардия, инфаркт миокарда.</vt:lpstr>
      <vt:lpstr>Презентация PowerPoint</vt:lpstr>
      <vt:lpstr>Основная причина ИБС – это атеросклероз коронарных артерий, который выявляется у 80-97% больных, кроме того, отмечается спазм крупных коронарных артерий (как атеросклеротически измененных, так и внешне интактных).</vt:lpstr>
      <vt:lpstr>Классификация ИБС:   </vt:lpstr>
      <vt:lpstr>Презентация PowerPoint</vt:lpstr>
      <vt:lpstr>При лечении ИБС используются базисные (основные) и вспомогательные лекарственные средства</vt:lpstr>
      <vt:lpstr>Базисные лекарственные средства для лечения ИБС</vt:lpstr>
      <vt:lpstr>Вспомогательные лекарственные средства для лечения ИБС</vt:lpstr>
      <vt:lpstr>Презентация PowerPoint</vt:lpstr>
      <vt:lpstr>Клиническая фармакология нитратов</vt:lpstr>
      <vt:lpstr>В настоящее время используются три группы нитратов: </vt:lpstr>
      <vt:lpstr>Лекарственные средства группы нитроглицерина</vt:lpstr>
      <vt:lpstr>Короткого действия:</vt:lpstr>
      <vt:lpstr>Презентация PowerPoint</vt:lpstr>
      <vt:lpstr>Продленного действия:</vt:lpstr>
      <vt:lpstr>Презентация PowerPoint</vt:lpstr>
      <vt:lpstr>Препараты нитроглицерина для внутривенного введения: </vt:lpstr>
      <vt:lpstr>Презентация PowerPoint</vt:lpstr>
      <vt:lpstr>2. Лекарственные средства группы  изосорбида мононитрата</vt:lpstr>
      <vt:lpstr>Презентация PowerPoint</vt:lpstr>
      <vt:lpstr>Презентация PowerPoint</vt:lpstr>
      <vt:lpstr>3. Лекарственные средства группы изосорбида динитрата</vt:lpstr>
      <vt:lpstr>Презентация PowerPoint</vt:lpstr>
      <vt:lpstr>Презентация PowerPoint</vt:lpstr>
      <vt:lpstr>Презентация PowerPoint</vt:lpstr>
      <vt:lpstr>Механизм действия</vt:lpstr>
      <vt:lpstr>Нитраты – это препараты,  вызывающие периферическую  вазодилатацию за счет образования из нитратов в процессе метаболизма оксида азота, который и способствует расслаблению гладкой мускулатуры и расширению сосудов, преимущественно вен и в меньшей степени артерий.</vt:lpstr>
      <vt:lpstr>Показания</vt:lpstr>
      <vt:lpstr>1. Для купирования приступов стенокардии используются –       нитроглицерин, нитроминт,    изокет(спрей)    2. Для предупреждения приступов  стенокардии   используются препараты продленного действия     </vt:lpstr>
      <vt:lpstr>Нежелательные лекарственные реакции</vt:lpstr>
      <vt:lpstr>1. Избыточный вазодилатирующий эффект: снижение АД,        рефлекторная тахикардия. Чтобы этого избежать, необходимо        индивидуально подбирать дозу.  2. Головная боль, обусловленная расширением мозговых вен,      которые растягивают мозговую оболочку, богатую болевыми       рецепторами.</vt:lpstr>
      <vt:lpstr>3. Повышение внутричерепного и внутриглазного давления  4. Прилив крови к лицу</vt:lpstr>
      <vt:lpstr>5. Толерантность (устойчивость), может развиться при длительном применении препаратов нитроглицерина, что сопровождается ослаблением эффекта. Для профилактики этого необходима отмена на короткое время препаратов нитроглицерина</vt:lpstr>
      <vt:lpstr>Противопоказания для назначения нитратов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 Клиническая фармакология  β-адреноблокаторов  </vt:lpstr>
      <vt:lpstr> β-АБ – это синтетические структурные аналоги адреналина и норадреналина, но с небольшими изменениями. Вместо возбуждения рецепторов они избирательно и обратимо блокируют их.</vt:lpstr>
      <vt:lpstr>1. Неселективные: </vt:lpstr>
      <vt:lpstr>Презентация PowerPoint</vt:lpstr>
      <vt:lpstr>2. Селективные (избирательные):   </vt:lpstr>
      <vt:lpstr>Презентация PowerPoint</vt:lpstr>
      <vt:lpstr>Механизм действия</vt:lpstr>
      <vt:lpstr>β-адреноблокаторы взаимодействуют с  β-адренорецепторами </vt:lpstr>
      <vt:lpstr>Селективные препараты избирательно блокируют β1-адренорецепторы миокарда и препятствуют активирующему воздействию на них адреналина и норадреналина, в результате уменьшается сила и частота сердечных сокращений, что в результате приводит к уменьшению потребности миокарда в кислороде и снижению АД.</vt:lpstr>
      <vt:lpstr>Неселективные препараты  блокируют и  β1-адренорецепторы,  и β2-адренорецепторы в гладкомышечных клетках бронхов, что может вызвать бронхоспазм.</vt:lpstr>
      <vt:lpstr>Предпочтение отдается селективным β-АБ с длительным периодом полувыведения, у них меньше побочных эффектов и их можно принимать  1 раз в сутки.</vt:lpstr>
      <vt:lpstr>Презентация PowerPoint</vt:lpstr>
      <vt:lpstr>Показания</vt:lpstr>
      <vt:lpstr>Побочные эффекты</vt:lpstr>
      <vt:lpstr>Презентация PowerPoint</vt:lpstr>
      <vt:lpstr>Противопоказания</vt:lpstr>
      <vt:lpstr>Клиническая фармакология блокаторов кальциевых каналов БКК (антагонисты ионов кальция)</vt:lpstr>
      <vt:lpstr>По химической структуре все антагонисты кальция (АК) делятся на группы:</vt:lpstr>
      <vt:lpstr>1. Группа нифедипина (коринфар,  кордафлекс)</vt:lpstr>
      <vt:lpstr>2. Группа верапамила (изоптин)</vt:lpstr>
      <vt:lpstr>3. Группа дилтиазема  (Дилтиазем)</vt:lpstr>
      <vt:lpstr>Второе поколение группы      нифедипина:  амлодипин –   являются препаратами продленного действия. Их применяют 1-2 раза в сутки,  отличаются более выраженным избирательным действием на сосуды сердца.</vt:lpstr>
      <vt:lpstr>Механизм действия</vt:lpstr>
      <vt:lpstr>Антагонисты ионов кальция блокируют каналы, через которые происходит поступление ионов Са в гладкомышечные клетки сосудов (преимущественно артерий), способствуя их расслаблению и следовательно снижению АД –  группа нифедипина.</vt:lpstr>
      <vt:lpstr>Также антагонисты ионов Са блокируют поступления кальция в кардиомиоциты, уменьшая силу и, в определенной мере, частоту сердечных сокращений, что ведет  к уменьшению потребности миокарда в кислороде  -  группа верапамила.</vt:lpstr>
      <vt:lpstr> Дилтиазем приблизительно одинаково влияет на гладкие мышцы  сосудов и сердца.</vt:lpstr>
      <vt:lpstr>Т.о. механизм антиангинального действия группы верапамила связан с уменьшением поступления ионов Са в кардиомиоциты, что ведет к снижению силы и частоты сердечных сокращений, что приводит к уменьшению потребности миокарда в кислороде.</vt:lpstr>
      <vt:lpstr>Применение</vt:lpstr>
      <vt:lpstr>Побочные эффекты</vt:lpstr>
      <vt:lpstr>Презентация PowerPoint</vt:lpstr>
      <vt:lpstr>Противопоказания</vt:lpstr>
      <vt:lpstr>Антитромботические средства</vt:lpstr>
      <vt:lpstr>Антиагреганты          Одной из причин развития ИБС является   усиление агрегации тромбоцитов и, как следствие, - формирование тромба. Поэтому целенаправленная и длительная терапия антиагрегантами является патогенетически обоснованной.</vt:lpstr>
      <vt:lpstr>С этой целю используются:</vt:lpstr>
      <vt:lpstr>Презентация PowerPoint</vt:lpstr>
      <vt:lpstr>При использовании  антиагрегантов может развиться тромбоцитопения, повышенная кровоточивость и кровотечения, поэтому в ходе лечения необходим контролировать анализы крови.</vt:lpstr>
      <vt:lpstr>Антикоагулянты</vt:lpstr>
      <vt:lpstr>Презентация PowerPoint</vt:lpstr>
      <vt:lpstr>2. Непрямого действия       - Варфарин   </vt:lpstr>
      <vt:lpstr>Гиполипидемические средства  Эти препараты используются в комплексном лечении ИБС при наличии у больных атеросклероза  и при нарушениях липидного обмена.</vt:lpstr>
      <vt:lpstr>Презентация PowerPoint</vt:lpstr>
      <vt:lpstr>Наиболее активными гиполипидемическими препаратами являются статины, именно они чаще всего используются в комплексном лечении ИБС</vt:lpstr>
      <vt:lpstr>Презентация PowerPoint</vt:lpstr>
      <vt:lpstr>Презентация PowerPoint</vt:lpstr>
      <vt:lpstr>Механизм действия статинов связан с блокадой ключевого фермента синтеза холестерина (гидроксил -метил - глютарил КоА - редуктазы - ГМГ- КоА - редуктазы).</vt:lpstr>
      <vt:lpstr>Все статины, в целом, хорошо переносятся. Но при длительном применении могут развиться  побочные эффекты:</vt:lpstr>
      <vt:lpstr>Презентация PowerPoint</vt:lpstr>
      <vt:lpstr>Презентация PowerPoint</vt:lpstr>
      <vt:lpstr>Модуляторы метаболизма в миокарде </vt:lpstr>
      <vt:lpstr>Признано, что в развитии ИБС существенную роль играют метаболические расстройства, происходящие при ишемии миокарда.</vt:lpstr>
      <vt:lpstr>С целью нормализации метаболических процессов   Европейским обществом кардиологов для клинического использования рекомендован предуктал.</vt:lpstr>
      <vt:lpstr>Презентация PowerPoint</vt:lpstr>
      <vt:lpstr>Предуктал способствует  увеличению продукции АТФ. Достаточное количество энергии способствует сохранению нормальной сократительной функции миокарда.</vt:lpstr>
      <vt:lpstr>Критерии оценки эффективности и безопасности применения  антиангинальных лекарственных средств</vt:lpstr>
      <vt:lpstr>1. Клинические</vt:lpstr>
      <vt:lpstr>2. Лабораторно - инструментальные </vt:lpstr>
      <vt:lpstr>Рекомендуемая литература:  </vt:lpstr>
      <vt:lpstr>Презентация PowerPoint</vt:lpstr>
      <vt:lpstr>Спасибо за внимание!</vt:lpstr>
    </vt:vector>
  </TitlesOfParts>
  <Company>SamForum.ws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«Клиническая фармакология антиангинальных средств»                                       Преподаватель:                                               Брюханова И.Я.    Красноярск 2010</dc:title>
  <dc:creator>SamLab.ws</dc:creator>
  <cp:lastModifiedBy>Home</cp:lastModifiedBy>
  <cp:revision>117</cp:revision>
  <dcterms:created xsi:type="dcterms:W3CDTF">2010-10-31T15:54:19Z</dcterms:created>
  <dcterms:modified xsi:type="dcterms:W3CDTF">2021-09-06T07:02:29Z</dcterms:modified>
</cp:coreProperties>
</file>