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3" r:id="rId23"/>
    <p:sldId id="279" r:id="rId24"/>
    <p:sldId id="284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BC1F-0AAC-4440-85A5-BE826C8CC97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BF7EB-BF70-4928-901F-78E63697B8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69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042A-F1C8-48F4-9B02-336063CE62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BF83F-BD28-43D9-B71C-DAED8768CD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819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2447-D0DE-41FF-92BB-66D3A627DC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6B7DE-4395-4BDD-BF1D-F6815AD897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528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3DFB23-29AD-4DAE-B5D2-A2158A71D0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89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2E828-6984-4BC5-AA27-444D8B485B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89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3220-94AA-4938-AC9F-40902189E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DAD98-C80E-4EAC-8F41-395A2396A6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03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4462-4AFF-4AC2-9CA5-F003F78C92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54957-421C-48B9-8082-F3D650104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17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103C-77A1-4D45-A1DB-F786A840D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41D7-065F-4169-A699-30DEDFC839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89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5327-55E3-434F-870B-E7998210B6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897D7-CE85-4F24-86F9-77B212B45F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13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3838-A8F9-49CF-A033-6D961FBA97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6DA8C-EB27-4A38-838B-052469D4D1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49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2265-0AE2-46DF-AFD3-E40FEBFF9A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DE2FF-C32D-421F-92D2-26EF154A4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3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A6BC-1591-47EF-B0F8-B69FD9233D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42CC8-B0F7-4B90-8CF8-AE41DCC856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40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1910-B9A4-4987-9853-9AC26A7F95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6E9CE-80B7-400D-BEE2-644D6064AB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226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357B4-9AFF-441E-9304-0A3CFC66DF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37BA40-396C-4FB2-9A5F-347D5EB4CA68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0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interneturok.ru/lesson/biology/10-klass/bosnovy-citologii-b/avtotrofnoe-pitanie-fotosintez?block=player#mediaplayer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6;&#1083;&#1085;&#1094;&#1077;%20&#1080;%20&#1093;&#1083;&#1086;&#1088;&#1086;&#1092;&#1080;&#1083;.mp4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40;&#1074;&#1090;&#1086;&#1090;&#1088;&#1086;&#1092;&#1085;&#1086;&#1077;%20&#1087;&#1080;&#1090;&#1072;&#1085;&#1080;&#1077;.%20&#1061;&#1077;&#1084;&#1086;&#1089;&#1080;&#1085;&#1090;&#1077;&#1079;.mp4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101;&#1085;&#1077;&#1088;&#1075;&#1077;&#1090;&#1080;&#1095;&#1077;&#1089;&#1082;&#1080;&#1081;%20&#1087;&#1088;&#1086;&#1094;&#1077;&#1089;&#1089;.mp4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nterneturok.ru/lesson/biology/10-klass/bosnovy-citologii-b/avtotrofnoe-pitanie-fotosintez?block=player#mediaplay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x-none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клеток </a:t>
            </a:r>
            <a:r>
              <a:rPr lang="x-none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энергией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78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0" y="517793"/>
            <a:ext cx="52660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принято считать, что существуют две фотосинтетические единицы, которые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называют: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фотосистема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фотосистема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этих единиц состоит из набора вспомогательных пигментов, которые передают энергию на молекулу главного пигмента, а именно на молекулу хлорофилла, а </a:t>
            </a:r>
            <a:endParaRPr lang="ru-RU" sz="3600" dirty="0">
              <a:solidFill>
                <a:prstClr val="black"/>
              </a:solidFill>
            </a:endParaRPr>
          </a:p>
        </p:txBody>
      </p:sp>
      <p:pic>
        <p:nvPicPr>
          <p:cNvPr id="3" name="Рисунок 4" descr="https://static-interneturok.cdnvideo.ru/content/konspekt_image/70011/83d5daf0_1a29_0131_1009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3" y="434420"/>
            <a:ext cx="5556207" cy="41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89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2145" y="362456"/>
            <a:ext cx="3966072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молекула называется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реакционным центром.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реакционном центре энергия используется для осуществления химической реакции.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Именно здесь происходит преобразование </a:t>
            </a:r>
            <a:r>
              <a:rPr lang="ru-RU" sz="24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световой энергии в энергию химических связей,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является центральным событием фотосинтеза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Рисунок 5" descr="https://static-interneturok.cdnvideo.ru/content/konspekt_image/70012/84fe7930_1a29_0131_100a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18" y="136964"/>
            <a:ext cx="7507530" cy="509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30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211" y="372532"/>
            <a:ext cx="4629409" cy="82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0" u="none" strike="noStrike" dirty="0" smtClean="0">
                <a:solidFill>
                  <a:srgbClr val="346BA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мотреть в видеоуроке"/>
              </a:rPr>
              <a:t>Фазы фотосинтеза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Рисунок 6" descr="https://static-interneturok.cdnvideo.ru/content/konspekt_image/70013/85fb08b0_1a29_0131_100b_22000aa81b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69" y="1194233"/>
            <a:ext cx="7035017" cy="418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24519" y="262865"/>
            <a:ext cx="4461833" cy="559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Фотосинтез происходит в две фазы, а именно в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световую фазу и </a:t>
            </a:r>
            <a:r>
              <a:rPr lang="ru-RU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темновую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фазу.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световой фазы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происходит образование энергии, которая затем расходуется на темновые реакции.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световой фазы фотосинтеза включает в себя нециклическое </a:t>
            </a:r>
            <a:r>
              <a:rPr lang="ru-RU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фотофосфорилирование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фотолиз воды.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побочного продукта реакции в результате фотолиза воды выделяется кислород. Реакция происходит на мембранах тилакоидов.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Квант красного света, поглощенный хлорофиллом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П680 (фотосистема ІІ),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переводит электрон в возбужденное состояние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46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9773" y="594911"/>
            <a:ext cx="4021157" cy="431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Возбужденный светом электрон приобретает большой запас энергии, вследствие чего перемещается на более высокий энергетический уровень.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электрон захватывается акцептором электронов Х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перемещаясь с одной ступени на другую, то есть от одного акцептора к другому, он теряет энергию, которая используется для синтеза АТФ.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6" descr="https://static-interneturok.cdnvideo.ru/content/konspekt_image/70013/85fb08b0_1a29_0131_100b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03" y="401018"/>
            <a:ext cx="7035017" cy="418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73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 descr="https://static-interneturok.cdnvideo.ru/content/konspekt_image/70014/86f59140_1a29_0131_100c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2" y="302218"/>
            <a:ext cx="6565068" cy="407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238081" y="1014784"/>
            <a:ext cx="46160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Место вышедших электронов молекулы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хлорофилла П680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занимают электроны воды, так как вода под действием света подвергается фотолизу, где в качестве побочного продукта образуется кислород.</a:t>
            </a:r>
          </a:p>
          <a:p>
            <a:pPr algn="ctr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Фотолиз происходит в полости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тилакоида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89066" y="4729338"/>
            <a:ext cx="2029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Фотолиз воды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528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8" descr="https://static-interneturok.cdnvideo.ru/content/konspekt_image/70015/882c0810_1a29_0131_100d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17" y="346284"/>
            <a:ext cx="6726544" cy="527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60963" y="433977"/>
            <a:ext cx="47923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фотосистеме І возбужденные электроны под действием фотона света также переходят на более высокий уровень и захватываются акцептором Y. </a:t>
            </a:r>
          </a:p>
          <a:p>
            <a:pPr algn="just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конце концов, электроны доходят от Y до переносчика – НАДФ, и, взаимодействуя с ионами водорода, выделенными при фотолизе воды, образуют восстановленный НАДФН. НАДФ расшифровывается как – никотинамидадениндинуклеотидфосфат.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99197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" descr="https://static-interneturok.cdnvideo.ru/content/konspekt_image/70015/882c0810_1a29_0131_100d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4" y="181031"/>
            <a:ext cx="6990949" cy="541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01638" y="181031"/>
            <a:ext cx="4252512" cy="640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вышедших электронов в молекуле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П700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занимают электроны, полученные от фотосистемы II П680.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на свету электроны перемещаются от воды к фотосистемам II и I, и затем к НАДФ.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 однонаправленный поток электронов носит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нециклического потока электронов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образование АТФ, которое при этом происходит, носит название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нециклического </a:t>
            </a:r>
            <a:r>
              <a:rPr lang="ru-RU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фотофосфорилирования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в световой фазе образуются АТФ и восстановленный НАДФ, богатые энергией, и в качестве побочного продукта реакции выделяется кислород.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23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3417888" y="862894"/>
            <a:ext cx="8382000" cy="5638800"/>
          </a:xfrm>
          <a:prstGeom prst="flowChartAlternateProcess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22688" y="43651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>
                <a:solidFill>
                  <a:srgbClr val="CC0099"/>
                </a:solidFill>
                <a:latin typeface="Monotype Corsiva" pitchFamily="66" charset="0"/>
              </a:rPr>
              <a:t>    </a:t>
            </a:r>
            <a:r>
              <a:rPr lang="ru-RU" sz="6000" b="1">
                <a:solidFill>
                  <a:srgbClr val="660066"/>
                </a:solidFill>
                <a:latin typeface="Monotype Corsiva" pitchFamily="66" charset="0"/>
              </a:rPr>
              <a:t>Темновая  фаза</a:t>
            </a:r>
          </a:p>
        </p:txBody>
      </p:sp>
      <p:grpSp>
        <p:nvGrpSpPr>
          <p:cNvPr id="12292" name="Group 22"/>
          <p:cNvGrpSpPr>
            <a:grpSpLocks/>
          </p:cNvGrpSpPr>
          <p:nvPr/>
        </p:nvGrpSpPr>
        <p:grpSpPr bwMode="auto">
          <a:xfrm>
            <a:off x="3800475" y="2400302"/>
            <a:ext cx="2665412" cy="1658938"/>
            <a:chOff x="1207" y="1512"/>
            <a:chExt cx="1679" cy="1045"/>
          </a:xfrm>
        </p:grpSpPr>
        <p:sp>
          <p:nvSpPr>
            <p:cNvPr id="12311" name="Text Box 7"/>
            <p:cNvSpPr txBox="1">
              <a:spLocks noChangeArrowheads="1"/>
            </p:cNvSpPr>
            <p:nvPr/>
          </p:nvSpPr>
          <p:spPr bwMode="auto">
            <a:xfrm>
              <a:off x="1207" y="1512"/>
              <a:ext cx="16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 dirty="0">
                  <a:solidFill>
                    <a:srgbClr val="CC00FF"/>
                  </a:solidFill>
                  <a:latin typeface="Times New Roman" panose="02020603050405020304" pitchFamily="18" charset="0"/>
                </a:rPr>
                <a:t>НАДФ</a:t>
              </a:r>
              <a:r>
                <a:rPr lang="ru-RU" altLang="ru-RU" sz="2800" b="1" baseline="300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r>
                <a:rPr lang="ru-RU" altLang="ru-RU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Н</a:t>
              </a:r>
            </a:p>
          </p:txBody>
        </p:sp>
        <p:sp>
          <p:nvSpPr>
            <p:cNvPr id="12312" name="Text Box 8"/>
            <p:cNvSpPr txBox="1">
              <a:spLocks noChangeArrowheads="1"/>
            </p:cNvSpPr>
            <p:nvPr/>
          </p:nvSpPr>
          <p:spPr bwMode="auto">
            <a:xfrm>
              <a:off x="1303" y="2230"/>
              <a:ext cx="10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АТФ</a:t>
              </a:r>
            </a:p>
          </p:txBody>
        </p:sp>
      </p:grpSp>
      <p:grpSp>
        <p:nvGrpSpPr>
          <p:cNvPr id="12293" name="Group 23"/>
          <p:cNvGrpSpPr>
            <a:grpSpLocks/>
          </p:cNvGrpSpPr>
          <p:nvPr/>
        </p:nvGrpSpPr>
        <p:grpSpPr bwMode="auto">
          <a:xfrm>
            <a:off x="5849448" y="2594891"/>
            <a:ext cx="2232025" cy="2160588"/>
            <a:chOff x="1927" y="1480"/>
            <a:chExt cx="1406" cy="1361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1927" y="1480"/>
              <a:ext cx="1406" cy="1361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rgbClr val="CC00FF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 i="1">
                <a:solidFill>
                  <a:srgbClr val="336699"/>
                </a:solidFill>
                <a:latin typeface="Times New Roman" pitchFamily="18" charset="0"/>
              </a:endParaRPr>
            </a:p>
          </p:txBody>
        </p:sp>
        <p:sp>
          <p:nvSpPr>
            <p:cNvPr id="12310" name="Text Box 10"/>
            <p:cNvSpPr txBox="1">
              <a:spLocks noChangeArrowheads="1"/>
            </p:cNvSpPr>
            <p:nvPr/>
          </p:nvSpPr>
          <p:spPr bwMode="auto">
            <a:xfrm>
              <a:off x="1927" y="1661"/>
              <a:ext cx="1406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цикл Кальвина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3200" b="1" i="1">
                <a:solidFill>
                  <a:srgbClr val="CC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294" name="AutoShape 11"/>
          <p:cNvSpPr>
            <a:spLocks noChangeArrowheads="1"/>
          </p:cNvSpPr>
          <p:nvPr/>
        </p:nvSpPr>
        <p:spPr bwMode="auto">
          <a:xfrm rot="-145301">
            <a:off x="7550958" y="2078142"/>
            <a:ext cx="1728787" cy="576263"/>
          </a:xfrm>
          <a:prstGeom prst="curvedDownArrow">
            <a:avLst>
              <a:gd name="adj1" fmla="val 36500"/>
              <a:gd name="adj2" fmla="val 94889"/>
              <a:gd name="adj3" fmla="val 72764"/>
            </a:avLst>
          </a:prstGeom>
          <a:solidFill>
            <a:srgbClr val="FFCCFF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3366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8837216" y="2672644"/>
            <a:ext cx="2303462" cy="1009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rgbClr val="FF9900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i="1">
              <a:solidFill>
                <a:srgbClr val="336699"/>
              </a:solidFill>
              <a:latin typeface="Times New Roman" pitchFamily="18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9044782" y="2713081"/>
            <a:ext cx="20161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336699"/>
                </a:solidFill>
                <a:latin typeface="Times New Roman" panose="02020603050405020304" pitchFamily="18" charset="0"/>
              </a:rPr>
              <a:t>глюкоза </a:t>
            </a:r>
            <a:r>
              <a:rPr lang="ru-RU" altLang="ru-RU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С</a:t>
            </a:r>
            <a:r>
              <a:rPr lang="ru-RU" altLang="ru-RU" sz="3200" b="1" baseline="-25000" dirty="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Н</a:t>
            </a:r>
            <a:r>
              <a:rPr lang="ru-RU" altLang="ru-RU" sz="3200" b="1" baseline="-25000" dirty="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  <a:r>
              <a:rPr lang="ru-RU" altLang="ru-RU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ru-RU" sz="3200" b="1" baseline="-25000" dirty="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9223688" y="4423656"/>
            <a:ext cx="1722437" cy="668337"/>
          </a:xfrm>
          <a:prstGeom prst="accentBorderCallout1">
            <a:avLst>
              <a:gd name="adj1" fmla="val 17102"/>
              <a:gd name="adj2" fmla="val -4426"/>
              <a:gd name="adj3" fmla="val -77590"/>
              <a:gd name="adj4" fmla="val -56540"/>
            </a:avLst>
          </a:prstGeom>
          <a:solidFill>
            <a:srgbClr val="CCFF99"/>
          </a:solidFill>
          <a:ln w="57150">
            <a:solidFill>
              <a:srgbClr val="FF99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>
              <a:solidFill>
                <a:srgbClr val="336699"/>
              </a:solidFill>
              <a:latin typeface="Times New Roman" pitchFamily="18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4704067" y="4656464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СО</a:t>
            </a:r>
            <a:r>
              <a:rPr lang="ru-RU" altLang="ru-RU" sz="3200" b="1" baseline="-25000" dirty="0">
                <a:solidFill>
                  <a:srgbClr val="80008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9" name="Text Box 20"/>
          <p:cNvSpPr txBox="1">
            <a:spLocks noChangeArrowheads="1"/>
          </p:cNvSpPr>
          <p:nvPr/>
        </p:nvSpPr>
        <p:spPr bwMode="auto">
          <a:xfrm>
            <a:off x="9223688" y="4361014"/>
            <a:ext cx="179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>
                <a:solidFill>
                  <a:srgbClr val="336699"/>
                </a:solidFill>
                <a:latin typeface="Times New Roman" panose="02020603050405020304" pitchFamily="18" charset="0"/>
              </a:rPr>
              <a:t>крахмал</a:t>
            </a:r>
          </a:p>
        </p:txBody>
      </p:sp>
      <p:sp>
        <p:nvSpPr>
          <p:cNvPr id="12300" name="AutoShape 24"/>
          <p:cNvSpPr>
            <a:spLocks noChangeArrowheads="1"/>
          </p:cNvSpPr>
          <p:nvPr/>
        </p:nvSpPr>
        <p:spPr bwMode="auto">
          <a:xfrm rot="1808132">
            <a:off x="5194352" y="2964942"/>
            <a:ext cx="503238" cy="71438"/>
          </a:xfrm>
          <a:prstGeom prst="notchedRightArrow">
            <a:avLst>
              <a:gd name="adj1" fmla="val 50000"/>
              <a:gd name="adj2" fmla="val 17611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1" name="AutoShape 25"/>
          <p:cNvSpPr>
            <a:spLocks noChangeArrowheads="1"/>
          </p:cNvSpPr>
          <p:nvPr/>
        </p:nvSpPr>
        <p:spPr bwMode="auto">
          <a:xfrm rot="-865806">
            <a:off x="5025139" y="3651660"/>
            <a:ext cx="503238" cy="71437"/>
          </a:xfrm>
          <a:prstGeom prst="notchedRightArrow">
            <a:avLst>
              <a:gd name="adj1" fmla="val 50000"/>
              <a:gd name="adj2" fmla="val 176113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 rot="-3104767">
            <a:off x="5337791" y="4300876"/>
            <a:ext cx="503238" cy="71437"/>
          </a:xfrm>
          <a:prstGeom prst="notchedRightArrow">
            <a:avLst>
              <a:gd name="adj1" fmla="val 50000"/>
              <a:gd name="adj2" fmla="val 176113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3" name="WordArt 31"/>
          <p:cNvSpPr>
            <a:spLocks noChangeArrowheads="1" noChangeShapeType="1" noTextEdit="1"/>
          </p:cNvSpPr>
          <p:nvPr/>
        </p:nvSpPr>
        <p:spPr bwMode="auto">
          <a:xfrm>
            <a:off x="4727576" y="5334000"/>
            <a:ext cx="2511425" cy="457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kern="10" dirty="0">
                <a:ln w="19050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0000FF">
                    <a:alpha val="27843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углерода</a:t>
            </a:r>
          </a:p>
        </p:txBody>
      </p:sp>
      <p:sp>
        <p:nvSpPr>
          <p:cNvPr id="12305" name="TextBox 23"/>
          <p:cNvSpPr txBox="1">
            <a:spLocks noChangeArrowheads="1"/>
          </p:cNvSpPr>
          <p:nvPr/>
        </p:nvSpPr>
        <p:spPr bwMode="auto">
          <a:xfrm>
            <a:off x="3722688" y="1187943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FFFFFF"/>
                </a:solidFill>
                <a:latin typeface="Arial" panose="020B0604020202020204" pitchFamily="34" charset="0"/>
              </a:rPr>
              <a:t>Строма хлоропласт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130926" y="1079524"/>
            <a:ext cx="5257800" cy="6858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FFFFFF"/>
                </a:solidFill>
              </a:rPr>
              <a:t>тилакоид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8479" y="275490"/>
            <a:ext cx="2983047" cy="53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световая фаза протекает только на свету, то </a:t>
            </a:r>
            <a:r>
              <a:rPr lang="ru-RU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темновая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фаза не зависит от света.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Темновая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фаза протекает в строме хлоропластов, куда переносятся богатые энергией соединения, а именно АТФ и восстановленный НАДФ, кроме этого, туда же поступает углекислый газ в качестве источника углеводов, который берется из воздуха и поступает в растения через устьица.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5449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3514599" y="805216"/>
            <a:ext cx="8382000" cy="5638800"/>
          </a:xfrm>
          <a:prstGeom prst="flowChartAlternateProcess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5550" y="110331"/>
            <a:ext cx="77724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>
                <a:solidFill>
                  <a:srgbClr val="CC0099"/>
                </a:solidFill>
                <a:latin typeface="Monotype Corsiva" pitchFamily="66" charset="0"/>
              </a:rPr>
              <a:t>    </a:t>
            </a:r>
            <a:r>
              <a:rPr lang="ru-RU" sz="6000" b="1" dirty="0" err="1">
                <a:solidFill>
                  <a:srgbClr val="660066"/>
                </a:solidFill>
                <a:latin typeface="Monotype Corsiva" pitchFamily="66" charset="0"/>
              </a:rPr>
              <a:t>Темновая</a:t>
            </a:r>
            <a:r>
              <a:rPr lang="ru-RU" sz="6000" b="1" dirty="0">
                <a:solidFill>
                  <a:srgbClr val="660066"/>
                </a:solidFill>
                <a:latin typeface="Monotype Corsiva" pitchFamily="66" charset="0"/>
              </a:rPr>
              <a:t>  фаза</a:t>
            </a:r>
          </a:p>
        </p:txBody>
      </p:sp>
      <p:grpSp>
        <p:nvGrpSpPr>
          <p:cNvPr id="12292" name="Group 22"/>
          <p:cNvGrpSpPr>
            <a:grpSpLocks/>
          </p:cNvGrpSpPr>
          <p:nvPr/>
        </p:nvGrpSpPr>
        <p:grpSpPr bwMode="auto">
          <a:xfrm>
            <a:off x="4368177" y="2520140"/>
            <a:ext cx="2665412" cy="1527175"/>
            <a:chOff x="204" y="1616"/>
            <a:chExt cx="1679" cy="962"/>
          </a:xfrm>
        </p:grpSpPr>
        <p:sp>
          <p:nvSpPr>
            <p:cNvPr id="12311" name="Text Box 7"/>
            <p:cNvSpPr txBox="1">
              <a:spLocks noChangeArrowheads="1"/>
            </p:cNvSpPr>
            <p:nvPr/>
          </p:nvSpPr>
          <p:spPr bwMode="auto">
            <a:xfrm>
              <a:off x="204" y="1616"/>
              <a:ext cx="16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НАДФ</a:t>
              </a:r>
              <a:r>
                <a:rPr lang="ru-RU" altLang="ru-RU" sz="2800" b="1" baseline="30000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r>
                <a:rPr lang="ru-RU" altLang="ru-RU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Н</a:t>
              </a:r>
            </a:p>
          </p:txBody>
        </p:sp>
        <p:sp>
          <p:nvSpPr>
            <p:cNvPr id="12312" name="Text Box 8"/>
            <p:cNvSpPr txBox="1">
              <a:spLocks noChangeArrowheads="1"/>
            </p:cNvSpPr>
            <p:nvPr/>
          </p:nvSpPr>
          <p:spPr bwMode="auto">
            <a:xfrm>
              <a:off x="521" y="2251"/>
              <a:ext cx="10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АТФ</a:t>
              </a:r>
            </a:p>
          </p:txBody>
        </p:sp>
      </p:grpSp>
      <p:grpSp>
        <p:nvGrpSpPr>
          <p:cNvPr id="12293" name="Group 23"/>
          <p:cNvGrpSpPr>
            <a:grpSpLocks/>
          </p:cNvGrpSpPr>
          <p:nvPr/>
        </p:nvGrpSpPr>
        <p:grpSpPr bwMode="auto">
          <a:xfrm>
            <a:off x="6699755" y="2660558"/>
            <a:ext cx="2232025" cy="2160588"/>
            <a:chOff x="1927" y="1480"/>
            <a:chExt cx="1406" cy="1361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1927" y="1480"/>
              <a:ext cx="1406" cy="1361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rgbClr val="CC00FF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 i="1">
                <a:solidFill>
                  <a:srgbClr val="336699"/>
                </a:solidFill>
                <a:latin typeface="Times New Roman" pitchFamily="18" charset="0"/>
              </a:endParaRPr>
            </a:p>
          </p:txBody>
        </p:sp>
        <p:sp>
          <p:nvSpPr>
            <p:cNvPr id="12310" name="Text Box 10"/>
            <p:cNvSpPr txBox="1">
              <a:spLocks noChangeArrowheads="1"/>
            </p:cNvSpPr>
            <p:nvPr/>
          </p:nvSpPr>
          <p:spPr bwMode="auto">
            <a:xfrm>
              <a:off x="1927" y="1661"/>
              <a:ext cx="1406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800" b="1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цикл Кальвина</a:t>
              </a: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3200" b="1" i="1">
                <a:solidFill>
                  <a:srgbClr val="CC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294" name="AutoShape 11"/>
          <p:cNvSpPr>
            <a:spLocks noChangeArrowheads="1"/>
          </p:cNvSpPr>
          <p:nvPr/>
        </p:nvSpPr>
        <p:spPr bwMode="auto">
          <a:xfrm rot="-145301">
            <a:off x="8241905" y="2098923"/>
            <a:ext cx="1728787" cy="576263"/>
          </a:xfrm>
          <a:prstGeom prst="curvedDownArrow">
            <a:avLst>
              <a:gd name="adj1" fmla="val 36500"/>
              <a:gd name="adj2" fmla="val 94889"/>
              <a:gd name="adj3" fmla="val 72764"/>
            </a:avLst>
          </a:prstGeom>
          <a:solidFill>
            <a:srgbClr val="FFCCFF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3366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9441304" y="2685310"/>
            <a:ext cx="2303462" cy="1009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rgbClr val="FF9900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i="1">
              <a:solidFill>
                <a:srgbClr val="336699"/>
              </a:solidFill>
              <a:latin typeface="Times New Roman" pitchFamily="18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9695657" y="2595544"/>
            <a:ext cx="20161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6699"/>
                </a:solidFill>
                <a:latin typeface="Times New Roman" panose="02020603050405020304" pitchFamily="18" charset="0"/>
              </a:rPr>
              <a:t>глюкоза </a:t>
            </a:r>
            <a:r>
              <a:rPr lang="ru-RU" altLang="ru-RU" sz="3200" b="1">
                <a:solidFill>
                  <a:srgbClr val="FF3300"/>
                </a:solidFill>
                <a:latin typeface="Times New Roman" panose="02020603050405020304" pitchFamily="18" charset="0"/>
              </a:rPr>
              <a:t>С</a:t>
            </a:r>
            <a:r>
              <a:rPr lang="ru-RU" altLang="ru-RU" sz="3200" b="1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  <a:r>
              <a:rPr lang="ru-RU" altLang="ru-RU" sz="3200" b="1">
                <a:solidFill>
                  <a:srgbClr val="FF3300"/>
                </a:solidFill>
                <a:latin typeface="Times New Roman" panose="02020603050405020304" pitchFamily="18" charset="0"/>
              </a:rPr>
              <a:t>Н</a:t>
            </a:r>
            <a:r>
              <a:rPr lang="ru-RU" altLang="ru-RU" sz="3200" b="1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  <a:r>
              <a:rPr lang="ru-RU" altLang="ru-RU" sz="3200" b="1">
                <a:solidFill>
                  <a:srgbClr val="FF33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ru-RU" sz="3200" b="1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9842499" y="4437063"/>
            <a:ext cx="1722437" cy="668337"/>
          </a:xfrm>
          <a:prstGeom prst="accentBorderCallout1">
            <a:avLst>
              <a:gd name="adj1" fmla="val 17102"/>
              <a:gd name="adj2" fmla="val -4426"/>
              <a:gd name="adj3" fmla="val -57809"/>
              <a:gd name="adj4" fmla="val -54621"/>
            </a:avLst>
          </a:prstGeom>
          <a:solidFill>
            <a:srgbClr val="CCFF99"/>
          </a:solidFill>
          <a:ln w="57150">
            <a:solidFill>
              <a:srgbClr val="FF99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>
              <a:solidFill>
                <a:srgbClr val="336699"/>
              </a:solidFill>
              <a:latin typeface="Times New Roman" pitchFamily="18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3733801" y="48768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800080"/>
                </a:solidFill>
                <a:latin typeface="Times New Roman" panose="02020603050405020304" pitchFamily="18" charset="0"/>
              </a:rPr>
              <a:t>СО</a:t>
            </a:r>
            <a:r>
              <a:rPr lang="ru-RU" altLang="ru-RU" sz="3200" b="1" baseline="-25000">
                <a:solidFill>
                  <a:srgbClr val="80008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9" name="Text Box 20"/>
          <p:cNvSpPr txBox="1">
            <a:spLocks noChangeArrowheads="1"/>
          </p:cNvSpPr>
          <p:nvPr/>
        </p:nvSpPr>
        <p:spPr bwMode="auto">
          <a:xfrm>
            <a:off x="9804400" y="4522789"/>
            <a:ext cx="179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336699"/>
                </a:solidFill>
                <a:latin typeface="Times New Roman" panose="02020603050405020304" pitchFamily="18" charset="0"/>
              </a:rPr>
              <a:t>крахмал</a:t>
            </a:r>
          </a:p>
        </p:txBody>
      </p:sp>
      <p:sp>
        <p:nvSpPr>
          <p:cNvPr id="12300" name="AutoShape 24"/>
          <p:cNvSpPr>
            <a:spLocks noChangeArrowheads="1"/>
          </p:cNvSpPr>
          <p:nvPr/>
        </p:nvSpPr>
        <p:spPr bwMode="auto">
          <a:xfrm rot="1808132">
            <a:off x="6066197" y="2877448"/>
            <a:ext cx="503238" cy="71438"/>
          </a:xfrm>
          <a:prstGeom prst="notchedRightArrow">
            <a:avLst>
              <a:gd name="adj1" fmla="val 50000"/>
              <a:gd name="adj2" fmla="val 17611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1" name="AutoShape 25"/>
          <p:cNvSpPr>
            <a:spLocks noChangeArrowheads="1"/>
          </p:cNvSpPr>
          <p:nvPr/>
        </p:nvSpPr>
        <p:spPr bwMode="auto">
          <a:xfrm rot="-865806">
            <a:off x="5974419" y="3686193"/>
            <a:ext cx="503238" cy="71437"/>
          </a:xfrm>
          <a:prstGeom prst="notchedRightArrow">
            <a:avLst>
              <a:gd name="adj1" fmla="val 50000"/>
              <a:gd name="adj2" fmla="val 176113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 rot="-3104767">
            <a:off x="6202363" y="4504815"/>
            <a:ext cx="503238" cy="71437"/>
          </a:xfrm>
          <a:prstGeom prst="notchedRightArrow">
            <a:avLst>
              <a:gd name="adj1" fmla="val 50000"/>
              <a:gd name="adj2" fmla="val 176113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i="1">
              <a:solidFill>
                <a:srgbClr val="FF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3" name="WordArt 31"/>
          <p:cNvSpPr>
            <a:spLocks noChangeArrowheads="1" noChangeShapeType="1" noTextEdit="1"/>
          </p:cNvSpPr>
          <p:nvPr/>
        </p:nvSpPr>
        <p:spPr bwMode="auto">
          <a:xfrm>
            <a:off x="4727576" y="5334000"/>
            <a:ext cx="2511425" cy="457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kern="10">
                <a:ln w="19050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0000FF">
                    <a:alpha val="27843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углерода</a:t>
            </a:r>
          </a:p>
        </p:txBody>
      </p:sp>
      <p:grpSp>
        <p:nvGrpSpPr>
          <p:cNvPr id="12304" name="Group 43"/>
          <p:cNvGrpSpPr>
            <a:grpSpLocks/>
          </p:cNvGrpSpPr>
          <p:nvPr/>
        </p:nvGrpSpPr>
        <p:grpSpPr bwMode="auto">
          <a:xfrm>
            <a:off x="4005550" y="5770873"/>
            <a:ext cx="7688263" cy="726239"/>
            <a:chOff x="521" y="3430"/>
            <a:chExt cx="4843" cy="680"/>
          </a:xfrm>
        </p:grpSpPr>
        <p:sp>
          <p:nvSpPr>
            <p:cNvPr id="12307" name="AutoShape 36"/>
            <p:cNvSpPr>
              <a:spLocks noChangeArrowheads="1"/>
            </p:cNvSpPr>
            <p:nvPr/>
          </p:nvSpPr>
          <p:spPr bwMode="auto">
            <a:xfrm>
              <a:off x="521" y="3566"/>
              <a:ext cx="4763" cy="54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2800" i="1">
                <a:solidFill>
                  <a:srgbClr val="3366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601" y="3430"/>
              <a:ext cx="4763" cy="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6СО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+ 6Н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О 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→ 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Н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12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О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+ 6О</a:t>
              </a:r>
              <a:r>
                <a:rPr lang="ru-RU" sz="4000" b="1" baseline="-25000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ru-RU" sz="4000" b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↑</a:t>
              </a:r>
            </a:p>
          </p:txBody>
        </p:sp>
      </p:grpSp>
      <p:sp>
        <p:nvSpPr>
          <p:cNvPr id="12305" name="TextBox 23"/>
          <p:cNvSpPr txBox="1">
            <a:spLocks noChangeArrowheads="1"/>
          </p:cNvSpPr>
          <p:nvPr/>
        </p:nvSpPr>
        <p:spPr bwMode="auto">
          <a:xfrm>
            <a:off x="4327526" y="1164893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FFFFFF"/>
                </a:solidFill>
                <a:latin typeface="Arial" panose="020B0604020202020204" pitchFamily="34" charset="0"/>
              </a:rPr>
              <a:t>Строма хлоропласт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453982" y="1079524"/>
            <a:ext cx="5257800" cy="6858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 err="1">
                <a:solidFill>
                  <a:srgbClr val="FFFFFF"/>
                </a:solidFill>
              </a:rPr>
              <a:t>тилакоид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982" y="390035"/>
            <a:ext cx="2971800" cy="523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500"/>
              </a:spcBef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реакциях темновой фазы углекислый газ восстанавливается до глюкозы с помощью энергии, запасенной молекулами АТФ и НАДФ.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500"/>
              </a:spcBef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Превращение углекислого газа в глюкозу в ходе темновой фазы фотосинтеза получило название цикла Кальвина – по имени его первооткрывателя.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7374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7717" y="273383"/>
            <a:ext cx="7371826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Заполнить таблицу «Характеристика фотосинтеза»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82278"/>
              </p:ext>
            </p:extLst>
          </p:nvPr>
        </p:nvGraphicFramePr>
        <p:xfrm>
          <a:off x="642651" y="1114032"/>
          <a:ext cx="10972800" cy="2691384"/>
        </p:xfrm>
        <a:graphic>
          <a:graphicData uri="http://schemas.openxmlformats.org/drawingml/2006/table">
            <a:tbl>
              <a:tblPr firstRow="1" firstCol="1" bandRow="1"/>
              <a:tblGrid>
                <a:gridCol w="3657600"/>
                <a:gridCol w="3657600"/>
                <a:gridCol w="3657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Фазы фотосинтеза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Процессы, происходящие в этой фазе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процессов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Световая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Темновая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77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783" y="206276"/>
            <a:ext cx="1150528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темы: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Энергия используется для различных химических реакций, протекающих в клетке. Одни организмы используют энергию солнечного света для биохимических процессов – это растения, а другие используют энергию химических связей в веществах, получаемых в процессе питания – это животные организмы. Вещества из пищи извлекаются с помощью расщепления или биологического окисления в процессе клеточного дыхания.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Клеточное дыхание – это биохимический процесс в клетке, протекающий в присутствии ферментов, в результате которого выделяется вода и углекислый газ, энергия запасается в виде макроэргических связей в молекуле АТФ. Если этот процесс протекает в присутствии кислорода, то он носит название «аэробный». Если он проходит без кислорода – «анаэробный».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медицины важен не только метаболизм глюкозы, но так же фруктозы и галактозы. Особенно важна в медицине способность к образованию АТФ в отсутствии кислорода. Это позволяет поддерживать интенсивную работу скелетной мышцы в условиях недостаточной эффективности аэробного окисления. Ткани с повышенной гликолитической активностью способны сохранять активность в периоды кислородного голодания.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сердечной мышце возможности осуществления гликолиза ограничены. Она тяжело переносит нарушение кровоснабжения, что может привести к ишемии.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41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7790" y="289540"/>
            <a:ext cx="7051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Просмотр фильма «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Солнце, жизнь и хлорофилл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5306" y="1264565"/>
            <a:ext cx="1113070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Письменно ответить на вопросы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Какова роль фотосинтеза?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Как Вы думаете, почему Клементий Аркадьевич Тимирязев считал, что растениям в нашей жизни принадлежит космическая роль?</a:t>
            </a:r>
          </a:p>
        </p:txBody>
      </p:sp>
    </p:spTree>
    <p:extLst>
      <p:ext uri="{BB962C8B-B14F-4D97-AF65-F5344CB8AC3E}">
        <p14:creationId xmlns:p14="http://schemas.microsoft.com/office/powerpoint/2010/main" val="230425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0350" y="317450"/>
            <a:ext cx="8028929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«Автотрофное питание. Хемосинтез»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1692" y="1038712"/>
            <a:ext cx="1088466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Письменно ответить на вопросы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хе­мот­ро­фы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от­ли­ча­ют­ся от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фо­то­тро­фов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247" y="258746"/>
            <a:ext cx="10774497" cy="2600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Как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ду­ма­е­те, можно ли, рас­смот­рев един­ствен­ную клет­ку мно­го­кле­точ­но­го ор­га­низ­ма, опре­де­лить его тип пи­та­ния?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333" y="311009"/>
            <a:ext cx="959569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Обеспечение клеток энергией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06375"/>
              </p:ext>
            </p:extLst>
          </p:nvPr>
        </p:nvGraphicFramePr>
        <p:xfrm>
          <a:off x="697734" y="1562009"/>
          <a:ext cx="10972800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3092068"/>
                <a:gridCol w="2192357"/>
                <a:gridCol w="1927952"/>
                <a:gridCol w="1960884"/>
                <a:gridCol w="179953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катаболизма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прохождения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Конечные 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Бескислородный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Кислородный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77611" y="1050226"/>
            <a:ext cx="7613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Заполнить таблицу «Этапы энергетического обмена»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96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9037" y="415894"/>
            <a:ext cx="11262910" cy="423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Письменно ответить на вопросы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spcAft>
                <a:spcPts val="0"/>
              </a:spcAft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такое био­ло­ги­че­ское окис­ле­ние и его этапы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такое гли­ко­лиз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чем сход­ство и раз­ли­чие спир­то­во­го и мо­лоч­но­кис­ло­го бро­же­ния?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>
              <a:spcAft>
                <a:spcPts val="0"/>
              </a:spcAft>
              <a:buAutoNum type="arabicPeriod"/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3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74719"/>
              </p:ext>
            </p:extLst>
          </p:nvPr>
        </p:nvGraphicFramePr>
        <p:xfrm>
          <a:off x="1055464" y="534104"/>
          <a:ext cx="10380043" cy="1221931"/>
        </p:xfrm>
        <a:graphic>
          <a:graphicData uri="http://schemas.openxmlformats.org/drawingml/2006/table">
            <a:tbl>
              <a:tblPr/>
              <a:tblGrid>
                <a:gridCol w="10380043"/>
              </a:tblGrid>
              <a:tr h="0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3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Домашнее задание.</a:t>
                      </a:r>
                    </a:p>
                    <a:p>
                      <a:pPr marL="6858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Подготовить </a:t>
                      </a: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тему: </a:t>
                      </a: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Биосинтез </a:t>
                      </a:r>
                      <a:r>
                        <a:rPr lang="ru-RU" sz="3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белка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53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018" y="142634"/>
            <a:ext cx="114612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Учебная цель: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продолжить формирование знаний о метаболизме, раскрыв сущность энергетического обмена – катаболизма. Ознакомить обучающихся с характерными особенностями трех этапов энергетического обмена; продолжить углубление знаний, обучающихся о способах питания в органическом мире через изучение процессов фотосинтеза и хемосинтеза. Способствовать патриотическому воспитанию через формирование уважительного отношения к труду отечественных ученых, на примере научной деятельности К.А. Тимирязева.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Способствовать развитию умений, обучающихся обобщать полученные знания и проводить анализ полученной информации, через сравнение энергетического и пластического обмена, фотосинтеза и хемосинтеза.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6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952" y="370317"/>
            <a:ext cx="11273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исходного уровня знаний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научно называется  процесс обмена веществ?            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ассимиляции веществ?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диссимиляции?      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фотосинтез?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стадии фотосинтеза?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фотосинтеза.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Кем открыт процесс фотосинтеза?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хемосинтез?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энергетического обмена.   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0963"/>
            <a:ext cx="6096000" cy="4554537"/>
          </a:xfrm>
        </p:spPr>
      </p:pic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1781175" y="152401"/>
            <a:ext cx="8629650" cy="1571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spc="720"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81188" y="5058014"/>
            <a:ext cx="8786812" cy="147002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Фотосинтез- процесс образования </a:t>
            </a:r>
            <a:r>
              <a:rPr lang="ru-RU" sz="2800" b="1" u="sng" dirty="0">
                <a:solidFill>
                  <a:srgbClr val="006600"/>
                </a:solidFill>
              </a:rPr>
              <a:t>органических веществ</a:t>
            </a:r>
            <a:r>
              <a:rPr lang="ru-RU" sz="2800" b="1" dirty="0">
                <a:solidFill>
                  <a:srgbClr val="FF0000"/>
                </a:solidFill>
              </a:rPr>
              <a:t> из воды и углекислого газа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в хлоропластах на свету.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3881439" y="1857376"/>
            <a:ext cx="128587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466902" y="240536"/>
            <a:ext cx="5376232" cy="325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Солнце было и остается неисчерпаемым источником энергии для нашей планеты. Важнейшим ароморфозом архейской эры было возникновение фотосинтеза, процесса, с помощью которого некоторые живые организмы научились синтезировать органические вещества с использованием солнечного света в качестве основного источника энергии.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921" y="210954"/>
            <a:ext cx="5413405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«Автотрофное питание. Фотосинтез» </a:t>
            </a:r>
            <a:endParaRPr lang="ru-RU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84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24125" y="5500689"/>
            <a:ext cx="2928938" cy="790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b="1" i="1" smtClean="0">
                <a:solidFill>
                  <a:srgbClr val="006600"/>
                </a:solidFill>
              </a:rPr>
              <a:t>Хлоропласт</a:t>
            </a:r>
            <a:endParaRPr lang="ru-RU" altLang="ru-RU" sz="2400" i="1">
              <a:solidFill>
                <a:srgbClr val="FFFF00"/>
              </a:solidFill>
            </a:endParaRPr>
          </a:p>
        </p:txBody>
      </p:sp>
      <p:pic>
        <p:nvPicPr>
          <p:cNvPr id="7171" name="Picture 6" descr="хлоропла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4191000"/>
            <a:ext cx="3959225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953000" y="1143001"/>
            <a:ext cx="5500688" cy="1470025"/>
          </a:xfrm>
          <a:prstGeom prst="rect">
            <a:avLst/>
          </a:prstGeom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600" dirty="0">
              <a:solidFill>
                <a:srgbClr val="006600"/>
              </a:solidFill>
            </a:endParaRPr>
          </a:p>
        </p:txBody>
      </p:sp>
      <p:pic>
        <p:nvPicPr>
          <p:cNvPr id="7173" name="Picture 2" descr="G:\Живые клетки урок 5 класс\О клетке\Клет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1" r="5469" b="59375"/>
          <a:stretch>
            <a:fillRect/>
          </a:stretch>
        </p:blipFill>
        <p:spPr bwMode="auto">
          <a:xfrm>
            <a:off x="1952625" y="285751"/>
            <a:ext cx="28575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Line 12"/>
          <p:cNvSpPr>
            <a:spLocks noChangeShapeType="1"/>
          </p:cNvSpPr>
          <p:nvPr/>
        </p:nvSpPr>
        <p:spPr bwMode="auto">
          <a:xfrm flipH="1" flipV="1">
            <a:off x="2452688" y="3000375"/>
            <a:ext cx="1428750" cy="26431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 flipV="1">
            <a:off x="5167314" y="5429251"/>
            <a:ext cx="1285875" cy="2143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38995" y="496312"/>
            <a:ext cx="54897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Хлорофилл у высших растений сосредоточен в хлоропластах, а основным органом фотосинтеза у высших растений является лист. </a:t>
            </a:r>
            <a:endParaRPr lang="ru-RU" sz="4000" kern="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06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https://static-interneturok.cdnvideo.ru/content/konspekt_image/70009/81e15e10_1a29_0131_1007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51" y="147982"/>
            <a:ext cx="5969554" cy="447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48647" y="5170013"/>
            <a:ext cx="3408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Спектр поглощаемого хлорофиллом света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62659" y="784070"/>
            <a:ext cx="48474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Хлорофилл поглощает, главным образом, красный и синий свет. Зеленый свет они отражают, и поэтому придают растениям характерную зеленую окраску, если только её не маскируют другие пигменты. </a:t>
            </a:r>
          </a:p>
          <a:p>
            <a:pPr algn="ctr"/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несколько форм молекул хлорофилла, различающиеся по длине волны улавливаемого света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720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https://static-interneturok.cdnvideo.ru/content/konspekt_image/70010/82e2bfb0_1a29_0131_1008_22000aa81b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25" y="1029332"/>
            <a:ext cx="6010447" cy="436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02167" y="306434"/>
            <a:ext cx="450296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Строение </a:t>
            </a:r>
            <a:r>
              <a:rPr lang="ru-RU" sz="3200" b="1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хлоропласта.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87239" y="238295"/>
            <a:ext cx="52513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Структурной и функциональной единицей хлоропластов являются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тилакоиды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плоские мембранные мешочки, уложенные в стопки (граны)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87239" y="1561734"/>
            <a:ext cx="4913522" cy="500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Отдельные граны соединены друг с другом </a:t>
            </a:r>
            <a:r>
              <a:rPr lang="ru-RU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ламеллами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мембранах тилакоидов расположены особые комплексы, в которые входит молекула хлорофилла, а также молекула переносчиков электронов – </a:t>
            </a:r>
            <a:r>
              <a:rPr lang="ru-RU" b="1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цитохромов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Мембранная система – это то место, где протекают световые реакции фотосинтеза.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Строма хлоропластов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своему строению напоминает гель – здесь протекают темновые реакции.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Избыток углеводов, образовавшихся в процессе фотосинтеза, запасается в виде зерен крахмала.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5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2494" y="273383"/>
            <a:ext cx="6147709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0" u="none" strike="noStrike" dirty="0" smtClean="0">
                <a:solidFill>
                  <a:srgbClr val="346BA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мотреть в видеоуроке"/>
              </a:rPr>
              <a:t>Фотосинтетические пигменты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Рисунок 4" descr="https://static-interneturok.cdnvideo.ru/content/konspekt_image/70011/83d5daf0_1a29_0131_1009_22000aa81b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68" y="1084415"/>
            <a:ext cx="5556207" cy="41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2327" y="1084415"/>
            <a:ext cx="5706737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Фотосинтетические пигменты бывают двух типов: </a:t>
            </a:r>
          </a:p>
          <a:p>
            <a:pPr marL="285750" indent="-28575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Главные</a:t>
            </a:r>
          </a:p>
          <a:p>
            <a:pPr marL="285750" indent="-28575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спомогательные.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Пигменты второго типа передают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испускаемые ими электроны главному пигменту.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Электроны, испускаемые главным пигментом, непосредственно доставляют энергию для реакции фотосинтеза. </a:t>
            </a:r>
          </a:p>
          <a:p>
            <a:pPr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ловцами световых частиц являются две формы хлорофилла, которые обозначают как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П700 и П680 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 – пигмент, 680 – 700 это максимум поглощения в </a:t>
            </a:r>
            <a:r>
              <a:rPr lang="ru-RU" sz="20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Другие пигменты выполняют вспомогательную роль.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45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3.2|4.7|5.2|1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3.2|4.7|5.2|11.5"/>
</p:tagLst>
</file>

<file path=ppt/theme/theme1.xml><?xml version="1.0" encoding="utf-8"?>
<a:theme xmlns:a="http://schemas.openxmlformats.org/drawingml/2006/main" name="1_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1293</Words>
  <Application>Microsoft Office PowerPoint</Application>
  <PresentationFormat>Широкоэкранный</PresentationFormat>
  <Paragraphs>120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Monotype Corsiva</vt:lpstr>
      <vt:lpstr>Times New Roman</vt:lpstr>
      <vt:lpstr>1_4-5</vt:lpstr>
      <vt:lpstr>Обеспечение клеток энергией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Темновая  фаза</vt:lpstr>
      <vt:lpstr>    Темновая  фаза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клеток энергией</dc:title>
  <dc:creator>Ключников Кирилл Александрович</dc:creator>
  <cp:lastModifiedBy>Донгузова Елена Евгеньевна</cp:lastModifiedBy>
  <cp:revision>13</cp:revision>
  <dcterms:created xsi:type="dcterms:W3CDTF">2018-11-29T03:29:22Z</dcterms:created>
  <dcterms:modified xsi:type="dcterms:W3CDTF">2020-11-01T09:32:26Z</dcterms:modified>
</cp:coreProperties>
</file>