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ФЕДЕРАЛЬНОЕ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ГОСУДАРСТВЕННОЕ БЮДЖЕТНОЕ ОБРАЗОВАТЕЛЬНОЕ УЧРЕЖДЕНИЕ ВЫСШЕГО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ОБРАЗОВАНИЯ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«КРАСНОЯРСКИЙ ГОСУДАРСТВЕННЫЙ МЕДИЦИНСКИЙ УНИВЕРСИТЕТ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ИМЕНИ ПРОФЕССОРА В.Ф. ВОЙНО-ЯСЕНЕЦКОГО»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МИНИСТЕРСТВА ЗДРАВООХРАНЕНИЯ РОССИЙСКОЙ ФЕДЕРАЦИИ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ФАРМАЦЕВТИЧЕСКИЙ КОЛЛЕДЖ</a:t>
            </a:r>
            <a:r>
              <a:rPr lang="ru-RU" sz="1400" b="1" dirty="0">
                <a:latin typeface="Calibri" pitchFamily="34" charset="0"/>
              </a:rPr>
              <a:t/>
            </a:r>
            <a:br>
              <a:rPr lang="ru-RU" sz="1400" b="1" dirty="0">
                <a:latin typeface="Calibri" pitchFamily="34" charset="0"/>
              </a:rPr>
            </a:br>
            <a:endParaRPr lang="ru-RU" sz="14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43204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Лекция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№7</a:t>
            </a:r>
          </a:p>
          <a:p>
            <a:pPr algn="ctr"/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«Обследование гинекологических больных. Нарушения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менструального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цикла»</a:t>
            </a:r>
          </a:p>
          <a:p>
            <a:pPr algn="ctr"/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для обучающихся по специальности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34.02.01– Сестринское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дело</a:t>
            </a:r>
          </a:p>
          <a:p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 err="1" smtClean="0">
                <a:solidFill>
                  <a:schemeClr val="tx1"/>
                </a:solidFill>
                <a:latin typeface="Calibri" pitchFamily="34" charset="0"/>
              </a:rPr>
              <a:t>Ерушина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 Т.Е.</a:t>
            </a:r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Красноярск 2022</a:t>
            </a:r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5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Менструальная </a:t>
            </a:r>
            <a:r>
              <a:rPr lang="ru-RU" b="1" dirty="0" smtClean="0"/>
              <a:t>функция: </a:t>
            </a:r>
            <a:r>
              <a:rPr lang="ru-RU" dirty="0" smtClean="0"/>
              <a:t>время </a:t>
            </a:r>
            <a:r>
              <a:rPr lang="ru-RU" dirty="0"/>
              <a:t>наступления </a:t>
            </a:r>
            <a:r>
              <a:rPr lang="ru-RU" dirty="0" err="1"/>
              <a:t>менархе</a:t>
            </a:r>
            <a:r>
              <a:rPr lang="ru-RU" dirty="0"/>
              <a:t>, </a:t>
            </a:r>
            <a:r>
              <a:rPr lang="ru-RU" dirty="0" smtClean="0"/>
              <a:t>ритмичность, продолжительность </a:t>
            </a:r>
            <a:r>
              <a:rPr lang="ru-RU" dirty="0"/>
              <a:t>менструации, </a:t>
            </a:r>
            <a:r>
              <a:rPr lang="ru-RU" dirty="0" smtClean="0"/>
              <a:t>количество теряемой </a:t>
            </a:r>
            <a:r>
              <a:rPr lang="ru-RU" dirty="0"/>
              <a:t>крови, дата последней </a:t>
            </a:r>
            <a:r>
              <a:rPr lang="ru-RU" dirty="0" smtClean="0"/>
              <a:t>менструации, изменился </a:t>
            </a:r>
            <a:r>
              <a:rPr lang="ru-RU" dirty="0"/>
              <a:t>ли характер менструального </a:t>
            </a:r>
            <a:r>
              <a:rPr lang="ru-RU" dirty="0" smtClean="0"/>
              <a:t>цикла после </a:t>
            </a:r>
            <a:r>
              <a:rPr lang="ru-RU" dirty="0"/>
              <a:t>начала половой жизни, родов и т. д.</a:t>
            </a:r>
          </a:p>
          <a:p>
            <a:r>
              <a:rPr lang="ru-RU" dirty="0"/>
              <a:t> </a:t>
            </a:r>
            <a:r>
              <a:rPr lang="ru-RU" b="1" dirty="0"/>
              <a:t>Половая функция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/>
              <a:t>начало половой жизни, либидо и </a:t>
            </a:r>
            <a:r>
              <a:rPr lang="ru-RU" dirty="0" smtClean="0"/>
              <a:t>чувство удовлетворения </a:t>
            </a:r>
            <a:r>
              <a:rPr lang="ru-RU" dirty="0"/>
              <a:t>(оргазм), затруднение </a:t>
            </a:r>
            <a:r>
              <a:rPr lang="ru-RU" dirty="0" smtClean="0"/>
              <a:t>или невозможность </a:t>
            </a:r>
            <a:r>
              <a:rPr lang="ru-RU" dirty="0"/>
              <a:t>полового акта.</a:t>
            </a:r>
          </a:p>
        </p:txBody>
      </p:sp>
    </p:spTree>
    <p:extLst>
      <p:ext uri="{BB962C8B-B14F-4D97-AF65-F5344CB8AC3E}">
        <p14:creationId xmlns:p14="http://schemas.microsoft.com/office/powerpoint/2010/main" val="312914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Детородная функция: </a:t>
            </a:r>
            <a:r>
              <a:rPr lang="ru-RU" dirty="0"/>
              <a:t>время наступления </a:t>
            </a:r>
            <a:r>
              <a:rPr lang="ru-RU" dirty="0" smtClean="0"/>
              <a:t>беременности</a:t>
            </a:r>
            <a:r>
              <a:rPr lang="ru-RU" dirty="0"/>
              <a:t>, после начала регулярной </a:t>
            </a:r>
            <a:r>
              <a:rPr lang="ru-RU" dirty="0" smtClean="0"/>
              <a:t>половой </a:t>
            </a:r>
            <a:r>
              <a:rPr lang="ru-RU" dirty="0"/>
              <a:t>жизни без применения </a:t>
            </a:r>
            <a:r>
              <a:rPr lang="ru-RU" dirty="0" smtClean="0"/>
              <a:t>противозачаточных </a:t>
            </a:r>
            <a:r>
              <a:rPr lang="ru-RU" dirty="0"/>
              <a:t>средств, количество </a:t>
            </a:r>
            <a:r>
              <a:rPr lang="ru-RU" dirty="0" smtClean="0"/>
              <a:t>беременностей</a:t>
            </a:r>
            <a:r>
              <a:rPr lang="ru-RU" dirty="0"/>
              <a:t>, их течение, исходы, </a:t>
            </a:r>
            <a:r>
              <a:rPr lang="ru-RU" dirty="0" smtClean="0"/>
              <a:t>осложнения. </a:t>
            </a:r>
            <a:r>
              <a:rPr lang="ru-RU" dirty="0"/>
              <a:t>Здоровье детей при </a:t>
            </a:r>
            <a:r>
              <a:rPr lang="ru-RU" dirty="0" smtClean="0"/>
              <a:t>рождении </a:t>
            </a:r>
            <a:r>
              <a:rPr lang="ru-RU" dirty="0"/>
              <a:t>и дальнейшее их развитие.</a:t>
            </a:r>
          </a:p>
          <a:p>
            <a:r>
              <a:rPr lang="ru-RU" b="1" dirty="0"/>
              <a:t>Секреторная функция</a:t>
            </a:r>
            <a:r>
              <a:rPr lang="ru-RU" dirty="0"/>
              <a:t>: </a:t>
            </a:r>
            <a:r>
              <a:rPr lang="ru-RU" dirty="0" smtClean="0"/>
              <a:t>характер выделений</a:t>
            </a:r>
            <a:r>
              <a:rPr lang="ru-RU" dirty="0"/>
              <a:t>, их количество, цвет, запах.</a:t>
            </a:r>
          </a:p>
        </p:txBody>
      </p:sp>
    </p:spTree>
    <p:extLst>
      <p:ext uri="{BB962C8B-B14F-4D97-AF65-F5344CB8AC3E}">
        <p14:creationId xmlns:p14="http://schemas.microsoft.com/office/powerpoint/2010/main" val="56480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Общий осмотр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Тип </a:t>
            </a:r>
            <a:r>
              <a:rPr lang="ru-RU" b="1" dirty="0"/>
              <a:t>телосложения:</a:t>
            </a:r>
          </a:p>
          <a:p>
            <a:pPr marL="114300" indent="0">
              <a:buNone/>
            </a:pPr>
            <a:r>
              <a:rPr lang="ru-RU" dirty="0" smtClean="0"/>
              <a:t>- </a:t>
            </a:r>
            <a:r>
              <a:rPr lang="ru-RU" dirty="0"/>
              <a:t>Женский: узкие плечи, узкая талия, </a:t>
            </a:r>
            <a:r>
              <a:rPr lang="ru-RU" dirty="0" smtClean="0"/>
              <a:t>широкий </a:t>
            </a:r>
            <a:r>
              <a:rPr lang="ru-RU" dirty="0"/>
              <a:t>таз.</a:t>
            </a:r>
          </a:p>
          <a:p>
            <a:pPr marL="114300" indent="0">
              <a:buNone/>
            </a:pPr>
            <a:r>
              <a:rPr lang="ru-RU" dirty="0" smtClean="0"/>
              <a:t>- Мужской</a:t>
            </a:r>
            <a:r>
              <a:rPr lang="ru-RU" dirty="0"/>
              <a:t>: высокий рост, широкие плечи, </a:t>
            </a:r>
            <a:r>
              <a:rPr lang="ru-RU" dirty="0" smtClean="0"/>
              <a:t>узкий </a:t>
            </a:r>
            <a:r>
              <a:rPr lang="ru-RU" dirty="0"/>
              <a:t>таз.</a:t>
            </a:r>
          </a:p>
          <a:p>
            <a:pPr marL="11430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Вирильный</a:t>
            </a:r>
            <a:r>
              <a:rPr lang="ru-RU" dirty="0"/>
              <a:t>: бедра узкие, плечевой пояс </a:t>
            </a:r>
            <a:r>
              <a:rPr lang="ru-RU" dirty="0" smtClean="0"/>
              <a:t>— широкий</a:t>
            </a:r>
            <a:r>
              <a:rPr lang="ru-RU" dirty="0"/>
              <a:t>. Молочные железы уменьшаются.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Евнухоидный</a:t>
            </a:r>
            <a:r>
              <a:rPr lang="ru-RU" dirty="0"/>
              <a:t>: высокий рост, длинные </a:t>
            </a:r>
            <a:r>
              <a:rPr lang="ru-RU" dirty="0" smtClean="0"/>
              <a:t>конечности</a:t>
            </a:r>
            <a:r>
              <a:rPr lang="ru-RU" dirty="0"/>
              <a:t>, узкие плечи, относительно </a:t>
            </a:r>
            <a:r>
              <a:rPr lang="ru-RU" dirty="0" smtClean="0"/>
              <a:t>широкий </a:t>
            </a:r>
            <a:r>
              <a:rPr lang="ru-RU" dirty="0"/>
              <a:t>таз, плоская узкая грудь, </a:t>
            </a:r>
            <a:r>
              <a:rPr lang="ru-RU" dirty="0" smtClean="0"/>
              <a:t>сутуловатость</a:t>
            </a:r>
            <a:r>
              <a:rPr lang="ru-RU" dirty="0"/>
              <a:t>, отложение жира на животе, груди, </a:t>
            </a:r>
            <a:r>
              <a:rPr lang="ru-RU" dirty="0" smtClean="0"/>
              <a:t>бедрах.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Характер </a:t>
            </a:r>
            <a:r>
              <a:rPr lang="ru-RU" b="1" dirty="0" err="1"/>
              <a:t>оволосения</a:t>
            </a:r>
            <a:r>
              <a:rPr lang="ru-RU" dirty="0"/>
              <a:t>: </a:t>
            </a:r>
            <a:r>
              <a:rPr lang="ru-RU" dirty="0" err="1"/>
              <a:t>оволосение</a:t>
            </a:r>
            <a:r>
              <a:rPr lang="ru-RU" dirty="0"/>
              <a:t> по </a:t>
            </a:r>
            <a:r>
              <a:rPr lang="ru-RU" dirty="0" smtClean="0"/>
              <a:t>женскому </a:t>
            </a:r>
            <a:r>
              <a:rPr lang="ru-RU" dirty="0"/>
              <a:t>или мужскому типу, избыточное </a:t>
            </a:r>
            <a:r>
              <a:rPr lang="ru-RU" dirty="0" err="1" smtClean="0"/>
              <a:t>оволосение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Кожные покровы</a:t>
            </a:r>
            <a:r>
              <a:rPr lang="ru-RU" dirty="0"/>
              <a:t>: бледность, </a:t>
            </a:r>
            <a:r>
              <a:rPr lang="ru-RU" dirty="0" smtClean="0"/>
              <a:t>желтушность</a:t>
            </a:r>
            <a:r>
              <a:rPr lang="ru-RU" dirty="0"/>
              <a:t>, пастозность кожи, может </a:t>
            </a:r>
            <a:r>
              <a:rPr lang="ru-RU" dirty="0" smtClean="0"/>
              <a:t>быть </a:t>
            </a:r>
            <a:r>
              <a:rPr lang="ru-RU" dirty="0"/>
              <a:t>землистый оттенок, усиленная </a:t>
            </a:r>
            <a:r>
              <a:rPr lang="ru-RU" dirty="0" smtClean="0"/>
              <a:t>пигментация </a:t>
            </a:r>
            <a:r>
              <a:rPr lang="ru-RU" dirty="0"/>
              <a:t>– при беременности, </a:t>
            </a:r>
            <a:r>
              <a:rPr lang="ru-RU" dirty="0" smtClean="0"/>
              <a:t>нарушении </a:t>
            </a:r>
            <a:r>
              <a:rPr lang="ru-RU" dirty="0"/>
              <a:t>гормональной функции </a:t>
            </a:r>
            <a:r>
              <a:rPr lang="ru-RU" dirty="0" smtClean="0"/>
              <a:t>яичников </a:t>
            </a:r>
            <a:r>
              <a:rPr lang="ru-RU" dirty="0"/>
              <a:t>и </a:t>
            </a:r>
            <a:r>
              <a:rPr lang="ru-RU" dirty="0" smtClean="0"/>
              <a:t>надпочечников.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50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Интенсивность </a:t>
            </a:r>
            <a:r>
              <a:rPr lang="ru-RU" dirty="0" err="1" smtClean="0"/>
              <a:t>оволосения</a:t>
            </a:r>
            <a:r>
              <a:rPr lang="ru-RU" dirty="0" smtClean="0"/>
              <a:t> оценивается </a:t>
            </a:r>
            <a:r>
              <a:rPr lang="ru-RU" dirty="0"/>
              <a:t>по 4-балльной </a:t>
            </a:r>
            <a:r>
              <a:rPr lang="ru-RU" dirty="0" smtClean="0"/>
              <a:t>системе </a:t>
            </a:r>
            <a:r>
              <a:rPr lang="ru-RU" dirty="0"/>
              <a:t>и исходя из общего </a:t>
            </a:r>
            <a:r>
              <a:rPr lang="ru-RU" dirty="0" smtClean="0"/>
              <a:t>количества </a:t>
            </a:r>
            <a:r>
              <a:rPr lang="ru-RU" dirty="0"/>
              <a:t>баллов можно </a:t>
            </a:r>
            <a:r>
              <a:rPr lang="ru-RU" dirty="0" smtClean="0"/>
              <a:t>рассчитать </a:t>
            </a:r>
            <a:r>
              <a:rPr lang="ru-RU" dirty="0"/>
              <a:t>показатель </a:t>
            </a:r>
            <a:r>
              <a:rPr lang="ru-RU" dirty="0" smtClean="0"/>
              <a:t>гормонального </a:t>
            </a:r>
            <a:r>
              <a:rPr lang="ru-RU" dirty="0"/>
              <a:t>статуса больной.</a:t>
            </a:r>
          </a:p>
        </p:txBody>
      </p:sp>
    </p:spTree>
    <p:extLst>
      <p:ext uri="{BB962C8B-B14F-4D97-AF65-F5344CB8AC3E}">
        <p14:creationId xmlns:p14="http://schemas.microsoft.com/office/powerpoint/2010/main" val="3681786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Исследование по органам и системам</a:t>
            </a:r>
            <a:r>
              <a:rPr lang="ru-RU" dirty="0"/>
              <a:t>: </a:t>
            </a:r>
            <a:r>
              <a:rPr lang="ru-RU" dirty="0" smtClean="0"/>
              <a:t>измерение </a:t>
            </a:r>
            <a:r>
              <a:rPr lang="ru-RU" dirty="0"/>
              <a:t>температуры, пульса, артериального </a:t>
            </a:r>
            <a:r>
              <a:rPr lang="ru-RU" dirty="0" smtClean="0"/>
              <a:t>давления</a:t>
            </a:r>
            <a:r>
              <a:rPr lang="ru-RU" dirty="0"/>
              <a:t>, роста, веса. Определение индекса массы </a:t>
            </a:r>
            <a:r>
              <a:rPr lang="ru-RU" dirty="0" smtClean="0"/>
              <a:t>тела</a:t>
            </a:r>
            <a:r>
              <a:rPr lang="ru-RU" dirty="0"/>
              <a:t>. </a:t>
            </a:r>
          </a:p>
          <a:p>
            <a:r>
              <a:rPr lang="ru-RU" b="1" dirty="0"/>
              <a:t>Перкуссия и пальпация живота</a:t>
            </a:r>
            <a:r>
              <a:rPr lang="ru-RU" b="1" dirty="0" smtClean="0"/>
              <a:t>:</a:t>
            </a:r>
          </a:p>
          <a:p>
            <a:endParaRPr lang="ru-RU" dirty="0"/>
          </a:p>
        </p:txBody>
      </p:sp>
      <p:pic>
        <p:nvPicPr>
          <p:cNvPr id="1026" name="Picture 2" descr="C:\Users\gigiena4-55\Desktop\5d647fda9a4b4cc621c579de950d9b5d-300x1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6264696" cy="215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291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Осмотр молочных желез:</a:t>
            </a:r>
          </a:p>
          <a:p>
            <a:pPr marL="11430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Пальпаторное</a:t>
            </a:r>
            <a:r>
              <a:rPr lang="ru-RU" dirty="0" smtClean="0"/>
              <a:t> </a:t>
            </a:r>
            <a:r>
              <a:rPr lang="ru-RU" dirty="0"/>
              <a:t>исследование молочных </a:t>
            </a:r>
            <a:r>
              <a:rPr lang="ru-RU" dirty="0" smtClean="0"/>
              <a:t>желез </a:t>
            </a:r>
            <a:r>
              <a:rPr lang="ru-RU" dirty="0"/>
              <a:t>поможет выявить инфильтраты, </a:t>
            </a:r>
            <a:r>
              <a:rPr lang="ru-RU" dirty="0" smtClean="0"/>
              <a:t>опухоли 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- Характер </a:t>
            </a:r>
            <a:r>
              <a:rPr lang="ru-RU" dirty="0"/>
              <a:t>выделений из соска</a:t>
            </a:r>
          </a:p>
          <a:p>
            <a:pPr marL="114300" indent="0">
              <a:buNone/>
            </a:pPr>
            <a:r>
              <a:rPr lang="ru-RU" dirty="0"/>
              <a:t>- Пальпация подключичных и подмышечных </a:t>
            </a:r>
            <a:r>
              <a:rPr lang="ru-RU" dirty="0" smtClean="0"/>
              <a:t>лимфоузлов.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621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620000" cy="6525344"/>
          </a:xfrm>
        </p:spPr>
        <p:txBody>
          <a:bodyPr>
            <a:normAutofit/>
          </a:bodyPr>
          <a:lstStyle/>
          <a:p>
            <a:r>
              <a:rPr lang="ru-RU" b="1" dirty="0"/>
              <a:t>Гинекологическое исследование. </a:t>
            </a:r>
          </a:p>
          <a:p>
            <a:pPr marL="114300" indent="0">
              <a:buNone/>
            </a:pPr>
            <a:r>
              <a:rPr lang="ru-RU" dirty="0"/>
              <a:t>Для успешного обследования гинекологических </a:t>
            </a:r>
            <a:r>
              <a:rPr lang="ru-RU" dirty="0" smtClean="0"/>
              <a:t>больных </a:t>
            </a:r>
            <a:r>
              <a:rPr lang="ru-RU" dirty="0"/>
              <a:t>необходимы:</a:t>
            </a:r>
          </a:p>
          <a:p>
            <a:pPr marL="11430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Соответствующая обстановка</a:t>
            </a:r>
            <a:r>
              <a:rPr lang="ru-RU" dirty="0" smtClean="0"/>
              <a:t>. Просторное </a:t>
            </a:r>
            <a:r>
              <a:rPr lang="ru-RU" dirty="0"/>
              <a:t>помещение, специальное кресло, на </a:t>
            </a:r>
            <a:r>
              <a:rPr lang="ru-RU" dirty="0" smtClean="0"/>
              <a:t>котором </a:t>
            </a:r>
            <a:r>
              <a:rPr lang="ru-RU" dirty="0"/>
              <a:t>легко достигается расслабление мышц </a:t>
            </a:r>
            <a:r>
              <a:rPr lang="ru-RU" dirty="0" smtClean="0"/>
              <a:t>брюшного </a:t>
            </a:r>
            <a:r>
              <a:rPr lang="ru-RU" dirty="0"/>
              <a:t>пресса и хорошее обозрение наружных </a:t>
            </a:r>
            <a:r>
              <a:rPr lang="ru-RU" dirty="0" smtClean="0"/>
              <a:t>половых </a:t>
            </a:r>
            <a:r>
              <a:rPr lang="ru-RU" dirty="0"/>
              <a:t>органов, доступ для инструментального </a:t>
            </a:r>
            <a:r>
              <a:rPr lang="ru-RU" dirty="0" smtClean="0"/>
              <a:t>обследования </a:t>
            </a:r>
            <a:r>
              <a:rPr lang="ru-RU" dirty="0"/>
              <a:t>и манипуляций. Наряду с креслом </a:t>
            </a:r>
            <a:r>
              <a:rPr lang="ru-RU" dirty="0" smtClean="0"/>
              <a:t>д</a:t>
            </a:r>
            <a:r>
              <a:rPr lang="ru-RU" dirty="0"/>
              <a:t>. б. кушетка для наружного осмотра живота </a:t>
            </a:r>
            <a:r>
              <a:rPr lang="ru-RU" dirty="0" smtClean="0"/>
              <a:t>(</a:t>
            </a:r>
            <a:r>
              <a:rPr lang="ru-RU" dirty="0"/>
              <a:t>беременные, опухоли</a:t>
            </a:r>
            <a:r>
              <a:rPr lang="ru-RU" dirty="0" smtClean="0"/>
              <a:t>).</a:t>
            </a:r>
          </a:p>
          <a:p>
            <a:pPr marL="11430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b="1" dirty="0" smtClean="0"/>
              <a:t>Освещение. </a:t>
            </a:r>
            <a:r>
              <a:rPr lang="ru-RU" dirty="0" smtClean="0"/>
              <a:t>Кресло </a:t>
            </a:r>
            <a:r>
              <a:rPr lang="ru-RU" dirty="0"/>
              <a:t>устанавливается напротив окна, чтобы </a:t>
            </a:r>
            <a:r>
              <a:rPr lang="ru-RU" dirty="0" smtClean="0"/>
              <a:t>свет </a:t>
            </a:r>
            <a:r>
              <a:rPr lang="ru-RU" dirty="0"/>
              <a:t>падал на половые органы. Обследование, </a:t>
            </a:r>
            <a:r>
              <a:rPr lang="ru-RU" dirty="0" smtClean="0"/>
              <a:t>например</a:t>
            </a:r>
            <a:r>
              <a:rPr lang="ru-RU" dirty="0"/>
              <a:t>, шейки матки, при недостаточности </a:t>
            </a:r>
            <a:r>
              <a:rPr lang="ru-RU" dirty="0" smtClean="0"/>
              <a:t>освещения </a:t>
            </a:r>
            <a:r>
              <a:rPr lang="ru-RU" dirty="0"/>
              <a:t>ведет к тяжелым последствиям (рак шейки матки). </a:t>
            </a:r>
          </a:p>
        </p:txBody>
      </p:sp>
    </p:spTree>
    <p:extLst>
      <p:ext uri="{BB962C8B-B14F-4D97-AF65-F5344CB8AC3E}">
        <p14:creationId xmlns:p14="http://schemas.microsoft.com/office/powerpoint/2010/main" val="1765833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3) </a:t>
            </a:r>
            <a:r>
              <a:rPr lang="ru-RU" b="1" dirty="0"/>
              <a:t>Подготовка </a:t>
            </a:r>
            <a:r>
              <a:rPr lang="ru-RU" b="1" dirty="0" smtClean="0"/>
              <a:t>пациентки. </a:t>
            </a:r>
            <a:r>
              <a:rPr lang="ru-RU" dirty="0" smtClean="0"/>
              <a:t>При </a:t>
            </a:r>
            <a:r>
              <a:rPr lang="ru-RU" dirty="0"/>
              <a:t>амбулаторном приеме мочевой пузырь должен быть </a:t>
            </a:r>
            <a:r>
              <a:rPr lang="ru-RU" dirty="0" smtClean="0"/>
              <a:t>опорожнен</a:t>
            </a:r>
            <a:r>
              <a:rPr lang="ru-RU" dirty="0"/>
              <a:t>, т.к. могут быть ошибки в диагностике </a:t>
            </a:r>
            <a:r>
              <a:rPr lang="ru-RU" dirty="0" smtClean="0"/>
              <a:t>беременности </a:t>
            </a:r>
            <a:r>
              <a:rPr lang="ru-RU" dirty="0"/>
              <a:t>или кисты яичника. К диагностическим </a:t>
            </a:r>
            <a:r>
              <a:rPr lang="ru-RU" dirty="0" smtClean="0"/>
              <a:t>ошибкам </a:t>
            </a:r>
            <a:r>
              <a:rPr lang="ru-RU" dirty="0"/>
              <a:t>приводит и </a:t>
            </a:r>
            <a:r>
              <a:rPr lang="ru-RU" dirty="0" err="1"/>
              <a:t>копростаз</a:t>
            </a:r>
            <a:r>
              <a:rPr lang="ru-RU" dirty="0"/>
              <a:t>. При значительном скоплении </a:t>
            </a:r>
            <a:r>
              <a:rPr lang="ru-RU" dirty="0" smtClean="0"/>
              <a:t>каловых </a:t>
            </a:r>
            <a:r>
              <a:rPr lang="ru-RU" dirty="0"/>
              <a:t>масс можно предложить пациентке явиться на </a:t>
            </a:r>
            <a:r>
              <a:rPr lang="ru-RU" dirty="0" smtClean="0"/>
              <a:t>прием</a:t>
            </a:r>
            <a:r>
              <a:rPr lang="ru-RU" dirty="0"/>
              <a:t>, на следующий день после очистительной клизмы. </a:t>
            </a:r>
          </a:p>
          <a:p>
            <a:pPr marL="114300" indent="0">
              <a:buNone/>
            </a:pPr>
            <a:r>
              <a:rPr lang="ru-RU" dirty="0"/>
              <a:t>4) </a:t>
            </a:r>
            <a:r>
              <a:rPr lang="ru-RU" b="1" dirty="0"/>
              <a:t>Подготовка </a:t>
            </a:r>
            <a:r>
              <a:rPr lang="ru-RU" b="1" dirty="0" smtClean="0"/>
              <a:t>рук. </a:t>
            </a:r>
            <a:r>
              <a:rPr lang="ru-RU" dirty="0" smtClean="0"/>
              <a:t>Небрежность </a:t>
            </a:r>
            <a:r>
              <a:rPr lang="ru-RU" dirty="0"/>
              <a:t>при подготовке рук может привести к </a:t>
            </a:r>
            <a:r>
              <a:rPr lang="ru-RU" dirty="0" smtClean="0"/>
              <a:t>заражению </a:t>
            </a:r>
            <a:r>
              <a:rPr lang="ru-RU" dirty="0"/>
              <a:t>пациентов и рук самого врача. Обязательно </a:t>
            </a:r>
            <a:r>
              <a:rPr lang="ru-RU" dirty="0" smtClean="0"/>
              <a:t>проведение </a:t>
            </a:r>
            <a:r>
              <a:rPr lang="ru-RU" dirty="0"/>
              <a:t>осмотра в стерильных перчатках.</a:t>
            </a:r>
          </a:p>
          <a:p>
            <a:pPr marL="114300" indent="0">
              <a:buNone/>
            </a:pPr>
            <a:r>
              <a:rPr lang="ru-RU" dirty="0"/>
              <a:t>5) </a:t>
            </a:r>
            <a:r>
              <a:rPr lang="ru-RU" b="1" dirty="0"/>
              <a:t>Положение пациентки на </a:t>
            </a:r>
            <a:r>
              <a:rPr lang="ru-RU" b="1" dirty="0" smtClean="0"/>
              <a:t>кресле.</a:t>
            </a:r>
            <a:r>
              <a:rPr lang="ru-RU" dirty="0" smtClean="0"/>
              <a:t> Женщина </a:t>
            </a:r>
            <a:r>
              <a:rPr lang="ru-RU" dirty="0"/>
              <a:t>лежит на спине с притянутыми к животу ногами и </a:t>
            </a:r>
            <a:r>
              <a:rPr lang="ru-RU" dirty="0" smtClean="0"/>
              <a:t>слегка </a:t>
            </a:r>
            <a:r>
              <a:rPr lang="ru-RU" dirty="0"/>
              <a:t>приподнятым тазом. Медицинский работник готовит </a:t>
            </a:r>
            <a:r>
              <a:rPr lang="ru-RU" dirty="0" smtClean="0"/>
              <a:t>кресло</a:t>
            </a:r>
            <a:r>
              <a:rPr lang="ru-RU" dirty="0"/>
              <a:t>, инструменты, материал, перчатки, </a:t>
            </a:r>
            <a:r>
              <a:rPr lang="ru-RU" dirty="0" smtClean="0"/>
              <a:t>лекарственные препараты.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79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7620000" cy="5904656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/>
              <a:t>Непосредственно гинекологическое исследование начинается с осмотра наружных половых органов. Обращается внимание </a:t>
            </a:r>
            <a:r>
              <a:rPr lang="ru-RU" b="1" dirty="0" smtClean="0"/>
              <a:t>на</a:t>
            </a:r>
          </a:p>
          <a:p>
            <a:r>
              <a:rPr lang="ru-RU" dirty="0" smtClean="0"/>
              <a:t>строение </a:t>
            </a:r>
            <a:r>
              <a:rPr lang="ru-RU" dirty="0"/>
              <a:t>больших и малых половых губ </a:t>
            </a:r>
            <a:endParaRPr lang="ru-RU" dirty="0" smtClean="0"/>
          </a:p>
          <a:p>
            <a:r>
              <a:rPr lang="ru-RU" dirty="0" err="1" smtClean="0"/>
              <a:t>оволосение</a:t>
            </a:r>
            <a:r>
              <a:rPr lang="ru-RU" dirty="0" smtClean="0"/>
              <a:t> </a:t>
            </a:r>
            <a:r>
              <a:rPr lang="ru-RU" dirty="0"/>
              <a:t>и его характер </a:t>
            </a:r>
            <a:endParaRPr lang="ru-RU" dirty="0" smtClean="0"/>
          </a:p>
          <a:p>
            <a:r>
              <a:rPr lang="ru-RU" dirty="0" smtClean="0"/>
              <a:t>цвет </a:t>
            </a:r>
          </a:p>
          <a:p>
            <a:r>
              <a:rPr lang="ru-RU" dirty="0" smtClean="0"/>
              <a:t> наличие </a:t>
            </a:r>
            <a:r>
              <a:rPr lang="ru-RU" dirty="0"/>
              <a:t>ссадин, трещин, расчесов, рубцов, </a:t>
            </a:r>
            <a:r>
              <a:rPr lang="ru-RU" dirty="0" err="1"/>
              <a:t>кандилом</a:t>
            </a:r>
            <a:r>
              <a:rPr lang="ru-RU" dirty="0"/>
              <a:t>, папул, пигментации </a:t>
            </a:r>
            <a:endParaRPr lang="ru-RU" dirty="0" smtClean="0"/>
          </a:p>
          <a:p>
            <a:r>
              <a:rPr lang="ru-RU" dirty="0" smtClean="0"/>
              <a:t>состояние </a:t>
            </a:r>
            <a:r>
              <a:rPr lang="ru-RU" dirty="0"/>
              <a:t>девственной плевы, клитора, наружного отверстия мочеиспускательного канала, выводных протоков </a:t>
            </a:r>
            <a:r>
              <a:rPr lang="ru-RU" dirty="0" err="1"/>
              <a:t>бартолиновых</a:t>
            </a:r>
            <a:r>
              <a:rPr lang="ru-RU" dirty="0"/>
              <a:t> желез.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Наружный </a:t>
            </a:r>
            <a:r>
              <a:rPr lang="ru-RU" b="1" dirty="0"/>
              <a:t>осмотр заканчивается обследованием анального отверстия (геморрой, трещины, </a:t>
            </a:r>
            <a:r>
              <a:rPr lang="ru-RU" b="1" dirty="0" err="1"/>
              <a:t>кандиломы</a:t>
            </a:r>
            <a:r>
              <a:rPr lang="ru-RU" b="1" dirty="0"/>
              <a:t> и т.д.)</a:t>
            </a:r>
          </a:p>
        </p:txBody>
      </p:sp>
    </p:spTree>
    <p:extLst>
      <p:ext uri="{BB962C8B-B14F-4D97-AF65-F5344CB8AC3E}">
        <p14:creationId xmlns:p14="http://schemas.microsoft.com/office/powerpoint/2010/main" val="248521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План лекции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114300" indent="0">
              <a:buNone/>
            </a:pPr>
            <a:r>
              <a:rPr lang="ru-RU" dirty="0"/>
              <a:t>• </a:t>
            </a:r>
            <a:r>
              <a:rPr lang="ru-RU" dirty="0" smtClean="0"/>
              <a:t>Методы </a:t>
            </a:r>
            <a:r>
              <a:rPr lang="ru-RU" dirty="0"/>
              <a:t>обследования гинекологических </a:t>
            </a:r>
            <a:r>
              <a:rPr lang="ru-RU" dirty="0" smtClean="0"/>
              <a:t>больных </a:t>
            </a:r>
            <a:r>
              <a:rPr lang="ru-RU" dirty="0"/>
              <a:t>(основные и дополнительные)</a:t>
            </a:r>
          </a:p>
          <a:p>
            <a:pPr marL="114300" indent="0">
              <a:buNone/>
            </a:pPr>
            <a:r>
              <a:rPr lang="ru-RU" dirty="0"/>
              <a:t>• Акушерско-гинекологический анамнез и </a:t>
            </a:r>
            <a:r>
              <a:rPr lang="ru-RU" dirty="0" smtClean="0"/>
              <a:t>его </a:t>
            </a:r>
            <a:r>
              <a:rPr lang="ru-RU" dirty="0"/>
              <a:t>значение в постановке диагноза </a:t>
            </a:r>
            <a:r>
              <a:rPr lang="ru-RU" dirty="0" smtClean="0"/>
              <a:t>гинекологическим </a:t>
            </a:r>
            <a:r>
              <a:rPr lang="ru-RU" dirty="0"/>
              <a:t>больным.</a:t>
            </a:r>
          </a:p>
          <a:p>
            <a:pPr marL="114300" indent="0">
              <a:buNone/>
            </a:pPr>
            <a:r>
              <a:rPr lang="ru-RU" dirty="0"/>
              <a:t>• Основные виды нейроэндокринных </a:t>
            </a:r>
            <a:r>
              <a:rPr lang="ru-RU" dirty="0" smtClean="0"/>
              <a:t>синдромов</a:t>
            </a:r>
            <a:r>
              <a:rPr lang="ru-RU" dirty="0"/>
              <a:t>, нарушений менструального </a:t>
            </a:r>
            <a:r>
              <a:rPr lang="ru-RU" dirty="0" smtClean="0"/>
              <a:t>цикла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652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Затем </a:t>
            </a:r>
            <a:r>
              <a:rPr lang="ru-RU" b="1" dirty="0"/>
              <a:t>проводится исследование с помощью зеркал.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2844"/>
            <a:ext cx="7620000" cy="4483968"/>
          </a:xfrm>
        </p:spPr>
        <p:txBody>
          <a:bodyPr/>
          <a:lstStyle/>
          <a:p>
            <a:pPr marL="571500" indent="-457200">
              <a:buAutoNum type="arabicParenR"/>
            </a:pPr>
            <a:r>
              <a:rPr lang="ru-RU" dirty="0" smtClean="0"/>
              <a:t>пластинчатые </a:t>
            </a:r>
            <a:r>
              <a:rPr lang="ru-RU" dirty="0"/>
              <a:t>или ложкообразные </a:t>
            </a:r>
            <a:endParaRPr lang="ru-RU" dirty="0" smtClean="0"/>
          </a:p>
          <a:p>
            <a:pPr marL="571500" indent="-457200">
              <a:buAutoNum type="arabicParenR"/>
            </a:pPr>
            <a:r>
              <a:rPr lang="ru-RU" dirty="0" smtClean="0"/>
              <a:t>створчатые </a:t>
            </a:r>
            <a:r>
              <a:rPr lang="ru-RU" dirty="0"/>
              <a:t>зеркала Куско (чаще применяются)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Цель </a:t>
            </a:r>
            <a:r>
              <a:rPr lang="ru-RU" dirty="0"/>
              <a:t>обследования – выяснение состояния влагалища и шейки матки. Определяют ширину и длину влагалища, окраску слизистой, складчатость, опущение, гиперемию, отек, выделения, налеты, травматические рубцы, свищи, аномалии развития и т.д.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При </a:t>
            </a:r>
            <a:r>
              <a:rPr lang="ru-RU" dirty="0"/>
              <a:t>осмотре шейки матки отмечают форму, величину, размеры каждой губы, цвет, характер поверхности (гладкая, бугристая и т.д.) , форму и степень раскрытия наружного зева (язвы, рубцы и т.д.)</a:t>
            </a:r>
          </a:p>
        </p:txBody>
      </p:sp>
    </p:spTree>
    <p:extLst>
      <p:ext uri="{BB962C8B-B14F-4D97-AF65-F5344CB8AC3E}">
        <p14:creationId xmlns:p14="http://schemas.microsoft.com/office/powerpoint/2010/main" val="721604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ВЛАГАЛИЩНОЕ ИССЛЕДОВАНИЕ </a:t>
            </a:r>
            <a:r>
              <a:rPr lang="ru-RU" dirty="0"/>
              <a:t>– основной метод диагностики заболеваний матки, придатков, тазовой брюшины и </a:t>
            </a:r>
            <a:r>
              <a:rPr lang="ru-RU" dirty="0" err="1"/>
              <a:t>клечатки</a:t>
            </a:r>
            <a:r>
              <a:rPr lang="ru-RU" dirty="0"/>
              <a:t>. Для производства двуручного исследования необходимо расслабление брюшного пресса больной и ее равномерное дыхание. Первым объектом исследования является матка: определяется ее форма, величина, отношение тела к шейке, поверхность, консистенция, подвижность, болезненность при пальпации, связь с окружающими </a:t>
            </a:r>
            <a:r>
              <a:rPr lang="ru-RU" dirty="0" smtClean="0"/>
              <a:t>органами.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850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Затем переходят к исследованию труб, яичников, связочного аппарата и стенок таза. Неизмененные трубы, вследствие их тонкости и мягкости прощупать не удается. Они доступны для пальпации только при утолщении патологического характера (воспалении, внематочной беременности.) Яичники прощупывают в нормальном их состоянии в виде подвижных небольших образований с гладкой поверхностью, б/болезненных при легкой пальпации. При патологических состояниях яичники увеличиваются – становятся более плотными, </a:t>
            </a:r>
            <a:r>
              <a:rPr lang="ru-RU" dirty="0" smtClean="0"/>
              <a:t>подвижность.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121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РЕКТАЛЬНОЕ ИССЛЕДОВАНИЕ </a:t>
            </a:r>
            <a:r>
              <a:rPr lang="ru-RU" dirty="0"/>
              <a:t>дает полное представление о состоянии брюшины и клетчатки заднего и боковых отделов малого таза. Оно является обязательным у больных раком, при обширных язвенных поражениях влагалища, стенозе, атрезии влагалища, аномалиях развития, при целой девственной плеве. Бактериологическое исследование – применяется для диагностики воспалительных заболеваний и позволяет установить разновидность микробных факторов, позволяет определить степень чистоты влагалища, что необходимо перед гинекологическими операциями и диагностическими манипуляциями. </a:t>
            </a:r>
            <a:endParaRPr lang="ru-RU" dirty="0" smtClean="0"/>
          </a:p>
          <a:p>
            <a:r>
              <a:rPr lang="ru-RU" b="1" dirty="0" smtClean="0"/>
              <a:t>Бактериологическое </a:t>
            </a:r>
            <a:r>
              <a:rPr lang="ru-RU" b="1" dirty="0"/>
              <a:t>исследование </a:t>
            </a:r>
            <a:r>
              <a:rPr lang="ru-RU" dirty="0"/>
              <a:t>позволяет выявить венерические заболевания. материал для исследования берут из уретры, цервикального канала и верхней трети влагалища; перед взятием мазка нельзя проводить спринцевание, введение лекарственных </a:t>
            </a:r>
            <a:r>
              <a:rPr lang="ru-RU" dirty="0" smtClean="0"/>
              <a:t>препаратов).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310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Различают </a:t>
            </a:r>
            <a:r>
              <a:rPr lang="ru-RU" b="1" dirty="0"/>
              <a:t>4 степени чистоты влагалищного содержимого: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088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/>
              <a:t>1 </a:t>
            </a:r>
            <a:r>
              <a:rPr lang="ru-RU" b="1" dirty="0"/>
              <a:t>степень </a:t>
            </a:r>
            <a:r>
              <a:rPr lang="ru-RU" dirty="0"/>
              <a:t>– в мазке определяется плоский эпителий, влагалищные бациллы, реакция кислая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2 </a:t>
            </a:r>
            <a:r>
              <a:rPr lang="ru-RU" b="1" dirty="0"/>
              <a:t>степень </a:t>
            </a:r>
            <a:r>
              <a:rPr lang="ru-RU" dirty="0"/>
              <a:t>– влагалищные бациллы, эпителиальные клетки, единичные лейкоциты, реакция кислая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3 </a:t>
            </a:r>
            <a:r>
              <a:rPr lang="ru-RU" b="1" dirty="0"/>
              <a:t>степень </a:t>
            </a:r>
            <a:r>
              <a:rPr lang="ru-RU" dirty="0"/>
              <a:t>– влагалищных бацилл мало, преобладают другие виды бактерий, много лейкоцитов, реакция слабокислая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4 </a:t>
            </a:r>
            <a:r>
              <a:rPr lang="ru-RU" b="1" dirty="0"/>
              <a:t>степень </a:t>
            </a:r>
            <a:r>
              <a:rPr lang="ru-RU" dirty="0"/>
              <a:t>– влагалищных бацилл нет, много патогенных микробов, много лейкоцитов, реакция щелочная</a:t>
            </a:r>
          </a:p>
        </p:txBody>
      </p:sp>
    </p:spTree>
    <p:extLst>
      <p:ext uri="{BB962C8B-B14F-4D97-AF65-F5344CB8AC3E}">
        <p14:creationId xmlns:p14="http://schemas.microsoft.com/office/powerpoint/2010/main" val="2309842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Оснащение: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Гинекологическое </a:t>
            </a:r>
            <a:r>
              <a:rPr lang="ru-RU" dirty="0"/>
              <a:t>кресло, влагалищные зеркала и подъемники, ложечка </a:t>
            </a:r>
            <a:r>
              <a:rPr lang="ru-RU" dirty="0" err="1" smtClean="0"/>
              <a:t>Фолькмана</a:t>
            </a:r>
            <a:r>
              <a:rPr lang="ru-RU" dirty="0" smtClean="0"/>
              <a:t>, </a:t>
            </a:r>
            <a:r>
              <a:rPr lang="ru-RU" dirty="0"/>
              <a:t>предметные </a:t>
            </a:r>
            <a:r>
              <a:rPr lang="ru-RU" dirty="0" smtClean="0"/>
              <a:t>стекла.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54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7620000" cy="54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/>
              <a:t>ЦИТОЛОГИЧЕСКИЙ МЕТОД ИССЛЕДОВАНИЯ </a:t>
            </a:r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Данный метод проводится в клинической и амбулаторной практике с целью ранней диагностики рака половых органов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• Для цитологического исследования шейки матки мазки берутся с поверхности ее влагалищной части и из цервикального канала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• Инструментарий: ложечка </a:t>
            </a:r>
            <a:r>
              <a:rPr lang="ru-RU" dirty="0" err="1"/>
              <a:t>Фолькмана</a:t>
            </a:r>
            <a:r>
              <a:rPr lang="ru-RU" dirty="0"/>
              <a:t>, </a:t>
            </a:r>
            <a:r>
              <a:rPr lang="ru-RU" dirty="0" err="1"/>
              <a:t>желобоватый</a:t>
            </a:r>
            <a:r>
              <a:rPr lang="ru-RU" dirty="0"/>
              <a:t> зонд или специальный металлический шпатель с выемкой на конце – шпатель </a:t>
            </a:r>
            <a:r>
              <a:rPr lang="ru-RU" dirty="0" err="1"/>
              <a:t>Эйра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• Мазки из полости матки получают с помощью аспирации шприцем, имеющим длинный наконечник – шприц Брауна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• Полученные мазки наносят на предметные стекла, фиксируют, окрашивают и просматривают под микроскопом для выявления атипичных клеток. </a:t>
            </a:r>
          </a:p>
        </p:txBody>
      </p:sp>
    </p:spTree>
    <p:extLst>
      <p:ext uri="{BB962C8B-B14F-4D97-AF65-F5344CB8AC3E}">
        <p14:creationId xmlns:p14="http://schemas.microsoft.com/office/powerpoint/2010/main" val="1256052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620000" cy="633670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ДОПОЛНИТЕЛЬНЫЕ МЕТОДЫ </a:t>
            </a:r>
            <a:r>
              <a:rPr lang="ru-RU" b="1" dirty="0" smtClean="0"/>
              <a:t>ИССЛЕДОВАНИЯ</a:t>
            </a:r>
          </a:p>
          <a:p>
            <a:r>
              <a:rPr lang="ru-RU" dirty="0" smtClean="0"/>
              <a:t> </a:t>
            </a:r>
            <a:r>
              <a:rPr lang="ru-RU" b="1" dirty="0"/>
              <a:t>Зондирование матки </a:t>
            </a:r>
            <a:r>
              <a:rPr lang="ru-RU" dirty="0"/>
              <a:t>– применяют в тех случаях, когда необходимо определить длину полости матки, проходимость и длину цервикального канала, получить данные о конфигурации полости матки при наличии опухолей. Зондирование применяется не только с диагностической целью, но и перед проведением некоторых операций (выскабливание полости матки). </a:t>
            </a:r>
            <a:r>
              <a:rPr lang="ru-RU" b="1" dirty="0"/>
              <a:t>Противопоказания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острые и подострые воспалительные заболевания матки и придатков;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беременность (даже предполагаемая). </a:t>
            </a:r>
            <a:endParaRPr lang="ru-RU" dirty="0" smtClean="0"/>
          </a:p>
          <a:p>
            <a:r>
              <a:rPr lang="ru-RU" b="1" dirty="0" smtClean="0"/>
              <a:t>Инструментарий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зеркала;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пулевые </a:t>
            </a:r>
            <a:r>
              <a:rPr lang="ru-RU" dirty="0" smtClean="0"/>
              <a:t>щипцы</a:t>
            </a:r>
          </a:p>
          <a:p>
            <a:r>
              <a:rPr lang="ru-RU" dirty="0" smtClean="0"/>
              <a:t> </a:t>
            </a:r>
            <a:r>
              <a:rPr lang="ru-RU" dirty="0"/>
              <a:t>- пинцет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маточный зонд;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спирт, настойка йода, стерильный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2795419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Диагностическое </a:t>
            </a:r>
            <a:r>
              <a:rPr lang="ru-RU" b="1" dirty="0"/>
              <a:t>выскабливание полости матки.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7620000" cy="450912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Применяется </a:t>
            </a:r>
            <a:r>
              <a:rPr lang="ru-RU" dirty="0"/>
              <a:t>для гистологического исследования соскоба. </a:t>
            </a:r>
            <a:r>
              <a:rPr lang="ru-RU" b="1" dirty="0"/>
              <a:t>Применяют при: </a:t>
            </a:r>
            <a:endParaRPr lang="ru-RU" b="1" dirty="0" smtClean="0"/>
          </a:p>
          <a:p>
            <a:r>
              <a:rPr lang="ru-RU" dirty="0" smtClean="0"/>
              <a:t>-</a:t>
            </a:r>
            <a:r>
              <a:rPr lang="ru-RU" dirty="0"/>
              <a:t>подозрении на рак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подозрении на остатки плодного яйца;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туберкулезе;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/>
              <a:t>полипозе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нарушениях менструального цикла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b="1" dirty="0"/>
              <a:t>Противопоказания: </a:t>
            </a:r>
          </a:p>
          <a:p>
            <a:pPr marL="114300" indent="0">
              <a:buNone/>
            </a:pPr>
            <a:r>
              <a:rPr lang="ru-RU" b="1" dirty="0" smtClean="0"/>
              <a:t>- </a:t>
            </a:r>
            <a:r>
              <a:rPr lang="ru-RU" dirty="0" smtClean="0"/>
              <a:t>острые </a:t>
            </a:r>
            <a:r>
              <a:rPr lang="ru-RU" dirty="0"/>
              <a:t>и подострые воспалительные заболевания матки и </a:t>
            </a:r>
            <a:r>
              <a:rPr lang="ru-RU" dirty="0" smtClean="0"/>
              <a:t>придатков</a:t>
            </a:r>
          </a:p>
          <a:p>
            <a:pPr marL="114300" indent="0">
              <a:buNone/>
            </a:pPr>
            <a:r>
              <a:rPr lang="ru-RU" dirty="0" smtClean="0"/>
              <a:t>- инфекционные </a:t>
            </a:r>
            <a:r>
              <a:rPr lang="ru-RU" dirty="0"/>
              <a:t>заболевания</a:t>
            </a:r>
            <a:r>
              <a:rPr lang="ru-RU" dirty="0" smtClean="0"/>
              <a:t>;</a:t>
            </a:r>
          </a:p>
          <a:p>
            <a:pPr marL="114300" indent="0">
              <a:buNone/>
            </a:pPr>
            <a:r>
              <a:rPr lang="ru-RU" dirty="0" smtClean="0"/>
              <a:t>- повышенная </a:t>
            </a:r>
            <a:r>
              <a:rPr lang="ru-RU" dirty="0"/>
              <a:t>температура.</a:t>
            </a:r>
          </a:p>
        </p:txBody>
      </p:sp>
    </p:spTree>
    <p:extLst>
      <p:ext uri="{BB962C8B-B14F-4D97-AF65-F5344CB8AC3E}">
        <p14:creationId xmlns:p14="http://schemas.microsoft.com/office/powerpoint/2010/main" val="1917391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Пункция </a:t>
            </a:r>
            <a:r>
              <a:rPr lang="ru-RU" b="1" dirty="0"/>
              <a:t>заднего свода влагалища (пробный прокол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7620000" cy="4365104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/>
              <a:t>Применяется </a:t>
            </a:r>
            <a:r>
              <a:rPr lang="ru-RU" b="1" dirty="0"/>
              <a:t>с диагностической целью при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- подозрении на прервавшуюся внематочную беременность;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выяснении характера выпота в брюшную полость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подозрении на гнойную опухоль придатков </a:t>
            </a:r>
            <a:r>
              <a:rPr lang="ru-RU" b="1" dirty="0"/>
              <a:t>Инструментарий: </a:t>
            </a:r>
            <a:endParaRPr lang="ru-RU" b="1" dirty="0" smtClean="0"/>
          </a:p>
          <a:p>
            <a:r>
              <a:rPr lang="ru-RU" dirty="0" smtClean="0"/>
              <a:t>- </a:t>
            </a:r>
            <a:r>
              <a:rPr lang="ru-RU" dirty="0"/>
              <a:t>зеркала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пинцет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пулевые щипцы;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щипцы с длинной иглой (12-15 см);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стерильный материал, спирт, йод</a:t>
            </a:r>
          </a:p>
        </p:txBody>
      </p:sp>
    </p:spTree>
    <p:extLst>
      <p:ext uri="{BB962C8B-B14F-4D97-AF65-F5344CB8AC3E}">
        <p14:creationId xmlns:p14="http://schemas.microsoft.com/office/powerpoint/2010/main" val="121601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i="1" dirty="0"/>
              <a:t>Гинекология</a:t>
            </a:r>
            <a:r>
              <a:rPr lang="ru-RU" dirty="0"/>
              <a:t> – это наука о женщине, </a:t>
            </a:r>
            <a:r>
              <a:rPr lang="ru-RU" dirty="0" smtClean="0"/>
              <a:t>изучающая </a:t>
            </a:r>
            <a:r>
              <a:rPr lang="ru-RU" dirty="0"/>
              <a:t>нормальную деятельность </a:t>
            </a:r>
            <a:r>
              <a:rPr lang="ru-RU" dirty="0" smtClean="0"/>
              <a:t>женского </a:t>
            </a:r>
            <a:r>
              <a:rPr lang="ru-RU" dirty="0"/>
              <a:t>организма, заболевания, </a:t>
            </a:r>
            <a:r>
              <a:rPr lang="ru-RU" dirty="0" smtClean="0"/>
              <a:t>связанные </a:t>
            </a:r>
            <a:r>
              <a:rPr lang="ru-RU" dirty="0"/>
              <a:t>с особенностями женского </a:t>
            </a:r>
            <a:r>
              <a:rPr lang="ru-RU" dirty="0" smtClean="0"/>
              <a:t>организма </a:t>
            </a:r>
            <a:r>
              <a:rPr lang="ru-RU" dirty="0"/>
              <a:t>в различные периоды её жизни. </a:t>
            </a:r>
          </a:p>
          <a:p>
            <a:pPr marL="114300" indent="0">
              <a:buNone/>
            </a:pPr>
            <a:r>
              <a:rPr lang="ru-RU" dirty="0"/>
              <a:t>Гинекология занимается профилактикой </a:t>
            </a:r>
            <a:r>
              <a:rPr lang="ru-RU" dirty="0" smtClean="0"/>
              <a:t>заболеваний</a:t>
            </a:r>
            <a:r>
              <a:rPr lang="ru-RU" dirty="0"/>
              <a:t>, для того чтобы женщина </a:t>
            </a:r>
            <a:r>
              <a:rPr lang="ru-RU" dirty="0" smtClean="0"/>
              <a:t>была </a:t>
            </a:r>
            <a:r>
              <a:rPr lang="ru-RU" dirty="0"/>
              <a:t>здорова во всех периодах </a:t>
            </a:r>
            <a:r>
              <a:rPr lang="ru-RU" dirty="0" smtClean="0"/>
              <a:t>своей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864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7620000" cy="619268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/>
              <a:t>КОЛЬПОСКОПИЯ </a:t>
            </a:r>
            <a:r>
              <a:rPr lang="ru-RU" dirty="0"/>
              <a:t>- диагностический метод исследования, с помощью которого производится осмотр влагалищной части шейки матки, влагалища и наружных половых органов с увеличением обследуемых участков в 30 раз. В основе ее лежит изучение эпителиального покрова и сосудистого рисунка влагалищной части шейки матки. </a:t>
            </a:r>
            <a:r>
              <a:rPr lang="ru-RU" dirty="0" err="1"/>
              <a:t>Кольпоскопический</a:t>
            </a:r>
            <a:r>
              <a:rPr lang="ru-RU" dirty="0"/>
              <a:t> метод исследования позволяет обнаружить невидимые патологические изменения на влагалищной части шейки матки, подозрительные и злокачественные превращения, производить прицельно соскобы и биопсию, что значительно повышает ценность этих методов исследования, а также судить об эффективности лечения.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Различают</a:t>
            </a:r>
            <a:r>
              <a:rPr lang="ru-RU" b="1" dirty="0"/>
              <a:t>: </a:t>
            </a:r>
            <a:endParaRPr lang="ru-RU" b="1" dirty="0" smtClean="0"/>
          </a:p>
          <a:p>
            <a:r>
              <a:rPr lang="ru-RU" dirty="0" smtClean="0"/>
              <a:t>Простую </a:t>
            </a:r>
            <a:r>
              <a:rPr lang="ru-RU" dirty="0"/>
              <a:t>(обзорную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Расширенную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Цветную </a:t>
            </a:r>
            <a:r>
              <a:rPr lang="ru-RU" dirty="0"/>
              <a:t>(</a:t>
            </a:r>
            <a:r>
              <a:rPr lang="ru-RU" dirty="0" err="1"/>
              <a:t>хромокольпоскопию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Люминесцентную </a:t>
            </a:r>
            <a:r>
              <a:rPr lang="ru-RU" dirty="0" err="1"/>
              <a:t>кольпоскопию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0902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Кольпоскоп</a:t>
            </a:r>
            <a:endParaRPr lang="ru-RU" dirty="0"/>
          </a:p>
        </p:txBody>
      </p:sp>
      <p:pic>
        <p:nvPicPr>
          <p:cNvPr id="1026" name="Picture 2" descr="Особенности современных кольпоскопов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00200"/>
            <a:ext cx="501582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142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Простая </a:t>
            </a:r>
            <a:r>
              <a:rPr lang="ru-RU" b="1" dirty="0" err="1"/>
              <a:t>кольпоскопия</a:t>
            </a:r>
            <a:r>
              <a:rPr lang="ru-RU" b="1" dirty="0"/>
              <a:t> </a:t>
            </a:r>
            <a:r>
              <a:rPr lang="ru-RU" dirty="0"/>
              <a:t>– осмотр шейки матки после удаления отделяемого с ее поверхности. </a:t>
            </a:r>
          </a:p>
        </p:txBody>
      </p:sp>
    </p:spTree>
    <p:extLst>
      <p:ext uri="{BB962C8B-B14F-4D97-AF65-F5344CB8AC3E}">
        <p14:creationId xmlns:p14="http://schemas.microsoft.com/office/powerpoint/2010/main" val="3365272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753672" cy="6140152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Обзорная </a:t>
            </a:r>
            <a:r>
              <a:rPr lang="ru-RU" b="1" dirty="0" err="1"/>
              <a:t>кольпоскопия</a:t>
            </a:r>
            <a:r>
              <a:rPr lang="ru-RU" b="1" dirty="0"/>
              <a:t> </a:t>
            </a:r>
            <a:r>
              <a:rPr lang="ru-RU" dirty="0"/>
              <a:t>осуществляется в начале исследования, является сугубо ориентировочной. При простой </a:t>
            </a:r>
            <a:r>
              <a:rPr lang="ru-RU" dirty="0" err="1"/>
              <a:t>кольпоскопии</a:t>
            </a:r>
            <a:r>
              <a:rPr lang="ru-RU" dirty="0"/>
              <a:t> определяют форму, величину шейки и наружного зева, цвет и рельеф слизистой оболочки, границу плоского и цилиндрического эпителия, особенности сосудистого рисунка. Для выявления боле четких </a:t>
            </a:r>
            <a:r>
              <a:rPr lang="ru-RU" dirty="0" err="1"/>
              <a:t>кольпоскопических</a:t>
            </a:r>
            <a:r>
              <a:rPr lang="ru-RU" dirty="0"/>
              <a:t> картин прибегают к расширенной </a:t>
            </a:r>
            <a:r>
              <a:rPr lang="ru-RU" dirty="0" err="1"/>
              <a:t>кольпоскопии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Расширенная </a:t>
            </a:r>
            <a:r>
              <a:rPr lang="ru-RU" b="1" dirty="0" err="1"/>
              <a:t>кольпоскопия</a:t>
            </a:r>
            <a:r>
              <a:rPr lang="ru-RU" b="1" dirty="0"/>
              <a:t> </a:t>
            </a:r>
            <a:r>
              <a:rPr lang="ru-RU" dirty="0"/>
              <a:t>– нанесение на влагалищную часть шейки матки 3% раствора уксусной кислоты или 0,5% раствора салициловой кислоты, благодаря чему более четко выявляются патологические изменения на ее поверхности (кратковременный отек эпителия, набухание клеток шиповидного слоя, сокращение </a:t>
            </a:r>
            <a:r>
              <a:rPr lang="ru-RU" dirty="0" err="1"/>
              <a:t>подэпителиальных</a:t>
            </a:r>
            <a:r>
              <a:rPr lang="ru-RU" dirty="0"/>
              <a:t> сосудов, уменьшение кровоснабжения тканей). Действие раствора проявляется через 30-60 сек. и продолжается 3-4 мин. После изучения </a:t>
            </a:r>
            <a:r>
              <a:rPr lang="ru-RU" dirty="0" err="1"/>
              <a:t>кольпоскопической</a:t>
            </a:r>
            <a:r>
              <a:rPr lang="ru-RU" dirty="0"/>
              <a:t> картины шейку матки смазывают 3% раствором </a:t>
            </a:r>
            <a:r>
              <a:rPr lang="ru-RU" dirty="0" err="1"/>
              <a:t>Люголя</a:t>
            </a:r>
            <a:r>
              <a:rPr lang="ru-RU" dirty="0"/>
              <a:t> (проба Шиллера)- позволяет четко ограничить нормальный многослойный плоский эпителий от патологически измененного и тем самым выявить наружные границы поражения.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3760800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Биопсия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38864"/>
            <a:ext cx="7620000" cy="48006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Биопсия</a:t>
            </a:r>
            <a:r>
              <a:rPr lang="ru-RU" dirty="0" smtClean="0"/>
              <a:t> </a:t>
            </a:r>
            <a:r>
              <a:rPr lang="ru-RU" dirty="0"/>
              <a:t>– прижизненное иссечение небольшого участка ткани для микроскопического исследования (чаще всего шейки матки). Показаниями к биопсии служат различные патологические процессы, особенно при подозрении на их злокачественность. Значительно реже прибегают к биопсии вульвы и стенки влагалища. Биопсия шейки матки заключается в иссечении скальпелем клиновидного участка, включающего как всю поврежденную, так и часть неизмененной ткани. </a:t>
            </a:r>
            <a:endParaRPr lang="ru-RU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настоящее время применяются следующие методы биопсии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Клиновидная;</a:t>
            </a:r>
          </a:p>
          <a:p>
            <a:r>
              <a:rPr lang="ru-RU" dirty="0" smtClean="0"/>
              <a:t>Конусовидная;</a:t>
            </a:r>
          </a:p>
          <a:p>
            <a:r>
              <a:rPr lang="ru-RU" dirty="0" err="1" smtClean="0"/>
              <a:t>Конизация</a:t>
            </a:r>
            <a:r>
              <a:rPr lang="ru-RU" dirty="0" smtClean="0"/>
              <a:t> </a:t>
            </a:r>
            <a:r>
              <a:rPr lang="ru-RU" dirty="0"/>
              <a:t>шейки матки скальпелем с выскабливанием канала шейки матки и слизистой тела матки; </a:t>
            </a:r>
            <a:endParaRPr lang="ru-RU" dirty="0" smtClean="0"/>
          </a:p>
          <a:p>
            <a:r>
              <a:rPr lang="ru-RU" dirty="0" smtClean="0"/>
              <a:t>Взятие </a:t>
            </a:r>
            <a:r>
              <a:rPr lang="ru-RU" dirty="0"/>
              <a:t>кусочка ткани </a:t>
            </a:r>
            <a:r>
              <a:rPr lang="ru-RU" dirty="0" err="1"/>
              <a:t>конхотомом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807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Прицельная биопсия </a:t>
            </a:r>
            <a:r>
              <a:rPr lang="ru-RU" dirty="0"/>
              <a:t>– может быть проведена после окраски поверхности влагалищной части шейки матки раствором </a:t>
            </a:r>
            <a:r>
              <a:rPr lang="ru-RU" dirty="0" err="1"/>
              <a:t>Люголя</a:t>
            </a:r>
            <a:r>
              <a:rPr lang="ru-RU" dirty="0"/>
              <a:t> либо гематоксилином. </a:t>
            </a:r>
            <a:endParaRPr lang="ru-RU" dirty="0" smtClean="0"/>
          </a:p>
          <a:p>
            <a:r>
              <a:rPr lang="ru-RU" b="1" dirty="0" smtClean="0"/>
              <a:t>Иссечение </a:t>
            </a:r>
            <a:r>
              <a:rPr lang="ru-RU" b="1" dirty="0"/>
              <a:t>в виде клина </a:t>
            </a:r>
            <a:r>
              <a:rPr lang="ru-RU" dirty="0"/>
              <a:t>– производят скальпелем, с обязательным захватом </a:t>
            </a:r>
            <a:r>
              <a:rPr lang="ru-RU" dirty="0" err="1"/>
              <a:t>макроскопически</a:t>
            </a:r>
            <a:r>
              <a:rPr lang="ru-RU" dirty="0"/>
              <a:t> неизмененной ткани. На дефект ткани накладывают 1-2 </a:t>
            </a:r>
            <a:r>
              <a:rPr lang="ru-RU" dirty="0" err="1"/>
              <a:t>кетгутовых</a:t>
            </a:r>
            <a:r>
              <a:rPr lang="ru-RU" dirty="0"/>
              <a:t> шва </a:t>
            </a:r>
            <a:endParaRPr lang="ru-RU" dirty="0" smtClean="0"/>
          </a:p>
          <a:p>
            <a:r>
              <a:rPr lang="ru-RU" b="1" dirty="0" smtClean="0"/>
              <a:t>Биопсия </a:t>
            </a:r>
            <a:r>
              <a:rPr lang="ru-RU" b="1" dirty="0"/>
              <a:t>с помощью </a:t>
            </a:r>
            <a:r>
              <a:rPr lang="ru-RU" b="1" dirty="0" err="1"/>
              <a:t>конхотома</a:t>
            </a:r>
            <a:r>
              <a:rPr lang="ru-RU" b="1" dirty="0"/>
              <a:t> </a:t>
            </a:r>
            <a:r>
              <a:rPr lang="ru-RU" dirty="0"/>
              <a:t>– может быть использована только при раковой опухоли как ориентировочная, иногда с целью контроля эффективности лучевого </a:t>
            </a:r>
            <a:r>
              <a:rPr lang="ru-RU" dirty="0" smtClean="0"/>
              <a:t>лечения.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6979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7620000" cy="6192688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Гистероскопия</a:t>
            </a:r>
            <a:r>
              <a:rPr lang="ru-RU" dirty="0"/>
              <a:t> - метод выявления внутриматочной патологии с помощью стекловолоконной оптики. </a:t>
            </a:r>
            <a:endParaRPr lang="ru-RU" dirty="0" smtClean="0"/>
          </a:p>
          <a:p>
            <a:r>
              <a:rPr lang="ru-RU" dirty="0" smtClean="0"/>
              <a:t>Современные </a:t>
            </a:r>
            <a:r>
              <a:rPr lang="ru-RU" dirty="0" err="1"/>
              <a:t>гистероскопы</a:t>
            </a:r>
            <a:r>
              <a:rPr lang="ru-RU" dirty="0"/>
              <a:t> дают увеличение в 5 раз. Применяют газовую и жидкостную </a:t>
            </a:r>
            <a:r>
              <a:rPr lang="ru-RU" dirty="0" err="1"/>
              <a:t>гистероскопию</a:t>
            </a:r>
            <a:r>
              <a:rPr lang="ru-RU" dirty="0"/>
              <a:t> (ГС). При газовой ГС осмотр полости матки производится в газовой среде (углекислый газ). При использовании газа необходим специальный адаптер для герметизации шейки, однако при эрозиях шейки, ее гипертрофии, разрывах и деформациях наложение адаптера невозможно.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жидкостной ГС используют различные растворы: </a:t>
            </a:r>
            <a:r>
              <a:rPr lang="ru-RU" dirty="0" err="1"/>
              <a:t>полиглюкин</a:t>
            </a:r>
            <a:r>
              <a:rPr lang="ru-RU" dirty="0"/>
              <a:t>, </a:t>
            </a:r>
            <a:r>
              <a:rPr lang="ru-RU" dirty="0" err="1"/>
              <a:t>реополиглюкин</a:t>
            </a:r>
            <a:r>
              <a:rPr lang="ru-RU" dirty="0"/>
              <a:t>, чаще всего изотонический раствор </a:t>
            </a:r>
            <a:r>
              <a:rPr lang="ru-RU" dirty="0" err="1"/>
              <a:t>NaCl</a:t>
            </a:r>
            <a:r>
              <a:rPr lang="ru-RU" dirty="0"/>
              <a:t>. Большим преимуществом является возможность контрольного осмотра после диагностического выскабливания эндометрия. Наряду с промыванием стенок матки улучшается видимость и это позволяет применять метод даже при весьма интенсивных маточных кровотечениях. </a:t>
            </a:r>
          </a:p>
        </p:txBody>
      </p:sp>
    </p:spTree>
    <p:extLst>
      <p:ext uri="{BB962C8B-B14F-4D97-AF65-F5344CB8AC3E}">
        <p14:creationId xmlns:p14="http://schemas.microsoft.com/office/powerpoint/2010/main" val="11725372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7620000" cy="6264696"/>
          </a:xfrm>
        </p:spPr>
        <p:txBody>
          <a:bodyPr>
            <a:normAutofit/>
          </a:bodyPr>
          <a:lstStyle/>
          <a:p>
            <a:r>
              <a:rPr lang="ru-RU" b="1" dirty="0"/>
              <a:t>Лапароскопия</a:t>
            </a:r>
            <a:r>
              <a:rPr lang="ru-RU" dirty="0"/>
              <a:t> - осмотр органов малого таза и брюшной полости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Лапароскопия, так же как и </a:t>
            </a:r>
            <a:r>
              <a:rPr lang="ru-RU" dirty="0" err="1"/>
              <a:t>гистероскопия</a:t>
            </a:r>
            <a:r>
              <a:rPr lang="ru-RU" dirty="0"/>
              <a:t>, стала широко внедряться в гинекологическую практику с 70-х годов. Осмотр производится на фоне </a:t>
            </a:r>
            <a:r>
              <a:rPr lang="ru-RU" dirty="0" err="1"/>
              <a:t>пневмоперитонеума</a:t>
            </a:r>
            <a:r>
              <a:rPr lang="ru-RU" dirty="0"/>
              <a:t>. В брюшную полость вводится СО2, NO2, кислород или воздух. Увеличение, которое дает оптическая система </a:t>
            </a:r>
            <a:r>
              <a:rPr lang="ru-RU" dirty="0" err="1"/>
              <a:t>лапароскопа</a:t>
            </a:r>
            <a:r>
              <a:rPr lang="ru-RU" dirty="0"/>
              <a:t>, зависит от расстояния между исследуемым органом и оптикой. С помощью </a:t>
            </a:r>
            <a:r>
              <a:rPr lang="ru-RU" dirty="0" err="1"/>
              <a:t>лапароскопического</a:t>
            </a:r>
            <a:r>
              <a:rPr lang="ru-RU" dirty="0"/>
              <a:t> исследования можно диагностировать воспалительные процессы в придатках, аппендицит, внематочную беременность и др. заболевания острого живота.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экстракорпоральном оплодотворении лапароскопия является необходимой манипуляцией при заборе яйцеклетки. Лапароскопия значительно сокращает время обследования больных с некоторыми формами бесплодия и нарушениями менструального цикла.</a:t>
            </a:r>
          </a:p>
        </p:txBody>
      </p:sp>
    </p:spTree>
    <p:extLst>
      <p:ext uri="{BB962C8B-B14F-4D97-AF65-F5344CB8AC3E}">
        <p14:creationId xmlns:p14="http://schemas.microsoft.com/office/powerpoint/2010/main" val="29984670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езентация &amp;quot; Методы обследования гинекологических больных. Общая  симптоматика гинекологических заболеваний&amp;quot; - скачать бесплатно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632848" cy="61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8218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Ультразвуковое исследование (УЗИ)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УЗИ </a:t>
            </a:r>
            <a:r>
              <a:rPr lang="ru-RU" dirty="0"/>
              <a:t>относится к </a:t>
            </a:r>
            <a:r>
              <a:rPr lang="ru-RU" dirty="0" err="1"/>
              <a:t>неинвазивным</a:t>
            </a:r>
            <a:r>
              <a:rPr lang="ru-RU" dirty="0"/>
              <a:t> инструментальным методам и может быть выполнено практически у любой больной независимо от ее состояния. В гинекологической практике УЗИ используется для диагностики заболеваний и опухолей матки, придатков, выявления аномалий развития матки. Последние модели диагностических аппаратов обладают такой высокой разрешающей способностью, что успешно используются для контроля за ростом фолликула, произошедшей овуляцией, регистрируют толщину эндометрия и позволяют выявить его гиперплазию и полипы.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помощью УЗИ установлены нормальные размеры матки и яичников у женщин, девушек и девочек. УЗИ используют при лечении эндокринного бесплодия для контроля эффективности медикаментозной стимуляции овуляции. </a:t>
            </a:r>
            <a:endParaRPr lang="ru-RU" dirty="0" smtClean="0"/>
          </a:p>
          <a:p>
            <a:r>
              <a:rPr lang="ru-RU" dirty="0" smtClean="0"/>
              <a:t>УЗИ</a:t>
            </a:r>
            <a:r>
              <a:rPr lang="ru-RU" dirty="0"/>
              <a:t>, проводимое ежедневно при спонтанных овуляторных циклах, позволило проследить за ростом фолликула. </a:t>
            </a:r>
          </a:p>
        </p:txBody>
      </p:sp>
    </p:spTree>
    <p:extLst>
      <p:ext uri="{BB962C8B-B14F-4D97-AF65-F5344CB8AC3E}">
        <p14:creationId xmlns:p14="http://schemas.microsoft.com/office/powerpoint/2010/main" val="145592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Больные при гинекологических заболеваниях </a:t>
            </a:r>
            <a:r>
              <a:rPr lang="ru-RU" dirty="0" smtClean="0"/>
              <a:t>помимо </a:t>
            </a:r>
            <a:r>
              <a:rPr lang="ru-RU" dirty="0"/>
              <a:t>общих, предъявляют ряд характерных </a:t>
            </a:r>
            <a:r>
              <a:rPr lang="ru-RU" dirty="0" smtClean="0"/>
              <a:t>жалоб</a:t>
            </a:r>
            <a:r>
              <a:rPr lang="ru-RU" dirty="0"/>
              <a:t>, связанных с поражением половой </a:t>
            </a:r>
            <a:r>
              <a:rPr lang="ru-RU" dirty="0" smtClean="0"/>
              <a:t>системы</a:t>
            </a:r>
            <a:r>
              <a:rPr lang="ru-RU" dirty="0"/>
              <a:t>. Знание этих жалоб определяет </a:t>
            </a:r>
            <a:r>
              <a:rPr lang="ru-RU" dirty="0" smtClean="0"/>
              <a:t>направленность </a:t>
            </a:r>
            <a:r>
              <a:rPr lang="ru-RU" dirty="0"/>
              <a:t>при сборе анамнеза и выбор </a:t>
            </a:r>
            <a:r>
              <a:rPr lang="ru-RU" dirty="0" smtClean="0"/>
              <a:t>методов </a:t>
            </a:r>
            <a:r>
              <a:rPr lang="ru-RU" dirty="0"/>
              <a:t>обследования, без чего невозможны </a:t>
            </a:r>
            <a:r>
              <a:rPr lang="ru-RU" dirty="0" smtClean="0"/>
              <a:t>постановка </a:t>
            </a:r>
            <a:r>
              <a:rPr lang="ru-RU" dirty="0"/>
              <a:t>правильного диагноза и проведение </a:t>
            </a:r>
            <a:r>
              <a:rPr lang="ru-RU" dirty="0" smtClean="0"/>
              <a:t>рациональной </a:t>
            </a:r>
            <a:r>
              <a:rPr lang="ru-RU" dirty="0"/>
              <a:t>терапии. </a:t>
            </a:r>
          </a:p>
        </p:txBody>
      </p:sp>
    </p:spTree>
    <p:extLst>
      <p:ext uri="{BB962C8B-B14F-4D97-AF65-F5344CB8AC3E}">
        <p14:creationId xmlns:p14="http://schemas.microsoft.com/office/powerpoint/2010/main" val="37553819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20000" cy="1143000"/>
          </a:xfrm>
        </p:spPr>
        <p:txBody>
          <a:bodyPr/>
          <a:lstStyle/>
          <a:p>
            <a:r>
              <a:rPr lang="ru-RU" dirty="0"/>
              <a:t>Рентгенологические методы исследования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7638"/>
            <a:ext cx="7825680" cy="54403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Рентгенологические </a:t>
            </a:r>
            <a:r>
              <a:rPr lang="ru-RU" dirty="0"/>
              <a:t>методы остаются широко распространенными методами исследования, это, прежде всего, относится к </a:t>
            </a:r>
            <a:r>
              <a:rPr lang="ru-RU" dirty="0" err="1"/>
              <a:t>гистеросальпингографии</a:t>
            </a:r>
            <a:r>
              <a:rPr lang="ru-RU" dirty="0"/>
              <a:t> (ГСГ). ГСГ давно используется в гинекологической практике для установления проходимости маточных труб, выявления анатомических изменений в полости матки, спаечного процесса в области малого таза.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выполнения ГСГ пользуются водно-растворимыми </a:t>
            </a:r>
            <a:r>
              <a:rPr lang="ru-RU" dirty="0" err="1"/>
              <a:t>рентгеноконтрастными</a:t>
            </a:r>
            <a:r>
              <a:rPr lang="ru-RU" dirty="0"/>
              <a:t> веществами (</a:t>
            </a:r>
            <a:r>
              <a:rPr lang="ru-RU" dirty="0" err="1"/>
              <a:t>веротраст</a:t>
            </a:r>
            <a:r>
              <a:rPr lang="ru-RU" dirty="0"/>
              <a:t>, </a:t>
            </a:r>
            <a:r>
              <a:rPr lang="ru-RU" dirty="0" err="1"/>
              <a:t>уротраст</a:t>
            </a:r>
            <a:r>
              <a:rPr lang="ru-RU" dirty="0"/>
              <a:t>, </a:t>
            </a:r>
            <a:r>
              <a:rPr lang="ru-RU" dirty="0" err="1"/>
              <a:t>верографин</a:t>
            </a:r>
            <a:r>
              <a:rPr lang="ru-RU" dirty="0"/>
              <a:t> и т. д.). Эти вещества благодаря своим структурным особенностям дают четкое изображение щелей, лакун, </a:t>
            </a:r>
            <a:r>
              <a:rPr lang="ru-RU" dirty="0" err="1"/>
              <a:t>выбуханий</a:t>
            </a:r>
            <a:r>
              <a:rPr lang="ru-RU" dirty="0"/>
              <a:t> и ниш в стенке матки. Все это имеет важное диагностическое значение для выявления внутреннего </a:t>
            </a:r>
            <a:r>
              <a:rPr lang="ru-RU" dirty="0" err="1"/>
              <a:t>эндометриоза</a:t>
            </a:r>
            <a:r>
              <a:rPr lang="ru-RU" dirty="0"/>
              <a:t> тела матки (</a:t>
            </a:r>
            <a:r>
              <a:rPr lang="ru-RU" dirty="0" err="1"/>
              <a:t>аденомиоза</a:t>
            </a:r>
            <a:r>
              <a:rPr lang="ru-RU" dirty="0"/>
              <a:t>), небольших </a:t>
            </a:r>
            <a:r>
              <a:rPr lang="ru-RU" dirty="0" err="1"/>
              <a:t>миоматозных</a:t>
            </a:r>
            <a:r>
              <a:rPr lang="ru-RU" dirty="0"/>
              <a:t> узлов и полипов эндометрия. </a:t>
            </a:r>
            <a:endParaRPr lang="ru-RU" dirty="0" smtClean="0"/>
          </a:p>
          <a:p>
            <a:r>
              <a:rPr lang="ru-RU" dirty="0" smtClean="0"/>
              <a:t>Произведение </a:t>
            </a:r>
            <a:r>
              <a:rPr lang="ru-RU" dirty="0"/>
              <a:t>ГСГ на 5-7 день менструального цикла уменьшает частоту ложноотрицательных результатов. Устье маточных труб в первую фазу цикла широко открыто и не препятствует проникновению контрастного вещества из полости матки в маточные трубы.</a:t>
            </a:r>
          </a:p>
        </p:txBody>
      </p:sp>
    </p:spTree>
    <p:extLst>
      <p:ext uri="{BB962C8B-B14F-4D97-AF65-F5344CB8AC3E}">
        <p14:creationId xmlns:p14="http://schemas.microsoft.com/office/powerpoint/2010/main" val="10370277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7620000" cy="633670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b="1" dirty="0" smtClean="0"/>
              <a:t> МЕТОДЫ </a:t>
            </a:r>
            <a:r>
              <a:rPr lang="ru-RU" b="1" dirty="0"/>
              <a:t>ГОРМОНАЛЬНОГО ИССЛЕДОВАНИЯ 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b="1" dirty="0"/>
              <a:t>Запись базальной температуры. </a:t>
            </a:r>
            <a:r>
              <a:rPr lang="ru-RU" dirty="0"/>
              <a:t>Женщине предлагают измерять базальную (ректальную) температуру ежедневно утром не вставая с постели и заносить данные в специальный график. Измерение температуры производят не менее 3-х мес., а при обследовании и лечении – в течение всего курса лечения. При этом на графике отмечают время приема препарата, вид обследования и лечения. Это позволяет оценить влияние лечебных мероприятий на характер менструального цикла (изменение времени овуляции, длительность фаз менструального цикла). По графику базальной температуры </a:t>
            </a:r>
            <a:r>
              <a:rPr lang="ru-RU" dirty="0" smtClean="0"/>
              <a:t>можно.</a:t>
            </a:r>
          </a:p>
          <a:p>
            <a:r>
              <a:rPr lang="ru-RU" dirty="0"/>
              <a:t>Повышение базальной температуры на 15-18 день цикла более чем на 0,5°С свидетельствует о наличии овуляции. При полноценной секреторной фазе базальная температура 37,1°-37,3° сохраняется в течение 11-12 дней (секреторная фаза – 12 дней при нормальном менструальном цикле). Резкий спад температуры обусловлен гормональным спадом и предполагает наступление менструации.</a:t>
            </a:r>
          </a:p>
        </p:txBody>
      </p:sp>
    </p:spTree>
    <p:extLst>
      <p:ext uri="{BB962C8B-B14F-4D97-AF65-F5344CB8AC3E}">
        <p14:creationId xmlns:p14="http://schemas.microsoft.com/office/powerpoint/2010/main" val="3925388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Феномен папоротника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“</a:t>
            </a:r>
            <a:r>
              <a:rPr lang="ru-RU" dirty="0"/>
              <a:t>Феномен папоротника” (кристаллизации) основан на способности шеечной слизи образовывать при высушивании кристаллы в виде листа папоротника. Это обусловлено </a:t>
            </a:r>
            <a:r>
              <a:rPr lang="ru-RU" dirty="0" smtClean="0"/>
              <a:t>физико-химическими </a:t>
            </a:r>
            <a:r>
              <a:rPr lang="ru-RU" dirty="0"/>
              <a:t>изменениями в коллоидном и электролитном составе слизи, которые происходят в течение менструального цикла под влиянием гормонов. Слизь для исследования забирают из цервикального канала (2,3 капли) наносят на предметное стекло, высушивают в течение 10- 15 мин., добавляют немного р-</a:t>
            </a:r>
            <a:r>
              <a:rPr lang="ru-RU" dirty="0" err="1"/>
              <a:t>ра</a:t>
            </a:r>
            <a:r>
              <a:rPr lang="ru-RU" dirty="0"/>
              <a:t> хлорида натрия 0,9 % и исследуют под микроскопом. Симптом кристаллизации (лист папоротника) появляется на 5-7 день цикла, наиболее выражен в период овуляции, затем постепенно становится менее </a:t>
            </a:r>
            <a:r>
              <a:rPr lang="ru-RU" dirty="0" smtClean="0"/>
              <a:t>отчетливым.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1060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Определение длины шеечной слизи основано на свойстве шеечной слизи к растяжению. Небольшое кол-во слизи берут </a:t>
            </a:r>
            <a:r>
              <a:rPr lang="ru-RU" dirty="0" err="1"/>
              <a:t>корцангом</a:t>
            </a:r>
            <a:r>
              <a:rPr lang="ru-RU" dirty="0"/>
              <a:t> из цервикального канала и при постепенном раздвигании его </a:t>
            </a:r>
            <a:r>
              <a:rPr lang="ru-RU" dirty="0" err="1"/>
              <a:t>браншей</a:t>
            </a:r>
            <a:r>
              <a:rPr lang="ru-RU" dirty="0"/>
              <a:t>, слизь растягивается в тонкую нить.</a:t>
            </a:r>
          </a:p>
        </p:txBody>
      </p:sp>
    </p:spTree>
    <p:extLst>
      <p:ext uri="{BB962C8B-B14F-4D97-AF65-F5344CB8AC3E}">
        <p14:creationId xmlns:p14="http://schemas.microsoft.com/office/powerpoint/2010/main" val="39173540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Нарушения менструальной функции. Нейроэндокринные синдромы в гинекологии</a:t>
            </a:r>
          </a:p>
        </p:txBody>
      </p:sp>
    </p:spTree>
    <p:extLst>
      <p:ext uri="{BB962C8B-B14F-4D97-AF65-F5344CB8AC3E}">
        <p14:creationId xmlns:p14="http://schemas.microsoft.com/office/powerpoint/2010/main" val="30167760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Все отклонения от нормального менструального цикла считаются нарушениями менструального цикла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Имеются </a:t>
            </a:r>
            <a:r>
              <a:rPr lang="ru-RU" dirty="0"/>
              <a:t>две большие группы нарушений</a:t>
            </a:r>
            <a:r>
              <a:rPr lang="ru-RU" dirty="0" smtClean="0"/>
              <a:t>: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• по типу </a:t>
            </a:r>
            <a:r>
              <a:rPr lang="ru-RU" dirty="0" err="1"/>
              <a:t>гипоменструального</a:t>
            </a:r>
            <a:r>
              <a:rPr lang="ru-RU" dirty="0"/>
              <a:t> </a:t>
            </a:r>
            <a:r>
              <a:rPr lang="ru-RU" dirty="0" smtClean="0"/>
              <a:t>синдрома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• по типу </a:t>
            </a:r>
            <a:r>
              <a:rPr lang="ru-RU" dirty="0" err="1"/>
              <a:t>гиперменструального</a:t>
            </a:r>
            <a:r>
              <a:rPr lang="ru-RU" dirty="0"/>
              <a:t> синдрома. </a:t>
            </a:r>
          </a:p>
        </p:txBody>
      </p:sp>
    </p:spTree>
    <p:extLst>
      <p:ext uri="{BB962C8B-B14F-4D97-AF65-F5344CB8AC3E}">
        <p14:creationId xmlns:p14="http://schemas.microsoft.com/office/powerpoint/2010/main" val="28549707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7620000" cy="6264696"/>
          </a:xfrm>
        </p:spPr>
        <p:txBody>
          <a:bodyPr/>
          <a:lstStyle/>
          <a:p>
            <a:r>
              <a:rPr lang="ru-RU" b="1" dirty="0"/>
              <a:t>Менструальный цикл </a:t>
            </a:r>
            <a:r>
              <a:rPr lang="ru-RU" dirty="0"/>
              <a:t>- физиологический процесс циклических изменений функций половой системы женщины, которые внешне проявляются регулярными маточными кровотечениями (менструациями, в просторечии - месячными</a:t>
            </a:r>
            <a:r>
              <a:rPr lang="ru-RU" dirty="0" smtClean="0"/>
              <a:t>).</a:t>
            </a:r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Во время менструального цикла происходит подготовка организма женщины к зачатию и беременности. Если зачатие не происходит, этот процесс повторяется снова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• Первая менструация (</a:t>
            </a:r>
            <a:r>
              <a:rPr lang="ru-RU" dirty="0" err="1"/>
              <a:t>менархе</a:t>
            </a:r>
            <a:r>
              <a:rPr lang="ru-RU" dirty="0"/>
              <a:t>) появляется у девочек в период полового созревания. Прекращаются менструации с наступлением менопаузы, а также в период беременности и при некоторых </a:t>
            </a:r>
            <a:r>
              <a:rPr lang="ru-RU" dirty="0" smtClean="0"/>
              <a:t>заболеваниях.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5987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Менструальный </a:t>
            </a:r>
            <a:r>
              <a:rPr lang="ru-RU" dirty="0"/>
              <a:t>цикл. Изменения репродуктивной системы в течение цикла</a:t>
            </a:r>
          </a:p>
        </p:txBody>
      </p:sp>
      <p:pic>
        <p:nvPicPr>
          <p:cNvPr id="4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564904"/>
            <a:ext cx="6912768" cy="347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7435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Причиной </a:t>
            </a:r>
            <a:r>
              <a:rPr lang="ru-RU" dirty="0"/>
              <a:t>нарушения менструальной функции могут послужить: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психические потрясения, психические и неврологические заболевания,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авитаминозы, ожирение, профессиональные вредности,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инфекционные заболевания, заболевания сердечно-сосудистой и кроветворной систем, заболевания печени</a:t>
            </a:r>
            <a:r>
              <a:rPr lang="ru-RU" dirty="0" smtClean="0"/>
              <a:t>,</a:t>
            </a:r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гинекологические операции, травма мочеполовых путей,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нарушение полового созревания,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гормональная перестройка в климактерическом периоде, а также генетические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11507645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Гипоменструальный</a:t>
            </a:r>
            <a:r>
              <a:rPr lang="ru-RU" dirty="0"/>
              <a:t> синдром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развивается на фоне сниженной функции яичников.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Он </a:t>
            </a:r>
            <a:r>
              <a:rPr lang="ru-RU" b="1" dirty="0"/>
              <a:t>проявляется такими нарушениями: </a:t>
            </a:r>
            <a:endParaRPr lang="ru-RU" b="1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 err="1"/>
              <a:t>олигоменорея</a:t>
            </a:r>
            <a:r>
              <a:rPr lang="ru-RU" dirty="0"/>
              <a:t> (укорочение менструации до 1-2 дней),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 err="1"/>
              <a:t>гипоменорея</a:t>
            </a:r>
            <a:r>
              <a:rPr lang="ru-RU" dirty="0"/>
              <a:t> (скудные месячные</a:t>
            </a:r>
            <a:r>
              <a:rPr lang="ru-RU" dirty="0" smtClean="0"/>
              <a:t>),</a:t>
            </a:r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 err="1"/>
              <a:t>опсоменорея</a:t>
            </a:r>
            <a:r>
              <a:rPr lang="ru-RU" dirty="0"/>
              <a:t> (редкие менструации - цикл 35-48 дней),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• </a:t>
            </a:r>
            <a:r>
              <a:rPr lang="ru-RU" dirty="0"/>
              <a:t>аменорея (отсутствие менструаций в течении 6 и более месяцев). </a:t>
            </a:r>
          </a:p>
        </p:txBody>
      </p:sp>
    </p:spTree>
    <p:extLst>
      <p:ext uri="{BB962C8B-B14F-4D97-AF65-F5344CB8AC3E}">
        <p14:creationId xmlns:p14="http://schemas.microsoft.com/office/powerpoint/2010/main" val="198103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Симптоматология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гинекологических заболеваний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37773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Аменорея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 smtClean="0"/>
              <a:t>Аменорея</a:t>
            </a:r>
            <a:r>
              <a:rPr lang="ru-RU" dirty="0" smtClean="0"/>
              <a:t>-отсутствие </a:t>
            </a:r>
            <a:r>
              <a:rPr lang="ru-RU" dirty="0"/>
              <a:t>месячных в течение 6 и более месяцев.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Она </a:t>
            </a:r>
            <a:r>
              <a:rPr lang="ru-RU" b="1" dirty="0"/>
              <a:t>может быть: 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dirty="0"/>
              <a:t>Физиологической: – до полового созревания, – во время беременности и грудного вскармливания (лактационная аменорея), – в менопаузе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Патологической вследствие различных заболеваний.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Различают </a:t>
            </a:r>
            <a:r>
              <a:rPr lang="ru-RU" b="1" dirty="0"/>
              <a:t>также: 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dirty="0"/>
              <a:t>первичную, когда менструации отсутствуют в возрасте до 16 </a:t>
            </a:r>
            <a:r>
              <a:rPr lang="ru-RU" dirty="0" smtClean="0"/>
              <a:t>лет</a:t>
            </a:r>
          </a:p>
          <a:p>
            <a:r>
              <a:rPr lang="ru-RU" dirty="0" smtClean="0"/>
              <a:t> </a:t>
            </a:r>
            <a:r>
              <a:rPr lang="ru-RU" dirty="0"/>
              <a:t>вторичную, когда ранее наблюдавшиеся менструации прекратились. </a:t>
            </a:r>
          </a:p>
        </p:txBody>
      </p:sp>
    </p:spTree>
    <p:extLst>
      <p:ext uri="{BB962C8B-B14F-4D97-AF65-F5344CB8AC3E}">
        <p14:creationId xmlns:p14="http://schemas.microsoft.com/office/powerpoint/2010/main" val="926712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565" y="260648"/>
            <a:ext cx="76200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Причинами </a:t>
            </a:r>
            <a:r>
              <a:rPr lang="ru-RU" dirty="0"/>
              <a:t>первичной аменореи могут быть 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565" y="1844824"/>
            <a:ext cx="7620000" cy="4800600"/>
          </a:xfrm>
        </p:spPr>
        <p:txBody>
          <a:bodyPr/>
          <a:lstStyle/>
          <a:p>
            <a:r>
              <a:rPr lang="ru-RU" dirty="0" smtClean="0"/>
              <a:t>хромосомные </a:t>
            </a:r>
            <a:r>
              <a:rPr lang="ru-RU" dirty="0"/>
              <a:t>и генетические нарушения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половое </a:t>
            </a:r>
            <a:r>
              <a:rPr lang="ru-RU" dirty="0"/>
              <a:t>недоразвитие, </a:t>
            </a:r>
            <a:endParaRPr lang="ru-RU" dirty="0" smtClean="0"/>
          </a:p>
          <a:p>
            <a:r>
              <a:rPr lang="ru-RU" dirty="0" smtClean="0"/>
              <a:t>влияние </a:t>
            </a:r>
            <a:r>
              <a:rPr lang="ru-RU" dirty="0"/>
              <a:t>тяжелых инфекций и интоксикаций, </a:t>
            </a:r>
            <a:endParaRPr lang="ru-RU" dirty="0" smtClean="0"/>
          </a:p>
          <a:p>
            <a:r>
              <a:rPr lang="ru-RU" dirty="0" smtClean="0"/>
              <a:t>ожирение </a:t>
            </a:r>
            <a:r>
              <a:rPr lang="ru-RU" dirty="0"/>
              <a:t>при нарушениях функций </a:t>
            </a:r>
            <a:r>
              <a:rPr lang="ru-RU" dirty="0" smtClean="0"/>
              <a:t>гипофиза.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838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Вторичная аменорея может быть обусловлена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800600"/>
          </a:xfrm>
        </p:spPr>
        <p:txBody>
          <a:bodyPr/>
          <a:lstStyle/>
          <a:p>
            <a:r>
              <a:rPr lang="ru-RU" dirty="0" smtClean="0"/>
              <a:t>влиянием </a:t>
            </a:r>
            <a:r>
              <a:rPr lang="ru-RU" dirty="0"/>
              <a:t>нервно-психогенных факторов (страх, испуг, </a:t>
            </a:r>
            <a:r>
              <a:rPr lang="ru-RU" dirty="0" err="1"/>
              <a:t>психотравма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неполноценным питанием, </a:t>
            </a:r>
            <a:endParaRPr lang="ru-RU" dirty="0" smtClean="0"/>
          </a:p>
          <a:p>
            <a:r>
              <a:rPr lang="ru-RU" dirty="0" smtClean="0"/>
              <a:t>умственным </a:t>
            </a:r>
            <a:r>
              <a:rPr lang="ru-RU" dirty="0"/>
              <a:t>и физическим переутомлением, </a:t>
            </a:r>
            <a:endParaRPr lang="ru-RU" dirty="0" smtClean="0"/>
          </a:p>
          <a:p>
            <a:r>
              <a:rPr lang="ru-RU" dirty="0" smtClean="0"/>
              <a:t>нарушением </a:t>
            </a:r>
            <a:r>
              <a:rPr lang="ru-RU" dirty="0"/>
              <a:t>функции эндокринных желез, </a:t>
            </a:r>
            <a:endParaRPr lang="ru-RU" dirty="0" smtClean="0"/>
          </a:p>
          <a:p>
            <a:r>
              <a:rPr lang="ru-RU" dirty="0" smtClean="0"/>
              <a:t>острыми </a:t>
            </a:r>
            <a:r>
              <a:rPr lang="ru-RU" dirty="0"/>
              <a:t>инфекционными заболеваниями, </a:t>
            </a:r>
            <a:endParaRPr lang="ru-RU" dirty="0" smtClean="0"/>
          </a:p>
          <a:p>
            <a:r>
              <a:rPr lang="ru-RU" dirty="0" smtClean="0"/>
              <a:t>воспалительными </a:t>
            </a:r>
            <a:r>
              <a:rPr lang="ru-RU" dirty="0"/>
              <a:t>и опухолевыми заболеваниями половых органов. </a:t>
            </a:r>
          </a:p>
        </p:txBody>
      </p:sp>
    </p:spTree>
    <p:extLst>
      <p:ext uri="{BB962C8B-B14F-4D97-AF65-F5344CB8AC3E}">
        <p14:creationId xmlns:p14="http://schemas.microsoft.com/office/powerpoint/2010/main" val="27262402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Чаще приходится сталкиваться с </a:t>
            </a:r>
            <a:r>
              <a:rPr lang="ru-RU" b="1" dirty="0" err="1"/>
              <a:t>гиперменструальным</a:t>
            </a:r>
            <a:r>
              <a:rPr lang="ru-RU" b="1" dirty="0"/>
              <a:t> синдромом</a:t>
            </a:r>
            <a:r>
              <a:rPr lang="ru-RU" dirty="0"/>
              <a:t>. Он характеризуется обильными или длительными, или частыми менструациями, превращающимися в кровотечение.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 err="1" smtClean="0"/>
              <a:t>Гиперменструальный</a:t>
            </a:r>
            <a:r>
              <a:rPr lang="ru-RU" b="1" dirty="0" smtClean="0"/>
              <a:t> </a:t>
            </a:r>
            <a:r>
              <a:rPr lang="ru-RU" b="1" dirty="0"/>
              <a:t>синдром подразделяется на: 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dirty="0" err="1"/>
              <a:t>гиперменорею</a:t>
            </a:r>
            <a:r>
              <a:rPr lang="ru-RU" dirty="0"/>
              <a:t> (обильные месячные),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полименорею</a:t>
            </a:r>
            <a:r>
              <a:rPr lang="ru-RU" dirty="0"/>
              <a:t> (длительные и обильные месячные, превращающиеся в </a:t>
            </a:r>
            <a:r>
              <a:rPr lang="ru-RU" dirty="0" err="1"/>
              <a:t>мено</a:t>
            </a:r>
            <a:r>
              <a:rPr lang="ru-RU" dirty="0"/>
              <a:t>- и метроррагии),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пройоменорею</a:t>
            </a:r>
            <a:r>
              <a:rPr lang="ru-RU" dirty="0"/>
              <a:t> (частые и обильные месячные)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функциональные маточные кровотечения. </a:t>
            </a:r>
          </a:p>
        </p:txBody>
      </p:sp>
    </p:spTree>
    <p:extLst>
      <p:ext uri="{BB962C8B-B14F-4D97-AF65-F5344CB8AC3E}">
        <p14:creationId xmlns:p14="http://schemas.microsoft.com/office/powerpoint/2010/main" val="8359961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Дисфункциональные</a:t>
            </a:r>
            <a:r>
              <a:rPr lang="ru-RU" dirty="0" smtClean="0"/>
              <a:t> </a:t>
            </a:r>
            <a:r>
              <a:rPr lang="ru-RU" dirty="0"/>
              <a:t>маточные кровотечения (ДМК)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7620000" cy="376388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Маточные кровотечения вследствие нарушения гормональной функции яичников принято называть </a:t>
            </a:r>
            <a:r>
              <a:rPr lang="ru-RU" b="1" dirty="0" err="1"/>
              <a:t>дисфункциональными</a:t>
            </a:r>
            <a:r>
              <a:rPr lang="ru-RU" b="1" dirty="0"/>
              <a:t> маточными кровотечениями (ДМК). </a:t>
            </a:r>
            <a:r>
              <a:rPr lang="ru-RU" dirty="0"/>
              <a:t>В общей структуре гинекологических заболеваний ДМК составляют 15-20%. Это патология, обусловленная функциональными нарушениями в системе гипоталамус-</a:t>
            </a:r>
            <a:r>
              <a:rPr lang="ru-RU" dirty="0" err="1"/>
              <a:t>гипофизяичники</a:t>
            </a:r>
            <a:r>
              <a:rPr lang="ru-RU" dirty="0"/>
              <a:t>-матка, в основе которых лежит нарушение ритма продукции гонадотропных гормонов и гормонов яичников. </a:t>
            </a:r>
          </a:p>
        </p:txBody>
      </p:sp>
    </p:spTree>
    <p:extLst>
      <p:ext uri="{BB962C8B-B14F-4D97-AF65-F5344CB8AC3E}">
        <p14:creationId xmlns:p14="http://schemas.microsoft.com/office/powerpoint/2010/main" val="35455021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Ювенильные маточные кровотечения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800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ЮВЕНИЛЬНЫЕ (пубертатные, подростковые) МАТОЧНЫЕ КРОВОТЕЧЕНИЯ </a:t>
            </a:r>
            <a:r>
              <a:rPr lang="ru-RU" dirty="0"/>
              <a:t>- это ДМК периода полового созревания, обусловленные нарушением регуляции менструальной функции и не связанные с органическими заболеваниями половой системы или других систем организма. Ювенильные кровотечения (ЮК) - это </a:t>
            </a:r>
            <a:r>
              <a:rPr lang="ru-RU" dirty="0" err="1"/>
              <a:t>ановуляторные</a:t>
            </a:r>
            <a:r>
              <a:rPr lang="ru-RU" dirty="0"/>
              <a:t> на фоне атрезии фолликулов. Кровотечения наблюдаются в первые два года после </a:t>
            </a:r>
            <a:r>
              <a:rPr lang="ru-RU" dirty="0" err="1"/>
              <a:t>менархе</a:t>
            </a:r>
            <a:r>
              <a:rPr lang="ru-RU" dirty="0"/>
              <a:t> (первой менструации), могут начинаться с </a:t>
            </a:r>
            <a:r>
              <a:rPr lang="ru-RU" dirty="0" err="1"/>
              <a:t>менархе</a:t>
            </a:r>
            <a:r>
              <a:rPr lang="ru-RU" dirty="0"/>
              <a:t>. Они различные по интенсивности и продолжительности, всегда безболезненны, быстро приводят к анемии и вторичным нарушениям свертывающей системы крови. Длительному кровотечению способствуют не только дистрофические процессы в </a:t>
            </a:r>
            <a:r>
              <a:rPr lang="ru-RU" dirty="0" err="1"/>
              <a:t>гиперплазированном</a:t>
            </a:r>
            <a:r>
              <a:rPr lang="ru-RU" dirty="0"/>
              <a:t> эндометрии, но и недостаточная сократительная способность матки, не достигшей окончательного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2325160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Медицинская сестра должна оказать доврачебную неотложную помощь при обильном маточном кровотечении, которая заключается в: </a:t>
            </a:r>
            <a:endParaRPr lang="ru-RU" b="1" dirty="0" smtClean="0"/>
          </a:p>
          <a:p>
            <a:pPr marL="114300" indent="0">
              <a:buNone/>
            </a:pPr>
            <a:r>
              <a:rPr lang="ru-RU" dirty="0" smtClean="0"/>
              <a:t>1.придание </a:t>
            </a:r>
            <a:r>
              <a:rPr lang="ru-RU" dirty="0"/>
              <a:t>пациентке горизонтального положения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2.холод </a:t>
            </a:r>
            <a:r>
              <a:rPr lang="ru-RU" dirty="0"/>
              <a:t>на низ живота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3</a:t>
            </a:r>
            <a:r>
              <a:rPr lang="ru-RU" dirty="0"/>
              <a:t>. подготовка сокращающих матку средств способности матки (окситоцин, препараты спорыньи,)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4</a:t>
            </a:r>
            <a:r>
              <a:rPr lang="ru-RU" dirty="0"/>
              <a:t>. подготовка кровоостанавливающих средств (кальция хлорид или глюконат, </a:t>
            </a:r>
            <a:r>
              <a:rPr lang="ru-RU" dirty="0" err="1"/>
              <a:t>дицинон</a:t>
            </a:r>
            <a:r>
              <a:rPr lang="ru-RU" dirty="0"/>
              <a:t>, трансамин)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5.измерение </a:t>
            </a:r>
            <a:r>
              <a:rPr lang="ru-RU" dirty="0"/>
              <a:t>артериального давления, пульса, частоты дыхания</a:t>
            </a:r>
          </a:p>
        </p:txBody>
      </p:sp>
    </p:spTree>
    <p:extLst>
      <p:ext uri="{BB962C8B-B14F-4D97-AF65-F5344CB8AC3E}">
        <p14:creationId xmlns:p14="http://schemas.microsoft.com/office/powerpoint/2010/main" val="2896807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Контрольные </a:t>
            </a:r>
            <a:r>
              <a:rPr lang="ru-RU" dirty="0"/>
              <a:t>вопросы для закрепления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800600"/>
          </a:xfrm>
        </p:spPr>
        <p:txBody>
          <a:bodyPr/>
          <a:lstStyle/>
          <a:p>
            <a:pPr marL="571500" indent="-457200">
              <a:buAutoNum type="arabicPeriod"/>
            </a:pPr>
            <a:r>
              <a:rPr lang="ru-RU" dirty="0" smtClean="0"/>
              <a:t>Группы </a:t>
            </a:r>
            <a:r>
              <a:rPr lang="ru-RU" dirty="0"/>
              <a:t>гинекологических </a:t>
            </a:r>
            <a:r>
              <a:rPr lang="ru-RU" dirty="0" smtClean="0"/>
              <a:t>заболеваний. </a:t>
            </a:r>
            <a:endParaRPr lang="ru-RU" dirty="0"/>
          </a:p>
          <a:p>
            <a:pPr marL="571500" indent="-457200">
              <a:buAutoNum type="arabicPeriod"/>
            </a:pPr>
            <a:r>
              <a:rPr lang="ru-RU" dirty="0" smtClean="0"/>
              <a:t>Порядок </a:t>
            </a:r>
            <a:r>
              <a:rPr lang="ru-RU" dirty="0"/>
              <a:t>опроса и обследования гинекологических больных </a:t>
            </a:r>
            <a:r>
              <a:rPr lang="ru-RU" dirty="0" smtClean="0"/>
              <a:t>.</a:t>
            </a:r>
            <a:endParaRPr lang="ru-RU" dirty="0"/>
          </a:p>
          <a:p>
            <a:pPr marL="571500" indent="-457200">
              <a:buAutoNum type="arabicPeriod"/>
            </a:pPr>
            <a:r>
              <a:rPr lang="ru-RU" dirty="0" smtClean="0"/>
              <a:t>Классификация </a:t>
            </a:r>
            <a:r>
              <a:rPr lang="ru-RU" dirty="0"/>
              <a:t>нарушения менструальной </a:t>
            </a:r>
            <a:r>
              <a:rPr lang="ru-RU" dirty="0" smtClean="0"/>
              <a:t>функции.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018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4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Гинекологическая патология имеет очень </a:t>
            </a:r>
            <a:r>
              <a:rPr lang="ru-RU" dirty="0" smtClean="0"/>
              <a:t>сходную </a:t>
            </a:r>
            <a:r>
              <a:rPr lang="ru-RU" dirty="0"/>
              <a:t>симптоматику, поэтому, </a:t>
            </a:r>
            <a:r>
              <a:rPr lang="ru-RU" dirty="0" smtClean="0"/>
              <a:t>независимо </a:t>
            </a:r>
            <a:r>
              <a:rPr lang="ru-RU" dirty="0"/>
              <a:t>от того, с каким заболеванием </a:t>
            </a:r>
            <a:r>
              <a:rPr lang="ru-RU" dirty="0" smtClean="0"/>
              <a:t>придёт </a:t>
            </a:r>
            <a:r>
              <a:rPr lang="ru-RU" dirty="0"/>
              <a:t>женщина, жалобы у неё довольно </a:t>
            </a:r>
            <a:r>
              <a:rPr lang="ru-RU" dirty="0" smtClean="0"/>
              <a:t>часто </a:t>
            </a:r>
            <a:r>
              <a:rPr lang="ru-RU" dirty="0"/>
              <a:t>будут однотипными.</a:t>
            </a:r>
          </a:p>
          <a:p>
            <a:endParaRPr lang="ru-RU" dirty="0"/>
          </a:p>
          <a:p>
            <a:r>
              <a:rPr lang="ru-RU" dirty="0"/>
              <a:t>ЖАЛОБЫ: на бели, боли внизу живота, </a:t>
            </a:r>
            <a:r>
              <a:rPr lang="ru-RU" dirty="0" smtClean="0"/>
              <a:t>кровотечение</a:t>
            </a:r>
            <a:r>
              <a:rPr lang="ru-RU" dirty="0"/>
              <a:t>, нарушение функции </a:t>
            </a:r>
            <a:r>
              <a:rPr lang="ru-RU" dirty="0" smtClean="0"/>
              <a:t>смежных </a:t>
            </a:r>
            <a:r>
              <a:rPr lang="ru-RU" dirty="0"/>
              <a:t>органов, нарушение половой </a:t>
            </a:r>
            <a:r>
              <a:rPr lang="ru-RU" dirty="0" smtClean="0"/>
              <a:t>функции</a:t>
            </a:r>
            <a:r>
              <a:rPr lang="ru-RU" dirty="0"/>
              <a:t>, зуд наружных половых </a:t>
            </a:r>
            <a:r>
              <a:rPr lang="ru-RU" dirty="0" smtClean="0"/>
              <a:t>органов.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01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Методы </a:t>
            </a:r>
            <a:r>
              <a:rPr lang="ru-RU" b="1" dirty="0"/>
              <a:t>исследования </a:t>
            </a:r>
            <a:br>
              <a:rPr lang="ru-RU" b="1" dirty="0"/>
            </a:br>
            <a:r>
              <a:rPr lang="ru-RU" b="1" dirty="0"/>
              <a:t>гинекологических больных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58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Сбор анамнеза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/>
              <a:t>Паспортные </a:t>
            </a:r>
            <a:r>
              <a:rPr lang="ru-RU" b="1" dirty="0"/>
              <a:t>данные</a:t>
            </a:r>
            <a:r>
              <a:rPr lang="ru-RU" dirty="0"/>
              <a:t>: фамилия, </a:t>
            </a:r>
            <a:r>
              <a:rPr lang="ru-RU" dirty="0" smtClean="0"/>
              <a:t>имя, отчество</a:t>
            </a:r>
            <a:r>
              <a:rPr lang="ru-RU" dirty="0"/>
              <a:t>, возраст, профессия, </a:t>
            </a:r>
            <a:r>
              <a:rPr lang="ru-RU" dirty="0" smtClean="0"/>
              <a:t>условия труда </a:t>
            </a:r>
            <a:r>
              <a:rPr lang="ru-RU" dirty="0"/>
              <a:t>и </a:t>
            </a:r>
            <a:r>
              <a:rPr lang="ru-RU" dirty="0" smtClean="0"/>
              <a:t>быта.</a:t>
            </a:r>
            <a:endParaRPr lang="ru-RU" dirty="0"/>
          </a:p>
          <a:p>
            <a:pPr marL="114300" indent="0">
              <a:buNone/>
            </a:pPr>
            <a:r>
              <a:rPr lang="ru-RU" b="1" dirty="0" smtClean="0"/>
              <a:t>Наследственность</a:t>
            </a:r>
            <a:r>
              <a:rPr lang="ru-RU" dirty="0"/>
              <a:t>: </a:t>
            </a:r>
            <a:r>
              <a:rPr lang="ru-RU" dirty="0" smtClean="0"/>
              <a:t>опухоли, туберкулез</a:t>
            </a:r>
            <a:r>
              <a:rPr lang="ru-RU" dirty="0"/>
              <a:t>, психические </a:t>
            </a:r>
            <a:r>
              <a:rPr lang="ru-RU" dirty="0" smtClean="0"/>
              <a:t>заболевания, болезни </a:t>
            </a:r>
            <a:r>
              <a:rPr lang="ru-RU" dirty="0"/>
              <a:t>обмена веществ, </a:t>
            </a:r>
            <a:r>
              <a:rPr lang="ru-RU" dirty="0" smtClean="0"/>
              <a:t>алкоголизм.</a:t>
            </a:r>
            <a:endParaRPr lang="ru-RU" dirty="0"/>
          </a:p>
          <a:p>
            <a:pPr marL="114300" indent="0">
              <a:buNone/>
            </a:pPr>
            <a:r>
              <a:rPr lang="ru-RU" b="1" dirty="0" smtClean="0"/>
              <a:t>Перенесенные </a:t>
            </a:r>
            <a:r>
              <a:rPr lang="ru-RU" b="1" dirty="0"/>
              <a:t>заболевания </a:t>
            </a:r>
            <a:r>
              <a:rPr lang="ru-RU" b="1" dirty="0" smtClean="0"/>
              <a:t>детского возраста</a:t>
            </a:r>
            <a:r>
              <a:rPr lang="ru-RU" b="1" dirty="0"/>
              <a:t>: </a:t>
            </a:r>
            <a:r>
              <a:rPr lang="ru-RU" dirty="0"/>
              <a:t>рахит, </a:t>
            </a:r>
            <a:r>
              <a:rPr lang="ru-RU" dirty="0" smtClean="0"/>
              <a:t>заболевания периода полового </a:t>
            </a:r>
            <a:r>
              <a:rPr lang="ru-RU" dirty="0"/>
              <a:t>созревания. </a:t>
            </a:r>
            <a:r>
              <a:rPr lang="ru-RU" dirty="0" smtClean="0"/>
              <a:t> </a:t>
            </a:r>
            <a:endParaRPr lang="ru-RU" dirty="0"/>
          </a:p>
          <a:p>
            <a:pPr marL="114300" indent="0">
              <a:buNone/>
            </a:pPr>
            <a:r>
              <a:rPr lang="ru-RU" b="1" dirty="0" smtClean="0"/>
              <a:t>Перенесенные </a:t>
            </a:r>
            <a:r>
              <a:rPr lang="ru-RU" b="1" dirty="0"/>
              <a:t>заболевания в зрелом </a:t>
            </a:r>
            <a:r>
              <a:rPr lang="ru-RU" b="1" dirty="0" smtClean="0"/>
              <a:t>возрасте: </a:t>
            </a:r>
            <a:r>
              <a:rPr lang="ru-RU" dirty="0" smtClean="0"/>
              <a:t>инфекционные</a:t>
            </a:r>
            <a:r>
              <a:rPr lang="ru-RU" dirty="0"/>
              <a:t>, соматические, </a:t>
            </a:r>
            <a:r>
              <a:rPr lang="ru-RU" dirty="0" smtClean="0"/>
              <a:t>оперативные вмешательства.</a:t>
            </a:r>
            <a:endParaRPr lang="ru-RU" dirty="0"/>
          </a:p>
          <a:p>
            <a:pPr marL="114300" indent="0">
              <a:buNone/>
            </a:pPr>
            <a:r>
              <a:rPr lang="ru-RU" b="1" dirty="0" smtClean="0"/>
              <a:t>Образ </a:t>
            </a:r>
            <a:r>
              <a:rPr lang="ru-RU" b="1" dirty="0"/>
              <a:t>жизни</a:t>
            </a:r>
            <a:r>
              <a:rPr lang="ru-RU" dirty="0"/>
              <a:t>, питание, вредные привычки.</a:t>
            </a:r>
          </a:p>
          <a:p>
            <a:pPr marL="114300" indent="0">
              <a:buNone/>
            </a:pPr>
            <a:r>
              <a:rPr lang="ru-RU" b="1" dirty="0" smtClean="0"/>
              <a:t>История </a:t>
            </a:r>
            <a:r>
              <a:rPr lang="ru-RU" b="1" dirty="0"/>
              <a:t>настоящего </a:t>
            </a:r>
            <a:r>
              <a:rPr lang="ru-RU" b="1" dirty="0" smtClean="0"/>
              <a:t>заболевания</a:t>
            </a:r>
            <a:r>
              <a:rPr lang="ru-RU" dirty="0" smtClean="0"/>
              <a:t>.</a:t>
            </a:r>
            <a:endParaRPr lang="ru-RU" dirty="0"/>
          </a:p>
          <a:p>
            <a:pPr marL="114300" indent="0">
              <a:buNone/>
            </a:pPr>
            <a:r>
              <a:rPr lang="ru-RU" b="1" dirty="0" smtClean="0"/>
              <a:t>Основные </a:t>
            </a:r>
            <a:r>
              <a:rPr lang="ru-RU" b="1" dirty="0"/>
              <a:t>и дополнительные </a:t>
            </a:r>
            <a:r>
              <a:rPr lang="ru-RU" b="1" dirty="0" smtClean="0"/>
              <a:t>жалобы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04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Функции половой системы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1. Менструальная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2. Детородная</a:t>
            </a:r>
            <a:endParaRPr lang="ru-RU" dirty="0"/>
          </a:p>
          <a:p>
            <a:pPr marL="114300" indent="0">
              <a:buNone/>
            </a:pPr>
            <a:r>
              <a:rPr lang="ru-RU" dirty="0" smtClean="0"/>
              <a:t>3. Сексуальная</a:t>
            </a:r>
          </a:p>
          <a:p>
            <a:pPr marL="114300" indent="0">
              <a:buNone/>
            </a:pPr>
            <a:r>
              <a:rPr lang="ru-RU" dirty="0" smtClean="0"/>
              <a:t>4. Секреторная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518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253</TotalTime>
  <Words>3402</Words>
  <Application>Microsoft Office PowerPoint</Application>
  <PresentationFormat>Экран (4:3)</PresentationFormat>
  <Paragraphs>229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Соседство</vt:lpstr>
      <vt:lpstr>  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 </vt:lpstr>
      <vt:lpstr>План лекции </vt:lpstr>
      <vt:lpstr>Презентация PowerPoint</vt:lpstr>
      <vt:lpstr>Презентация PowerPoint</vt:lpstr>
      <vt:lpstr>   Симптоматология  гинекологических заболеваний </vt:lpstr>
      <vt:lpstr>Презентация PowerPoint</vt:lpstr>
      <vt:lpstr>   Методы исследования  гинекологических больных </vt:lpstr>
      <vt:lpstr>Сбор анамнеза </vt:lpstr>
      <vt:lpstr>Функции половой системы </vt:lpstr>
      <vt:lpstr>Презентация PowerPoint</vt:lpstr>
      <vt:lpstr>Презентация PowerPoint</vt:lpstr>
      <vt:lpstr>Общий осмотр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Затем проводится исследование с помощью зеркал. </vt:lpstr>
      <vt:lpstr>Презентация PowerPoint</vt:lpstr>
      <vt:lpstr>Презентация PowerPoint</vt:lpstr>
      <vt:lpstr>Презентация PowerPoint</vt:lpstr>
      <vt:lpstr> Различают 4 степени чистоты влагалищного содержимого: </vt:lpstr>
      <vt:lpstr>Оснащение: </vt:lpstr>
      <vt:lpstr>Презентация PowerPoint</vt:lpstr>
      <vt:lpstr>Презентация PowerPoint</vt:lpstr>
      <vt:lpstr> Диагностическое выскабливание полости матки. </vt:lpstr>
      <vt:lpstr> Пункция заднего свода влагалища (пробный прокол)</vt:lpstr>
      <vt:lpstr>Презентация PowerPoint</vt:lpstr>
      <vt:lpstr>Кольпоскоп</vt:lpstr>
      <vt:lpstr>Презентация PowerPoint</vt:lpstr>
      <vt:lpstr>Презентация PowerPoint</vt:lpstr>
      <vt:lpstr>Биопсия</vt:lpstr>
      <vt:lpstr>Презентация PowerPoint</vt:lpstr>
      <vt:lpstr>Презентация PowerPoint</vt:lpstr>
      <vt:lpstr>Презентация PowerPoint</vt:lpstr>
      <vt:lpstr>Презентация PowerPoint</vt:lpstr>
      <vt:lpstr>Ультразвуковое исследование (УЗИ) </vt:lpstr>
      <vt:lpstr>Рентгенологические методы исследования </vt:lpstr>
      <vt:lpstr>Презентация PowerPoint</vt:lpstr>
      <vt:lpstr>Феномен папоротника </vt:lpstr>
      <vt:lpstr>Презентация PowerPoint</vt:lpstr>
      <vt:lpstr>Презентация PowerPoint</vt:lpstr>
      <vt:lpstr>Презентация PowerPoint</vt:lpstr>
      <vt:lpstr>Презентация PowerPoint</vt:lpstr>
      <vt:lpstr> Менструальный цикл. Изменения репродуктивной системы в течение цикла</vt:lpstr>
      <vt:lpstr> Причиной нарушения менструальной функции могут послужить: </vt:lpstr>
      <vt:lpstr>Гипоменструальный синдром </vt:lpstr>
      <vt:lpstr>Аменорея</vt:lpstr>
      <vt:lpstr> Причинами первичной аменореи могут быть :  </vt:lpstr>
      <vt:lpstr>Вторичная аменорея может быть обусловлена </vt:lpstr>
      <vt:lpstr>Презентация PowerPoint</vt:lpstr>
      <vt:lpstr> Дисфункциональные маточные кровотечения (ДМК) </vt:lpstr>
      <vt:lpstr>Ювенильные маточные кровотечения </vt:lpstr>
      <vt:lpstr>Презентация PowerPoint</vt:lpstr>
      <vt:lpstr> Контрольные вопросы для закрепления  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</dc:title>
  <dc:creator>gigiena4-55</dc:creator>
  <cp:lastModifiedBy>Татьяна Е. Ерушина</cp:lastModifiedBy>
  <cp:revision>45</cp:revision>
  <dcterms:created xsi:type="dcterms:W3CDTF">2022-01-10T04:31:49Z</dcterms:created>
  <dcterms:modified xsi:type="dcterms:W3CDTF">2022-01-20T03:01:04Z</dcterms:modified>
</cp:coreProperties>
</file>