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736801"/>
            <a:ext cx="4989195" cy="4133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736801"/>
            <a:ext cx="4935855" cy="3578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680" y="647776"/>
            <a:ext cx="112166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001F5F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97761"/>
            <a:ext cx="10358120" cy="4269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88845" y="1467358"/>
            <a:ext cx="7821930" cy="307149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indent="-10160" algn="ctr">
              <a:lnSpc>
                <a:spcPct val="90000"/>
              </a:lnSpc>
              <a:spcBef>
                <a:spcPts val="745"/>
              </a:spcBef>
            </a:pPr>
            <a:r>
              <a:rPr sz="5400" b="0" spc="-5" dirty="0">
                <a:latin typeface="Calibri Light"/>
                <a:cs typeface="Calibri Light"/>
              </a:rPr>
              <a:t>Эрготерапия </a:t>
            </a:r>
            <a:r>
              <a:rPr sz="5400" b="0" dirty="0">
                <a:latin typeface="Calibri Light"/>
                <a:cs typeface="Calibri Light"/>
              </a:rPr>
              <a:t>в </a:t>
            </a:r>
            <a:r>
              <a:rPr sz="5400" b="0" spc="-5" dirty="0">
                <a:latin typeface="Calibri Light"/>
                <a:cs typeface="Calibri Light"/>
              </a:rPr>
              <a:t>программе  </a:t>
            </a:r>
            <a:r>
              <a:rPr sz="5400" b="0" spc="5" dirty="0">
                <a:latin typeface="Calibri Light"/>
                <a:cs typeface="Calibri Light"/>
              </a:rPr>
              <a:t>реабилитации </a:t>
            </a:r>
            <a:r>
              <a:rPr sz="5400" b="0" spc="-5" dirty="0">
                <a:latin typeface="Calibri Light"/>
                <a:cs typeface="Calibri Light"/>
              </a:rPr>
              <a:t>пациентов</a:t>
            </a:r>
            <a:r>
              <a:rPr sz="5400" b="0" spc="-80" dirty="0">
                <a:latin typeface="Calibri Light"/>
                <a:cs typeface="Calibri Light"/>
              </a:rPr>
              <a:t> </a:t>
            </a:r>
            <a:r>
              <a:rPr sz="5400" b="0" dirty="0">
                <a:latin typeface="Calibri Light"/>
                <a:cs typeface="Calibri Light"/>
              </a:rPr>
              <a:t>с  </a:t>
            </a:r>
            <a:r>
              <a:rPr sz="5400" b="0" spc="-5" dirty="0">
                <a:latin typeface="Calibri Light"/>
                <a:cs typeface="Calibri Light"/>
              </a:rPr>
              <a:t>кардиологическими  заболеваниями</a:t>
            </a:r>
            <a:endParaRPr sz="5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783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Задачи эрготерапевта</a:t>
            </a:r>
            <a:r>
              <a:rPr sz="4400" spc="-10" dirty="0"/>
              <a:t> </a:t>
            </a:r>
            <a:r>
              <a:rPr sz="4400" spc="-5" dirty="0"/>
              <a:t>общие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90810" cy="339597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48895" indent="-229235" algn="just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Выявление ограничений </a:t>
            </a:r>
            <a:r>
              <a:rPr sz="2800" spc="-15" dirty="0">
                <a:latin typeface="Calibri"/>
                <a:cs typeface="Calibri"/>
              </a:rPr>
              <a:t>деятельности </a:t>
            </a:r>
            <a:r>
              <a:rPr sz="2800" spc="-5" dirty="0">
                <a:latin typeface="Calibri"/>
                <a:cs typeface="Calibri"/>
              </a:rPr>
              <a:t>– в </a:t>
            </a:r>
            <a:r>
              <a:rPr sz="2800" spc="-25" dirty="0">
                <a:latin typeface="Calibri"/>
                <a:cs typeface="Calibri"/>
              </a:rPr>
              <a:t>отличие </a:t>
            </a:r>
            <a:r>
              <a:rPr sz="2800" spc="-15" dirty="0">
                <a:latin typeface="Calibri"/>
                <a:cs typeface="Calibri"/>
              </a:rPr>
              <a:t>от </a:t>
            </a:r>
            <a:r>
              <a:rPr sz="2800" spc="-10" dirty="0">
                <a:latin typeface="Calibri"/>
                <a:cs typeface="Calibri"/>
              </a:rPr>
              <a:t>пациентов </a:t>
            </a:r>
            <a:r>
              <a:rPr sz="2800" spc="-5" dirty="0">
                <a:latin typeface="Calibri"/>
                <a:cs typeface="Calibri"/>
              </a:rPr>
              <a:t>с  </a:t>
            </a:r>
            <a:r>
              <a:rPr sz="2800" spc="-15" dirty="0">
                <a:latin typeface="Calibri"/>
                <a:cs typeface="Calibri"/>
              </a:rPr>
              <a:t>двигательными </a:t>
            </a:r>
            <a:r>
              <a:rPr sz="2800" spc="-5" dirty="0">
                <a:latin typeface="Calibri"/>
                <a:cs typeface="Calibri"/>
              </a:rPr>
              <a:t>нарушениями, </a:t>
            </a:r>
            <a:r>
              <a:rPr sz="2800" spc="-15" dirty="0">
                <a:latin typeface="Calibri"/>
                <a:cs typeface="Calibri"/>
              </a:rPr>
              <a:t>эти </a:t>
            </a:r>
            <a:r>
              <a:rPr sz="2800" spc="-5" dirty="0">
                <a:latin typeface="Calibri"/>
                <a:cs typeface="Calibri"/>
              </a:rPr>
              <a:t>пациенты не </a:t>
            </a:r>
            <a:r>
              <a:rPr sz="2800" spc="-25" dirty="0">
                <a:latin typeface="Calibri"/>
                <a:cs typeface="Calibri"/>
              </a:rPr>
              <a:t>всегда </a:t>
            </a:r>
            <a:r>
              <a:rPr sz="2800" spc="-20" dirty="0">
                <a:latin typeface="Calibri"/>
                <a:cs typeface="Calibri"/>
              </a:rPr>
              <a:t>понимают,  что </a:t>
            </a:r>
            <a:r>
              <a:rPr sz="2800" spc="-5" dirty="0">
                <a:latin typeface="Calibri"/>
                <a:cs typeface="Calibri"/>
              </a:rPr>
              <a:t>ограничено. Важно ! Выявить истинные ограничения и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их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sz="2800" spc="-10" dirty="0">
                <a:latin typeface="Calibri"/>
                <a:cs typeface="Calibri"/>
              </a:rPr>
              <a:t>уровень!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ts val="319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Провести </a:t>
            </a:r>
            <a:r>
              <a:rPr sz="2800" spc="-10" dirty="0">
                <a:latin typeface="Calibri"/>
                <a:cs typeface="Calibri"/>
              </a:rPr>
              <a:t>оценку </a:t>
            </a:r>
            <a:r>
              <a:rPr sz="2800" spc="-15" dirty="0">
                <a:latin typeface="Calibri"/>
                <a:cs typeface="Calibri"/>
              </a:rPr>
              <a:t>среды,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т.ч.домашней </a:t>
            </a:r>
            <a:r>
              <a:rPr sz="2800" spc="-15" dirty="0">
                <a:latin typeface="Calibri"/>
                <a:cs typeface="Calibri"/>
              </a:rPr>
              <a:t>среды. Деятельность</a:t>
            </a:r>
            <a:r>
              <a:rPr sz="2800" spc="16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в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19"/>
              </a:spcBef>
            </a:pPr>
            <a:r>
              <a:rPr sz="2800" spc="-5" dirty="0">
                <a:latin typeface="Calibri"/>
                <a:cs typeface="Calibri"/>
              </a:rPr>
              <a:t>стационаре </a:t>
            </a:r>
            <a:r>
              <a:rPr sz="2800" spc="-10" dirty="0">
                <a:latin typeface="Calibri"/>
                <a:cs typeface="Calibri"/>
              </a:rPr>
              <a:t>(санатории)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дома </a:t>
            </a:r>
            <a:r>
              <a:rPr sz="2800" spc="-40" dirty="0">
                <a:latin typeface="Calibri"/>
                <a:cs typeface="Calibri"/>
              </a:rPr>
              <a:t>будет </a:t>
            </a:r>
            <a:r>
              <a:rPr sz="2800" spc="-5" dirty="0">
                <a:latin typeface="Calibri"/>
                <a:cs typeface="Calibri"/>
              </a:rPr>
              <a:t>сильно </a:t>
            </a:r>
            <a:r>
              <a:rPr sz="2800" spc="-15" dirty="0">
                <a:latin typeface="Calibri"/>
                <a:cs typeface="Calibri"/>
              </a:rPr>
              <a:t>различаться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25" dirty="0">
                <a:latin typeface="Calibri"/>
                <a:cs typeface="Calibri"/>
              </a:rPr>
              <a:t>это </a:t>
            </a:r>
            <a:r>
              <a:rPr sz="2800" spc="-5" dirty="0">
                <a:latin typeface="Calibri"/>
                <a:cs typeface="Calibri"/>
              </a:rPr>
              <a:t>не  </a:t>
            </a:r>
            <a:r>
              <a:rPr sz="2800" spc="-10" dirty="0">
                <a:latin typeface="Calibri"/>
                <a:cs typeface="Calibri"/>
              </a:rPr>
              <a:t>очевидно </a:t>
            </a:r>
            <a:r>
              <a:rPr sz="2800" spc="-5" dirty="0">
                <a:latin typeface="Calibri"/>
                <a:cs typeface="Calibri"/>
              </a:rPr>
              <a:t>для пациента.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Составить план </a:t>
            </a:r>
            <a:r>
              <a:rPr sz="2800" spc="-10" dirty="0">
                <a:latin typeface="Calibri"/>
                <a:cs typeface="Calibri"/>
              </a:rPr>
              <a:t>вмешательства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реализовать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его.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1835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Задачи</a:t>
            </a:r>
            <a:r>
              <a:rPr sz="4400" spc="-25" dirty="0"/>
              <a:t> </a:t>
            </a:r>
            <a:r>
              <a:rPr sz="4400" dirty="0"/>
              <a:t>эрготерапевта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142220" cy="26276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467995" indent="-229235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1. </a:t>
            </a:r>
            <a:r>
              <a:rPr sz="2800" spc="-10" dirty="0">
                <a:latin typeface="Calibri"/>
                <a:cs typeface="Calibri"/>
              </a:rPr>
              <a:t>обеспечить максимальную </a:t>
            </a:r>
            <a:r>
              <a:rPr sz="2800" dirty="0">
                <a:latin typeface="Calibri"/>
                <a:cs typeface="Calibri"/>
              </a:rPr>
              <a:t>независимость </a:t>
            </a:r>
            <a:r>
              <a:rPr sz="2800" spc="-5" dirty="0">
                <a:latin typeface="Calibri"/>
                <a:cs typeface="Calibri"/>
              </a:rPr>
              <a:t>пациента </a:t>
            </a:r>
            <a:r>
              <a:rPr sz="2800" spc="-10" dirty="0">
                <a:latin typeface="Calibri"/>
                <a:cs typeface="Calibri"/>
              </a:rPr>
              <a:t>дома.  </a:t>
            </a:r>
            <a:r>
              <a:rPr sz="2800" spc="-5" dirty="0">
                <a:latin typeface="Calibri"/>
                <a:cs typeface="Calibri"/>
              </a:rPr>
              <a:t>Пожилому пациенту важно максимально </a:t>
            </a:r>
            <a:r>
              <a:rPr sz="2800" spc="-10" dirty="0">
                <a:latin typeface="Calibri"/>
                <a:cs typeface="Calibri"/>
              </a:rPr>
              <a:t>сохранить рутинные  </a:t>
            </a:r>
            <a:r>
              <a:rPr sz="2800" spc="-5" dirty="0">
                <a:latin typeface="Calibri"/>
                <a:cs typeface="Calibri"/>
              </a:rPr>
              <a:t>активности.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2. </a:t>
            </a:r>
            <a:r>
              <a:rPr sz="2800" spc="-10" dirty="0">
                <a:latin typeface="Calibri"/>
                <a:cs typeface="Calibri"/>
              </a:rPr>
              <a:t>обеспечить </a:t>
            </a:r>
            <a:r>
              <a:rPr sz="2800" spc="-5" dirty="0">
                <a:latin typeface="Calibri"/>
                <a:cs typeface="Calibri"/>
              </a:rPr>
              <a:t>возможность </a:t>
            </a:r>
            <a:r>
              <a:rPr sz="2800" spc="-10" dirty="0">
                <a:latin typeface="Calibri"/>
                <a:cs typeface="Calibri"/>
              </a:rPr>
              <a:t>работы </a:t>
            </a:r>
            <a:r>
              <a:rPr sz="2800" spc="-5" dirty="0">
                <a:latin typeface="Calibri"/>
                <a:cs typeface="Calibri"/>
              </a:rPr>
              <a:t>для </a:t>
            </a:r>
            <a:r>
              <a:rPr sz="2800" spc="-15" dirty="0">
                <a:latin typeface="Calibri"/>
                <a:cs typeface="Calibri"/>
              </a:rPr>
              <a:t>желающих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работать.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3. </a:t>
            </a:r>
            <a:r>
              <a:rPr sz="2800" spc="-10" dirty="0">
                <a:latin typeface="Calibri"/>
                <a:cs typeface="Calibri"/>
              </a:rPr>
              <a:t>обеспечить </a:t>
            </a:r>
            <a:r>
              <a:rPr sz="2800" spc="-5" dirty="0">
                <a:latin typeface="Calibri"/>
                <a:cs typeface="Calibri"/>
              </a:rPr>
              <a:t>возможность </a:t>
            </a:r>
            <a:r>
              <a:rPr sz="2800" spc="-35" dirty="0">
                <a:latin typeface="Calibri"/>
                <a:cs typeface="Calibri"/>
              </a:rPr>
              <a:t>отдыха </a:t>
            </a:r>
            <a:r>
              <a:rPr sz="2800" spc="-5" dirty="0">
                <a:latin typeface="Calibri"/>
                <a:cs typeface="Calibri"/>
              </a:rPr>
              <a:t>( а </a:t>
            </a:r>
            <a:r>
              <a:rPr sz="2800" spc="-15" dirty="0">
                <a:latin typeface="Calibri"/>
                <a:cs typeface="Calibri"/>
              </a:rPr>
              <a:t>т.ч.активного)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общения </a:t>
            </a:r>
            <a:r>
              <a:rPr sz="2800" spc="-5" dirty="0">
                <a:latin typeface="Calibri"/>
                <a:cs typeface="Calibri"/>
              </a:rPr>
              <a:t>с  </a:t>
            </a:r>
            <a:r>
              <a:rPr sz="2800" spc="-20" dirty="0">
                <a:latin typeface="Calibri"/>
                <a:cs typeface="Calibri"/>
              </a:rPr>
              <a:t>людьми.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045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Специфичные</a:t>
            </a:r>
            <a:r>
              <a:rPr sz="4400" spc="-40" dirty="0"/>
              <a:t> </a:t>
            </a:r>
            <a:r>
              <a:rPr sz="4400" spc="-5" dirty="0"/>
              <a:t>задачи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06355" cy="429069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37465" indent="-229235" algn="just">
              <a:lnSpc>
                <a:spcPts val="3030"/>
              </a:lnSpc>
              <a:spcBef>
                <a:spcPts val="4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Научить </a:t>
            </a:r>
            <a:r>
              <a:rPr sz="2800" spc="-5" dirty="0">
                <a:latin typeface="Calibri"/>
                <a:cs typeface="Calibri"/>
              </a:rPr>
              <a:t>рассчитывать нагрузку при </a:t>
            </a:r>
            <a:r>
              <a:rPr sz="2800" spc="-25" dirty="0">
                <a:latin typeface="Calibri"/>
                <a:cs typeface="Calibri"/>
              </a:rPr>
              <a:t>подъеме </a:t>
            </a:r>
            <a:r>
              <a:rPr sz="2800" spc="-5" dirty="0">
                <a:latin typeface="Calibri"/>
                <a:cs typeface="Calibri"/>
              </a:rPr>
              <a:t>и переносе </a:t>
            </a:r>
            <a:r>
              <a:rPr sz="2800" spc="-10" dirty="0">
                <a:latin typeface="Calibri"/>
                <a:cs typeface="Calibri"/>
              </a:rPr>
              <a:t>крупных  </a:t>
            </a:r>
            <a:r>
              <a:rPr sz="2800" spc="-5" dirty="0">
                <a:latin typeface="Calibri"/>
                <a:cs typeface="Calibri"/>
              </a:rPr>
              <a:t>и (или) </a:t>
            </a:r>
            <a:r>
              <a:rPr sz="2800" spc="-20" dirty="0">
                <a:latin typeface="Calibri"/>
                <a:cs typeface="Calibri"/>
              </a:rPr>
              <a:t>тяжелых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предметов.</a:t>
            </a:r>
            <a:endParaRPr sz="2800">
              <a:latin typeface="Calibri"/>
              <a:cs typeface="Calibri"/>
            </a:endParaRPr>
          </a:p>
          <a:p>
            <a:pPr marL="241300" marR="36830" indent="-229235" algn="just">
              <a:lnSpc>
                <a:spcPts val="303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Научить рассчитывать </a:t>
            </a:r>
            <a:r>
              <a:rPr sz="2800" spc="-5" dirty="0">
                <a:latin typeface="Calibri"/>
                <a:cs typeface="Calibri"/>
              </a:rPr>
              <a:t>нагрузку </a:t>
            </a:r>
            <a:r>
              <a:rPr sz="2800" spc="-10" dirty="0">
                <a:latin typeface="Calibri"/>
                <a:cs typeface="Calibri"/>
              </a:rPr>
              <a:t>при перемещении </a:t>
            </a:r>
            <a:r>
              <a:rPr sz="2800" spc="-5" dirty="0">
                <a:latin typeface="Calibri"/>
                <a:cs typeface="Calibri"/>
              </a:rPr>
              <a:t>на «длинные»  </a:t>
            </a:r>
            <a:r>
              <a:rPr sz="2800" spc="-10" dirty="0">
                <a:latin typeface="Calibri"/>
                <a:cs typeface="Calibri"/>
              </a:rPr>
              <a:t>дистанции. </a:t>
            </a:r>
            <a:r>
              <a:rPr sz="2800" spc="-20" dirty="0">
                <a:latin typeface="Calibri"/>
                <a:cs typeface="Calibri"/>
              </a:rPr>
              <a:t>Определять </a:t>
            </a:r>
            <a:r>
              <a:rPr sz="2800" spc="-5" dirty="0">
                <a:latin typeface="Calibri"/>
                <a:cs typeface="Calibri"/>
              </a:rPr>
              <a:t>места для </a:t>
            </a:r>
            <a:r>
              <a:rPr sz="2800" spc="-10" dirty="0">
                <a:latin typeface="Calibri"/>
                <a:cs typeface="Calibri"/>
              </a:rPr>
              <a:t>передышки </a:t>
            </a:r>
            <a:r>
              <a:rPr sz="2800" spc="-5" dirty="0">
                <a:latin typeface="Calibri"/>
                <a:cs typeface="Calibri"/>
              </a:rPr>
              <a:t>заранее. Помнить,  </a:t>
            </a:r>
            <a:r>
              <a:rPr sz="2800" spc="-20" dirty="0">
                <a:latin typeface="Calibri"/>
                <a:cs typeface="Calibri"/>
              </a:rPr>
              <a:t>что </a:t>
            </a:r>
            <a:r>
              <a:rPr sz="2800" spc="-5" dirty="0">
                <a:latin typeface="Calibri"/>
                <a:cs typeface="Calibri"/>
              </a:rPr>
              <a:t>нужно </a:t>
            </a:r>
            <a:r>
              <a:rPr sz="2800" spc="-15" dirty="0">
                <a:latin typeface="Calibri"/>
                <a:cs typeface="Calibri"/>
              </a:rPr>
              <a:t>идти </a:t>
            </a:r>
            <a:r>
              <a:rPr sz="2800" spc="-10" dirty="0">
                <a:latin typeface="Calibri"/>
                <a:cs typeface="Calibri"/>
              </a:rPr>
              <a:t>обратно </a:t>
            </a:r>
            <a:r>
              <a:rPr sz="2800" spc="-5" dirty="0">
                <a:latin typeface="Calibri"/>
                <a:cs typeface="Calibri"/>
              </a:rPr>
              <a:t>или </a:t>
            </a:r>
            <a:r>
              <a:rPr sz="2800" spc="-15" dirty="0">
                <a:latin typeface="Calibri"/>
                <a:cs typeface="Calibri"/>
              </a:rPr>
              <a:t>что-то </a:t>
            </a:r>
            <a:r>
              <a:rPr sz="2800" spc="-20" dirty="0">
                <a:latin typeface="Calibri"/>
                <a:cs typeface="Calibri"/>
              </a:rPr>
              <a:t>делать </a:t>
            </a:r>
            <a:r>
              <a:rPr sz="2800" spc="-5" dirty="0">
                <a:latin typeface="Calibri"/>
                <a:cs typeface="Calibri"/>
              </a:rPr>
              <a:t>в </a:t>
            </a:r>
            <a:r>
              <a:rPr sz="2800" spc="-20" dirty="0">
                <a:latin typeface="Calibri"/>
                <a:cs typeface="Calibri"/>
              </a:rPr>
              <a:t>конце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пути</a:t>
            </a:r>
            <a:endParaRPr sz="2800">
              <a:latin typeface="Calibri"/>
              <a:cs typeface="Calibri"/>
            </a:endParaRPr>
          </a:p>
          <a:p>
            <a:pPr marL="241300" marR="700405" indent="-229235">
              <a:lnSpc>
                <a:spcPts val="3020"/>
              </a:lnSpc>
              <a:spcBef>
                <a:spcPts val="99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Научить рассчитывать </a:t>
            </a:r>
            <a:r>
              <a:rPr sz="2800" spc="-5" dirty="0">
                <a:latin typeface="Calibri"/>
                <a:cs typeface="Calibri"/>
              </a:rPr>
              <a:t>совокупные нагрузки </a:t>
            </a:r>
            <a:r>
              <a:rPr sz="2800" spc="-10" dirty="0">
                <a:latin typeface="Calibri"/>
                <a:cs typeface="Calibri"/>
              </a:rPr>
              <a:t>при выполнении  </a:t>
            </a:r>
            <a:r>
              <a:rPr sz="2800" spc="-5" dirty="0">
                <a:latin typeface="Calibri"/>
                <a:cs typeface="Calibri"/>
              </a:rPr>
              <a:t>активностей (встал, </a:t>
            </a:r>
            <a:r>
              <a:rPr sz="2800" spc="-25" dirty="0">
                <a:latin typeface="Calibri"/>
                <a:cs typeface="Calibri"/>
              </a:rPr>
              <a:t>оделся, </a:t>
            </a:r>
            <a:r>
              <a:rPr sz="2800" spc="-15" dirty="0">
                <a:latin typeface="Calibri"/>
                <a:cs typeface="Calibri"/>
              </a:rPr>
              <a:t>нагнулся, поднял,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пошел)</a:t>
            </a:r>
            <a:endParaRPr sz="2800">
              <a:latin typeface="Calibri"/>
              <a:cs typeface="Calibri"/>
            </a:endParaRPr>
          </a:p>
          <a:p>
            <a:pPr marL="241300" marR="5080" indent="-229235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Научить рассчитывать влияние </a:t>
            </a:r>
            <a:r>
              <a:rPr sz="2800" spc="-5" dirty="0">
                <a:latin typeface="Calibri"/>
                <a:cs typeface="Calibri"/>
              </a:rPr>
              <a:t>разных </a:t>
            </a:r>
            <a:r>
              <a:rPr sz="2800" spc="-15" dirty="0">
                <a:latin typeface="Calibri"/>
                <a:cs typeface="Calibri"/>
              </a:rPr>
              <a:t>факторов </a:t>
            </a: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10" dirty="0">
                <a:latin typeface="Calibri"/>
                <a:cs typeface="Calibri"/>
              </a:rPr>
              <a:t>утомление  </a:t>
            </a:r>
            <a:r>
              <a:rPr sz="2800" spc="-5" dirty="0">
                <a:latin typeface="Calibri"/>
                <a:cs typeface="Calibri"/>
              </a:rPr>
              <a:t>(вес </a:t>
            </a:r>
            <a:r>
              <a:rPr sz="2800" spc="-30" dirty="0">
                <a:latin typeface="Calibri"/>
                <a:cs typeface="Calibri"/>
              </a:rPr>
              <a:t>одежды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обуви, </a:t>
            </a:r>
            <a:r>
              <a:rPr sz="2800" spc="-30" dirty="0">
                <a:latin typeface="Calibri"/>
                <a:cs typeface="Calibri"/>
              </a:rPr>
              <a:t>жару, </a:t>
            </a:r>
            <a:r>
              <a:rPr sz="2800" spc="-15" dirty="0">
                <a:latin typeface="Calibri"/>
                <a:cs typeface="Calibri"/>
              </a:rPr>
              <a:t>холод, </a:t>
            </a:r>
            <a:r>
              <a:rPr sz="2800" spc="-10" dirty="0">
                <a:latin typeface="Calibri"/>
                <a:cs typeface="Calibri"/>
              </a:rPr>
              <a:t>влажность, </a:t>
            </a:r>
            <a:r>
              <a:rPr sz="2800" spc="-20" dirty="0">
                <a:latin typeface="Calibri"/>
                <a:cs typeface="Calibri"/>
              </a:rPr>
              <a:t>духоту </a:t>
            </a:r>
            <a:r>
              <a:rPr sz="2800" spc="-5" dirty="0">
                <a:latin typeface="Calibri"/>
                <a:cs typeface="Calibri"/>
              </a:rPr>
              <a:t>помещений  и </a:t>
            </a:r>
            <a:r>
              <a:rPr sz="2800" spc="-30" dirty="0">
                <a:latin typeface="Calibri"/>
                <a:cs typeface="Calibri"/>
              </a:rPr>
              <a:t>т.п.)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045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Специфичные</a:t>
            </a:r>
            <a:r>
              <a:rPr sz="4400" spc="-40" dirty="0"/>
              <a:t> </a:t>
            </a:r>
            <a:r>
              <a:rPr sz="4400" spc="-5" dirty="0"/>
              <a:t>задачи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7761"/>
            <a:ext cx="10307320" cy="426910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marR="1219835" indent="-229235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Расчет выносливости </a:t>
            </a:r>
            <a:r>
              <a:rPr sz="2600" spc="-5" dirty="0">
                <a:latin typeface="Calibri"/>
                <a:cs typeface="Calibri"/>
              </a:rPr>
              <a:t>при мытье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душе </a:t>
            </a:r>
            <a:r>
              <a:rPr sz="2600" dirty="0">
                <a:latin typeface="Calibri"/>
                <a:cs typeface="Calibri"/>
              </a:rPr>
              <a:t>или ванне </a:t>
            </a:r>
            <a:r>
              <a:rPr sz="2600" spc="-5" dirty="0">
                <a:latin typeface="Calibri"/>
                <a:cs typeface="Calibri"/>
              </a:rPr>
              <a:t>(дистанция,  </a:t>
            </a:r>
            <a:r>
              <a:rPr sz="2600" spc="-15" dirty="0">
                <a:latin typeface="Calibri"/>
                <a:cs typeface="Calibri"/>
              </a:rPr>
              <a:t>преодоление </a:t>
            </a:r>
            <a:r>
              <a:rPr sz="2600" spc="-5" dirty="0">
                <a:latin typeface="Calibri"/>
                <a:cs typeface="Calibri"/>
              </a:rPr>
              <a:t>высоты, </a:t>
            </a:r>
            <a:r>
              <a:rPr sz="2600" spc="-10" dirty="0">
                <a:latin typeface="Calibri"/>
                <a:cs typeface="Calibri"/>
              </a:rPr>
              <a:t>поддержание </a:t>
            </a:r>
            <a:r>
              <a:rPr sz="2600" dirty="0">
                <a:latin typeface="Calibri"/>
                <a:cs typeface="Calibri"/>
              </a:rPr>
              <a:t>и изменение позы, </a:t>
            </a:r>
            <a:r>
              <a:rPr sz="2600" spc="-10" dirty="0">
                <a:latin typeface="Calibri"/>
                <a:cs typeface="Calibri"/>
              </a:rPr>
              <a:t>жара,  </a:t>
            </a:r>
            <a:r>
              <a:rPr sz="2600" spc="-5" dirty="0">
                <a:latin typeface="Calibri"/>
                <a:cs typeface="Calibri"/>
              </a:rPr>
              <a:t>влажность, совершаемые </a:t>
            </a:r>
            <a:r>
              <a:rPr sz="2600" spc="-10" dirty="0">
                <a:latin typeface="Calibri"/>
                <a:cs typeface="Calibri"/>
              </a:rPr>
              <a:t>процедуры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т.п.)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965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Расчет выносливости </a:t>
            </a:r>
            <a:r>
              <a:rPr sz="2600" spc="-5" dirty="0">
                <a:latin typeface="Calibri"/>
                <a:cs typeface="Calibri"/>
              </a:rPr>
              <a:t>при посещении туалета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(дистанция,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965"/>
              </a:lnSpc>
            </a:pPr>
            <a:r>
              <a:rPr sz="2600" spc="-5" dirty="0">
                <a:latin typeface="Calibri"/>
                <a:cs typeface="Calibri"/>
              </a:rPr>
              <a:t>присаживание, натуживание, </a:t>
            </a:r>
            <a:r>
              <a:rPr sz="2600" spc="-20" dirty="0">
                <a:latin typeface="Calibri"/>
                <a:cs typeface="Calibri"/>
              </a:rPr>
              <a:t>подъем, </a:t>
            </a:r>
            <a:r>
              <a:rPr sz="2600" dirty="0">
                <a:latin typeface="Calibri"/>
                <a:cs typeface="Calibri"/>
              </a:rPr>
              <a:t>гигиенические </a:t>
            </a:r>
            <a:r>
              <a:rPr sz="2600" spc="-10" dirty="0">
                <a:latin typeface="Calibri"/>
                <a:cs typeface="Calibri"/>
              </a:rPr>
              <a:t>процедуры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т.п.)</a:t>
            </a:r>
            <a:endParaRPr sz="2600">
              <a:latin typeface="Calibri"/>
              <a:cs typeface="Calibri"/>
            </a:endParaRPr>
          </a:p>
          <a:p>
            <a:pPr marL="241300" marR="737870" indent="-229235">
              <a:lnSpc>
                <a:spcPts val="2810"/>
              </a:lnSpc>
              <a:spcBef>
                <a:spcPts val="105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Расчет выносливости при </a:t>
            </a:r>
            <a:r>
              <a:rPr sz="2600" spc="-10" dirty="0">
                <a:latin typeface="Calibri"/>
                <a:cs typeface="Calibri"/>
              </a:rPr>
              <a:t>приготовлении </a:t>
            </a:r>
            <a:r>
              <a:rPr sz="2600" dirty="0">
                <a:latin typeface="Calibri"/>
                <a:cs typeface="Calibri"/>
              </a:rPr>
              <a:t>пищи </a:t>
            </a:r>
            <a:r>
              <a:rPr sz="2600" spc="-5" dirty="0">
                <a:latin typeface="Calibri"/>
                <a:cs typeface="Calibri"/>
              </a:rPr>
              <a:t>(перенос,</a:t>
            </a:r>
            <a:r>
              <a:rPr sz="2600" spc="-16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стояние,  </a:t>
            </a:r>
            <a:r>
              <a:rPr sz="2600" dirty="0">
                <a:latin typeface="Calibri"/>
                <a:cs typeface="Calibri"/>
              </a:rPr>
              <a:t>число </a:t>
            </a:r>
            <a:r>
              <a:rPr sz="2600" spc="-5" dirty="0">
                <a:latin typeface="Calibri"/>
                <a:cs typeface="Calibri"/>
              </a:rPr>
              <a:t>шагов, </a:t>
            </a:r>
            <a:r>
              <a:rPr sz="2600" spc="-10" dirty="0">
                <a:latin typeface="Calibri"/>
                <a:cs typeface="Calibri"/>
              </a:rPr>
              <a:t>температура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т.п.)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Расчет выносливости </a:t>
            </a:r>
            <a:r>
              <a:rPr sz="2600" spc="-5" dirty="0">
                <a:latin typeface="Calibri"/>
                <a:cs typeface="Calibri"/>
              </a:rPr>
              <a:t>для всех сложных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активностей!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5" dirty="0">
                <a:latin typeface="Calibri"/>
                <a:cs typeface="Calibri"/>
              </a:rPr>
              <a:t>Тренировка </a:t>
            </a:r>
            <a:r>
              <a:rPr sz="2600" spc="-5" dirty="0">
                <a:latin typeface="Calibri"/>
                <a:cs typeface="Calibri"/>
              </a:rPr>
              <a:t>правильного </a:t>
            </a:r>
            <a:r>
              <a:rPr sz="2600" spc="-30" dirty="0">
                <a:latin typeface="Calibri"/>
                <a:cs typeface="Calibri"/>
              </a:rPr>
              <a:t>отдыха </a:t>
            </a:r>
            <a:r>
              <a:rPr sz="2600" spc="-15" dirty="0">
                <a:latin typeface="Calibri"/>
                <a:cs typeface="Calibri"/>
              </a:rPr>
              <a:t>от</a:t>
            </a:r>
            <a:r>
              <a:rPr sz="2600" spc="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нагрузки!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Деление </a:t>
            </a:r>
            <a:r>
              <a:rPr sz="2600" spc="-5" dirty="0">
                <a:latin typeface="Calibri"/>
                <a:cs typeface="Calibri"/>
              </a:rPr>
              <a:t>груза </a:t>
            </a:r>
            <a:r>
              <a:rPr sz="2600" dirty="0">
                <a:latin typeface="Calibri"/>
                <a:cs typeface="Calibri"/>
              </a:rPr>
              <a:t>на части и задач на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этапы!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1224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Адаптация</a:t>
            </a:r>
            <a:r>
              <a:rPr sz="4400" spc="-75" dirty="0"/>
              <a:t> </a:t>
            </a:r>
            <a:r>
              <a:rPr sz="4400" spc="-5" dirty="0"/>
              <a:t>среды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655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Сервировочные</a:t>
            </a:r>
            <a:r>
              <a:rPr spc="-35" dirty="0"/>
              <a:t> </a:t>
            </a:r>
            <a:r>
              <a:rPr spc="-15" dirty="0"/>
              <a:t>столики,</a:t>
            </a:r>
          </a:p>
          <a:p>
            <a:pPr marL="241300">
              <a:lnSpc>
                <a:spcPts val="2185"/>
              </a:lnSpc>
            </a:pPr>
            <a:r>
              <a:rPr spc="-15" dirty="0"/>
              <a:t>тележки, </a:t>
            </a:r>
            <a:r>
              <a:rPr spc="-5" dirty="0"/>
              <a:t>платформы, сумки</a:t>
            </a:r>
            <a:r>
              <a:rPr spc="-70" dirty="0"/>
              <a:t> </a:t>
            </a:r>
            <a:r>
              <a:rPr dirty="0"/>
              <a:t>на</a:t>
            </a:r>
          </a:p>
          <a:p>
            <a:pPr marL="241300" marR="923925">
              <a:lnSpc>
                <a:spcPct val="70000"/>
              </a:lnSpc>
              <a:spcBef>
                <a:spcPts val="470"/>
              </a:spcBef>
            </a:pPr>
            <a:r>
              <a:rPr spc="-20" dirty="0"/>
              <a:t>колесиках </a:t>
            </a:r>
            <a:r>
              <a:rPr spc="-5" dirty="0"/>
              <a:t>вместо ношения  </a:t>
            </a:r>
            <a:r>
              <a:rPr spc="-10" dirty="0"/>
              <a:t>предметов </a:t>
            </a:r>
            <a:r>
              <a:rPr dirty="0"/>
              <a:t>в</a:t>
            </a:r>
            <a:r>
              <a:rPr spc="-30" dirty="0"/>
              <a:t> </a:t>
            </a:r>
            <a:r>
              <a:rPr spc="-15" dirty="0"/>
              <a:t>руках.</a:t>
            </a:r>
          </a:p>
          <a:p>
            <a:pPr marL="241300" indent="-229235">
              <a:lnSpc>
                <a:spcPts val="2655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Места для </a:t>
            </a:r>
            <a:r>
              <a:rPr spc="-30" dirty="0"/>
              <a:t>отдыха </a:t>
            </a:r>
            <a:r>
              <a:rPr dirty="0"/>
              <a:t>сидя-</a:t>
            </a:r>
            <a:r>
              <a:rPr spc="-10" dirty="0"/>
              <a:t> везде,</a:t>
            </a:r>
          </a:p>
          <a:p>
            <a:pPr marL="241300" marR="1267460">
              <a:lnSpc>
                <a:spcPct val="70000"/>
              </a:lnSpc>
              <a:spcBef>
                <a:spcPts val="465"/>
              </a:spcBef>
            </a:pPr>
            <a:r>
              <a:rPr spc="-55" dirty="0"/>
              <a:t>где </a:t>
            </a:r>
            <a:r>
              <a:rPr spc="-15" dirty="0"/>
              <a:t>может </a:t>
            </a:r>
            <a:r>
              <a:rPr spc="-5" dirty="0"/>
              <a:t>понадобиться  </a:t>
            </a:r>
            <a:r>
              <a:rPr spc="-25" dirty="0"/>
              <a:t>отдохнуть.</a:t>
            </a:r>
          </a:p>
          <a:p>
            <a:pPr marL="241300" marR="256540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pc="-5" dirty="0"/>
              <a:t>Сидячие места </a:t>
            </a:r>
            <a:r>
              <a:rPr dirty="0"/>
              <a:t>для </a:t>
            </a:r>
            <a:r>
              <a:rPr spc="-10" dirty="0"/>
              <a:t>работы,  </a:t>
            </a:r>
            <a:r>
              <a:rPr spc="-15" dirty="0"/>
              <a:t>которую </a:t>
            </a:r>
            <a:r>
              <a:rPr spc="-5" dirty="0"/>
              <a:t>ранее выполняли</a:t>
            </a:r>
            <a:r>
              <a:rPr spc="-95" dirty="0"/>
              <a:t> </a:t>
            </a:r>
            <a:r>
              <a:rPr spc="-10" dirty="0"/>
              <a:t>стоя.</a:t>
            </a:r>
          </a:p>
          <a:p>
            <a:pPr marL="241300" indent="-229235">
              <a:lnSpc>
                <a:spcPts val="2650"/>
              </a:lnSpc>
              <a:spcBef>
                <a:spcPts val="75"/>
              </a:spcBef>
              <a:buFont typeface="Arial"/>
              <a:buChar char="•"/>
              <a:tabLst>
                <a:tab pos="241935" algn="l"/>
              </a:tabLst>
            </a:pPr>
            <a:r>
              <a:rPr spc="-10" dirty="0"/>
              <a:t>Убрать </a:t>
            </a:r>
            <a:r>
              <a:rPr dirty="0"/>
              <a:t>все </a:t>
            </a:r>
            <a:r>
              <a:rPr spc="-5" dirty="0"/>
              <a:t>лишние </a:t>
            </a:r>
            <a:r>
              <a:rPr spc="-10" dirty="0"/>
              <a:t>предметы</a:t>
            </a:r>
            <a:r>
              <a:rPr spc="-60" dirty="0"/>
              <a:t> </a:t>
            </a:r>
            <a:r>
              <a:rPr dirty="0"/>
              <a:t>с</a:t>
            </a:r>
          </a:p>
          <a:p>
            <a:pPr marL="241300">
              <a:lnSpc>
                <a:spcPts val="2185"/>
              </a:lnSpc>
            </a:pPr>
            <a:r>
              <a:rPr spc="-10" dirty="0"/>
              <a:t>дороги, </a:t>
            </a:r>
            <a:r>
              <a:rPr spc="-5" dirty="0"/>
              <a:t>чтобы </a:t>
            </a:r>
            <a:r>
              <a:rPr dirty="0"/>
              <a:t>не </a:t>
            </a:r>
            <a:r>
              <a:rPr spc="-5" dirty="0"/>
              <a:t>тратить </a:t>
            </a:r>
            <a:r>
              <a:rPr dirty="0"/>
              <a:t>силы</a:t>
            </a:r>
            <a:r>
              <a:rPr spc="-45" dirty="0"/>
              <a:t> </a:t>
            </a:r>
            <a:r>
              <a:rPr spc="-5" dirty="0"/>
              <a:t>на</a:t>
            </a:r>
          </a:p>
          <a:p>
            <a:pPr marL="241300" marR="1376680">
              <a:lnSpc>
                <a:spcPct val="70000"/>
              </a:lnSpc>
              <a:spcBef>
                <a:spcPts val="465"/>
              </a:spcBef>
            </a:pPr>
            <a:r>
              <a:rPr spc="-35" dirty="0"/>
              <a:t>обход </a:t>
            </a:r>
            <a:r>
              <a:rPr dirty="0"/>
              <a:t>и </a:t>
            </a:r>
            <a:r>
              <a:rPr spc="-5" dirty="0"/>
              <a:t>перешагивание  препятствий.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5080" indent="-228600">
              <a:lnSpc>
                <a:spcPct val="7010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Крючки и </a:t>
            </a:r>
            <a:r>
              <a:rPr spc="-15" dirty="0"/>
              <a:t>полки </a:t>
            </a:r>
            <a:r>
              <a:rPr dirty="0"/>
              <a:t>для</a:t>
            </a:r>
            <a:r>
              <a:rPr spc="-105" dirty="0"/>
              <a:t> </a:t>
            </a:r>
            <a:r>
              <a:rPr spc="-5" dirty="0"/>
              <a:t>размещения  </a:t>
            </a:r>
            <a:r>
              <a:rPr spc="-10" dirty="0"/>
              <a:t>предметов, </a:t>
            </a:r>
            <a:r>
              <a:rPr spc="-5" dirty="0"/>
              <a:t>обычно</a:t>
            </a:r>
            <a:r>
              <a:rPr spc="-40" dirty="0"/>
              <a:t> </a:t>
            </a:r>
            <a:r>
              <a:rPr spc="-10" dirty="0"/>
              <a:t>лежащих</a:t>
            </a:r>
          </a:p>
          <a:p>
            <a:pPr marL="241300">
              <a:lnSpc>
                <a:spcPts val="2185"/>
              </a:lnSpc>
            </a:pPr>
            <a:r>
              <a:rPr spc="-10" dirty="0"/>
              <a:t>низко </a:t>
            </a:r>
            <a:r>
              <a:rPr dirty="0"/>
              <a:t>или на</a:t>
            </a:r>
            <a:r>
              <a:rPr spc="-45" dirty="0"/>
              <a:t> </a:t>
            </a:r>
            <a:r>
              <a:rPr spc="-30" dirty="0"/>
              <a:t>полу.</a:t>
            </a:r>
          </a:p>
          <a:p>
            <a:pPr marL="241300" marR="13652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pc="-15" dirty="0"/>
              <a:t>Устройства </a:t>
            </a:r>
            <a:r>
              <a:rPr spc="-5" dirty="0"/>
              <a:t>для </a:t>
            </a:r>
            <a:r>
              <a:rPr spc="-15" dirty="0"/>
              <a:t>дополнительной  </a:t>
            </a:r>
            <a:r>
              <a:rPr spc="-5" dirty="0"/>
              <a:t>вентиляции </a:t>
            </a:r>
            <a:r>
              <a:rPr dirty="0"/>
              <a:t>и </a:t>
            </a:r>
            <a:r>
              <a:rPr spc="-5" dirty="0"/>
              <a:t>обогащения  </a:t>
            </a:r>
            <a:r>
              <a:rPr spc="-10" dirty="0"/>
              <a:t>воздуха</a:t>
            </a:r>
            <a:r>
              <a:rPr spc="-5" dirty="0"/>
              <a:t> </a:t>
            </a:r>
            <a:r>
              <a:rPr spc="-10" dirty="0"/>
              <a:t>кислородом.</a:t>
            </a:r>
          </a:p>
          <a:p>
            <a:pPr marL="241300" marR="102235" indent="-228600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Места </a:t>
            </a:r>
            <a:r>
              <a:rPr spc="-5" dirty="0"/>
              <a:t>для </a:t>
            </a:r>
            <a:r>
              <a:rPr spc="-30" dirty="0"/>
              <a:t>отдыха </a:t>
            </a:r>
            <a:r>
              <a:rPr dirty="0"/>
              <a:t>с </a:t>
            </a:r>
            <a:r>
              <a:rPr spc="-5" dirty="0"/>
              <a:t>сидениями  </a:t>
            </a:r>
            <a:r>
              <a:rPr dirty="0"/>
              <a:t>на уровне </a:t>
            </a:r>
            <a:r>
              <a:rPr spc="-5" dirty="0"/>
              <a:t>высоты </a:t>
            </a:r>
            <a:r>
              <a:rPr spc="-15" dirty="0"/>
              <a:t>колена,</a:t>
            </a:r>
            <a:r>
              <a:rPr spc="-80" dirty="0"/>
              <a:t> </a:t>
            </a:r>
            <a:r>
              <a:rPr spc="-10" dirty="0"/>
              <a:t>чтобы  </a:t>
            </a:r>
            <a:r>
              <a:rPr dirty="0"/>
              <a:t>не вставать с </a:t>
            </a:r>
            <a:r>
              <a:rPr spc="-5" dirty="0"/>
              <a:t>лишним</a:t>
            </a:r>
            <a:r>
              <a:rPr spc="-65" dirty="0"/>
              <a:t> </a:t>
            </a:r>
            <a:r>
              <a:rPr spc="-5" dirty="0"/>
              <a:t>усилием.</a:t>
            </a:r>
          </a:p>
          <a:p>
            <a:pPr marL="241300" marR="5461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Эргономичные рабочие места  для всех </a:t>
            </a:r>
            <a:r>
              <a:rPr spc="-10" dirty="0"/>
              <a:t>домашних </a:t>
            </a:r>
            <a:r>
              <a:rPr spc="-5" dirty="0"/>
              <a:t>активностей.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93189"/>
            <a:ext cx="9432290" cy="1220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ts val="3195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35" dirty="0">
                <a:latin typeface="Calibri"/>
                <a:cs typeface="Calibri"/>
              </a:rPr>
              <a:t>Результат </a:t>
            </a:r>
            <a:r>
              <a:rPr sz="2800" spc="-10" dirty="0">
                <a:latin typeface="Calibri"/>
                <a:cs typeface="Calibri"/>
              </a:rPr>
              <a:t>вмешательства эрготерапевта </a:t>
            </a:r>
            <a:r>
              <a:rPr sz="2800" spc="-5" dirty="0">
                <a:latin typeface="Calibri"/>
                <a:cs typeface="Calibri"/>
              </a:rPr>
              <a:t>– </a:t>
            </a:r>
            <a:r>
              <a:rPr sz="2800" spc="-10" dirty="0">
                <a:latin typeface="Calibri"/>
                <a:cs typeface="Calibri"/>
              </a:rPr>
              <a:t>комфортные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и</a:t>
            </a:r>
            <a:endParaRPr sz="2800">
              <a:latin typeface="Calibri"/>
              <a:cs typeface="Calibri"/>
            </a:endParaRPr>
          </a:p>
          <a:p>
            <a:pPr marL="241300" marR="5080">
              <a:lnSpc>
                <a:spcPts val="3020"/>
              </a:lnSpc>
              <a:spcBef>
                <a:spcPts val="220"/>
              </a:spcBef>
            </a:pPr>
            <a:r>
              <a:rPr sz="2800" spc="-5" dirty="0">
                <a:latin typeface="Calibri"/>
                <a:cs typeface="Calibri"/>
              </a:rPr>
              <a:t>безопасные условия </a:t>
            </a:r>
            <a:r>
              <a:rPr sz="2800" spc="-10" dirty="0">
                <a:latin typeface="Calibri"/>
                <a:cs typeface="Calibri"/>
              </a:rPr>
              <a:t>для выполнения </a:t>
            </a:r>
            <a:r>
              <a:rPr sz="2800" spc="-5" dirty="0">
                <a:latin typeface="Calibri"/>
                <a:cs typeface="Calibri"/>
              </a:rPr>
              <a:t>основных активностей  пациента с </a:t>
            </a:r>
            <a:r>
              <a:rPr sz="2800" spc="-10" dirty="0">
                <a:latin typeface="Calibri"/>
                <a:cs typeface="Calibri"/>
              </a:rPr>
              <a:t>заболеваниями </a:t>
            </a:r>
            <a:r>
              <a:rPr sz="2800" spc="-15" dirty="0">
                <a:latin typeface="Calibri"/>
                <a:cs typeface="Calibri"/>
              </a:rPr>
              <a:t>сердца.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387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1F3863"/>
                </a:solidFill>
              </a:rPr>
              <a:t>Основные </a:t>
            </a:r>
            <a:r>
              <a:rPr sz="4400" dirty="0">
                <a:solidFill>
                  <a:srgbClr val="1F3863"/>
                </a:solidFill>
              </a:rPr>
              <a:t>группы </a:t>
            </a:r>
            <a:r>
              <a:rPr sz="4400" spc="-5" dirty="0">
                <a:solidFill>
                  <a:srgbClr val="1F3863"/>
                </a:solidFill>
              </a:rPr>
              <a:t>заболеваний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7918450" cy="30949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Инфаркт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миокарда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Ишемическая </a:t>
            </a:r>
            <a:r>
              <a:rPr sz="2800" spc="-15" dirty="0">
                <a:latin typeface="Calibri"/>
                <a:cs typeface="Calibri"/>
              </a:rPr>
              <a:t>болезнь</a:t>
            </a:r>
            <a:r>
              <a:rPr sz="2800" spc="-20" dirty="0">
                <a:latin typeface="Calibri"/>
                <a:cs typeface="Calibri"/>
              </a:rPr>
              <a:t> сердца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Врожденные </a:t>
            </a:r>
            <a:r>
              <a:rPr sz="2800" spc="-5" dirty="0">
                <a:latin typeface="Calibri"/>
                <a:cs typeface="Calibri"/>
              </a:rPr>
              <a:t>и </a:t>
            </a:r>
            <a:r>
              <a:rPr sz="2800" spc="-10" dirty="0">
                <a:latin typeface="Calibri"/>
                <a:cs typeface="Calibri"/>
              </a:rPr>
              <a:t>приобретенные </a:t>
            </a:r>
            <a:r>
              <a:rPr sz="2800" spc="-5" dirty="0">
                <a:latin typeface="Calibri"/>
                <a:cs typeface="Calibri"/>
              </a:rPr>
              <a:t>пороки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сердца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Последствия воспалительных заболеваний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сердца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45" dirty="0">
                <a:latin typeface="Calibri"/>
                <a:cs typeface="Calibri"/>
              </a:rPr>
              <a:t>Грубые </a:t>
            </a:r>
            <a:r>
              <a:rPr sz="2800" spc="-5" dirty="0">
                <a:latin typeface="Calibri"/>
                <a:cs typeface="Calibri"/>
              </a:rPr>
              <a:t>нарушения </a:t>
            </a:r>
            <a:r>
              <a:rPr sz="2800" spc="-15" dirty="0">
                <a:latin typeface="Calibri"/>
                <a:cs typeface="Calibri"/>
              </a:rPr>
              <a:t>ритма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проводимости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Артериальная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гипертензия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92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1F3863"/>
                </a:solidFill>
              </a:rPr>
              <a:t>Где </a:t>
            </a:r>
            <a:r>
              <a:rPr sz="4400" dirty="0">
                <a:solidFill>
                  <a:srgbClr val="1F3863"/>
                </a:solidFill>
              </a:rPr>
              <a:t>работает </a:t>
            </a:r>
            <a:r>
              <a:rPr sz="4400" spc="-5" dirty="0">
                <a:solidFill>
                  <a:srgbClr val="1F3863"/>
                </a:solidFill>
              </a:rPr>
              <a:t>эрготерапевт?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2591435" cy="20720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10" dirty="0">
                <a:latin typeface="Calibri"/>
                <a:cs typeface="Calibri"/>
              </a:rPr>
              <a:t>Острый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период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1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этап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2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этап</a:t>
            </a:r>
            <a:endParaRPr sz="28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alibri"/>
                <a:cs typeface="Calibri"/>
              </a:rPr>
              <a:t>3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этап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586" y="530174"/>
            <a:ext cx="10787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1F3863"/>
                </a:solidFill>
              </a:rPr>
              <a:t>Зачем </a:t>
            </a:r>
            <a:r>
              <a:rPr spc="-5" dirty="0">
                <a:solidFill>
                  <a:srgbClr val="1F3863"/>
                </a:solidFill>
              </a:rPr>
              <a:t>кардиологическому пациенту</a:t>
            </a:r>
            <a:r>
              <a:rPr spc="5" dirty="0">
                <a:solidFill>
                  <a:srgbClr val="1F3863"/>
                </a:solidFill>
              </a:rPr>
              <a:t> </a:t>
            </a:r>
            <a:r>
              <a:rPr dirty="0">
                <a:solidFill>
                  <a:srgbClr val="1F3863"/>
                </a:solidFill>
              </a:rPr>
              <a:t>эрготерапия?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7761"/>
            <a:ext cx="10276205" cy="411670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1300" marR="205740" indent="-229235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Более половины </a:t>
            </a:r>
            <a:r>
              <a:rPr sz="2600" spc="-5" dirty="0">
                <a:latin typeface="Calibri"/>
                <a:cs typeface="Calibri"/>
              </a:rPr>
              <a:t>пациентов перенесших </a:t>
            </a:r>
            <a:r>
              <a:rPr sz="2600" spc="-15" dirty="0">
                <a:latin typeface="Calibri"/>
                <a:cs typeface="Calibri"/>
              </a:rPr>
              <a:t>даже </a:t>
            </a:r>
            <a:r>
              <a:rPr sz="2600" spc="-5" dirty="0">
                <a:latin typeface="Calibri"/>
                <a:cs typeface="Calibri"/>
              </a:rPr>
              <a:t>умеренное  </a:t>
            </a:r>
            <a:r>
              <a:rPr sz="2600" spc="-15" dirty="0">
                <a:latin typeface="Calibri"/>
                <a:cs typeface="Calibri"/>
              </a:rPr>
              <a:t>кардиологическое </a:t>
            </a:r>
            <a:r>
              <a:rPr sz="2600" spc="-5" dirty="0">
                <a:latin typeface="Calibri"/>
                <a:cs typeface="Calibri"/>
              </a:rPr>
              <a:t>заболевание </a:t>
            </a:r>
            <a:r>
              <a:rPr sz="2600" dirty="0">
                <a:latin typeface="Calibri"/>
                <a:cs typeface="Calibri"/>
              </a:rPr>
              <a:t>вынуждены </a:t>
            </a:r>
            <a:r>
              <a:rPr sz="2600" spc="-5" dirty="0">
                <a:latin typeface="Calibri"/>
                <a:cs typeface="Calibri"/>
              </a:rPr>
              <a:t>менять образ </a:t>
            </a:r>
            <a:r>
              <a:rPr sz="2600" dirty="0">
                <a:latin typeface="Calibri"/>
                <a:cs typeface="Calibri"/>
              </a:rPr>
              <a:t>жизни,  </a:t>
            </a:r>
            <a:r>
              <a:rPr sz="2600" spc="-5" dirty="0">
                <a:latin typeface="Calibri"/>
                <a:cs typeface="Calibri"/>
              </a:rPr>
              <a:t>отказываясь </a:t>
            </a:r>
            <a:r>
              <a:rPr sz="2600" spc="-15" dirty="0">
                <a:latin typeface="Calibri"/>
                <a:cs typeface="Calibri"/>
              </a:rPr>
              <a:t>от </a:t>
            </a:r>
            <a:r>
              <a:rPr sz="2600" dirty="0">
                <a:latin typeface="Calibri"/>
                <a:cs typeface="Calibri"/>
              </a:rPr>
              <a:t>привычных </a:t>
            </a:r>
            <a:r>
              <a:rPr sz="2600" spc="-5" dirty="0">
                <a:latin typeface="Calibri"/>
                <a:cs typeface="Calibri"/>
              </a:rPr>
              <a:t>видов </a:t>
            </a:r>
            <a:r>
              <a:rPr sz="2600" spc="-10" dirty="0">
                <a:latin typeface="Calibri"/>
                <a:cs typeface="Calibri"/>
              </a:rPr>
              <a:t>деятельности. Более </a:t>
            </a:r>
            <a:r>
              <a:rPr sz="2600" spc="-5" dirty="0">
                <a:latin typeface="Calibri"/>
                <a:cs typeface="Calibri"/>
              </a:rPr>
              <a:t>всего </a:t>
            </a:r>
            <a:r>
              <a:rPr sz="2600" dirty="0">
                <a:latin typeface="Calibri"/>
                <a:cs typeface="Calibri"/>
              </a:rPr>
              <a:t>страдает  </a:t>
            </a:r>
            <a:r>
              <a:rPr sz="2600" spc="-10" dirty="0">
                <a:latin typeface="Calibri"/>
                <a:cs typeface="Calibri"/>
              </a:rPr>
              <a:t>работа, </a:t>
            </a:r>
            <a:r>
              <a:rPr sz="2600" spc="-5" dirty="0">
                <a:latin typeface="Calibri"/>
                <a:cs typeface="Calibri"/>
              </a:rPr>
              <a:t>связанная </a:t>
            </a:r>
            <a:r>
              <a:rPr sz="2600" dirty="0">
                <a:latin typeface="Calibri"/>
                <a:cs typeface="Calibri"/>
              </a:rPr>
              <a:t>с высокими физическими или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психологическими</a:t>
            </a:r>
            <a:endParaRPr sz="2600">
              <a:latin typeface="Calibri"/>
              <a:cs typeface="Calibri"/>
            </a:endParaRPr>
          </a:p>
          <a:p>
            <a:pPr marL="241300" marR="387350">
              <a:lnSpc>
                <a:spcPct val="90000"/>
              </a:lnSpc>
            </a:pPr>
            <a:r>
              <a:rPr sz="2600" spc="-5" dirty="0">
                <a:latin typeface="Calibri"/>
                <a:cs typeface="Calibri"/>
              </a:rPr>
              <a:t>нагрузками, </a:t>
            </a:r>
            <a:r>
              <a:rPr sz="2600" spc="-10" dirty="0">
                <a:latin typeface="Calibri"/>
                <a:cs typeface="Calibri"/>
              </a:rPr>
              <a:t>сельскохозяйственные </a:t>
            </a:r>
            <a:r>
              <a:rPr sz="2600" dirty="0">
                <a:latin typeface="Calibri"/>
                <a:cs typeface="Calibri"/>
              </a:rPr>
              <a:t>активности, </a:t>
            </a:r>
            <a:r>
              <a:rPr sz="2600" spc="-5" dirty="0">
                <a:latin typeface="Calibri"/>
                <a:cs typeface="Calibri"/>
              </a:rPr>
              <a:t>воспитание </a:t>
            </a:r>
            <a:r>
              <a:rPr sz="2600" spc="-15" dirty="0">
                <a:latin typeface="Calibri"/>
                <a:cs typeface="Calibri"/>
              </a:rPr>
              <a:t>детей </a:t>
            </a:r>
            <a:r>
              <a:rPr sz="2600" dirty="0">
                <a:latin typeface="Calibri"/>
                <a:cs typeface="Calibri"/>
              </a:rPr>
              <a:t>и  </a:t>
            </a:r>
            <a:r>
              <a:rPr sz="2600" spc="-30" dirty="0">
                <a:latin typeface="Calibri"/>
                <a:cs typeface="Calibri"/>
              </a:rPr>
              <a:t>уход </a:t>
            </a:r>
            <a:r>
              <a:rPr sz="2600" dirty="0">
                <a:latin typeface="Calibri"/>
                <a:cs typeface="Calibri"/>
              </a:rPr>
              <a:t>за ними, </a:t>
            </a:r>
            <a:r>
              <a:rPr sz="2600" spc="-10" dirty="0">
                <a:latin typeface="Calibri"/>
                <a:cs typeface="Calibri"/>
              </a:rPr>
              <a:t>ведение </a:t>
            </a:r>
            <a:r>
              <a:rPr sz="2600" spc="-5" dirty="0">
                <a:latin typeface="Calibri"/>
                <a:cs typeface="Calibri"/>
              </a:rPr>
              <a:t>сложных видов </a:t>
            </a:r>
            <a:r>
              <a:rPr sz="2600" spc="-10" dirty="0">
                <a:latin typeface="Calibri"/>
                <a:cs typeface="Calibri"/>
              </a:rPr>
              <a:t>домашней работы, </a:t>
            </a:r>
            <a:r>
              <a:rPr sz="2600" dirty="0">
                <a:latin typeface="Calibri"/>
                <a:cs typeface="Calibri"/>
              </a:rPr>
              <a:t>покупки в  </a:t>
            </a:r>
            <a:r>
              <a:rPr sz="2600" spc="-5" dirty="0">
                <a:latin typeface="Calibri"/>
                <a:cs typeface="Calibri"/>
              </a:rPr>
              <a:t>магазине, </a:t>
            </a:r>
            <a:r>
              <a:rPr sz="2600" dirty="0">
                <a:latin typeface="Calibri"/>
                <a:cs typeface="Calibri"/>
              </a:rPr>
              <a:t>активный </a:t>
            </a:r>
            <a:r>
              <a:rPr sz="2600" spc="-35" dirty="0">
                <a:latin typeface="Calibri"/>
                <a:cs typeface="Calibri"/>
              </a:rPr>
              <a:t>отдых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20" dirty="0">
                <a:latin typeface="Calibri"/>
                <a:cs typeface="Calibri"/>
              </a:rPr>
              <a:t>спорт. </a:t>
            </a:r>
            <a:r>
              <a:rPr sz="2600" dirty="0">
                <a:latin typeface="Calibri"/>
                <a:cs typeface="Calibri"/>
              </a:rPr>
              <a:t>Пациент </a:t>
            </a:r>
            <a:r>
              <a:rPr sz="2600" spc="-15" dirty="0">
                <a:latin typeface="Calibri"/>
                <a:cs typeface="Calibri"/>
              </a:rPr>
              <a:t>делается </a:t>
            </a:r>
            <a:r>
              <a:rPr sz="2600" dirty="0">
                <a:latin typeface="Calibri"/>
                <a:cs typeface="Calibri"/>
              </a:rPr>
              <a:t>зависим</a:t>
            </a:r>
            <a:r>
              <a:rPr sz="2600" spc="-15" dirty="0">
                <a:latin typeface="Calibri"/>
                <a:cs typeface="Calibri"/>
              </a:rPr>
              <a:t> от</a:t>
            </a:r>
            <a:endParaRPr sz="2600">
              <a:latin typeface="Calibri"/>
              <a:cs typeface="Calibri"/>
            </a:endParaRPr>
          </a:p>
          <a:p>
            <a:pPr marL="241300" marR="5080">
              <a:lnSpc>
                <a:spcPts val="2810"/>
              </a:lnSpc>
              <a:spcBef>
                <a:spcPts val="40"/>
              </a:spcBef>
            </a:pPr>
            <a:r>
              <a:rPr sz="2600" spc="-5" dirty="0">
                <a:latin typeface="Calibri"/>
                <a:cs typeface="Calibri"/>
              </a:rPr>
              <a:t>поддержки семьи, </a:t>
            </a:r>
            <a:r>
              <a:rPr sz="2600" dirty="0">
                <a:latin typeface="Calibri"/>
                <a:cs typeface="Calibri"/>
              </a:rPr>
              <a:t>не уверен в себе, испытывает стресс, </a:t>
            </a:r>
            <a:r>
              <a:rPr sz="2600" spc="-10" dirty="0">
                <a:latin typeface="Calibri"/>
                <a:cs typeface="Calibri"/>
              </a:rPr>
              <a:t>резко</a:t>
            </a:r>
            <a:r>
              <a:rPr sz="2600" spc="-2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снижает  </a:t>
            </a:r>
            <a:r>
              <a:rPr sz="2600" spc="-5" dirty="0">
                <a:latin typeface="Calibri"/>
                <a:cs typeface="Calibri"/>
              </a:rPr>
              <a:t>любую </a:t>
            </a:r>
            <a:r>
              <a:rPr sz="2600" spc="-15" dirty="0">
                <a:latin typeface="Calibri"/>
                <a:cs typeface="Calibri"/>
              </a:rPr>
              <a:t>двигательную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активность.</a:t>
            </a:r>
            <a:endParaRPr sz="2600">
              <a:latin typeface="Calibri"/>
              <a:cs typeface="Calibri"/>
            </a:endParaRPr>
          </a:p>
          <a:p>
            <a:pPr marL="241300" marR="510540" indent="-229235">
              <a:lnSpc>
                <a:spcPts val="281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При </a:t>
            </a:r>
            <a:r>
              <a:rPr sz="2600" spc="-15" dirty="0">
                <a:latin typeface="Calibri"/>
                <a:cs typeface="Calibri"/>
              </a:rPr>
              <a:t>этом, </a:t>
            </a:r>
            <a:r>
              <a:rPr sz="2600" dirty="0">
                <a:latin typeface="Calibri"/>
                <a:cs typeface="Calibri"/>
              </a:rPr>
              <a:t>пациент </a:t>
            </a:r>
            <a:r>
              <a:rPr sz="2600" spc="-15" dirty="0">
                <a:latin typeface="Calibri"/>
                <a:cs typeface="Calibri"/>
              </a:rPr>
              <a:t>может </a:t>
            </a:r>
            <a:r>
              <a:rPr sz="2600" spc="-5" dirty="0">
                <a:latin typeface="Calibri"/>
                <a:cs typeface="Calibri"/>
              </a:rPr>
              <a:t>осуществлять </a:t>
            </a:r>
            <a:r>
              <a:rPr sz="2600" dirty="0">
                <a:latin typeface="Calibri"/>
                <a:cs typeface="Calibri"/>
              </a:rPr>
              <a:t>все </a:t>
            </a:r>
            <a:r>
              <a:rPr sz="2600" spc="-10" dirty="0">
                <a:latin typeface="Calibri"/>
                <a:cs typeface="Calibri"/>
              </a:rPr>
              <a:t>эти </a:t>
            </a:r>
            <a:r>
              <a:rPr sz="2600" spc="-5" dirty="0">
                <a:latin typeface="Calibri"/>
                <a:cs typeface="Calibri"/>
              </a:rPr>
              <a:t>виды </a:t>
            </a:r>
            <a:r>
              <a:rPr sz="2600" spc="-10" dirty="0">
                <a:latin typeface="Calibri"/>
                <a:cs typeface="Calibri"/>
              </a:rPr>
              <a:t>деятельности,  </a:t>
            </a:r>
            <a:r>
              <a:rPr sz="2600" dirty="0">
                <a:latin typeface="Calibri"/>
                <a:cs typeface="Calibri"/>
              </a:rPr>
              <a:t>если </a:t>
            </a:r>
            <a:r>
              <a:rPr sz="2600" spc="-10" dirty="0">
                <a:latin typeface="Calibri"/>
                <a:cs typeface="Calibri"/>
              </a:rPr>
              <a:t>его </a:t>
            </a:r>
            <a:r>
              <a:rPr sz="2600" spc="-5" dirty="0">
                <a:latin typeface="Calibri"/>
                <a:cs typeface="Calibri"/>
              </a:rPr>
              <a:t>обучить иной структуре, </a:t>
            </a:r>
            <a:r>
              <a:rPr sz="2600" spc="-10" dirty="0">
                <a:latin typeface="Calibri"/>
                <a:cs typeface="Calibri"/>
              </a:rPr>
              <a:t>ритму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темпу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активностей.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1325">
              <a:lnSpc>
                <a:spcPct val="100000"/>
              </a:lnSpc>
              <a:spcBef>
                <a:spcPts val="95"/>
              </a:spcBef>
            </a:pPr>
            <a:r>
              <a:rPr dirty="0"/>
              <a:t>Зачем </a:t>
            </a:r>
            <a:r>
              <a:rPr spc="-5" dirty="0"/>
              <a:t>кардиологическому пациенту</a:t>
            </a:r>
            <a:r>
              <a:rPr spc="5" dirty="0"/>
              <a:t> </a:t>
            </a:r>
            <a:r>
              <a:rPr dirty="0"/>
              <a:t>эрготерапия?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5757"/>
            <a:ext cx="10026650" cy="41656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41300" marR="316865" indent="-229235" algn="just">
              <a:lnSpc>
                <a:spcPct val="80000"/>
              </a:lnSpc>
              <a:spcBef>
                <a:spcPts val="73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Пациент </a:t>
            </a:r>
            <a:r>
              <a:rPr sz="2600" spc="-5" dirty="0">
                <a:latin typeface="Calibri"/>
                <a:cs typeface="Calibri"/>
              </a:rPr>
              <a:t>вовлеченный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5" dirty="0">
                <a:latin typeface="Calibri"/>
                <a:cs typeface="Calibri"/>
              </a:rPr>
              <a:t>доступную повседневную </a:t>
            </a:r>
            <a:r>
              <a:rPr sz="2600" spc="-10" dirty="0">
                <a:latin typeface="Calibri"/>
                <a:cs typeface="Calibri"/>
              </a:rPr>
              <a:t>деятельность </a:t>
            </a:r>
            <a:r>
              <a:rPr sz="2600" spc="-5" dirty="0">
                <a:latin typeface="Calibri"/>
                <a:cs typeface="Calibri"/>
              </a:rPr>
              <a:t>на  ранних </a:t>
            </a:r>
            <a:r>
              <a:rPr sz="2600" spc="-10" dirty="0">
                <a:latin typeface="Calibri"/>
                <a:cs typeface="Calibri"/>
              </a:rPr>
              <a:t>этапах </a:t>
            </a:r>
            <a:r>
              <a:rPr sz="2600" spc="-5" dirty="0">
                <a:latin typeface="Calibri"/>
                <a:cs typeface="Calibri"/>
              </a:rPr>
              <a:t>заболевания </a:t>
            </a:r>
            <a:r>
              <a:rPr sz="2600" dirty="0">
                <a:latin typeface="Calibri"/>
                <a:cs typeface="Calibri"/>
              </a:rPr>
              <a:t>испытывает </a:t>
            </a:r>
            <a:r>
              <a:rPr sz="2600" spc="-5" dirty="0">
                <a:latin typeface="Calibri"/>
                <a:cs typeface="Calibri"/>
              </a:rPr>
              <a:t>меньший </a:t>
            </a:r>
            <a:r>
              <a:rPr sz="2600" dirty="0">
                <a:latin typeface="Calibri"/>
                <a:cs typeface="Calibri"/>
              </a:rPr>
              <a:t>стресс, у </a:t>
            </a:r>
            <a:r>
              <a:rPr sz="2600" spc="-10" dirty="0">
                <a:latin typeface="Calibri"/>
                <a:cs typeface="Calibri"/>
              </a:rPr>
              <a:t>него </a:t>
            </a:r>
            <a:r>
              <a:rPr sz="2600" dirty="0">
                <a:latin typeface="Calibri"/>
                <a:cs typeface="Calibri"/>
              </a:rPr>
              <a:t>не  </a:t>
            </a:r>
            <a:r>
              <a:rPr sz="2600" spc="-5" dirty="0">
                <a:latin typeface="Calibri"/>
                <a:cs typeface="Calibri"/>
              </a:rPr>
              <a:t>развивается либо </a:t>
            </a:r>
            <a:r>
              <a:rPr sz="2600" spc="-10" dirty="0">
                <a:latin typeface="Calibri"/>
                <a:cs typeface="Calibri"/>
              </a:rPr>
              <a:t>минимизируется </a:t>
            </a:r>
            <a:r>
              <a:rPr sz="2600" spc="-5" dirty="0">
                <a:latin typeface="Calibri"/>
                <a:cs typeface="Calibri"/>
              </a:rPr>
              <a:t>дезадаптация </a:t>
            </a:r>
            <a:r>
              <a:rPr sz="2600" dirty="0">
                <a:latin typeface="Calibri"/>
                <a:cs typeface="Calibri"/>
              </a:rPr>
              <a:t>и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чувство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495"/>
              </a:lnSpc>
            </a:pPr>
            <a:r>
              <a:rPr sz="2600" dirty="0">
                <a:latin typeface="Calibri"/>
                <a:cs typeface="Calibri"/>
              </a:rPr>
              <a:t>беспомощности.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ts val="2810"/>
              </a:lnSpc>
              <a:spcBef>
                <a:spcPts val="3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Для </a:t>
            </a:r>
            <a:r>
              <a:rPr sz="2600" spc="-5" dirty="0">
                <a:latin typeface="Calibri"/>
                <a:cs typeface="Calibri"/>
              </a:rPr>
              <a:t>выработки </a:t>
            </a:r>
            <a:r>
              <a:rPr sz="2600" dirty="0">
                <a:latin typeface="Calibri"/>
                <a:cs typeface="Calibri"/>
              </a:rPr>
              <a:t>привычки </a:t>
            </a:r>
            <a:r>
              <a:rPr sz="2600" spc="-5" dirty="0">
                <a:latin typeface="Calibri"/>
                <a:cs typeface="Calibri"/>
              </a:rPr>
              <a:t>принимать лекарства, </a:t>
            </a:r>
            <a:r>
              <a:rPr sz="2600" dirty="0">
                <a:latin typeface="Calibri"/>
                <a:cs typeface="Calibri"/>
              </a:rPr>
              <a:t>ее </a:t>
            </a:r>
            <a:r>
              <a:rPr sz="2600" spc="-5" dirty="0">
                <a:latin typeface="Calibri"/>
                <a:cs typeface="Calibri"/>
              </a:rPr>
              <a:t>надо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тренировать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810"/>
              </a:lnSpc>
            </a:pPr>
            <a:r>
              <a:rPr sz="2600" u="heavy" spc="-6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задолго до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выписки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  <a:p>
            <a:pPr marL="241300" marR="738505" indent="-229235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35" dirty="0">
                <a:latin typeface="Calibri"/>
                <a:cs typeface="Calibri"/>
              </a:rPr>
              <a:t>Также, </a:t>
            </a:r>
            <a:r>
              <a:rPr sz="2600" spc="-5" dirty="0">
                <a:latin typeface="Calibri"/>
                <a:cs typeface="Calibri"/>
              </a:rPr>
              <a:t>многим </a:t>
            </a:r>
            <a:r>
              <a:rPr sz="2600" dirty="0">
                <a:latin typeface="Calibri"/>
                <a:cs typeface="Calibri"/>
              </a:rPr>
              <a:t>пациентам </a:t>
            </a:r>
            <a:r>
              <a:rPr sz="2600" spc="-5" dirty="0">
                <a:latin typeface="Calibri"/>
                <a:cs typeface="Calibri"/>
              </a:rPr>
              <a:t>понадобятся </a:t>
            </a:r>
            <a:r>
              <a:rPr sz="2600" spc="-10" dirty="0">
                <a:latin typeface="Calibri"/>
                <a:cs typeface="Calibri"/>
              </a:rPr>
              <a:t>различные </a:t>
            </a:r>
            <a:r>
              <a:rPr sz="2600" dirty="0">
                <a:latin typeface="Calibri"/>
                <a:cs typeface="Calibri"/>
              </a:rPr>
              <a:t>устройства,  способствующие </a:t>
            </a:r>
            <a:r>
              <a:rPr sz="2600" spc="-5" dirty="0">
                <a:latin typeface="Calibri"/>
                <a:cs typeface="Calibri"/>
              </a:rPr>
              <a:t>правильному приему лекарств </a:t>
            </a:r>
            <a:r>
              <a:rPr sz="2600" dirty="0">
                <a:latin typeface="Calibri"/>
                <a:cs typeface="Calibri"/>
              </a:rPr>
              <a:t>– простые и  </a:t>
            </a:r>
            <a:r>
              <a:rPr sz="2600" spc="-10" dirty="0">
                <a:latin typeface="Calibri"/>
                <a:cs typeface="Calibri"/>
              </a:rPr>
              <a:t>электронные </a:t>
            </a:r>
            <a:r>
              <a:rPr sz="2600" spc="-5" dirty="0">
                <a:latin typeface="Calibri"/>
                <a:cs typeface="Calibri"/>
              </a:rPr>
              <a:t>таблетницы, </a:t>
            </a:r>
            <a:r>
              <a:rPr sz="2600" spc="-10" dirty="0">
                <a:latin typeface="Calibri"/>
                <a:cs typeface="Calibri"/>
              </a:rPr>
              <a:t>электронные </a:t>
            </a:r>
            <a:r>
              <a:rPr sz="2600" spc="-5" dirty="0">
                <a:latin typeface="Calibri"/>
                <a:cs typeface="Calibri"/>
              </a:rPr>
              <a:t>приложения</a:t>
            </a:r>
            <a:r>
              <a:rPr sz="2600" spc="-1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(дневники,</a:t>
            </a:r>
            <a:endParaRPr sz="2600">
              <a:latin typeface="Calibri"/>
              <a:cs typeface="Calibri"/>
            </a:endParaRPr>
          </a:p>
          <a:p>
            <a:pPr marL="241300" marR="17780">
              <a:lnSpc>
                <a:spcPct val="80000"/>
              </a:lnSpc>
            </a:pPr>
            <a:r>
              <a:rPr sz="2600" spc="-5" dirty="0">
                <a:latin typeface="Calibri"/>
                <a:cs typeface="Calibri"/>
              </a:rPr>
              <a:t>таймеры), </a:t>
            </a:r>
            <a:r>
              <a:rPr sz="2600" dirty="0">
                <a:latin typeface="Calibri"/>
                <a:cs typeface="Calibri"/>
              </a:rPr>
              <a:t>визуальные </a:t>
            </a:r>
            <a:r>
              <a:rPr sz="2600" spc="-5" dirty="0">
                <a:latin typeface="Calibri"/>
                <a:cs typeface="Calibri"/>
              </a:rPr>
              <a:t>расписания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30" dirty="0">
                <a:latin typeface="Calibri"/>
                <a:cs typeface="Calibri"/>
              </a:rPr>
              <a:t>т.п. </a:t>
            </a:r>
            <a:r>
              <a:rPr sz="2600" dirty="0">
                <a:latin typeface="Calibri"/>
                <a:cs typeface="Calibri"/>
              </a:rPr>
              <a:t>Эти устройства </a:t>
            </a:r>
            <a:r>
              <a:rPr sz="2600" spc="-15" dirty="0">
                <a:latin typeface="Calibri"/>
                <a:cs typeface="Calibri"/>
              </a:rPr>
              <a:t>подбираются  </a:t>
            </a:r>
            <a:r>
              <a:rPr sz="2600" dirty="0">
                <a:latin typeface="Calibri"/>
                <a:cs typeface="Calibri"/>
              </a:rPr>
              <a:t>сугубо </a:t>
            </a:r>
            <a:r>
              <a:rPr sz="2600" spc="-5" dirty="0">
                <a:latin typeface="Calibri"/>
                <a:cs typeface="Calibri"/>
              </a:rPr>
              <a:t>индивидуально, </a:t>
            </a:r>
            <a:r>
              <a:rPr sz="2600" spc="-20" dirty="0">
                <a:latin typeface="Calibri"/>
                <a:cs typeface="Calibri"/>
              </a:rPr>
              <a:t>исходя </a:t>
            </a:r>
            <a:r>
              <a:rPr sz="2600" dirty="0">
                <a:latin typeface="Calibri"/>
                <a:cs typeface="Calibri"/>
              </a:rPr>
              <a:t>из </a:t>
            </a:r>
            <a:r>
              <a:rPr sz="2600" spc="-5" dirty="0">
                <a:latin typeface="Calibri"/>
                <a:cs typeface="Calibri"/>
              </a:rPr>
              <a:t>особенностей </a:t>
            </a:r>
            <a:r>
              <a:rPr sz="2600" dirty="0">
                <a:latin typeface="Calibri"/>
                <a:cs typeface="Calibri"/>
              </a:rPr>
              <a:t>пациента  </a:t>
            </a:r>
            <a:r>
              <a:rPr sz="2600" spc="-10" dirty="0">
                <a:latin typeface="Calibri"/>
                <a:cs typeface="Calibri"/>
              </a:rPr>
              <a:t>(двигательных, </a:t>
            </a:r>
            <a:r>
              <a:rPr sz="2600" spc="-5" dirty="0">
                <a:latin typeface="Calibri"/>
                <a:cs typeface="Calibri"/>
              </a:rPr>
              <a:t>когнитивных, распорядка </a:t>
            </a:r>
            <a:r>
              <a:rPr sz="2600" dirty="0">
                <a:latin typeface="Calibri"/>
                <a:cs typeface="Calibri"/>
              </a:rPr>
              <a:t>дня и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т.п.).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923" y="456381"/>
            <a:ext cx="4351020" cy="3185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63822" y="141731"/>
            <a:ext cx="1541873" cy="2118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9160" y="3410711"/>
            <a:ext cx="2506979" cy="27645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5800" y="2633472"/>
            <a:ext cx="2362200" cy="3938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77100" y="3220211"/>
            <a:ext cx="4914899" cy="27645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8842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Визуальное </a:t>
            </a:r>
            <a:r>
              <a:rPr sz="4400" dirty="0"/>
              <a:t>расписание с</a:t>
            </a:r>
            <a:r>
              <a:rPr sz="4400" spc="40" dirty="0"/>
              <a:t> </a:t>
            </a:r>
            <a:r>
              <a:rPr sz="4400" spc="-5" dirty="0"/>
              <a:t>карточками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71927" y="1881267"/>
            <a:ext cx="5440893" cy="42746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0" y="2086355"/>
            <a:ext cx="1519427" cy="1648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65592" y="2086355"/>
            <a:ext cx="1531620" cy="1571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59923" y="2193035"/>
            <a:ext cx="1828800" cy="1357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9318" y="491439"/>
            <a:ext cx="11069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1F3863"/>
                </a:solidFill>
              </a:rPr>
              <a:t>Специфика </a:t>
            </a:r>
            <a:r>
              <a:rPr spc="-5" dirty="0">
                <a:solidFill>
                  <a:srgbClr val="1F3863"/>
                </a:solidFill>
              </a:rPr>
              <a:t>состояния кардиологических</a:t>
            </a:r>
            <a:r>
              <a:rPr spc="30" dirty="0">
                <a:solidFill>
                  <a:srgbClr val="1F3863"/>
                </a:solidFill>
              </a:rPr>
              <a:t> </a:t>
            </a:r>
            <a:r>
              <a:rPr spc="-5" dirty="0">
                <a:solidFill>
                  <a:srgbClr val="1F3863"/>
                </a:solidFill>
              </a:rPr>
              <a:t>пациентов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36801"/>
            <a:ext cx="9656445" cy="4363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Снижена </a:t>
            </a:r>
            <a:r>
              <a:rPr sz="2600" spc="-10" dirty="0">
                <a:latin typeface="Calibri"/>
                <a:cs typeface="Calibri"/>
              </a:rPr>
              <a:t>толерантность </a:t>
            </a:r>
            <a:r>
              <a:rPr sz="2600" dirty="0">
                <a:latin typeface="Calibri"/>
                <a:cs typeface="Calibri"/>
              </a:rPr>
              <a:t>к </a:t>
            </a:r>
            <a:r>
              <a:rPr sz="2600" spc="-5" dirty="0">
                <a:latin typeface="Calibri"/>
                <a:cs typeface="Calibri"/>
              </a:rPr>
              <a:t>физической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нагрузке</a:t>
            </a:r>
            <a:endParaRPr sz="2600">
              <a:latin typeface="Calibri"/>
              <a:cs typeface="Calibri"/>
            </a:endParaRPr>
          </a:p>
          <a:p>
            <a:pPr marL="241300" marR="908685" indent="-229235">
              <a:lnSpc>
                <a:spcPct val="70000"/>
              </a:lnSpc>
              <a:spcBef>
                <a:spcPts val="100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Боязнь </a:t>
            </a:r>
            <a:r>
              <a:rPr sz="2600" spc="-5" dirty="0">
                <a:latin typeface="Calibri"/>
                <a:cs typeface="Calibri"/>
              </a:rPr>
              <a:t>физической нагрузки, </a:t>
            </a:r>
            <a:r>
              <a:rPr sz="2600" spc="-15" dirty="0">
                <a:latin typeface="Calibri"/>
                <a:cs typeface="Calibri"/>
              </a:rPr>
              <a:t>отказ от </a:t>
            </a:r>
            <a:r>
              <a:rPr sz="2600" spc="-5" dirty="0">
                <a:latin typeface="Calibri"/>
                <a:cs typeface="Calibri"/>
              </a:rPr>
              <a:t>многих повседневных  активностей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5" dirty="0">
                <a:latin typeface="Calibri"/>
                <a:cs typeface="Calibri"/>
              </a:rPr>
              <a:t>Одышка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Боязнь </a:t>
            </a:r>
            <a:r>
              <a:rPr sz="2600" spc="-15" dirty="0">
                <a:latin typeface="Calibri"/>
                <a:cs typeface="Calibri"/>
              </a:rPr>
              <a:t>одышки </a:t>
            </a:r>
            <a:r>
              <a:rPr sz="2600" dirty="0">
                <a:latin typeface="Calibri"/>
                <a:cs typeface="Calibri"/>
              </a:rPr>
              <a:t>и боязнь </a:t>
            </a:r>
            <a:r>
              <a:rPr sz="2600" spc="-10" dirty="0">
                <a:latin typeface="Calibri"/>
                <a:cs typeface="Calibri"/>
              </a:rPr>
              <a:t>задохнуться, </a:t>
            </a:r>
            <a:r>
              <a:rPr sz="2600" spc="-5" dirty="0">
                <a:latin typeface="Calibri"/>
                <a:cs typeface="Calibri"/>
              </a:rPr>
              <a:t>страх </a:t>
            </a:r>
            <a:r>
              <a:rPr sz="2600" spc="-15" dirty="0">
                <a:latin typeface="Calibri"/>
                <a:cs typeface="Calibri"/>
              </a:rPr>
              <a:t>боли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20" dirty="0">
                <a:latin typeface="Calibri"/>
                <a:cs typeface="Calibri"/>
              </a:rPr>
              <a:t>грудной</a:t>
            </a:r>
            <a:r>
              <a:rPr sz="2600" spc="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клетке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Страх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смерти</a:t>
            </a:r>
            <a:endParaRPr sz="2600">
              <a:latin typeface="Calibri"/>
              <a:cs typeface="Calibri"/>
            </a:endParaRPr>
          </a:p>
          <a:p>
            <a:pPr marL="241300" marR="532765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Страх </a:t>
            </a:r>
            <a:r>
              <a:rPr sz="2600" spc="-10" dirty="0">
                <a:latin typeface="Calibri"/>
                <a:cs typeface="Calibri"/>
              </a:rPr>
              <a:t>самостоятельной </a:t>
            </a:r>
            <a:r>
              <a:rPr sz="2600" dirty="0">
                <a:latin typeface="Calibri"/>
                <a:cs typeface="Calibri"/>
              </a:rPr>
              <a:t>жизни, </a:t>
            </a:r>
            <a:r>
              <a:rPr sz="2600" spc="-5" dirty="0">
                <a:latin typeface="Calibri"/>
                <a:cs typeface="Calibri"/>
              </a:rPr>
              <a:t>потребность </a:t>
            </a:r>
            <a:r>
              <a:rPr sz="2600" dirty="0">
                <a:latin typeface="Calibri"/>
                <a:cs typeface="Calibri"/>
              </a:rPr>
              <a:t>в </a:t>
            </a:r>
            <a:r>
              <a:rPr sz="2600" spc="-10" dirty="0">
                <a:latin typeface="Calibri"/>
                <a:cs typeface="Calibri"/>
              </a:rPr>
              <a:t>психологической  поддержке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Раздражительность </a:t>
            </a:r>
            <a:r>
              <a:rPr sz="2600" dirty="0">
                <a:latin typeface="Calibri"/>
                <a:cs typeface="Calibri"/>
              </a:rPr>
              <a:t>или плаксивость, </a:t>
            </a:r>
            <a:r>
              <a:rPr sz="2600" spc="-5" dirty="0">
                <a:latin typeface="Calibri"/>
                <a:cs typeface="Calibri"/>
              </a:rPr>
              <a:t>дисфоричность, потребность  жаловаться</a:t>
            </a:r>
            <a:endParaRPr sz="2600">
              <a:latin typeface="Calibri"/>
              <a:cs typeface="Calibri"/>
            </a:endParaRPr>
          </a:p>
          <a:p>
            <a:pPr marL="241300" marR="74041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Некритичная </a:t>
            </a:r>
            <a:r>
              <a:rPr sz="2600" spc="-10" dirty="0">
                <a:latin typeface="Calibri"/>
                <a:cs typeface="Calibri"/>
              </a:rPr>
              <a:t>оценка </a:t>
            </a:r>
            <a:r>
              <a:rPr sz="2600" dirty="0">
                <a:latin typeface="Calibri"/>
                <a:cs typeface="Calibri"/>
              </a:rPr>
              <a:t>физических </a:t>
            </a:r>
            <a:r>
              <a:rPr sz="2600" spc="-5" dirty="0">
                <a:latin typeface="Calibri"/>
                <a:cs typeface="Calibri"/>
              </a:rPr>
              <a:t>возможностей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5" dirty="0">
                <a:latin typeface="Calibri"/>
                <a:cs typeface="Calibri"/>
              </a:rPr>
              <a:t>перспектив  (занижена </a:t>
            </a:r>
            <a:r>
              <a:rPr sz="2600" dirty="0">
                <a:latin typeface="Calibri"/>
                <a:cs typeface="Calibri"/>
              </a:rPr>
              <a:t>или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завышена)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608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1F3863"/>
                </a:solidFill>
              </a:rPr>
              <a:t>Какие </a:t>
            </a:r>
            <a:r>
              <a:rPr sz="4400" dirty="0">
                <a:solidFill>
                  <a:srgbClr val="1F3863"/>
                </a:solidFill>
              </a:rPr>
              <a:t>активности страдают </a:t>
            </a:r>
            <a:r>
              <a:rPr sz="4400" spc="-5" dirty="0">
                <a:solidFill>
                  <a:srgbClr val="1F3863"/>
                </a:solidFill>
              </a:rPr>
              <a:t>чаще</a:t>
            </a:r>
            <a:r>
              <a:rPr sz="4400" dirty="0">
                <a:solidFill>
                  <a:srgbClr val="1F3863"/>
                </a:solidFill>
              </a:rPr>
              <a:t> всего?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341246"/>
            <a:ext cx="9883775" cy="4894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Активный </a:t>
            </a:r>
            <a:r>
              <a:rPr sz="2600" spc="-30" dirty="0">
                <a:latin typeface="Calibri"/>
                <a:cs typeface="Calibri"/>
              </a:rPr>
              <a:t>отдых, </a:t>
            </a:r>
            <a:r>
              <a:rPr sz="2600" spc="-15" dirty="0">
                <a:latin typeface="Calibri"/>
                <a:cs typeface="Calibri"/>
              </a:rPr>
              <a:t>прогулки, </a:t>
            </a:r>
            <a:r>
              <a:rPr sz="2600" spc="-5" dirty="0">
                <a:latin typeface="Calibri"/>
                <a:cs typeface="Calibri"/>
              </a:rPr>
              <a:t>общение </a:t>
            </a:r>
            <a:r>
              <a:rPr sz="2600" dirty="0">
                <a:latin typeface="Calibri"/>
                <a:cs typeface="Calibri"/>
              </a:rPr>
              <a:t>с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людьми.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5" dirty="0">
                <a:latin typeface="Calibri"/>
                <a:cs typeface="Calibri"/>
              </a:rPr>
              <a:t>Ходьба </a:t>
            </a:r>
            <a:r>
              <a:rPr sz="2600" dirty="0">
                <a:latin typeface="Calibri"/>
                <a:cs typeface="Calibri"/>
              </a:rPr>
              <a:t>на </a:t>
            </a:r>
            <a:r>
              <a:rPr sz="2600" spc="-5" dirty="0">
                <a:latin typeface="Calibri"/>
                <a:cs typeface="Calibri"/>
              </a:rPr>
              <a:t>дальние</a:t>
            </a:r>
            <a:r>
              <a:rPr sz="2600" spc="-10" dirty="0">
                <a:latin typeface="Calibri"/>
                <a:cs typeface="Calibri"/>
              </a:rPr>
              <a:t> расстояния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Работа </a:t>
            </a:r>
            <a:r>
              <a:rPr sz="2600" dirty="0">
                <a:latin typeface="Calibri"/>
                <a:cs typeface="Calibri"/>
              </a:rPr>
              <a:t>за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деньги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Покупки, </a:t>
            </a:r>
            <a:r>
              <a:rPr sz="2600" spc="-5" dirty="0">
                <a:latin typeface="Calibri"/>
                <a:cs typeface="Calibri"/>
              </a:rPr>
              <a:t>посещение банка, </a:t>
            </a:r>
            <a:r>
              <a:rPr sz="2600" dirty="0">
                <a:latin typeface="Calibri"/>
                <a:cs typeface="Calibri"/>
              </a:rPr>
              <a:t>почты и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т.п.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latin typeface="Calibri"/>
                <a:cs typeface="Calibri"/>
              </a:rPr>
              <a:t>Перенос </a:t>
            </a:r>
            <a:r>
              <a:rPr sz="2600" spc="-5" dirty="0">
                <a:latin typeface="Calibri"/>
                <a:cs typeface="Calibri"/>
              </a:rPr>
              <a:t>крупных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5" dirty="0">
                <a:latin typeface="Calibri"/>
                <a:cs typeface="Calibri"/>
              </a:rPr>
              <a:t>тяжелых</a:t>
            </a:r>
            <a:r>
              <a:rPr sz="2600" spc="-1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предметов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10" dirty="0">
                <a:latin typeface="Calibri"/>
                <a:cs typeface="Calibri"/>
              </a:rPr>
              <a:t>Сельскохозяйственная деятельность, </a:t>
            </a:r>
            <a:r>
              <a:rPr sz="2600" spc="-25" dirty="0">
                <a:latin typeface="Calibri"/>
                <a:cs typeface="Calibri"/>
              </a:rPr>
              <a:t>охота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рыбалка как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работа</a:t>
            </a:r>
            <a:endParaRPr sz="2600">
              <a:latin typeface="Calibri"/>
              <a:cs typeface="Calibri"/>
            </a:endParaRPr>
          </a:p>
          <a:p>
            <a:pPr marL="241300" marR="5080" indent="-229235">
              <a:lnSpc>
                <a:spcPct val="701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20" dirty="0">
                <a:latin typeface="Calibri"/>
                <a:cs typeface="Calibri"/>
              </a:rPr>
              <a:t>Уборка </a:t>
            </a:r>
            <a:r>
              <a:rPr sz="2600" spc="-10" dirty="0">
                <a:latin typeface="Calibri"/>
                <a:cs typeface="Calibri"/>
              </a:rPr>
              <a:t>дома, приготовление </a:t>
            </a:r>
            <a:r>
              <a:rPr sz="2600" spc="-5" dirty="0">
                <a:latin typeface="Calibri"/>
                <a:cs typeface="Calibri"/>
              </a:rPr>
              <a:t>пищи, требующее стояния </a:t>
            </a:r>
            <a:r>
              <a:rPr sz="2600" dirty="0">
                <a:latin typeface="Calibri"/>
                <a:cs typeface="Calibri"/>
              </a:rPr>
              <a:t>у </a:t>
            </a:r>
            <a:r>
              <a:rPr sz="2600" spc="-5" dirty="0">
                <a:latin typeface="Calibri"/>
                <a:cs typeface="Calibri"/>
              </a:rPr>
              <a:t>плиты </a:t>
            </a:r>
            <a:r>
              <a:rPr sz="2600" dirty="0">
                <a:latin typeface="Calibri"/>
                <a:cs typeface="Calibri"/>
              </a:rPr>
              <a:t>или  </a:t>
            </a:r>
            <a:r>
              <a:rPr sz="2600" spc="-10" dirty="0">
                <a:latin typeface="Calibri"/>
                <a:cs typeface="Calibri"/>
              </a:rPr>
              <a:t>длительных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перемещений</a:t>
            </a:r>
            <a:endParaRPr sz="2600">
              <a:latin typeface="Calibri"/>
              <a:cs typeface="Calibri"/>
            </a:endParaRPr>
          </a:p>
          <a:p>
            <a:pPr marL="241300" marR="266700" indent="-229235">
              <a:lnSpc>
                <a:spcPct val="70000"/>
              </a:lnSpc>
              <a:spcBef>
                <a:spcPts val="994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Сложные </a:t>
            </a:r>
            <a:r>
              <a:rPr sz="2600" dirty="0">
                <a:latin typeface="Calibri"/>
                <a:cs typeface="Calibri"/>
              </a:rPr>
              <a:t>гигиенические </a:t>
            </a:r>
            <a:r>
              <a:rPr sz="2600" spc="-5" dirty="0">
                <a:latin typeface="Calibri"/>
                <a:cs typeface="Calibri"/>
              </a:rPr>
              <a:t>действия </a:t>
            </a:r>
            <a:r>
              <a:rPr sz="2600" dirty="0">
                <a:latin typeface="Calibri"/>
                <a:cs typeface="Calibri"/>
              </a:rPr>
              <a:t>– мытье </a:t>
            </a:r>
            <a:r>
              <a:rPr sz="2600" spc="-5" dirty="0">
                <a:latin typeface="Calibri"/>
                <a:cs typeface="Calibri"/>
              </a:rPr>
              <a:t>длинных </a:t>
            </a:r>
            <a:r>
              <a:rPr sz="2600" spc="-10" dirty="0">
                <a:latin typeface="Calibri"/>
                <a:cs typeface="Calibri"/>
              </a:rPr>
              <a:t>волос, </a:t>
            </a:r>
            <a:r>
              <a:rPr sz="2600" spc="-30" dirty="0">
                <a:latin typeface="Calibri"/>
                <a:cs typeface="Calibri"/>
              </a:rPr>
              <a:t>уход </a:t>
            </a:r>
            <a:r>
              <a:rPr sz="2600" dirty="0">
                <a:latin typeface="Calibri"/>
                <a:cs typeface="Calibri"/>
              </a:rPr>
              <a:t>за  </a:t>
            </a:r>
            <a:r>
              <a:rPr sz="2600" spc="-5" dirty="0">
                <a:latin typeface="Calibri"/>
                <a:cs typeface="Calibri"/>
              </a:rPr>
              <a:t>ногами, мытье всего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тела</a:t>
            </a:r>
            <a:endParaRPr sz="26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Надевание сложной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20" dirty="0">
                <a:latin typeface="Calibri"/>
                <a:cs typeface="Calibri"/>
              </a:rPr>
              <a:t>уличной одежды,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обувание</a:t>
            </a:r>
            <a:endParaRPr sz="2600">
              <a:latin typeface="Calibri"/>
              <a:cs typeface="Calibri"/>
            </a:endParaRPr>
          </a:p>
          <a:p>
            <a:pPr marL="241300" marR="616585" indent="-229235">
              <a:lnSpc>
                <a:spcPct val="70000"/>
              </a:lnSpc>
              <a:spcBef>
                <a:spcPts val="1005"/>
              </a:spcBef>
              <a:buFont typeface="Arial"/>
              <a:buChar char="•"/>
              <a:tabLst>
                <a:tab pos="241935" algn="l"/>
              </a:tabLst>
            </a:pPr>
            <a:r>
              <a:rPr sz="2600" spc="-5" dirty="0">
                <a:latin typeface="Calibri"/>
                <a:cs typeface="Calibri"/>
              </a:rPr>
              <a:t>Прием лекарств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20" dirty="0">
                <a:latin typeface="Calibri"/>
                <a:cs typeface="Calibri"/>
              </a:rPr>
              <a:t>соблюдение </a:t>
            </a:r>
            <a:r>
              <a:rPr sz="2600" spc="-5" dirty="0">
                <a:latin typeface="Calibri"/>
                <a:cs typeface="Calibri"/>
              </a:rPr>
              <a:t>лечебного </a:t>
            </a:r>
            <a:r>
              <a:rPr sz="2600" dirty="0">
                <a:latin typeface="Calibri"/>
                <a:cs typeface="Calibri"/>
              </a:rPr>
              <a:t>и </a:t>
            </a:r>
            <a:r>
              <a:rPr sz="2600" spc="-10" dirty="0">
                <a:latin typeface="Calibri"/>
                <a:cs typeface="Calibri"/>
              </a:rPr>
              <a:t>восстановительного  режима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797</Words>
  <Application>Microsoft Office PowerPoint</Application>
  <PresentationFormat>Произвольный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Основные группы заболеваний</vt:lpstr>
      <vt:lpstr>Где работает эрготерапевт?</vt:lpstr>
      <vt:lpstr>Зачем кардиологическому пациенту эрготерапия?</vt:lpstr>
      <vt:lpstr>Зачем кардиологическому пациенту эрготерапия?</vt:lpstr>
      <vt:lpstr>Презентация PowerPoint</vt:lpstr>
      <vt:lpstr>Визуальное расписание с карточками</vt:lpstr>
      <vt:lpstr>Специфика состояния кардиологических пациентов</vt:lpstr>
      <vt:lpstr>Какие активности страдают чаще всего?</vt:lpstr>
      <vt:lpstr>Задачи эрготерапевта общие</vt:lpstr>
      <vt:lpstr>Задачи эрготерапевта</vt:lpstr>
      <vt:lpstr>Специфичные задачи</vt:lpstr>
      <vt:lpstr>Специфичные задачи</vt:lpstr>
      <vt:lpstr>Адаптация среды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Эрготерапия в программе реабилитации пациентов с кардиопатологиями</dc:title>
  <dc:creator>Мария Мальцева</dc:creator>
  <cp:lastModifiedBy>Екатерина Быкова</cp:lastModifiedBy>
  <cp:revision>1</cp:revision>
  <dcterms:created xsi:type="dcterms:W3CDTF">2020-11-14T13:15:11Z</dcterms:created>
  <dcterms:modified xsi:type="dcterms:W3CDTF">2020-11-16T11:08:14Z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2020-11-14T00:00:00Z</vt:filetime>
  </property>
</Properties>
</file>