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57" r:id="rId4"/>
    <p:sldId id="258" r:id="rId5"/>
    <p:sldId id="259" r:id="rId6"/>
    <p:sldId id="261" r:id="rId7"/>
    <p:sldId id="278" r:id="rId8"/>
    <p:sldId id="260" r:id="rId9"/>
    <p:sldId id="279" r:id="rId10"/>
    <p:sldId id="262" r:id="rId11"/>
    <p:sldId id="263" r:id="rId12"/>
    <p:sldId id="264" r:id="rId13"/>
    <p:sldId id="266" r:id="rId14"/>
    <p:sldId id="267" r:id="rId15"/>
    <p:sldId id="280" r:id="rId16"/>
    <p:sldId id="268" r:id="rId17"/>
    <p:sldId id="269" r:id="rId18"/>
    <p:sldId id="270" r:id="rId19"/>
    <p:sldId id="272" r:id="rId20"/>
    <p:sldId id="273" r:id="rId21"/>
    <p:sldId id="274" r:id="rId22"/>
    <p:sldId id="275" r:id="rId23"/>
    <p:sldId id="285" r:id="rId24"/>
    <p:sldId id="281" r:id="rId25"/>
    <p:sldId id="286" r:id="rId26"/>
    <p:sldId id="283" r:id="rId27"/>
    <p:sldId id="28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22" y="-14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12E6-5E86-4991-9D3A-533E5460C097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11E8-DF5C-4596-88D4-8AFA7799D24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12E6-5E86-4991-9D3A-533E5460C097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11E8-DF5C-4596-88D4-8AFA7799D2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12E6-5E86-4991-9D3A-533E5460C097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11E8-DF5C-4596-88D4-8AFA7799D2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12E6-5E86-4991-9D3A-533E5460C097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11E8-DF5C-4596-88D4-8AFA7799D2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12E6-5E86-4991-9D3A-533E5460C097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11E8-DF5C-4596-88D4-8AFA7799D24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12E6-5E86-4991-9D3A-533E5460C097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11E8-DF5C-4596-88D4-8AFA7799D2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12E6-5E86-4991-9D3A-533E5460C097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11E8-DF5C-4596-88D4-8AFA7799D24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12E6-5E86-4991-9D3A-533E5460C097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11E8-DF5C-4596-88D4-8AFA7799D2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12E6-5E86-4991-9D3A-533E5460C097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11E8-DF5C-4596-88D4-8AFA7799D2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12E6-5E86-4991-9D3A-533E5460C097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11E8-DF5C-4596-88D4-8AFA7799D24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12E6-5E86-4991-9D3A-533E5460C097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11E8-DF5C-4596-88D4-8AFA7799D2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BA12E6-5E86-4991-9D3A-533E5460C097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FB111E8-DF5C-4596-88D4-8AFA7799D2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grls.rosminzdrav.ru/Grls_View_v2.aspx?routingGuid=ffc00746-10d8-4259-9b40-0356a7966b3c&amp;t=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grls.rosminzdrav.ru/Grls_View_v2.aspx?routingGuid=ffc00746-10d8-4259-9b40-0356a7966b3c&amp;t=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grls.rosminzdrav.ru/Grls_View_v2.aspx?routingGuid=ffc00746-10d8-4259-9b40-0356a7966b3c&amp;t=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rls.rosminzdrav.ru/Grls_View_v2.aspx?routingGuid=62cff0d4-6920-4e90-a7a6-ba06bc938b16&amp;t=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grls.rosminzdrav.ru/Grls_View_v2.aspx?routingGuid=62cff0d4-6920-4e90-a7a6-ba06bc938b16&amp;t=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rls.rosminzdrav.ru/Grls_View_v2.aspx?routingGuid=62cff0d4-6920-4e90-a7a6-ba06bc938b16&amp;t=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rls.rosminzdrav.ru/Grls_View_v2.aspx?routingGuid=62cff0d4-6920-4e90-a7a6-ba06bc938b16&amp;t=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rls.rosminzdrav.ru/Grls_View_v2.aspx?routingGuid=62cff0d4-6920-4e90-a7a6-ba06bc938b16&amp;t=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rls.rosminzdrav.ru/Grls_View_v2.aspx?routingGuid=62cff0d4-6920-4e90-a7a6-ba06bc938b16&amp;t=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lsnet.ru/mnn_index_id_690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cyberleninka.ru/article/n/lechenie-kandidoza-vozmozhnosti-i-perspektivy-obzor-literatury/viewer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cyberleninka.ru/article/n/lechenie-kandidoza-vozmozhnosti-i-perspektivy-obzor-literatury/viewer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lornii.ru/upload/iblock/719/%D0%93%D1%80%D0%B8%D0%B1%D0%BA%D0%BE%D0%B2%D0%BE%D0%B5%20%D0%BF%D0%BE%D1%80%D0%B0%D0%B6%D0%B5%D0%BD%D0%B8%D0%B5%20%D0%B3%D0%BB%D0%BE%D1%82%D0%BA%D0%B8%20%D0%B8%20%D0%B3%D0%BE%D1%80%D1%82%D0%B0%D0%BD%D0%B8.pdf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lornii.ru/upload/iblock/719/%D0%93%D1%80%D0%B8%D0%B1%D0%BA%D0%BE%D0%B2%D0%BE%D0%B5%20%D0%BF%D0%BE%D1%80%D0%B0%D0%B6%D0%B5%D0%BD%D0%B8%D0%B5%20%D0%B3%D0%BB%D0%BE%D1%82%D0%BA%D0%B8%20%D0%B8%20%D0%B3%D0%BE%D1%80%D1%82%D0%B0%D0%BD%D0%B8.pdf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ornii.ru/upload/iblock/719/%D0%93%D1%80%D0%B8%D0%B1%D0%BA%D0%BE%D0%B2%D0%BE%D0%B5%20%D0%BF%D0%BE%D1%80%D0%B0%D0%B6%D0%B5%D0%BD%D0%B8%D0%B5%20%D0%B3%D0%BB%D0%BE%D1%82%D0%BA%D0%B8%20%D0%B8%20%D0%B3%D0%BE%D1%80%D1%82%D0%B0%D0%BD%D0%B8.pdf" TargetMode="Externa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lornii.ru/upload/iblock/719/%D0%93%D1%80%D0%B8%D0%B1%D0%BA%D0%BE%D0%B2%D0%BE%D0%B5%20%D0%BF%D0%BE%D1%80%D0%B0%D0%B6%D0%B5%D0%BD%D0%B8%D0%B5%20%D0%B3%D0%BB%D0%BE%D1%82%D0%BA%D0%B8%20%D0%B8%20%D0%B3%D0%BE%D1%80%D1%82%D0%B0%D0%BD%D0%B8.pdf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lornii.ru/upload/iblock/719/%D0%93%D1%80%D0%B8%D0%B1%D0%BA%D0%BE%D0%B2%D0%BE%D0%B5%20%D0%BF%D0%BE%D1%80%D0%B0%D0%B6%D0%B5%D0%BD%D0%B8%D0%B5%20%D0%B3%D0%BB%D0%BE%D1%82%D0%BA%D0%B8%20%D0%B8%20%D0%B3%D0%BE%D1%80%D1%82%D0%B0%D0%BD%D0%B8.pdf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://med-vvolske.ru/docs/2018_04_16/nh2GRbSfNb8A627zS93a6Z5he.pdf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med-vvolske.ru/docs/2018_04_16/nh2GRbSfNb8A627zS93a6Z5he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med-vvolske.ru/docs/2018_04_16/nh2GRbSfNb8A627zS93a6Z5he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library.ru/item.asp?id=38171162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library.ru/item.asp?id=38171162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grls.rosminzdrav.ru/Grls_View_v2.aspx?routingGuid=ffc00746-10d8-4259-9b40-0356a7966b3c&amp;t=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grls.rosminzdrav.ru/Grls_View_v2.aspx?routingGuid=ffc00746-10d8-4259-9b40-0356a7966b3c&amp;t=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848600" cy="1927225"/>
          </a:xfrm>
        </p:spPr>
        <p:txBody>
          <a:bodyPr/>
          <a:lstStyle/>
          <a:p>
            <a:pPr algn="ctr"/>
            <a:r>
              <a:rPr lang="ru-RU" dirty="0" smtClean="0"/>
              <a:t>Противогрибковые средства. кандидоз. лечение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0112" y="4581128"/>
            <a:ext cx="2872408" cy="1584176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dirty="0" smtClean="0"/>
              <a:t>Выполнил:</a:t>
            </a:r>
          </a:p>
          <a:p>
            <a:pPr algn="r"/>
            <a:r>
              <a:rPr lang="ru-RU" dirty="0" smtClean="0"/>
              <a:t>Студент 3 курса 313 группы</a:t>
            </a:r>
          </a:p>
          <a:p>
            <a:pPr algn="r"/>
            <a:r>
              <a:rPr lang="ru-RU" dirty="0" smtClean="0"/>
              <a:t>Педиатрического факультета</a:t>
            </a:r>
          </a:p>
          <a:p>
            <a:pPr algn="r"/>
            <a:r>
              <a:rPr lang="ru-RU" dirty="0" err="1" smtClean="0"/>
              <a:t>Тивилик</a:t>
            </a:r>
            <a:r>
              <a:rPr lang="ru-RU" dirty="0" smtClean="0"/>
              <a:t> Е.А.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627784" y="602128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Красноярск 2020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1784" y="476672"/>
            <a:ext cx="8262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ФГБОУ ВО </a:t>
            </a:r>
            <a:r>
              <a:rPr lang="ru-RU" dirty="0" err="1"/>
              <a:t>КрасГМУ</a:t>
            </a:r>
            <a:r>
              <a:rPr lang="ru-RU" dirty="0"/>
              <a:t> им. проф. В.Ф. </a:t>
            </a:r>
            <a:r>
              <a:rPr lang="ru-RU" dirty="0" err="1"/>
              <a:t>Войно-Ясенецкого</a:t>
            </a:r>
            <a:r>
              <a:rPr lang="ru-RU" dirty="0"/>
              <a:t> Минздрава России</a:t>
            </a:r>
          </a:p>
        </p:txBody>
      </p:sp>
    </p:spTree>
    <p:extLst>
      <p:ext uri="{BB962C8B-B14F-4D97-AF65-F5344CB8AC3E}">
        <p14:creationId xmlns:p14="http://schemas.microsoft.com/office/powerpoint/2010/main" xmlns="" val="197760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620688"/>
            <a:ext cx="4834880" cy="6000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 smtClean="0"/>
              <a:t>Показания к применению: </a:t>
            </a:r>
          </a:p>
          <a:p>
            <a:r>
              <a:rPr lang="ru-RU" sz="2400" dirty="0" err="1" smtClean="0"/>
              <a:t>криптококковый</a:t>
            </a:r>
            <a:r>
              <a:rPr lang="ru-RU" sz="2400" dirty="0" smtClean="0"/>
              <a:t> </a:t>
            </a:r>
            <a:r>
              <a:rPr lang="ru-RU" sz="2400" dirty="0"/>
              <a:t>менингит; </a:t>
            </a:r>
            <a:r>
              <a:rPr lang="ru-RU" sz="2400" dirty="0" smtClean="0"/>
              <a:t>                                                                                </a:t>
            </a:r>
          </a:p>
          <a:p>
            <a:r>
              <a:rPr lang="ru-RU" sz="2400" dirty="0" smtClean="0"/>
              <a:t>инвазивный </a:t>
            </a:r>
            <a:r>
              <a:rPr lang="ru-RU" sz="2400" dirty="0"/>
              <a:t>кандидоз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слизистый кандидоз, </a:t>
            </a:r>
            <a:r>
              <a:rPr lang="ru-RU" sz="2400" dirty="0" smtClean="0"/>
              <a:t>хронический </a:t>
            </a:r>
            <a:r>
              <a:rPr lang="ru-RU" sz="2400" dirty="0"/>
              <a:t>атрофический кандидоз ротовой </a:t>
            </a:r>
            <a:r>
              <a:rPr lang="ru-RU" sz="2400" dirty="0" smtClean="0"/>
              <a:t>полости</a:t>
            </a:r>
            <a:r>
              <a:rPr lang="en-US" sz="2400" dirty="0" smtClean="0"/>
              <a:t>;</a:t>
            </a:r>
            <a:endParaRPr lang="ru-RU" sz="2400" dirty="0" smtClean="0"/>
          </a:p>
          <a:p>
            <a:r>
              <a:rPr lang="ru-RU" sz="2400" dirty="0" smtClean="0"/>
              <a:t> </a:t>
            </a:r>
            <a:r>
              <a:rPr lang="ru-RU" sz="2400" dirty="0" err="1" smtClean="0"/>
              <a:t>кандидозный</a:t>
            </a:r>
            <a:r>
              <a:rPr lang="ru-RU" sz="2400" dirty="0" smtClean="0"/>
              <a:t> </a:t>
            </a:r>
            <a:r>
              <a:rPr lang="ru-RU" sz="2400" dirty="0" err="1" smtClean="0"/>
              <a:t>баланит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 дерматомикозы;</a:t>
            </a:r>
          </a:p>
          <a:p>
            <a:r>
              <a:rPr lang="ru-RU" sz="2400" dirty="0" smtClean="0"/>
              <a:t> </a:t>
            </a:r>
            <a:r>
              <a:rPr lang="ru-RU" sz="2400" dirty="0" err="1"/>
              <a:t>дерматофития</a:t>
            </a:r>
            <a:r>
              <a:rPr lang="ru-RU" sz="2400" dirty="0"/>
              <a:t> ногтей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979" y="6093296"/>
            <a:ext cx="903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https://grls.rosminzdrav.ru/Grls_View_v2.aspx?routingGuid=ffc00746-10d8-4259-9b40-0356a7966b3c&amp;t=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42612"/>
            <a:ext cx="3466356" cy="3466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40582" y="4704563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Инвазивный кандидоз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900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4"/>
            <a:ext cx="3898776" cy="6000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 smtClean="0"/>
              <a:t>Противопоказания к применению:</a:t>
            </a:r>
          </a:p>
          <a:p>
            <a:r>
              <a:rPr lang="ru-RU" sz="2400" dirty="0"/>
              <a:t>Повышенная чувствительность к </a:t>
            </a:r>
            <a:r>
              <a:rPr lang="ru-RU" sz="2400" dirty="0" err="1"/>
              <a:t>флуконазолу</a:t>
            </a:r>
            <a:r>
              <a:rPr lang="ru-RU" sz="2400" dirty="0"/>
              <a:t>, </a:t>
            </a:r>
            <a:r>
              <a:rPr lang="ru-RU" sz="2400" dirty="0" err="1"/>
              <a:t>азольным</a:t>
            </a:r>
            <a:r>
              <a:rPr lang="ru-RU" sz="2400" dirty="0"/>
              <a:t> соединениям со сходной </a:t>
            </a:r>
            <a:r>
              <a:rPr lang="ru-RU" sz="2400" dirty="0" err="1"/>
              <a:t>флуконазолу</a:t>
            </a:r>
            <a:r>
              <a:rPr lang="ru-RU" sz="2400" dirty="0"/>
              <a:t> структурой; </a:t>
            </a:r>
          </a:p>
          <a:p>
            <a:r>
              <a:rPr lang="ru-RU" sz="2400" dirty="0" smtClean="0"/>
              <a:t>Дефицит лактозы, непереносимость галактозы, глюкоза-</a:t>
            </a:r>
            <a:r>
              <a:rPr lang="ru-RU" sz="2400" dirty="0" err="1" smtClean="0"/>
              <a:t>галактозная</a:t>
            </a:r>
            <a:r>
              <a:rPr lang="ru-RU" sz="2400" dirty="0" smtClean="0"/>
              <a:t> </a:t>
            </a:r>
            <a:r>
              <a:rPr lang="ru-RU" sz="2400" dirty="0" err="1" smtClean="0"/>
              <a:t>мальабсорбция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Детский возраст до 3-х лет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645" y="618642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https://grls.rosminzdrav.ru/Grls_View_v2.aspx?routingGuid=ffc00746-10d8-4259-9b40-0356a7966b3c&amp;t=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13822"/>
            <a:ext cx="3981450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8921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318" y="476672"/>
            <a:ext cx="9180690" cy="43204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Побочные эффекты: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Со стороны крови и лимфатической системы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 лейкопения, включая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нейтропению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агранулоцитоз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тромбоцитопения, анемия.</a:t>
            </a: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Со стороны ЖКТ: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боль в животе, диарея, метеоризм, тошнота,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диспепсия, рвота 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сухость слизистой оболочки полости рта, запор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Со стороны нервной системы: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головная боль,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головокружение, судороги,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изменение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вкуса.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выпуска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Капсулы по 50 и 150 мг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Раствор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инфузий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2мг/мл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318" y="6021288"/>
            <a:ext cx="91086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https://grls.rosminzdrav.ru/Grls_View_v2.aspx?routingGuid=ffc00746-10d8-4259-9b40-0356a7966b3c&amp;t=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321643"/>
            <a:ext cx="2428875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1534" y="3606534"/>
            <a:ext cx="2363591" cy="2363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3274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Антибиотики </a:t>
            </a:r>
            <a:r>
              <a:rPr lang="ru-RU" dirty="0" err="1"/>
              <a:t>полиеновой</a:t>
            </a:r>
            <a:r>
              <a:rPr lang="ru-RU" dirty="0"/>
              <a:t> структуры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0" y="1600200"/>
            <a:ext cx="5554960" cy="4925144"/>
          </a:xfrm>
        </p:spPr>
        <p:txBody>
          <a:bodyPr>
            <a:normAutofit fontScale="92500"/>
          </a:bodyPr>
          <a:lstStyle/>
          <a:p>
            <a:r>
              <a:rPr lang="ru-RU" i="1" dirty="0" smtClean="0"/>
              <a:t>Антибактериальными </a:t>
            </a:r>
            <a:r>
              <a:rPr lang="ru-RU" i="1" dirty="0"/>
              <a:t>свойствами эти антибиотики не обладают. </a:t>
            </a:r>
            <a:endParaRPr lang="ru-RU" i="1" dirty="0" smtClean="0"/>
          </a:p>
          <a:p>
            <a:r>
              <a:rPr lang="ru-RU" i="1" dirty="0" smtClean="0"/>
              <a:t>Механизм действия: </a:t>
            </a:r>
            <a:r>
              <a:rPr lang="ru-RU" dirty="0" smtClean="0"/>
              <a:t>Они </a:t>
            </a:r>
            <a:r>
              <a:rPr lang="ru-RU" dirty="0"/>
              <a:t>вступают в прочную связь со </a:t>
            </a:r>
            <a:r>
              <a:rPr lang="ru-RU" dirty="0" err="1"/>
              <a:t>стериновыми</a:t>
            </a:r>
            <a:r>
              <a:rPr lang="ru-RU" dirty="0"/>
              <a:t> (</a:t>
            </a:r>
            <a:r>
              <a:rPr lang="ru-RU" dirty="0" err="1"/>
              <a:t>эргостерол</a:t>
            </a:r>
            <a:r>
              <a:rPr lang="ru-RU" dirty="0"/>
              <a:t>) компонентами клеточных мембран грибов, в результате чего в мембранах возникают устойчивые гидрофильные каналы («дыры»), через которые грибы теряют ионы и низкомолекулярные метаболиты, расстраивается обмен веществ. </a:t>
            </a:r>
            <a:endParaRPr lang="ru-RU" dirty="0" smtClean="0"/>
          </a:p>
          <a:p>
            <a:r>
              <a:rPr lang="ru-RU" dirty="0" err="1" smtClean="0"/>
              <a:t>Полиеновые</a:t>
            </a:r>
            <a:r>
              <a:rPr lang="ru-RU" dirty="0" smtClean="0"/>
              <a:t> </a:t>
            </a:r>
            <a:r>
              <a:rPr lang="ru-RU" dirty="0"/>
              <a:t>антибиотики проявляют в основном </a:t>
            </a:r>
            <a:r>
              <a:rPr lang="ru-RU" dirty="0" err="1"/>
              <a:t>фунгицидное</a:t>
            </a:r>
            <a:r>
              <a:rPr lang="ru-RU" dirty="0"/>
              <a:t> </a:t>
            </a:r>
            <a:r>
              <a:rPr lang="ru-RU" dirty="0" smtClean="0"/>
              <a:t>действие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80928"/>
            <a:ext cx="216024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5406" y="6099615"/>
            <a:ext cx="80170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https://grls.rosminzdrav.ru/Grls_View_v2.aspx?routingGuid=62cff0d4-6920-4e90-a7a6-ba06bc938b16&amp;t=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9269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err="1"/>
              <a:t>Амфотерицин</a:t>
            </a:r>
            <a:r>
              <a:rPr lang="ru-RU" i="1" dirty="0"/>
              <a:t> 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1340768"/>
            <a:ext cx="4546848" cy="50642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i="1" u="sng" dirty="0" smtClean="0"/>
              <a:t>Механизм действия: </a:t>
            </a:r>
          </a:p>
          <a:p>
            <a:pPr marL="0" indent="0">
              <a:buNone/>
            </a:pPr>
            <a:r>
              <a:rPr lang="ru-RU" dirty="0" smtClean="0"/>
              <a:t>Связывается </a:t>
            </a:r>
            <a:r>
              <a:rPr lang="ru-RU" dirty="0"/>
              <a:t>со </a:t>
            </a:r>
            <a:r>
              <a:rPr lang="ru-RU" dirty="0" err="1"/>
              <a:t>стероловым</a:t>
            </a:r>
            <a:r>
              <a:rPr lang="ru-RU" dirty="0"/>
              <a:t> компонентом цитоплазматической мембраны, нарушает ее барьерные функции и вызывает лизис чувствительных грибов.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Активен </a:t>
            </a:r>
            <a:r>
              <a:rPr lang="ru-RU" dirty="0"/>
              <a:t>в отношении многих патогенных грибов, возбудителей различных глубоких и системных микозов, в </a:t>
            </a:r>
            <a:r>
              <a:rPr lang="ru-RU" dirty="0" err="1"/>
              <a:t>т.ч</a:t>
            </a:r>
            <a:r>
              <a:rPr lang="ru-RU" dirty="0"/>
              <a:t>. </a:t>
            </a:r>
            <a:r>
              <a:rPr lang="ru-RU" i="1" dirty="0" err="1"/>
              <a:t>Candida</a:t>
            </a:r>
            <a:r>
              <a:rPr lang="ru-RU" i="1" dirty="0"/>
              <a:t> </a:t>
            </a:r>
            <a:r>
              <a:rPr lang="ru-RU" i="1" dirty="0" err="1"/>
              <a:t>spp</a:t>
            </a:r>
            <a:r>
              <a:rPr lang="ru-RU" i="1" dirty="0"/>
              <a:t>., </a:t>
            </a:r>
            <a:r>
              <a:rPr lang="ru-RU" i="1" dirty="0" err="1"/>
              <a:t>Histoplasma</a:t>
            </a:r>
            <a:r>
              <a:rPr lang="ru-RU" i="1" dirty="0"/>
              <a:t> </a:t>
            </a:r>
            <a:r>
              <a:rPr lang="ru-RU" i="1" dirty="0" err="1"/>
              <a:t>capsulatum</a:t>
            </a:r>
            <a:r>
              <a:rPr lang="ru-RU" i="1" dirty="0"/>
              <a:t>, </a:t>
            </a:r>
            <a:r>
              <a:rPr lang="ru-RU" i="1" dirty="0" err="1"/>
              <a:t>Cryptococcus</a:t>
            </a:r>
            <a:r>
              <a:rPr lang="ru-RU" i="1" dirty="0"/>
              <a:t> </a:t>
            </a:r>
            <a:r>
              <a:rPr lang="ru-RU" i="1" dirty="0" err="1"/>
              <a:t>neoformans</a:t>
            </a:r>
            <a:r>
              <a:rPr lang="ru-RU" i="1" dirty="0"/>
              <a:t>, </a:t>
            </a:r>
            <a:r>
              <a:rPr lang="ru-RU" i="1" dirty="0" err="1"/>
              <a:t>Aspergillus</a:t>
            </a:r>
            <a:r>
              <a:rPr lang="ru-RU" i="1" dirty="0"/>
              <a:t> </a:t>
            </a:r>
            <a:r>
              <a:rPr lang="ru-RU" i="1" dirty="0" err="1"/>
              <a:t>spp</a:t>
            </a:r>
            <a:r>
              <a:rPr lang="ru-RU" i="1" dirty="0"/>
              <a:t>.</a:t>
            </a:r>
            <a:r>
              <a:rPr lang="ru-RU" dirty="0"/>
              <a:t>, </a:t>
            </a:r>
            <a:r>
              <a:rPr lang="ru-RU" dirty="0" err="1"/>
              <a:t>лейшманий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3508648" cy="3508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6112897"/>
            <a:ext cx="8460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https://grls.rosminzdrav.ru/Grls_View_v2.aspx?routingGuid=62cff0d4-6920-4e90-a7a6-ba06bc938b16&amp;t=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3835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5774" y="3859964"/>
            <a:ext cx="48768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04664"/>
            <a:ext cx="9036496" cy="40324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i="1" u="sng" dirty="0" err="1" smtClean="0"/>
              <a:t>Фармакокинетика</a:t>
            </a:r>
            <a:r>
              <a:rPr lang="ru-RU" i="1" u="sng" dirty="0" smtClean="0"/>
              <a:t>:</a:t>
            </a:r>
          </a:p>
          <a:p>
            <a:r>
              <a:rPr lang="ru-RU" dirty="0" smtClean="0"/>
              <a:t>Практически </a:t>
            </a:r>
            <a:r>
              <a:rPr lang="ru-RU" dirty="0"/>
              <a:t>не всасывается из ЖКТ. После в/в введения 1–5 мг/</a:t>
            </a:r>
            <a:r>
              <a:rPr lang="ru-RU" dirty="0" err="1"/>
              <a:t>сут</a:t>
            </a:r>
            <a:r>
              <a:rPr lang="ru-RU" dirty="0"/>
              <a:t> </a:t>
            </a:r>
            <a:r>
              <a:rPr lang="ru-RU" dirty="0" err="1"/>
              <a:t>C</a:t>
            </a:r>
            <a:r>
              <a:rPr lang="ru-RU" baseline="-25000" dirty="0" err="1"/>
              <a:t>max</a:t>
            </a:r>
            <a:r>
              <a:rPr lang="ru-RU" dirty="0"/>
              <a:t> в плазме — 0,5–2 мкг/мл. </a:t>
            </a:r>
            <a:endParaRPr lang="ru-RU" dirty="0" smtClean="0"/>
          </a:p>
          <a:p>
            <a:r>
              <a:rPr lang="ru-RU" dirty="0" smtClean="0"/>
              <a:t>Связывание </a:t>
            </a:r>
            <a:r>
              <a:rPr lang="ru-RU" dirty="0"/>
              <a:t>с белками крови составляет более 90%. Практически не диализируется, легко проникает в ткани (но не в водные среды организма и серозные полости), проходит через плаценту. </a:t>
            </a:r>
            <a:endParaRPr lang="ru-RU" dirty="0" smtClean="0"/>
          </a:p>
          <a:p>
            <a:r>
              <a:rPr lang="ru-RU" dirty="0" smtClean="0"/>
              <a:t>T</a:t>
            </a:r>
            <a:r>
              <a:rPr lang="ru-RU" baseline="-25000" dirty="0" smtClean="0"/>
              <a:t>1/2</a:t>
            </a:r>
            <a:r>
              <a:rPr lang="ru-RU" dirty="0"/>
              <a:t> составляет 15 дней. После отмены обнаруживается в организме еще в течение нескольких недель.</a:t>
            </a:r>
          </a:p>
          <a:p>
            <a:r>
              <a:rPr lang="ru-RU" dirty="0"/>
              <a:t>При местном применении в виде мази практически не всасывается.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6942" y="6181969"/>
            <a:ext cx="85417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https://grls.rosminzdrav.ru/Grls_View_v2.aspx?routingGuid=62cff0d4-6920-4e90-a7a6-ba06bc938b16&amp;t=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5354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6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ru-RU" i="1" u="sng" dirty="0" smtClean="0"/>
              <a:t>Показания к применению:</a:t>
            </a:r>
          </a:p>
          <a:p>
            <a:r>
              <a:rPr lang="ru-RU" dirty="0" smtClean="0"/>
              <a:t>Системные </a:t>
            </a:r>
            <a:r>
              <a:rPr lang="ru-RU" dirty="0"/>
              <a:t>микозы — </a:t>
            </a:r>
            <a:r>
              <a:rPr lang="ru-RU" dirty="0" err="1"/>
              <a:t>кандидомикоз</a:t>
            </a:r>
            <a:r>
              <a:rPr lang="ru-RU" dirty="0"/>
              <a:t>, аспергиллез, </a:t>
            </a:r>
            <a:r>
              <a:rPr lang="ru-RU" dirty="0" err="1"/>
              <a:t>гистоплазмоз</a:t>
            </a:r>
            <a:r>
              <a:rPr lang="ru-RU" dirty="0"/>
              <a:t>, </a:t>
            </a:r>
            <a:r>
              <a:rPr lang="ru-RU" dirty="0" err="1"/>
              <a:t>криптококкоз</a:t>
            </a:r>
            <a:r>
              <a:rPr lang="ru-RU" dirty="0"/>
              <a:t>, </a:t>
            </a:r>
            <a:r>
              <a:rPr lang="ru-RU" dirty="0" err="1"/>
              <a:t>кокцидиомикоз</a:t>
            </a:r>
            <a:r>
              <a:rPr lang="ru-RU" dirty="0"/>
              <a:t>, бластомикоз, легочные микозы (актиномикоз), цистит, лейшманиоз.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39825"/>
            <a:ext cx="3721596" cy="248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550650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Аспергиллез легких</a:t>
            </a:r>
            <a:endParaRPr lang="ru-R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12524"/>
            <a:ext cx="3605386" cy="2393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92080" y="566496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Бластомикоз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8007" y="6058178"/>
            <a:ext cx="88959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https://grls.rosminzdrav.ru/Grls_View_v2.aspx?routingGuid=62cff0d4-6920-4e90-a7a6-ba06bc938b16&amp;t=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6871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4868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ru-RU" i="1" u="sng" dirty="0" smtClean="0"/>
              <a:t>Противопоказания:</a:t>
            </a:r>
          </a:p>
          <a:p>
            <a:r>
              <a:rPr lang="ru-RU" dirty="0" smtClean="0"/>
              <a:t>Гиперчувствительность</a:t>
            </a:r>
            <a:r>
              <a:rPr lang="ru-RU" dirty="0"/>
              <a:t>, выраженные нарушения функции печени и почек, заболевания кроветворной системы, сахарный диабет.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7790" y="2401962"/>
            <a:ext cx="6096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9180" y="6200277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https://grls.rosminzdrav.ru/Grls_View_v2.aspx?routingGuid=62cff0d4-6920-4e90-a7a6-ba06bc938b16&amp;t=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1420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9036" y="764704"/>
            <a:ext cx="5421288" cy="54726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i="1" u="sng" dirty="0" smtClean="0"/>
              <a:t>Побочные эффекты</a:t>
            </a:r>
          </a:p>
          <a:p>
            <a:r>
              <a:rPr lang="ru-RU" i="1" dirty="0" smtClean="0"/>
              <a:t>Со </a:t>
            </a:r>
            <a:r>
              <a:rPr lang="ru-RU" i="1" dirty="0"/>
              <a:t>стороны нервной системы и органов чувств:</a:t>
            </a:r>
            <a:r>
              <a:rPr lang="ru-RU" dirty="0"/>
              <a:t> головная боль, </a:t>
            </a:r>
            <a:r>
              <a:rPr lang="ru-RU" dirty="0" err="1" smtClean="0"/>
              <a:t>полинейропатия</a:t>
            </a:r>
            <a:r>
              <a:rPr lang="ru-RU" dirty="0" smtClean="0"/>
              <a:t>.</a:t>
            </a:r>
          </a:p>
          <a:p>
            <a:r>
              <a:rPr lang="ru-RU" i="1" dirty="0" smtClean="0"/>
              <a:t>Со </a:t>
            </a:r>
            <a:r>
              <a:rPr lang="ru-RU" i="1" dirty="0"/>
              <a:t>стороны сердечно-сосудистой системы и </a:t>
            </a:r>
            <a:r>
              <a:rPr lang="ru-RU" i="1" dirty="0" smtClean="0"/>
              <a:t>крови:</a:t>
            </a:r>
            <a:r>
              <a:rPr lang="ru-RU" dirty="0"/>
              <a:t> артериальная </a:t>
            </a:r>
            <a:r>
              <a:rPr lang="ru-RU" dirty="0" err="1"/>
              <a:t>гипо</a:t>
            </a:r>
            <a:r>
              <a:rPr lang="ru-RU" dirty="0"/>
              <a:t>- или гипертензия, </a:t>
            </a:r>
            <a:r>
              <a:rPr lang="ru-RU" dirty="0" smtClean="0"/>
              <a:t>аритмия.</a:t>
            </a:r>
            <a:endParaRPr lang="ru-RU" dirty="0"/>
          </a:p>
          <a:p>
            <a:r>
              <a:rPr lang="ru-RU" i="1" dirty="0"/>
              <a:t>Со стороны органов ЖКТ: </a:t>
            </a:r>
            <a:r>
              <a:rPr lang="ru-RU" dirty="0"/>
              <a:t>тошнота, рвота, диарея, боль в </a:t>
            </a:r>
            <a:r>
              <a:rPr lang="ru-RU" dirty="0" err="1"/>
              <a:t>эпигастрии</a:t>
            </a:r>
            <a:r>
              <a:rPr lang="ru-RU" dirty="0"/>
              <a:t>, </a:t>
            </a:r>
            <a:r>
              <a:rPr lang="ru-RU" i="1" dirty="0" smtClean="0"/>
              <a:t>Со </a:t>
            </a:r>
            <a:r>
              <a:rPr lang="ru-RU" i="1" dirty="0"/>
              <a:t>стороны мочеполовой системы:</a:t>
            </a:r>
            <a:r>
              <a:rPr lang="ru-RU" dirty="0"/>
              <a:t> нарушение функции </a:t>
            </a:r>
            <a:r>
              <a:rPr lang="ru-RU" dirty="0" smtClean="0"/>
              <a:t>почек</a:t>
            </a:r>
          </a:p>
          <a:p>
            <a:r>
              <a:rPr lang="ru-RU" i="1" dirty="0" smtClean="0"/>
              <a:t>Аллергические </a:t>
            </a:r>
            <a:r>
              <a:rPr lang="ru-RU" i="1" dirty="0"/>
              <a:t>реакции:</a:t>
            </a:r>
            <a:r>
              <a:rPr lang="ru-RU" dirty="0"/>
              <a:t> кожная сыпь, зуд, отек </a:t>
            </a:r>
            <a:r>
              <a:rPr lang="ru-RU" dirty="0" err="1" smtClean="0"/>
              <a:t>Квинке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i="1" u="sng" dirty="0"/>
              <a:t>Форма </a:t>
            </a:r>
            <a:r>
              <a:rPr lang="ru-RU" i="1" u="sng" dirty="0" smtClean="0"/>
              <a:t>выпуска:</a:t>
            </a:r>
            <a:endParaRPr lang="ru-RU" i="1" u="sng" dirty="0"/>
          </a:p>
          <a:p>
            <a:pPr marL="0" indent="0">
              <a:buNone/>
            </a:pPr>
            <a:r>
              <a:rPr lang="ru-RU" dirty="0"/>
              <a:t>Порошок </a:t>
            </a:r>
            <a:r>
              <a:rPr lang="ru-RU" dirty="0" err="1"/>
              <a:t>лиофилизированный</a:t>
            </a:r>
            <a:r>
              <a:rPr lang="ru-RU" dirty="0"/>
              <a:t> для приготовления раствора для </a:t>
            </a:r>
            <a:r>
              <a:rPr lang="ru-RU" dirty="0" err="1"/>
              <a:t>инфузий</a:t>
            </a:r>
            <a:r>
              <a:rPr lang="ru-RU" dirty="0"/>
              <a:t> 50000 ЕД</a:t>
            </a:r>
          </a:p>
          <a:p>
            <a:pPr marL="0" indent="0">
              <a:buNone/>
            </a:pPr>
            <a:r>
              <a:rPr lang="ru-RU" dirty="0"/>
              <a:t>Мазь 1 г 30 000 ЕД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23812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45023"/>
            <a:ext cx="2593851" cy="2593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0900" y="6200277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https://grls.rosminzdrav.ru/Grls_View_v2.aspx?routingGuid=62cff0d4-6920-4e90-a7a6-ba06bc938b16&amp;t=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4439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Противогрибковые средства других химических классов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u="sng" dirty="0" err="1" smtClean="0"/>
              <a:t>Декамин</a:t>
            </a:r>
            <a:endParaRPr lang="ru-RU" b="1" i="1" u="sng" dirty="0" smtClean="0"/>
          </a:p>
          <a:p>
            <a:r>
              <a:rPr lang="ru-RU" dirty="0"/>
              <a:t>Препарат из группы катионных детергентов с высокими </a:t>
            </a:r>
            <a:r>
              <a:rPr lang="ru-RU" dirty="0" err="1"/>
              <a:t>поверхностноактивными</a:t>
            </a:r>
            <a:r>
              <a:rPr lang="ru-RU" dirty="0"/>
              <a:t> свойствами. </a:t>
            </a:r>
            <a:endParaRPr lang="ru-RU" dirty="0" smtClean="0"/>
          </a:p>
          <a:p>
            <a:r>
              <a:rPr lang="ru-RU" dirty="0" smtClean="0"/>
              <a:t>Нарушает </a:t>
            </a:r>
            <a:r>
              <a:rPr lang="ru-RU" dirty="0"/>
              <a:t>проницаемость плазматических мембран грибковых клеток, вызывая </a:t>
            </a:r>
            <a:r>
              <a:rPr lang="ru-RU" dirty="0" err="1"/>
              <a:t>фунгистатический</a:t>
            </a:r>
            <a:r>
              <a:rPr lang="ru-RU" dirty="0"/>
              <a:t> и </a:t>
            </a:r>
            <a:r>
              <a:rPr lang="ru-RU" dirty="0" err="1"/>
              <a:t>фунгицидный</a:t>
            </a:r>
            <a:r>
              <a:rPr lang="ru-RU" dirty="0"/>
              <a:t> эффект, а также обладает бактерицидным дей­ствием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Применяется </a:t>
            </a:r>
            <a:r>
              <a:rPr lang="ru-RU" dirty="0"/>
              <a:t>только местно при дерматомикозах в виде мази, которую втирают в пораженные участки кожи, </a:t>
            </a:r>
            <a:r>
              <a:rPr lang="ru-RU" dirty="0" err="1"/>
              <a:t>приногтевые</a:t>
            </a:r>
            <a:r>
              <a:rPr lang="ru-RU" dirty="0"/>
              <a:t> очаги 1—2 раза в день в течение 2—3 недель.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6237312"/>
            <a:ext cx="6390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https://www.rlsnet.ru/mnn_index_id_690.htm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3878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Противомикробные средства. Определение. Классификация.</a:t>
            </a:r>
          </a:p>
          <a:p>
            <a:r>
              <a:rPr lang="ru-RU" dirty="0" err="1" smtClean="0"/>
              <a:t>Азолы</a:t>
            </a:r>
            <a:r>
              <a:rPr lang="ru-RU" dirty="0" smtClean="0"/>
              <a:t>. Описание группы препаратов. Описание представителя </a:t>
            </a:r>
          </a:p>
          <a:p>
            <a:r>
              <a:rPr lang="ru-RU" dirty="0" smtClean="0"/>
              <a:t>Антибиотики. </a:t>
            </a:r>
            <a:r>
              <a:rPr lang="ru-RU" dirty="0"/>
              <a:t>Описание группы препаратов. Описание представителя </a:t>
            </a:r>
            <a:endParaRPr lang="ru-RU" dirty="0" smtClean="0"/>
          </a:p>
          <a:p>
            <a:r>
              <a:rPr lang="ru-RU" dirty="0"/>
              <a:t>Противогрибковые средства других химических </a:t>
            </a:r>
            <a:r>
              <a:rPr lang="ru-RU" dirty="0" smtClean="0"/>
              <a:t>классов. Описание </a:t>
            </a:r>
            <a:r>
              <a:rPr lang="ru-RU" dirty="0"/>
              <a:t>группы препаратов. Описание представителя </a:t>
            </a:r>
            <a:endParaRPr lang="ru-RU" dirty="0" smtClean="0"/>
          </a:p>
          <a:p>
            <a:r>
              <a:rPr lang="ru-RU" dirty="0" smtClean="0"/>
              <a:t>Кандидоз. Определение. Классификация</a:t>
            </a:r>
          </a:p>
          <a:p>
            <a:r>
              <a:rPr lang="ru-RU" dirty="0" smtClean="0"/>
              <a:t>Лечение различных видов кандидоза</a:t>
            </a:r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1813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Кандидозы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5857" y="1556792"/>
            <a:ext cx="5120239" cy="42484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Кандидоз – </a:t>
            </a:r>
            <a:r>
              <a:rPr lang="ru-RU" dirty="0"/>
              <a:t>это инфекционное заболевание кожи и слизистых оболочек, вызванное видами </a:t>
            </a:r>
            <a:r>
              <a:rPr lang="ru-RU" i="1" dirty="0" err="1"/>
              <a:t>Candida</a:t>
            </a:r>
            <a:r>
              <a:rPr lang="ru-RU" dirty="0"/>
              <a:t>, чаще всего </a:t>
            </a:r>
            <a:r>
              <a:rPr lang="ru-RU" i="1" dirty="0" err="1"/>
              <a:t>Candida</a:t>
            </a:r>
            <a:r>
              <a:rPr lang="ru-RU" i="1" dirty="0"/>
              <a:t> </a:t>
            </a:r>
            <a:r>
              <a:rPr lang="ru-RU" i="1" dirty="0" err="1"/>
              <a:t>albicans</a:t>
            </a:r>
            <a:r>
              <a:rPr lang="ru-RU" dirty="0"/>
              <a:t>. Инфекция может поражать любые участки кожного покрова, и чаще всего процесс локализуется в кожных складках, межпальцевых складках, в области гениталий, кутикулы ногтей и на слизистой оболочке ротовой полости. Симптомы и признаки заболевания варьируют в зависимости от локализации. </a:t>
            </a:r>
            <a:endParaRPr lang="ru-RU" dirty="0" smtClean="0"/>
          </a:p>
          <a:p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15857" y="5934670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 action="ppaction://hlinkfile"/>
              </a:rPr>
              <a:t>cyberleninka.ru/article/n/</a:t>
            </a:r>
            <a:r>
              <a:rPr lang="en-US" dirty="0" err="1">
                <a:hlinkClick r:id="rId2" action="ppaction://hlinkfile"/>
              </a:rPr>
              <a:t>lechenie</a:t>
            </a:r>
            <a:r>
              <a:rPr lang="en-US" dirty="0">
                <a:hlinkClick r:id="rId2" action="ppaction://hlinkfile"/>
              </a:rPr>
              <a:t>-</a:t>
            </a:r>
            <a:r>
              <a:rPr lang="en-US" dirty="0" err="1">
                <a:hlinkClick r:id="rId2" action="ppaction://hlinkfile"/>
              </a:rPr>
              <a:t>kandidoza</a:t>
            </a:r>
            <a:r>
              <a:rPr lang="en-US" dirty="0">
                <a:hlinkClick r:id="rId2" action="ppaction://hlinkfile"/>
              </a:rPr>
              <a:t>-</a:t>
            </a:r>
            <a:r>
              <a:rPr lang="en-US" dirty="0" err="1">
                <a:hlinkClick r:id="rId2" action="ppaction://hlinkfile"/>
              </a:rPr>
              <a:t>vozmozhnosti</a:t>
            </a:r>
            <a:r>
              <a:rPr lang="en-US" dirty="0">
                <a:hlinkClick r:id="rId2" action="ppaction://hlinkfile"/>
              </a:rPr>
              <a:t>-i-</a:t>
            </a:r>
            <a:r>
              <a:rPr lang="en-US" dirty="0" err="1">
                <a:hlinkClick r:id="rId2" action="ppaction://hlinkfile"/>
              </a:rPr>
              <a:t>perspektivy</a:t>
            </a:r>
            <a:r>
              <a:rPr lang="en-US" dirty="0">
                <a:hlinkClick r:id="rId2" action="ppaction://hlinkfile"/>
              </a:rPr>
              <a:t>-</a:t>
            </a:r>
            <a:r>
              <a:rPr lang="en-US" dirty="0" err="1">
                <a:hlinkClick r:id="rId2" action="ppaction://hlinkfile"/>
              </a:rPr>
              <a:t>obzor-literatury</a:t>
            </a:r>
            <a:r>
              <a:rPr lang="en-US" dirty="0">
                <a:hlinkClick r:id="rId2" action="ppaction://hlinkfile"/>
              </a:rPr>
              <a:t>/viewer</a:t>
            </a:r>
            <a:endParaRPr lang="ru-RU" dirty="0"/>
          </a:p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486" y="342726"/>
            <a:ext cx="3908769" cy="5591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3227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686800" cy="1383432"/>
          </a:xfrm>
        </p:spPr>
        <p:txBody>
          <a:bodyPr>
            <a:normAutofit fontScale="90000"/>
          </a:bodyPr>
          <a:lstStyle/>
          <a:p>
            <a:r>
              <a:rPr lang="ru-RU" dirty="0"/>
              <a:t>Существует деление на поверхностные и системные (висцеральные) </a:t>
            </a:r>
            <a:r>
              <a:rPr lang="ru-RU" dirty="0" smtClean="0"/>
              <a:t>кандидозы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08237"/>
            <a:ext cx="8291264" cy="4128120"/>
          </a:xfrm>
        </p:spPr>
        <p:txBody>
          <a:bodyPr>
            <a:normAutofit/>
          </a:bodyPr>
          <a:lstStyle/>
          <a:p>
            <a:r>
              <a:rPr lang="ru-RU" dirty="0"/>
              <a:t>Поверхностные кандидозы включают поражение гладкой кожи, слизистых оболочек, </a:t>
            </a:r>
            <a:r>
              <a:rPr lang="ru-RU" dirty="0" err="1"/>
              <a:t>кандидозные</a:t>
            </a:r>
            <a:r>
              <a:rPr lang="ru-RU" dirty="0"/>
              <a:t> </a:t>
            </a:r>
            <a:r>
              <a:rPr lang="ru-RU" dirty="0" err="1"/>
              <a:t>онихии</a:t>
            </a:r>
            <a:r>
              <a:rPr lang="ru-RU" dirty="0"/>
              <a:t> и паронихии</a:t>
            </a:r>
            <a:r>
              <a:rPr lang="ru-RU" dirty="0" smtClean="0"/>
              <a:t>. </a:t>
            </a:r>
            <a:r>
              <a:rPr lang="ru-RU" dirty="0"/>
              <a:t>Кандидоз слизистой оболочки рта (</a:t>
            </a:r>
            <a:r>
              <a:rPr lang="ru-RU" dirty="0" smtClean="0"/>
              <a:t>молочница). </a:t>
            </a:r>
            <a:r>
              <a:rPr lang="ru-RU" dirty="0" err="1" smtClean="0"/>
              <a:t>Кандидозный</a:t>
            </a:r>
            <a:r>
              <a:rPr lang="ru-RU" dirty="0" smtClean="0"/>
              <a:t> </a:t>
            </a:r>
            <a:r>
              <a:rPr lang="ru-RU" dirty="0" err="1"/>
              <a:t>вульвовагинит</a:t>
            </a:r>
            <a:r>
              <a:rPr lang="ru-RU" dirty="0"/>
              <a:t>, </a:t>
            </a:r>
            <a:r>
              <a:rPr lang="ru-RU" dirty="0" err="1"/>
              <a:t>баланит</a:t>
            </a:r>
            <a:r>
              <a:rPr lang="ru-RU" dirty="0"/>
              <a:t> и </a:t>
            </a:r>
            <a:r>
              <a:rPr lang="ru-RU" dirty="0" err="1"/>
              <a:t>баланопостит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5847456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 action="ppaction://hlinkfile"/>
              </a:rPr>
              <a:t>cyberleninka.ru/article/n/</a:t>
            </a:r>
            <a:r>
              <a:rPr lang="en-US" dirty="0" err="1">
                <a:hlinkClick r:id="rId2" action="ppaction://hlinkfile"/>
              </a:rPr>
              <a:t>lechenie</a:t>
            </a:r>
            <a:r>
              <a:rPr lang="en-US" dirty="0">
                <a:hlinkClick r:id="rId2" action="ppaction://hlinkfile"/>
              </a:rPr>
              <a:t>-</a:t>
            </a:r>
            <a:r>
              <a:rPr lang="en-US" dirty="0" err="1">
                <a:hlinkClick r:id="rId2" action="ppaction://hlinkfile"/>
              </a:rPr>
              <a:t>kandidoza</a:t>
            </a:r>
            <a:r>
              <a:rPr lang="en-US" dirty="0">
                <a:hlinkClick r:id="rId2" action="ppaction://hlinkfile"/>
              </a:rPr>
              <a:t>-</a:t>
            </a:r>
            <a:r>
              <a:rPr lang="en-US" dirty="0" err="1">
                <a:hlinkClick r:id="rId2" action="ppaction://hlinkfile"/>
              </a:rPr>
              <a:t>vozmozhnosti</a:t>
            </a:r>
            <a:r>
              <a:rPr lang="en-US" dirty="0">
                <a:hlinkClick r:id="rId2" action="ppaction://hlinkfile"/>
              </a:rPr>
              <a:t>-i-</a:t>
            </a:r>
            <a:r>
              <a:rPr lang="en-US" dirty="0" err="1">
                <a:hlinkClick r:id="rId2" action="ppaction://hlinkfile"/>
              </a:rPr>
              <a:t>perspektivy</a:t>
            </a:r>
            <a:r>
              <a:rPr lang="en-US" dirty="0">
                <a:hlinkClick r:id="rId2" action="ppaction://hlinkfile"/>
              </a:rPr>
              <a:t>-</a:t>
            </a:r>
            <a:r>
              <a:rPr lang="en-US" dirty="0" err="1">
                <a:hlinkClick r:id="rId2" action="ppaction://hlinkfile"/>
              </a:rPr>
              <a:t>obzor-literatury</a:t>
            </a:r>
            <a:r>
              <a:rPr lang="en-US" dirty="0">
                <a:hlinkClick r:id="rId2" action="ppaction://hlinkfile"/>
              </a:rPr>
              <a:t>/viewer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06815"/>
            <a:ext cx="38100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2641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229600" cy="990600"/>
          </a:xfrm>
        </p:spPr>
        <p:txBody>
          <a:bodyPr/>
          <a:lstStyle/>
          <a:p>
            <a:r>
              <a:rPr lang="ru-RU" dirty="0" smtClean="0"/>
              <a:t>Лечение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1087892"/>
            <a:ext cx="5220072" cy="4824536"/>
          </a:xfrm>
        </p:spPr>
        <p:txBody>
          <a:bodyPr>
            <a:noAutofit/>
          </a:bodyPr>
          <a:lstStyle/>
          <a:p>
            <a:r>
              <a:rPr lang="ru-RU" dirty="0"/>
              <a:t>Лечение всегда следует начинать с элиминации возбудителя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К препаратам для элиминации относятся </a:t>
            </a:r>
            <a:r>
              <a:rPr lang="ru-RU" dirty="0"/>
              <a:t>водные суспензии </a:t>
            </a:r>
            <a:r>
              <a:rPr lang="ru-RU" dirty="0" err="1"/>
              <a:t>полиеновых</a:t>
            </a:r>
            <a:r>
              <a:rPr lang="ru-RU" dirty="0"/>
              <a:t> в виде </a:t>
            </a:r>
            <a:r>
              <a:rPr lang="ru-RU" dirty="0" err="1"/>
              <a:t>аэрозолеи</a:t>
            </a:r>
            <a:r>
              <a:rPr lang="ru-RU" dirty="0"/>
              <a:t>̆, растворов, капель, жевательных таблеток.</a:t>
            </a:r>
            <a:br>
              <a:rPr lang="ru-RU" dirty="0"/>
            </a:br>
            <a:r>
              <a:rPr lang="ru-RU" dirty="0" smtClean="0"/>
              <a:t>производных имидазола: широко </a:t>
            </a:r>
            <a:r>
              <a:rPr lang="ru-RU" dirty="0"/>
              <a:t>применяется </a:t>
            </a:r>
            <a:r>
              <a:rPr lang="ru-RU" dirty="0" err="1"/>
              <a:t>клотримазол</a:t>
            </a:r>
            <a:r>
              <a:rPr lang="ru-RU" dirty="0"/>
              <a:t> в виде раствора для смазывания полости рта и </a:t>
            </a:r>
            <a:r>
              <a:rPr lang="ru-RU" dirty="0" err="1"/>
              <a:t>миконазол</a:t>
            </a:r>
            <a:r>
              <a:rPr lang="ru-RU" dirty="0"/>
              <a:t> в виде геля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sz="2200" dirty="0" smtClean="0"/>
          </a:p>
          <a:p>
            <a:pPr marL="0" indent="0">
              <a:buNone/>
            </a:pPr>
            <a:r>
              <a:rPr lang="ru-RU" sz="2200" dirty="0"/>
              <a:t/>
            </a:r>
            <a:br>
              <a:rPr lang="ru-RU" sz="2200" dirty="0"/>
            </a:br>
            <a:endParaRPr lang="ru-RU" sz="2200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3096344" cy="3586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0915" y="6333420"/>
            <a:ext cx="87962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3"/>
              </a:rPr>
              <a:t>https://lornii.ru/upload/iblock/719/%D0%93%D1%80%D0%B8%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365119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48680"/>
            <a:ext cx="5040560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/>
              <a:t>Системные препараты не рекомендуются в качестве средств первого выбора, их назначают только при </a:t>
            </a:r>
            <a:r>
              <a:rPr lang="ru-RU" b="1" i="1" dirty="0" err="1"/>
              <a:t>определённых</a:t>
            </a:r>
            <a:r>
              <a:rPr lang="ru-RU" b="1" i="1" dirty="0"/>
              <a:t> показаниях: </a:t>
            </a:r>
            <a:endParaRPr lang="ru-RU" b="1" i="1" dirty="0" smtClean="0"/>
          </a:p>
          <a:p>
            <a:r>
              <a:rPr lang="ru-RU" dirty="0" smtClean="0"/>
              <a:t>неэффективность местной терапии;</a:t>
            </a:r>
          </a:p>
          <a:p>
            <a:r>
              <a:rPr lang="ru-RU" dirty="0" smtClean="0"/>
              <a:t>частые </a:t>
            </a:r>
            <a:r>
              <a:rPr lang="ru-RU" dirty="0"/>
              <a:t>рецидивы после </a:t>
            </a:r>
            <a:r>
              <a:rPr lang="ru-RU" dirty="0" smtClean="0"/>
              <a:t>местной </a:t>
            </a:r>
            <a:r>
              <a:rPr lang="ru-RU" dirty="0"/>
              <a:t>терапии, </a:t>
            </a:r>
            <a:endParaRPr lang="ru-RU" dirty="0" smtClean="0"/>
          </a:p>
          <a:p>
            <a:r>
              <a:rPr lang="ru-RU" dirty="0" smtClean="0"/>
              <a:t>хронические </a:t>
            </a:r>
            <a:r>
              <a:rPr lang="ru-RU" dirty="0"/>
              <a:t>многолетние рецидивирующие формы </a:t>
            </a:r>
            <a:r>
              <a:rPr lang="ru-RU" dirty="0" err="1"/>
              <a:t>фарингомикоза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иммунодефицит </a:t>
            </a:r>
            <a:r>
              <a:rPr lang="ru-RU" dirty="0"/>
              <a:t>на фоне ВИЧ-инфекции;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7936" y="1844824"/>
            <a:ext cx="4386064" cy="3289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2480" y="6237312"/>
            <a:ext cx="6678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https://lornii.ru/upload/iblock/719/%D0%93%D1%80%D0%B8%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6782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60" y="476672"/>
            <a:ext cx="9141640" cy="4032448"/>
          </a:xfrm>
        </p:spPr>
        <p:txBody>
          <a:bodyPr>
            <a:normAutofit/>
          </a:bodyPr>
          <a:lstStyle/>
          <a:p>
            <a:r>
              <a:rPr lang="ru-RU" dirty="0"/>
              <a:t>Препаратом выбора при назначении </a:t>
            </a:r>
            <a:r>
              <a:rPr lang="ru-RU" dirty="0" smtClean="0"/>
              <a:t>системной терапии </a:t>
            </a:r>
            <a:r>
              <a:rPr lang="ru-RU" dirty="0"/>
              <a:t>иммунокомпетентным пациентам является </a:t>
            </a:r>
            <a:r>
              <a:rPr lang="ru-RU" i="1" dirty="0" err="1"/>
              <a:t>флуконазол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  <a:p>
            <a:r>
              <a:rPr lang="ru-RU" dirty="0"/>
              <a:t>Препаратом резерва для проведения </a:t>
            </a:r>
            <a:r>
              <a:rPr lang="ru-RU" dirty="0" smtClean="0"/>
              <a:t>системной терапии </a:t>
            </a:r>
            <a:r>
              <a:rPr lang="ru-RU" dirty="0" err="1"/>
              <a:t>фарингомикоза</a:t>
            </a:r>
            <a:r>
              <a:rPr lang="ru-RU" dirty="0"/>
              <a:t> и </a:t>
            </a:r>
            <a:r>
              <a:rPr lang="ru-RU" dirty="0" err="1"/>
              <a:t>ларингомикоза</a:t>
            </a:r>
            <a:r>
              <a:rPr lang="ru-RU" dirty="0"/>
              <a:t> являются </a:t>
            </a:r>
            <a:r>
              <a:rPr lang="ru-RU" i="1" dirty="0" err="1"/>
              <a:t>итраконазол</a:t>
            </a:r>
            <a:r>
              <a:rPr lang="ru-RU" i="1" dirty="0"/>
              <a:t> и </a:t>
            </a:r>
            <a:r>
              <a:rPr lang="ru-RU" i="1" dirty="0" err="1"/>
              <a:t>кетоконазол</a:t>
            </a:r>
            <a:r>
              <a:rPr lang="ru-RU" i="1" dirty="0"/>
              <a:t>. </a:t>
            </a:r>
            <a:r>
              <a:rPr lang="ru-RU" dirty="0"/>
              <a:t>Они назначаются пациентам, у которых при выявлении возбудителя доказана его резистентность к </a:t>
            </a:r>
            <a:r>
              <a:rPr lang="ru-RU" dirty="0" err="1"/>
              <a:t>флуконазолу</a:t>
            </a:r>
            <a:r>
              <a:rPr lang="ru-RU" dirty="0"/>
              <a:t>. 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18434" name="Picture 2" descr="Флуконазол 150мг 1 шт. капсулы купить по выгодным ценам АС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013" y="3644925"/>
            <a:ext cx="3086100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Итраконазол при грибке ногтей: схема приема, отзывы, аналог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217985"/>
            <a:ext cx="3306690" cy="215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455484"/>
            <a:ext cx="2554394" cy="2554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6309320"/>
            <a:ext cx="67139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https://lornii.ru/upload/iblock/719/%D0%93%D1%80%D0%B8%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3144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/>
              <a:t>Режимы применения местных противогрибковых препаратов для лечения</a:t>
            </a:r>
            <a:br>
              <a:rPr lang="ru-RU" sz="2400" dirty="0"/>
            </a:br>
            <a:r>
              <a:rPr lang="ru-RU" sz="2400" dirty="0" err="1"/>
              <a:t>фарингомикоза</a:t>
            </a:r>
            <a:endParaRPr lang="ru-RU" sz="24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75614655"/>
              </p:ext>
            </p:extLst>
          </p:nvPr>
        </p:nvGraphicFramePr>
        <p:xfrm>
          <a:off x="539552" y="1916832"/>
          <a:ext cx="8229600" cy="411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Препарат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Лекарственная форма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Режим дозирования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/>
                        <a:t>Нистатин</a:t>
                      </a:r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Таблетки по 250 000, 500 000</a:t>
                      </a:r>
                    </a:p>
                    <a:p>
                      <a:r>
                        <a:rPr lang="ru-RU" sz="1200" dirty="0" smtClean="0"/>
                        <a:t>ЕД</a:t>
                      </a:r>
                    </a:p>
                    <a:p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Рассасывать или разжёвывать 4 раза</a:t>
                      </a:r>
                    </a:p>
                    <a:p>
                      <a:r>
                        <a:rPr lang="ru-RU" sz="1200" dirty="0" smtClean="0"/>
                        <a:t>в день после еды 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Водная суспензия</a:t>
                      </a:r>
                    </a:p>
                    <a:p>
                      <a:r>
                        <a:rPr lang="ru-RU" sz="1200" dirty="0" smtClean="0"/>
                        <a:t>100 000ЕД/1 мл (готовится </a:t>
                      </a:r>
                      <a:r>
                        <a:rPr lang="ru-RU" sz="1200" dirty="0" err="1" smtClean="0"/>
                        <a:t>ex</a:t>
                      </a:r>
                      <a:endParaRPr lang="ru-RU" sz="1200" dirty="0" smtClean="0"/>
                    </a:p>
                    <a:p>
                      <a:r>
                        <a:rPr lang="ru-RU" sz="1200" dirty="0" err="1" smtClean="0"/>
                        <a:t>temporе</a:t>
                      </a:r>
                      <a:r>
                        <a:rPr lang="ru-RU" sz="1200" dirty="0" smtClean="0"/>
                        <a:t>)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Смазывание поражённых участков</a:t>
                      </a:r>
                    </a:p>
                    <a:p>
                      <a:r>
                        <a:rPr lang="ru-RU" sz="1200" dirty="0" smtClean="0"/>
                        <a:t>4–6 мл 4 раза в сутки или</a:t>
                      </a:r>
                    </a:p>
                    <a:p>
                      <a:r>
                        <a:rPr lang="ru-RU" sz="1200" dirty="0" smtClean="0"/>
                        <a:t>полоскание глотки 20 мл 4–5 раз в</a:t>
                      </a:r>
                    </a:p>
                    <a:p>
                      <a:r>
                        <a:rPr lang="ru-RU" sz="1200" dirty="0" smtClean="0"/>
                        <a:t>сутки в течение 1 мин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Амфотерицин</a:t>
                      </a:r>
                      <a:r>
                        <a:rPr lang="ru-RU" sz="1200" dirty="0" smtClean="0"/>
                        <a:t> В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Суспензия 100 мкг/мл (готовится </a:t>
                      </a:r>
                      <a:r>
                        <a:rPr lang="ru-RU" sz="1200" dirty="0" err="1" smtClean="0"/>
                        <a:t>ex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tempore</a:t>
                      </a:r>
                      <a:r>
                        <a:rPr lang="ru-RU" sz="1200" dirty="0" smtClean="0"/>
                        <a:t>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Смазывание поражённых участков 1 мл суспензии 4 раза в сутки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Натамицин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Суспензия, 2,5%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Смазывание поражённых участков 1 мл суспензии 6 раз в сутки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Клотримазол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Раствор, 1%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Смазывание поражённых участков 1 мл раствора 4 раза в сутки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51520" y="6374337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https://lornii.ru/upload/iblock/719/%D0%93%D1%80%D0%B8%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920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0"/>
            <a:ext cx="9144000" cy="1239416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Дозы и режимы применения системных противогрибковых препаратов для лечения ФМ и ЛМ у иммунокомпетентных пациентов лечения </a:t>
            </a:r>
            <a:r>
              <a:rPr lang="ru-RU" sz="2000" dirty="0" err="1"/>
              <a:t>фарингомикоза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40700361"/>
              </p:ext>
            </p:extLst>
          </p:nvPr>
        </p:nvGraphicFramePr>
        <p:xfrm>
          <a:off x="251520" y="980728"/>
          <a:ext cx="8280920" cy="5683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94520"/>
              </a:tblGrid>
              <a:tr h="26297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Препарат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Лекарственная форма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Режимы</a:t>
                      </a:r>
                      <a:r>
                        <a:rPr lang="ru-RU" baseline="0" dirty="0" smtClean="0"/>
                        <a:t> приема</a:t>
                      </a:r>
                      <a:endParaRPr lang="ru-RU" dirty="0"/>
                    </a:p>
                  </a:txBody>
                  <a:tcPr/>
                </a:tc>
              </a:tr>
              <a:tr h="460200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Флуконазол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Капсулы, 50 или 100 мг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Внутрь, 50–100 мг в сутки в течение 14 дней </a:t>
                      </a:r>
                      <a:endParaRPr lang="ru-RU" sz="1400" dirty="0"/>
                    </a:p>
                  </a:txBody>
                  <a:tcPr/>
                </a:tc>
              </a:tr>
              <a:tr h="460200">
                <a:tc rowSpan="2">
                  <a:txBody>
                    <a:bodyPr/>
                    <a:lstStyle/>
                    <a:p>
                      <a:r>
                        <a:rPr lang="ru-RU" sz="1200" dirty="0" err="1" smtClean="0"/>
                        <a:t>Итраконазол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Раствор для приёма внутрь, 10 мг/мл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Внутрь, 200 мг в сутки в течение 14 дней</a:t>
                      </a:r>
                    </a:p>
                  </a:txBody>
                  <a:tcPr/>
                </a:tc>
              </a:tr>
              <a:tr h="65742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Капсулы, 100 мг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Внутрь, 100–200 мг в сутки в течение 14 дней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460200"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Кетоконазол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Таблетки, 200 мг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Внутрь, 200–400 мг в сутки в течение 28 дней</a:t>
                      </a:r>
                      <a:endParaRPr lang="ru-RU" sz="1200" dirty="0"/>
                    </a:p>
                  </a:txBody>
                  <a:tcPr/>
                </a:tc>
              </a:tr>
              <a:tr h="854657"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Вориконазол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Таблетки, 50 или 200 мг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Внутрь, 200 мг 2 раза в сутки или 6 мг/кг в сутки в 2 приема, затем 4 мг/кг в 2 приема</a:t>
                      </a:r>
                      <a:endParaRPr lang="ru-RU" sz="1200" dirty="0"/>
                    </a:p>
                  </a:txBody>
                  <a:tcPr/>
                </a:tc>
              </a:tr>
              <a:tr h="1051886"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Позаконазол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Суспензия, 40 мг/мл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Внутрь, 400 мг 2 раза в сутки первые 3 дня, затем 400 мг в сутки в течение 28 дней 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657429"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Каспофунгин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/>
                        <a:t>Лиофилизированный</a:t>
                      </a:r>
                      <a:r>
                        <a:rPr lang="ru-RU" sz="1200" dirty="0" smtClean="0"/>
                        <a:t> порошок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Внутривенно, 70 мг первые сутки, затем 50 мг в сутки</a:t>
                      </a:r>
                      <a:endParaRPr lang="ru-RU" sz="1200" dirty="0"/>
                    </a:p>
                  </a:txBody>
                  <a:tcPr/>
                </a:tc>
              </a:tr>
              <a:tr h="657429"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Амфотерицин</a:t>
                      </a:r>
                      <a:r>
                        <a:rPr lang="ru-RU" sz="1200" dirty="0" smtClean="0"/>
                        <a:t> В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Лиофилизированный</a:t>
                      </a:r>
                      <a:r>
                        <a:rPr lang="ru-RU" sz="1200" dirty="0" smtClean="0"/>
                        <a:t> порошок, 50 000 ЕД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Внутривенно капельно, 0,3 мг/кг в сутки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1520" y="6488668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https://lornii.ru/upload/iblock/719/%D0%93%D1%80%D0%B8%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3905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996952"/>
            <a:ext cx="8229600" cy="9906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8097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4876800"/>
          </a:xfrm>
        </p:spPr>
        <p:txBody>
          <a:bodyPr/>
          <a:lstStyle/>
          <a:p>
            <a:r>
              <a:rPr lang="ru-RU" b="1" i="1" dirty="0">
                <a:solidFill>
                  <a:schemeClr val="tx2"/>
                </a:solidFill>
              </a:rPr>
              <a:t>Противогрибковые средства (</a:t>
            </a:r>
            <a:r>
              <a:rPr lang="ru-RU" b="1" i="1" dirty="0" err="1">
                <a:solidFill>
                  <a:schemeClr val="tx2"/>
                </a:solidFill>
              </a:rPr>
              <a:t>антимикотики</a:t>
            </a:r>
            <a:r>
              <a:rPr lang="ru-RU" b="1" i="1" dirty="0">
                <a:solidFill>
                  <a:schemeClr val="tx2"/>
                </a:solidFill>
              </a:rPr>
              <a:t>)</a:t>
            </a:r>
            <a:r>
              <a:rPr lang="ru-RU" dirty="0"/>
              <a:t> — лекарственные средства, обладающие </a:t>
            </a:r>
            <a:r>
              <a:rPr lang="ru-RU" dirty="0" err="1"/>
              <a:t>фунгицидным</a:t>
            </a:r>
            <a:r>
              <a:rPr lang="ru-RU" dirty="0"/>
              <a:t> или </a:t>
            </a:r>
            <a:r>
              <a:rPr lang="ru-RU" dirty="0" err="1"/>
              <a:t>фунгистатическим</a:t>
            </a:r>
            <a:r>
              <a:rPr lang="ru-RU" dirty="0"/>
              <a:t> действием и применяемые для профилактики и лечения микозов.</a:t>
            </a:r>
          </a:p>
        </p:txBody>
      </p:sp>
      <p:pic>
        <p:nvPicPr>
          <p:cNvPr id="1026" name="Picture 2" descr="Противогрибковые средства — купить препараты для лечения от 13 руб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348880"/>
            <a:ext cx="1952625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ротивогрибковые средства Тева Чешские Предприятия с.р.о. купить в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89040"/>
            <a:ext cx="1952625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573016"/>
            <a:ext cx="2713484" cy="2713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3799" y="6140699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http://med-vvolske.ru/docs/2018_04_16/nh2GRbSfNb8A627zS93a6Z5he.pdf</a:t>
            </a:r>
            <a:r>
              <a:rPr lang="ru-RU" dirty="0">
                <a:hlinkClick r:id="rId5"/>
              </a:rPr>
              <a:t>    стр.811-812</a:t>
            </a:r>
            <a:endParaRPr lang="ru-RU" dirty="0"/>
          </a:p>
        </p:txBody>
      </p:sp>
      <p:pic>
        <p:nvPicPr>
          <p:cNvPr id="1030" name="Picture 6" descr="Аллиламины – противогрибковые средства, особенности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53414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1698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Классификация 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1600" y="858207"/>
            <a:ext cx="756084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Средства, применяемые при лечении заболеваний, вызванных патогенными грибами</a:t>
            </a:r>
            <a:endParaRPr lang="ru-RU" sz="24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195736" y="1433527"/>
            <a:ext cx="108012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493498" y="2081598"/>
            <a:ext cx="3718462" cy="14194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1. При системных или глубоких микозах (</a:t>
            </a:r>
            <a:r>
              <a:rPr lang="ru-RU" sz="1600" dirty="0" err="1" smtClean="0"/>
              <a:t>кокцидиоидомикоз</a:t>
            </a:r>
            <a:r>
              <a:rPr lang="ru-RU" sz="1600" dirty="0" smtClean="0"/>
              <a:t>, </a:t>
            </a:r>
            <a:r>
              <a:rPr lang="ru-RU" sz="1600" dirty="0" err="1" smtClean="0"/>
              <a:t>паракокцидиомикоз</a:t>
            </a:r>
            <a:r>
              <a:rPr lang="ru-RU" sz="1600" dirty="0" smtClean="0"/>
              <a:t>, </a:t>
            </a:r>
            <a:r>
              <a:rPr lang="ru-RU" sz="1600" dirty="0" err="1" smtClean="0"/>
              <a:t>гистоплазмоз</a:t>
            </a:r>
            <a:r>
              <a:rPr lang="ru-RU" sz="1600" dirty="0" smtClean="0"/>
              <a:t>, </a:t>
            </a:r>
            <a:r>
              <a:rPr lang="ru-RU" sz="1600" dirty="0" err="1" smtClean="0"/>
              <a:t>криптококкоз</a:t>
            </a:r>
            <a:r>
              <a:rPr lang="ru-RU" sz="1600" dirty="0" smtClean="0"/>
              <a:t>, бластомикоз)</a:t>
            </a:r>
            <a:endParaRPr lang="ru-RU" sz="16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1475656" y="350100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80020" y="383776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Антибиотики</a:t>
            </a:r>
            <a:r>
              <a:rPr lang="ru-RU" sz="2400" dirty="0" smtClean="0"/>
              <a:t> - </a:t>
            </a:r>
            <a:r>
              <a:rPr lang="ru-RU" sz="2400" dirty="0" err="1" smtClean="0"/>
              <a:t>амфотерицин</a:t>
            </a:r>
            <a:r>
              <a:rPr lang="ru-RU" sz="2400" dirty="0" smtClean="0"/>
              <a:t> В, </a:t>
            </a:r>
            <a:r>
              <a:rPr lang="ru-RU" sz="2400" dirty="0" err="1" smtClean="0"/>
              <a:t>микогептин</a:t>
            </a:r>
            <a:endParaRPr lang="ru-RU" sz="2400" dirty="0" smtClean="0"/>
          </a:p>
          <a:p>
            <a:r>
              <a:rPr lang="ru-RU" sz="2400" dirty="0" smtClean="0">
                <a:solidFill>
                  <a:srgbClr val="FF0000"/>
                </a:solidFill>
              </a:rPr>
              <a:t>Производные имидазола </a:t>
            </a:r>
            <a:r>
              <a:rPr lang="ru-RU" sz="2400" dirty="0" smtClean="0"/>
              <a:t>-                     </a:t>
            </a:r>
            <a:r>
              <a:rPr lang="ru-RU" sz="2400" dirty="0" err="1" smtClean="0"/>
              <a:t>миконазол</a:t>
            </a:r>
            <a:r>
              <a:rPr lang="ru-RU" sz="2400" dirty="0" smtClean="0"/>
              <a:t>,</a:t>
            </a:r>
          </a:p>
          <a:p>
            <a:r>
              <a:rPr lang="ru-RU" sz="2400" dirty="0" err="1" smtClean="0"/>
              <a:t>кетоконазол</a:t>
            </a:r>
            <a:r>
              <a:rPr lang="ru-RU" sz="2400" dirty="0" smtClean="0"/>
              <a:t> 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Производные </a:t>
            </a:r>
            <a:r>
              <a:rPr lang="ru-RU" sz="2400" dirty="0" err="1" smtClean="0">
                <a:solidFill>
                  <a:srgbClr val="FF0000"/>
                </a:solidFill>
              </a:rPr>
              <a:t>триазола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- </a:t>
            </a:r>
            <a:r>
              <a:rPr lang="ru-RU" sz="2400" dirty="0" err="1" smtClean="0"/>
              <a:t>итраконазол</a:t>
            </a:r>
            <a:r>
              <a:rPr lang="ru-RU" sz="2400" dirty="0" smtClean="0"/>
              <a:t>, </a:t>
            </a:r>
            <a:r>
              <a:rPr lang="ru-RU" sz="2400" dirty="0" err="1" smtClean="0"/>
              <a:t>флуконазол</a:t>
            </a:r>
            <a:endParaRPr lang="ru-RU" sz="2400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6012160" y="1434271"/>
            <a:ext cx="864096" cy="6473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5076056" y="2081598"/>
            <a:ext cx="3744416" cy="14194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 </a:t>
            </a:r>
            <a:r>
              <a:rPr lang="ru-RU" dirty="0" err="1" smtClean="0"/>
              <a:t>эпидермомикозах</a:t>
            </a:r>
            <a:r>
              <a:rPr lang="ru-RU" dirty="0" smtClean="0"/>
              <a:t> (дерматомикозах)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499101" y="3768080"/>
            <a:ext cx="432137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 smtClean="0">
                <a:solidFill>
                  <a:srgbClr val="FF0000"/>
                </a:solidFill>
              </a:rPr>
              <a:t>Антибиотики</a:t>
            </a:r>
            <a:r>
              <a:rPr lang="ru-RU" sz="2100" dirty="0" smtClean="0"/>
              <a:t> - </a:t>
            </a:r>
            <a:r>
              <a:rPr lang="ru-RU" sz="2100" dirty="0" err="1" smtClean="0"/>
              <a:t>гризеофульвин</a:t>
            </a:r>
            <a:endParaRPr lang="ru-RU" sz="2100" dirty="0" smtClean="0"/>
          </a:p>
          <a:p>
            <a:r>
              <a:rPr lang="ru-RU" sz="2100" dirty="0" smtClean="0">
                <a:solidFill>
                  <a:srgbClr val="FF0000"/>
                </a:solidFill>
              </a:rPr>
              <a:t>Производные N-</a:t>
            </a:r>
            <a:r>
              <a:rPr lang="ru-RU" sz="2100" dirty="0" err="1" smtClean="0">
                <a:solidFill>
                  <a:srgbClr val="FF0000"/>
                </a:solidFill>
              </a:rPr>
              <a:t>метилнафталина</a:t>
            </a:r>
            <a:r>
              <a:rPr lang="ru-RU" sz="2100" dirty="0" smtClean="0"/>
              <a:t> - </a:t>
            </a:r>
            <a:r>
              <a:rPr lang="ru-RU" sz="2100" dirty="0" err="1" smtClean="0"/>
              <a:t>тербинафин</a:t>
            </a:r>
            <a:r>
              <a:rPr lang="ru-RU" sz="2100" dirty="0" smtClean="0"/>
              <a:t>(</a:t>
            </a:r>
            <a:r>
              <a:rPr lang="ru-RU" sz="2100" dirty="0" err="1" smtClean="0"/>
              <a:t>ламизил,тербизил</a:t>
            </a:r>
            <a:r>
              <a:rPr lang="ru-RU" sz="2100" dirty="0" smtClean="0"/>
              <a:t>) </a:t>
            </a:r>
          </a:p>
          <a:p>
            <a:r>
              <a:rPr lang="ru-RU" sz="2100" dirty="0" smtClean="0">
                <a:solidFill>
                  <a:srgbClr val="FF0000"/>
                </a:solidFill>
              </a:rPr>
              <a:t>Производные нитрофенола </a:t>
            </a:r>
            <a:r>
              <a:rPr lang="ru-RU" sz="2100" dirty="0" smtClean="0"/>
              <a:t>- </a:t>
            </a:r>
            <a:r>
              <a:rPr lang="ru-RU" sz="2100" dirty="0" err="1" smtClean="0"/>
              <a:t>нитрофунгин</a:t>
            </a:r>
            <a:r>
              <a:rPr lang="ru-RU" sz="2100" dirty="0" smtClean="0"/>
              <a:t> </a:t>
            </a:r>
          </a:p>
          <a:p>
            <a:r>
              <a:rPr lang="ru-RU" sz="2100" dirty="0" smtClean="0">
                <a:solidFill>
                  <a:srgbClr val="FF0000"/>
                </a:solidFill>
              </a:rPr>
              <a:t>Препараты йода </a:t>
            </a:r>
            <a:r>
              <a:rPr lang="ru-RU" sz="2100" dirty="0" smtClean="0"/>
              <a:t>- раствор йода спиртовой, калия йодид</a:t>
            </a:r>
            <a:endParaRPr lang="ru-RU" sz="2100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6444208" y="350100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-17009" y="6488668"/>
            <a:ext cx="92525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2"/>
              </a:rPr>
              <a:t>http://med-vvolske.ru/docs/2018_04_16/nh2GRbSfNb8A627zS93a6Z5he.pdf</a:t>
            </a:r>
            <a:r>
              <a:rPr lang="ru-RU" sz="1600" dirty="0" smtClean="0"/>
              <a:t>    стр.811-812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81852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Классификация 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5576" y="1146238"/>
            <a:ext cx="7560840" cy="986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Средства, применяемые при лечении заболеваний, вызванных условно-патогенными грибами (например, при кандидамикозе)</a:t>
            </a:r>
            <a:endParaRPr lang="ru-RU" sz="24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211960" y="2132856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925960" y="2897054"/>
            <a:ext cx="57423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Антибиотики</a:t>
            </a:r>
            <a:r>
              <a:rPr lang="ru-RU" sz="2400" dirty="0" smtClean="0"/>
              <a:t> - </a:t>
            </a:r>
            <a:r>
              <a:rPr lang="ru-RU" sz="2400" dirty="0" err="1" smtClean="0"/>
              <a:t>нистатин</a:t>
            </a:r>
            <a:r>
              <a:rPr lang="ru-RU" sz="2400" dirty="0" smtClean="0"/>
              <a:t>, </a:t>
            </a:r>
            <a:r>
              <a:rPr lang="ru-RU" sz="2400" dirty="0" err="1" smtClean="0"/>
              <a:t>леворин</a:t>
            </a:r>
            <a:r>
              <a:rPr lang="ru-RU" sz="2400" dirty="0" smtClean="0"/>
              <a:t>, </a:t>
            </a:r>
            <a:r>
              <a:rPr lang="ru-RU" sz="2400" dirty="0" err="1" smtClean="0"/>
              <a:t>амфотерицин</a:t>
            </a:r>
            <a:r>
              <a:rPr lang="ru-RU" sz="2400" dirty="0" smtClean="0"/>
              <a:t> В 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Производные имидазола </a:t>
            </a:r>
            <a:r>
              <a:rPr lang="ru-RU" sz="2400" dirty="0" smtClean="0"/>
              <a:t>- </a:t>
            </a:r>
            <a:r>
              <a:rPr lang="ru-RU" sz="2400" dirty="0" err="1" smtClean="0"/>
              <a:t>миконазол,клотримазол</a:t>
            </a:r>
            <a:r>
              <a:rPr lang="ru-RU" sz="2400" dirty="0" smtClean="0"/>
              <a:t> 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Бис-четвертичные аммониевые соли </a:t>
            </a:r>
            <a:r>
              <a:rPr lang="ru-RU" sz="2400" dirty="0" smtClean="0"/>
              <a:t>- </a:t>
            </a:r>
            <a:r>
              <a:rPr lang="ru-RU" sz="2400" dirty="0" err="1" smtClean="0"/>
              <a:t>декамин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6165304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http://med-vvolske.ru/docs/2018_04_16/nh2GRbSfNb8A627zS93a6Z5he.pdf</a:t>
            </a:r>
            <a:r>
              <a:rPr lang="ru-RU" dirty="0" smtClean="0"/>
              <a:t>    стр.811-812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6541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Азолы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(производные имидазола и </a:t>
            </a:r>
            <a:r>
              <a:rPr lang="ru-RU" sz="2700" dirty="0" err="1">
                <a:latin typeface="Times New Roman" pitchFamily="18" charset="0"/>
                <a:cs typeface="Times New Roman" pitchFamily="18" charset="0"/>
              </a:rPr>
              <a:t>триазола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>
                <a:latin typeface="+mj-lt"/>
                <a:cs typeface="Times New Roman" pitchFamily="18" charset="0"/>
              </a:rPr>
              <a:t>Обладают широким спектром противогрибкового действия, высокоэффективны как при местном (дерматомикозы), так и при </a:t>
            </a:r>
            <a:r>
              <a:rPr lang="ru-RU" i="1" dirty="0" err="1">
                <a:latin typeface="+mj-lt"/>
                <a:cs typeface="Times New Roman" pitchFamily="18" charset="0"/>
              </a:rPr>
              <a:t>резобтивном</a:t>
            </a:r>
            <a:r>
              <a:rPr lang="ru-RU" i="1" dirty="0">
                <a:latin typeface="+mj-lt"/>
                <a:cs typeface="Times New Roman" pitchFamily="18" charset="0"/>
              </a:rPr>
              <a:t> (глубокие микозы) </a:t>
            </a:r>
            <a:r>
              <a:rPr lang="ru-RU" i="1" dirty="0" smtClean="0">
                <a:latin typeface="+mj-lt"/>
                <a:cs typeface="Times New Roman" pitchFamily="18" charset="0"/>
              </a:rPr>
              <a:t>применении.</a:t>
            </a:r>
          </a:p>
          <a:p>
            <a:pPr marL="0" indent="0">
              <a:buNone/>
            </a:pPr>
            <a:r>
              <a:rPr lang="ru-RU" sz="2400" dirty="0" smtClean="0">
                <a:cs typeface="Times New Roman" pitchFamily="18" charset="0"/>
              </a:rPr>
              <a:t>Механизм действия: </a:t>
            </a:r>
          </a:p>
          <a:p>
            <a:r>
              <a:rPr lang="ru-RU" dirty="0" smtClean="0"/>
              <a:t>Эти препараты</a:t>
            </a:r>
            <a:r>
              <a:rPr lang="ru-RU" sz="2400" dirty="0" smtClean="0"/>
              <a:t> </a:t>
            </a:r>
            <a:r>
              <a:rPr lang="ru-RU" sz="2400" dirty="0"/>
              <a:t>вызывают нарушение структуры и функции плазматической мембраны грибов вследствие торможения синтеза </a:t>
            </a:r>
            <a:r>
              <a:rPr lang="ru-RU" sz="2400" dirty="0" err="1"/>
              <a:t>эргостерола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smtClean="0"/>
              <a:t>В </a:t>
            </a:r>
            <a:r>
              <a:rPr lang="ru-RU" sz="2400" dirty="0"/>
              <a:t>результате клеточные мембраны грибов теряют способность удерживать ионы и метаболиты в клетках. </a:t>
            </a:r>
            <a:endParaRPr lang="ru-RU" sz="2400" dirty="0" smtClean="0"/>
          </a:p>
          <a:p>
            <a:r>
              <a:rPr lang="ru-RU" sz="2400" dirty="0" smtClean="0"/>
              <a:t>Проявляют </a:t>
            </a:r>
            <a:r>
              <a:rPr lang="ru-RU" sz="2400" dirty="0"/>
              <a:t>преи­мущественно </a:t>
            </a:r>
            <a:r>
              <a:rPr lang="ru-RU" sz="2400" dirty="0" err="1"/>
              <a:t>фунгицидное</a:t>
            </a:r>
            <a:r>
              <a:rPr lang="ru-RU" sz="2400" dirty="0"/>
              <a:t> действие</a:t>
            </a:r>
            <a:r>
              <a:rPr lang="ru-RU" sz="2400" dirty="0" smtClean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6309320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https://www.elibrary.ru/item.asp?id=38171162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9095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4"/>
            <a:ext cx="8507288" cy="6072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/>
              <a:t>Побочные реакции</a:t>
            </a:r>
            <a:r>
              <a:rPr lang="ru-RU" dirty="0"/>
              <a:t> при местном применении практически отсутствуют, лишь изредка наблюдается раздражение и аллергические сыпи.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40152" y="1268760"/>
            <a:ext cx="33661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Местное лечение </a:t>
            </a:r>
            <a:r>
              <a:rPr lang="ru-RU" sz="2400" dirty="0" err="1"/>
              <a:t>азолами</a:t>
            </a:r>
            <a:r>
              <a:rPr lang="ru-RU" sz="2400" dirty="0"/>
              <a:t> довольно продолжительное — обычно 10—14 дней при кожных поражениях и микозах половых органов, и 4—6 недель при упорном течении микоза, поражении ногтей и волосистой части головы.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68920"/>
            <a:ext cx="3467823" cy="1935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76249"/>
            <a:ext cx="2600787" cy="3412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5661248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Микоз волосистой части головы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81021" y="6366758"/>
            <a:ext cx="6102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https://www.elibrary.ru/item.asp?id=38171162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7242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670" y="626368"/>
            <a:ext cx="8229600" cy="990600"/>
          </a:xfrm>
        </p:spPr>
        <p:txBody>
          <a:bodyPr/>
          <a:lstStyle/>
          <a:p>
            <a:r>
              <a:rPr lang="ru-RU" dirty="0" err="1" smtClean="0"/>
              <a:t>Флуконазол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7702" y="1955376"/>
            <a:ext cx="7653536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err="1" smtClean="0"/>
              <a:t>Фармакодинамика</a:t>
            </a:r>
            <a:r>
              <a:rPr lang="ru-RU" sz="2400" dirty="0" smtClean="0"/>
              <a:t>: </a:t>
            </a:r>
          </a:p>
          <a:p>
            <a:r>
              <a:rPr lang="ru-RU" sz="2400" dirty="0" smtClean="0"/>
              <a:t>Мощный </a:t>
            </a:r>
            <a:r>
              <a:rPr lang="ru-RU" sz="2400" dirty="0"/>
              <a:t>селективный ингибитор синтеза </a:t>
            </a:r>
            <a:r>
              <a:rPr lang="ru-RU" sz="2400" dirty="0" err="1"/>
              <a:t>стеролов</a:t>
            </a:r>
            <a:r>
              <a:rPr lang="ru-RU" sz="2400" dirty="0"/>
              <a:t> в клетке грибов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Активен </a:t>
            </a:r>
            <a:r>
              <a:rPr lang="ru-RU" sz="2400" dirty="0"/>
              <a:t>в отношении большинства следующих микроорганизмов: </a:t>
            </a:r>
            <a:r>
              <a:rPr lang="en-US" sz="2400" i="1" dirty="0"/>
              <a:t>Candida </a:t>
            </a:r>
            <a:r>
              <a:rPr lang="en-US" sz="2400" i="1" dirty="0" err="1"/>
              <a:t>albicans</a:t>
            </a:r>
            <a:r>
              <a:rPr lang="en-US" sz="2400" i="1" dirty="0"/>
              <a:t>, </a:t>
            </a:r>
            <a:r>
              <a:rPr lang="en-US" sz="2400" i="1" dirty="0" smtClean="0"/>
              <a:t>Candida</a:t>
            </a:r>
            <a:r>
              <a:rPr lang="ru-RU" sz="2400" i="1" dirty="0" smtClean="0"/>
              <a:t> </a:t>
            </a:r>
            <a:r>
              <a:rPr lang="en-US" sz="2400" i="1" dirty="0" err="1" smtClean="0"/>
              <a:t>glabrata</a:t>
            </a:r>
            <a:r>
              <a:rPr lang="en-US" sz="2400" dirty="0"/>
              <a:t> (</a:t>
            </a:r>
            <a:r>
              <a:rPr lang="ru-RU" sz="2400" dirty="0"/>
              <a:t>многие штаммы </a:t>
            </a:r>
            <a:r>
              <a:rPr lang="ru-RU" sz="2400" dirty="0" smtClean="0"/>
              <a:t>умеренно чувствительны</a:t>
            </a:r>
            <a:r>
              <a:rPr lang="ru-RU" sz="2400" dirty="0"/>
              <a:t>), </a:t>
            </a:r>
            <a:r>
              <a:rPr lang="en-US" sz="2400" i="1" dirty="0"/>
              <a:t>Candida </a:t>
            </a:r>
            <a:r>
              <a:rPr lang="en-US" sz="2400" i="1" dirty="0" err="1"/>
              <a:t>parapsilosis</a:t>
            </a:r>
            <a:r>
              <a:rPr lang="en-US" sz="2400" i="1" dirty="0"/>
              <a:t>, Candida </a:t>
            </a:r>
            <a:r>
              <a:rPr lang="en-US" sz="2400" i="1" dirty="0" err="1"/>
              <a:t>tropicalis</a:t>
            </a:r>
            <a:r>
              <a:rPr lang="en-US" sz="2400" i="1" dirty="0"/>
              <a:t>, Cryptococcus </a:t>
            </a:r>
            <a:r>
              <a:rPr lang="en-US" sz="2400" i="1" dirty="0" err="1"/>
              <a:t>neoformans</a:t>
            </a:r>
            <a:r>
              <a:rPr lang="en-US" sz="2400" i="1" dirty="0" smtClean="0"/>
              <a:t>.</a:t>
            </a:r>
            <a:endParaRPr lang="ru-RU" sz="2400" i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2226" y="6021288"/>
            <a:ext cx="896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https://grls.rosminzdrav.ru/Grls_View_v2.aspx?routingGuid=ffc00746-10d8-4259-9b40-0356a7966b3c&amp;t=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836712"/>
            <a:ext cx="3084513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417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ru-RU" i="1" dirty="0" err="1" smtClean="0"/>
              <a:t>Фармакокинетика</a:t>
            </a:r>
            <a:r>
              <a:rPr lang="ru-RU" i="1" dirty="0" smtClean="0"/>
              <a:t>: </a:t>
            </a:r>
          </a:p>
          <a:p>
            <a:r>
              <a:rPr lang="ru-RU" dirty="0" smtClean="0"/>
              <a:t>После </a:t>
            </a:r>
            <a:r>
              <a:rPr lang="ru-RU" dirty="0"/>
              <a:t>приема внутрь </a:t>
            </a:r>
            <a:r>
              <a:rPr lang="ru-RU" dirty="0" err="1"/>
              <a:t>флуконазол</a:t>
            </a:r>
            <a:r>
              <a:rPr lang="ru-RU" dirty="0"/>
              <a:t> хорошо всасывается, его концентрация в плазме крови (и общая </a:t>
            </a:r>
            <a:r>
              <a:rPr lang="ru-RU" dirty="0" err="1"/>
              <a:t>биодоступность</a:t>
            </a:r>
            <a:r>
              <a:rPr lang="ru-RU" dirty="0"/>
              <a:t>) превышают 90% от таковых при в/в введении. </a:t>
            </a:r>
            <a:endParaRPr lang="ru-RU" dirty="0" smtClean="0"/>
          </a:p>
          <a:p>
            <a:r>
              <a:rPr lang="ru-RU" dirty="0" smtClean="0"/>
              <a:t>Одновременный </a:t>
            </a:r>
            <a:r>
              <a:rPr lang="ru-RU" dirty="0"/>
              <a:t>прием пищи не влияет на всасывание </a:t>
            </a:r>
            <a:r>
              <a:rPr lang="ru-RU" dirty="0" err="1"/>
              <a:t>флуконазола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С</a:t>
            </a:r>
            <a:r>
              <a:rPr lang="en-US" dirty="0" smtClean="0"/>
              <a:t> </a:t>
            </a:r>
            <a:r>
              <a:rPr lang="en-US" dirty="0"/>
              <a:t>max.</a:t>
            </a:r>
            <a:r>
              <a:rPr lang="ru-RU" dirty="0"/>
              <a:t>- 0.5-1ч, </a:t>
            </a:r>
            <a:r>
              <a:rPr lang="en-US" dirty="0"/>
              <a:t>T1/2-</a:t>
            </a:r>
            <a:r>
              <a:rPr lang="ru-RU" dirty="0"/>
              <a:t> 30Ч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09329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https://grls.rosminzdrav.ru/Grls_View_v2.aspx?routingGuid=ffc00746-10d8-4259-9b40-0356a7966b3c&amp;t=</a:t>
            </a:r>
            <a:endParaRPr lang="ru-RU" dirty="0"/>
          </a:p>
        </p:txBody>
      </p:sp>
      <p:sp>
        <p:nvSpPr>
          <p:cNvPr id="5" name="AutoShape 4" descr="Флуконазол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Флуконазол — Википед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Флуконазол — Википеди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2" descr="Флуконазол — Википедия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3616" y="3284984"/>
            <a:ext cx="4248472" cy="2418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5378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1523</TotalTime>
  <Words>1110</Words>
  <Application>Microsoft Office PowerPoint</Application>
  <PresentationFormat>Экран (4:3)</PresentationFormat>
  <Paragraphs>196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Ясность</vt:lpstr>
      <vt:lpstr>Противогрибковые средства. кандидоз. лечение</vt:lpstr>
      <vt:lpstr>Содержание</vt:lpstr>
      <vt:lpstr>Слайд 3</vt:lpstr>
      <vt:lpstr>Классификация </vt:lpstr>
      <vt:lpstr>Классификация </vt:lpstr>
      <vt:lpstr>Азолы (производные имидазола и триазола)</vt:lpstr>
      <vt:lpstr>Слайд 7</vt:lpstr>
      <vt:lpstr>Флуконазол </vt:lpstr>
      <vt:lpstr>Слайд 9</vt:lpstr>
      <vt:lpstr>Слайд 10</vt:lpstr>
      <vt:lpstr>Слайд 11</vt:lpstr>
      <vt:lpstr>Слайд 12</vt:lpstr>
      <vt:lpstr>Антибиотики полиеновой структуры</vt:lpstr>
      <vt:lpstr>Амфотерицин В</vt:lpstr>
      <vt:lpstr>Слайд 15</vt:lpstr>
      <vt:lpstr>Слайд 16</vt:lpstr>
      <vt:lpstr>Слайд 17</vt:lpstr>
      <vt:lpstr>Слайд 18</vt:lpstr>
      <vt:lpstr>Противогрибковые средства других химических классов</vt:lpstr>
      <vt:lpstr>Кандидозы</vt:lpstr>
      <vt:lpstr>Существует деление на поверхностные и системные (висцеральные) кандидозы</vt:lpstr>
      <vt:lpstr>Лечение</vt:lpstr>
      <vt:lpstr>Слайд 23</vt:lpstr>
      <vt:lpstr>Слайд 24</vt:lpstr>
      <vt:lpstr>Режимы применения местных противогрибковых препаратов для лечения фарингомикоза</vt:lpstr>
      <vt:lpstr>Дозы и режимы применения системных противогрибковых препаратов для лечения ФМ и ЛМ у иммунокомпетентных пациентов лечения фарингомикоза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</dc:creator>
  <cp:lastModifiedBy>Марк</cp:lastModifiedBy>
  <cp:revision>27</cp:revision>
  <dcterms:created xsi:type="dcterms:W3CDTF">2020-04-29T11:56:09Z</dcterms:created>
  <dcterms:modified xsi:type="dcterms:W3CDTF">2020-05-01T04:18:43Z</dcterms:modified>
</cp:coreProperties>
</file>