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9" r:id="rId2"/>
    <p:sldId id="276" r:id="rId3"/>
    <p:sldId id="306" r:id="rId4"/>
    <p:sldId id="295" r:id="rId5"/>
    <p:sldId id="297" r:id="rId6"/>
    <p:sldId id="292" r:id="rId7"/>
    <p:sldId id="290" r:id="rId8"/>
    <p:sldId id="261" r:id="rId9"/>
    <p:sldId id="263" r:id="rId10"/>
    <p:sldId id="265" r:id="rId11"/>
    <p:sldId id="267" r:id="rId12"/>
    <p:sldId id="273" r:id="rId13"/>
    <p:sldId id="268" r:id="rId14"/>
    <p:sldId id="271" r:id="rId15"/>
    <p:sldId id="275" r:id="rId16"/>
    <p:sldId id="302" r:id="rId17"/>
    <p:sldId id="304" r:id="rId18"/>
    <p:sldId id="300" r:id="rId19"/>
    <p:sldId id="307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8" autoAdjust="0"/>
  </p:normalViewPr>
  <p:slideViewPr>
    <p:cSldViewPr>
      <p:cViewPr>
        <p:scale>
          <a:sx n="80" d="100"/>
          <a:sy n="80" d="100"/>
        </p:scale>
        <p:origin x="-2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СибЮИ 2018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81161122222428"/>
          <c:y val="0.16848334900115941"/>
          <c:w val="0.77143056651396258"/>
          <c:h val="0.74320628191149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половой пренадлежности среди опрошенных СибЮИ</c:v>
                </c:pt>
              </c:strCache>
            </c:strRef>
          </c:tx>
          <c:dLbls>
            <c:dLbl>
              <c:idx val="0"/>
              <c:layout>
                <c:manualLayout>
                  <c:x val="-0.10139533650974228"/>
                  <c:y val="9.9721180376422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380332666654434E-2"/>
                  <c:y val="-0.103984617420735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Мужской</c:v>
                </c:pt>
                <c:pt idx="1">
                  <c:v>Женский</c:v>
                </c:pt>
                <c:pt idx="2">
                  <c:v>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151</c:v>
                </c:pt>
                <c:pt idx="1">
                  <c:v>93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СибЮИ 2018</a:t>
            </a:r>
            <a:endParaRPr lang="ru-RU" sz="2000" dirty="0"/>
          </a:p>
        </c:rich>
      </c:tx>
      <c:layout>
        <c:manualLayout>
          <c:xMode val="edge"/>
          <c:yMode val="edge"/>
          <c:x val="0.38065819747626606"/>
          <c:y val="4.80353247299392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70078951801054"/>
          <c:y val="0.1164436968311124"/>
          <c:w val="0.6946062892653504"/>
          <c:h val="0.66158155264103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16. Участие в изучении ЗОЖ. КрасГМУ</c:v>
                </c:pt>
              </c:strCache>
            </c:strRef>
          </c:tx>
          <c:dLbls>
            <c:dLbl>
              <c:idx val="0"/>
              <c:layout>
                <c:manualLayout>
                  <c:x val="-6.4254285366142111E-2"/>
                  <c:y val="0.135544107726408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602775318871378E-3"/>
                  <c:y val="9.30773341743983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404813891646447"/>
                  <c:y val="-9.89893202267371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8880863595801182E-2"/>
                  <c:y val="-8.23428916865981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5721080274234761E-2"/>
                  <c:y val="-9.59541269132038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1. Активно участвую по собственному желанию</c:v>
                </c:pt>
                <c:pt idx="1">
                  <c:v>2. Хотел(а)бы участвовать но что-то мешает</c:v>
                </c:pt>
                <c:pt idx="2">
                  <c:v>3. Учасвтвую по принуждению</c:v>
                </c:pt>
                <c:pt idx="3">
                  <c:v>4. Не участвую</c:v>
                </c:pt>
                <c:pt idx="4">
                  <c:v>0. Воздержались от ответа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153</c:v>
                </c:pt>
                <c:pt idx="1">
                  <c:v>38</c:v>
                </c:pt>
                <c:pt idx="2">
                  <c:v>23</c:v>
                </c:pt>
                <c:pt idx="3">
                  <c:v>32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dirty="0" smtClean="0"/>
              <a:t>КрасГМУ 2018</a:t>
            </a:r>
            <a:endParaRPr lang="ru-RU" dirty="0"/>
          </a:p>
        </c:rich>
      </c:tx>
      <c:layout>
        <c:manualLayout>
          <c:xMode val="edge"/>
          <c:yMode val="edge"/>
          <c:x val="0.33865714656043511"/>
          <c:y val="5.904366449869299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6032780829699"/>
          <c:y val="1.2537404172540487E-2"/>
          <c:w val="0.62070914078329931"/>
          <c:h val="0.93209516671969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16. Участие в изучении ЗОЖ. КрасГМУ</c:v>
                </c:pt>
              </c:strCache>
            </c:strRef>
          </c:tx>
          <c:dLbls>
            <c:dLbl>
              <c:idx val="0"/>
              <c:layout>
                <c:manualLayout>
                  <c:x val="-5.2111258974445671E-2"/>
                  <c:y val="-7.53602962346844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0833631206838533E-2"/>
                  <c:y val="2.53624099116597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3298139981225919E-2"/>
                  <c:y val="2.10309430883905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5384655328151944E-2"/>
                  <c:y val="-5.4809786210142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8343758869002865E-2"/>
                  <c:y val="-6.97352898365997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1. Активно участвую по собственному желанию</c:v>
                </c:pt>
                <c:pt idx="1">
                  <c:v>2. Хотел(а)бы участвовать но что-то мешает</c:v>
                </c:pt>
                <c:pt idx="2">
                  <c:v>3. Учасвтвую по принуждению</c:v>
                </c:pt>
                <c:pt idx="3">
                  <c:v>4. Не участвую</c:v>
                </c:pt>
                <c:pt idx="4">
                  <c:v>0. Воздержались от ответа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315</c:v>
                </c:pt>
                <c:pt idx="1">
                  <c:v>158</c:v>
                </c:pt>
                <c:pt idx="2">
                  <c:v>69</c:v>
                </c:pt>
                <c:pt idx="3">
                  <c:v>107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3506626102941115E-4"/>
          <c:y val="0.71229250917535003"/>
          <c:w val="0.9995649337389706"/>
          <c:h val="0.26820209973753278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КрасГМУ</a:t>
            </a:r>
            <a:r>
              <a:rPr lang="ru-RU" sz="2000" baseline="0" dirty="0"/>
              <a:t> </a:t>
            </a:r>
            <a:r>
              <a:rPr lang="ru-RU" sz="2000" baseline="0" dirty="0" smtClean="0"/>
              <a:t>2018</a:t>
            </a:r>
            <a:r>
              <a:rPr lang="ru-RU" sz="2000" dirty="0" smtClean="0"/>
              <a:t> </a:t>
            </a:r>
            <a:endParaRPr lang="ru-RU" sz="2000" dirty="0"/>
          </a:p>
        </c:rich>
      </c:tx>
      <c:layout>
        <c:manualLayout>
          <c:xMode val="edge"/>
          <c:yMode val="edge"/>
          <c:x val="0.18511600632285782"/>
          <c:y val="0.1172067983536586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914589061728717E-2"/>
          <c:y val="0.22509303420170898"/>
          <c:w val="0.61217045415526261"/>
          <c:h val="0.55249850586564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17 вопрос, КрасГМУ. Что нибудь слышали о наркотиках?</c:v>
                </c:pt>
              </c:strCache>
            </c:strRef>
          </c:tx>
          <c:dLbls>
            <c:dLbl>
              <c:idx val="0"/>
              <c:layout>
                <c:manualLayout>
                  <c:x val="-0.25186118509793198"/>
                  <c:y val="4.93417906095071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39734432205971"/>
                  <c:y val="4.69189268008165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4175468681042036E-2"/>
                  <c:y val="-7.77155147273257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3648106807689812"/>
                  <c:y val="-2.11350172608496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1. да</c:v>
                </c:pt>
                <c:pt idx="1">
                  <c:v>2. нет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562</c:v>
                </c:pt>
                <c:pt idx="1">
                  <c:v>2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СибЮИ</a:t>
            </a:r>
            <a:r>
              <a:rPr lang="ru-RU" sz="2000" baseline="0" dirty="0"/>
              <a:t> </a:t>
            </a:r>
            <a:r>
              <a:rPr lang="ru-RU" sz="2000" baseline="0" dirty="0" smtClean="0"/>
              <a:t>2018</a:t>
            </a:r>
            <a:r>
              <a:rPr lang="ru-RU" sz="2000" dirty="0" smtClean="0"/>
              <a:t> </a:t>
            </a:r>
            <a:endParaRPr lang="ru-RU" sz="2000" dirty="0"/>
          </a:p>
        </c:rich>
      </c:tx>
      <c:layout>
        <c:manualLayout>
          <c:xMode val="edge"/>
          <c:yMode val="edge"/>
          <c:x val="0.3884848991182388"/>
          <c:y val="9.074074074074074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669100359286313"/>
          <c:y val="8.9612131816856233E-2"/>
          <c:w val="0.52519669144464309"/>
          <c:h val="0.58631379410906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17 вопрос, СибЮИ. Что нибудь слышали о наркотиках?</c:v>
                </c:pt>
              </c:strCache>
            </c:strRef>
          </c:tx>
          <c:dLbls>
            <c:dLbl>
              <c:idx val="0"/>
              <c:layout>
                <c:manualLayout>
                  <c:x val="-5.8909045261932955E-2"/>
                  <c:y val="6.207640711577719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89,47%</a:t>
                    </a:r>
                    <a:endParaRPr lang="en-US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1797504503801516E-2"/>
                  <c:y val="-1.69580052493438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69968210455605E-2"/>
                  <c:y val="-4.45998833479148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1. да</c:v>
                </c:pt>
                <c:pt idx="1">
                  <c:v>2. нет</c:v>
                </c:pt>
                <c:pt idx="2">
                  <c:v>3. затрудняюсь ответить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221</c:v>
                </c:pt>
                <c:pt idx="1">
                  <c:v>20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1348460225786393E-5"/>
          <c:y val="0.67804316127150777"/>
          <c:w val="0.63910321763115308"/>
          <c:h val="0.32159871682706326"/>
        </c:manualLayout>
      </c:layout>
      <c:overlay val="0"/>
      <c:txPr>
        <a:bodyPr/>
        <a:lstStyle/>
        <a:p>
          <a:pPr>
            <a:defRPr sz="16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КрасГМУ</a:t>
            </a:r>
            <a:r>
              <a:rPr lang="ru-RU" sz="2000" baseline="0" dirty="0"/>
              <a:t> </a:t>
            </a:r>
            <a:r>
              <a:rPr lang="ru-RU" sz="2000" baseline="0" dirty="0" smtClean="0"/>
              <a:t>2008</a:t>
            </a:r>
            <a:r>
              <a:rPr lang="ru-RU" sz="2000" dirty="0" smtClean="0"/>
              <a:t> </a:t>
            </a:r>
            <a:endParaRPr lang="ru-RU" sz="2000" dirty="0"/>
          </a:p>
        </c:rich>
      </c:tx>
      <c:layout>
        <c:manualLayout>
          <c:xMode val="edge"/>
          <c:yMode val="edge"/>
          <c:x val="0.18145332336811063"/>
          <c:y val="7.599331351610001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681962686456167E-2"/>
          <c:y val="0.29170502773224349"/>
          <c:w val="0.67946538078232144"/>
          <c:h val="0.61552366525083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17 вопрос, КрасГМУ. Что нибудь слышали о наркотиках?</c:v>
                </c:pt>
              </c:strCache>
            </c:strRef>
          </c:tx>
          <c:dLbls>
            <c:dLbl>
              <c:idx val="0"/>
              <c:layout>
                <c:manualLayout>
                  <c:x val="-0.25186118509793198"/>
                  <c:y val="4.93417906095071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39734432205971"/>
                  <c:y val="4.69189268008165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4175468681042036E-2"/>
                  <c:y val="-7.77155147273257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917206169011523"/>
                  <c:y val="-4.01620943583708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1. да</c:v>
                </c:pt>
                <c:pt idx="1">
                  <c:v>2. нет</c:v>
                </c:pt>
                <c:pt idx="2">
                  <c:v>3. затрудняюсь ответить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92.8</c:v>
                </c:pt>
                <c:pt idx="1">
                  <c:v>2</c:v>
                </c:pt>
                <c:pt idx="2">
                  <c:v>2.2000000000000002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КрасГМУ 2008</c:v>
                </c:pt>
              </c:strCache>
            </c:strRef>
          </c:tx>
          <c:dLbls>
            <c:dLbl>
              <c:idx val="0"/>
              <c:layout>
                <c:manualLayout>
                  <c:x val="5.2481423259903267E-3"/>
                  <c:y val="-9.06007089366497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951400567773022"/>
                  <c:y val="-1.097456908576711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498071243102484E-2"/>
                  <c:y val="-8.70912400374160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2947474814405672E-2"/>
                  <c:y val="-2.16605856385626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1. Телевидение</c:v>
                </c:pt>
                <c:pt idx="1">
                  <c:v>2. Журналы</c:v>
                </c:pt>
                <c:pt idx="2">
                  <c:v>3. Родители</c:v>
                </c:pt>
                <c:pt idx="3">
                  <c:v>4. Учителя</c:v>
                </c:pt>
                <c:pt idx="4">
                  <c:v>5. Друзья</c:v>
                </c:pt>
                <c:pt idx="5">
                  <c:v>6. Интернет</c:v>
                </c:pt>
                <c:pt idx="6">
                  <c:v>0. Воздержались от ответа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38</c:v>
                </c:pt>
                <c:pt idx="5">
                  <c:v>17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dirty="0"/>
              <a:t>КрасГМУ </a:t>
            </a:r>
            <a:r>
              <a:rPr lang="ru-RU" dirty="0" smtClean="0"/>
              <a:t>2018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89122637167297"/>
          <c:y val="0.34739931074514119"/>
          <c:w val="0.78681535384957224"/>
          <c:h val="0.63461640920090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КрасГМУ 2018</c:v>
                </c:pt>
              </c:strCache>
            </c:strRef>
          </c:tx>
          <c:dLbls>
            <c:dLbl>
              <c:idx val="0"/>
              <c:layout>
                <c:manualLayout>
                  <c:x val="-2.674388038833694E-2"/>
                  <c:y val="-0.180942723476751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986772409924335"/>
                  <c:y val="-0.103521715054865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953219846956731"/>
                  <c:y val="-1.67141385490219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8652571110737554"/>
                  <c:y val="-9.4511544106736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7660620906706843E-3"/>
                  <c:y val="-0.160190870197934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3375809372602597E-2"/>
                  <c:y val="-5.04599184758021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5429888343844008E-2"/>
                  <c:y val="-5.51073044404662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1. Телевидение</c:v>
                </c:pt>
                <c:pt idx="1">
                  <c:v>2. Журналы</c:v>
                </c:pt>
                <c:pt idx="2">
                  <c:v>3. Родители</c:v>
                </c:pt>
                <c:pt idx="3">
                  <c:v>4. Учителя</c:v>
                </c:pt>
                <c:pt idx="4">
                  <c:v>5. Друзья</c:v>
                </c:pt>
                <c:pt idx="5">
                  <c:v>6. Интернет</c:v>
                </c:pt>
                <c:pt idx="6">
                  <c:v>0. Воздержались от ответа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400</c:v>
                </c:pt>
                <c:pt idx="1">
                  <c:v>89</c:v>
                </c:pt>
                <c:pt idx="2">
                  <c:v>55</c:v>
                </c:pt>
                <c:pt idx="3">
                  <c:v>172</c:v>
                </c:pt>
                <c:pt idx="4">
                  <c:v>176</c:v>
                </c:pt>
                <c:pt idx="5">
                  <c:v>139</c:v>
                </c:pt>
                <c:pt idx="6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dirty="0" smtClean="0"/>
              <a:t>СибЮИ</a:t>
            </a:r>
            <a:r>
              <a:rPr lang="ru-RU" baseline="0" dirty="0" smtClean="0"/>
              <a:t> </a:t>
            </a:r>
            <a:r>
              <a:rPr lang="ru-RU" dirty="0" smtClean="0"/>
              <a:t>2018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360303400632253E-2"/>
          <c:y val="0.11349171048733377"/>
          <c:w val="0.81727939319873555"/>
          <c:h val="0.42560919651644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СибЮИ 2018</c:v>
                </c:pt>
              </c:strCache>
            </c:strRef>
          </c:tx>
          <c:dLbls>
            <c:dLbl>
              <c:idx val="0"/>
              <c:layout>
                <c:manualLayout>
                  <c:x val="-8.3641211582551431E-2"/>
                  <c:y val="-6.19536031180355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973937239296645E-2"/>
                  <c:y val="5.3711695838319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758794477381301E-2"/>
                  <c:y val="2.92938065313964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39832947854279E-3"/>
                  <c:y val="5.78525045983363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7657280504186405E-3"/>
                  <c:y val="-0.173183705981628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7643241660017575E-2"/>
                  <c:y val="-4.66051262168100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9394814717556638E-2"/>
                  <c:y val="-3.11498694174085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1. Телевидение</c:v>
                </c:pt>
                <c:pt idx="1">
                  <c:v>2. Журналы</c:v>
                </c:pt>
                <c:pt idx="2">
                  <c:v>3. Родители</c:v>
                </c:pt>
                <c:pt idx="3">
                  <c:v>4. Учителя</c:v>
                </c:pt>
                <c:pt idx="4">
                  <c:v>5. Друзья</c:v>
                </c:pt>
                <c:pt idx="5">
                  <c:v>6. Интернет</c:v>
                </c:pt>
                <c:pt idx="6">
                  <c:v>0. Воздержались от ответа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168</c:v>
                </c:pt>
                <c:pt idx="1">
                  <c:v>32</c:v>
                </c:pt>
                <c:pt idx="2">
                  <c:v>28</c:v>
                </c:pt>
                <c:pt idx="3">
                  <c:v>69</c:v>
                </c:pt>
                <c:pt idx="4">
                  <c:v>52</c:v>
                </c:pt>
                <c:pt idx="5">
                  <c:v>63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2505630687499367"/>
          <c:y val="0.60868914294075727"/>
          <c:w val="0.77554084899657616"/>
          <c:h val="0.357118725019874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КрасГМУ 2018. </a:t>
            </a:r>
            <a:endParaRPr lang="ru-RU" dirty="0"/>
          </a:p>
        </c:rich>
      </c:tx>
      <c:layout>
        <c:manualLayout>
          <c:xMode val="edge"/>
          <c:yMode val="edge"/>
          <c:x val="0.24609498441357741"/>
          <c:y val="2.775991792874083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8504168036741E-2"/>
          <c:y val="0"/>
          <c:w val="0.7493875316622643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30 вопрос, КрасГМУ. Был ли опыт встречи с наркотиками?</c:v>
                </c:pt>
              </c:strCache>
            </c:strRef>
          </c:tx>
          <c:dLbls>
            <c:dLbl>
              <c:idx val="0"/>
              <c:layout>
                <c:manualLayout>
                  <c:x val="-6.8942209366610177E-2"/>
                  <c:y val="-3.69763779527559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2665501953033253E-2"/>
                  <c:y val="-1.49081364829396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477744273692047E-2"/>
                  <c:y val="-0.111462379702537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1. мне предлагали, но я отказался</c:v>
                </c:pt>
                <c:pt idx="1">
                  <c:v>2. не было</c:v>
                </c:pt>
                <c:pt idx="2">
                  <c:v>3. я пробовал(а)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352</c:v>
                </c:pt>
                <c:pt idx="2">
                  <c:v>34</c:v>
                </c:pt>
                <c:pt idx="3">
                  <c:v>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СибЮИ 2018. </a:t>
            </a:r>
            <a:endParaRPr lang="ru-RU" dirty="0"/>
          </a:p>
        </c:rich>
      </c:tx>
      <c:layout>
        <c:manualLayout>
          <c:xMode val="edge"/>
          <c:yMode val="edge"/>
          <c:x val="0.31946456500571668"/>
          <c:y val="0.1894355492557520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4755301932818"/>
          <c:y val="1.1493547843872434E-2"/>
          <c:w val="0.62729749008485125"/>
          <c:h val="0.78972793436209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30 вопрос, СибЮИ. Был ли опыт встречи с наркотиками?</c:v>
                </c:pt>
              </c:strCache>
            </c:strRef>
          </c:tx>
          <c:dLbls>
            <c:dLbl>
              <c:idx val="0"/>
              <c:layout>
                <c:manualLayout>
                  <c:x val="5.2369627244691283E-2"/>
                  <c:y val="9.999420081032524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7323520530888783E-2"/>
                  <c:y val="3.49861209777879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1399181003626786E-3"/>
                  <c:y val="-4.3340020988605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1. мне предлагали, но я отказался</c:v>
                </c:pt>
                <c:pt idx="1">
                  <c:v>2. не было</c:v>
                </c:pt>
                <c:pt idx="2">
                  <c:v>3. я пробовал(а)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141</c:v>
                </c:pt>
                <c:pt idx="2">
                  <c:v>0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31 вопрос, СибЮИ. Был ли опыт встречи с наркотиками?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1. мне предлагали, но я отказался</c:v>
                </c:pt>
                <c:pt idx="1">
                  <c:v>2. не было</c:v>
                </c:pt>
                <c:pt idx="2">
                  <c:v>3. я пробовал(а)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6160606749425783E-2"/>
          <c:y val="0.6226861790812076"/>
          <c:w val="0.92950492713444632"/>
          <c:h val="0.376930300379119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КрасГМУ 2018</a:t>
            </a:r>
            <a:endParaRPr lang="ru-RU" dirty="0"/>
          </a:p>
        </c:rich>
      </c:tx>
      <c:layout>
        <c:manualLayout>
          <c:xMode val="edge"/>
          <c:yMode val="edge"/>
          <c:x val="7.5653045458303925E-2"/>
          <c:y val="1.883890628726988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1466071263774E-2"/>
          <c:y val="0.14785500509688834"/>
          <c:w val="0.27860269401773247"/>
          <c:h val="0.31732950938147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полу среди опрошенных красгму</c:v>
                </c:pt>
              </c:strCache>
            </c:strRef>
          </c:tx>
          <c:dLbls>
            <c:dLbl>
              <c:idx val="0"/>
              <c:layout>
                <c:manualLayout>
                  <c:x val="6.9555060113715025E-2"/>
                  <c:y val="2.38754211311413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584155346001642E-2"/>
                  <c:y val="4.90624287787733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8632389257003779E-2"/>
                  <c:y val="-1.81667875125642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Мужской</c:v>
                </c:pt>
                <c:pt idx="1">
                  <c:v>Женский</c:v>
                </c:pt>
                <c:pt idx="2">
                  <c:v>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</c:v>
                </c:pt>
                <c:pt idx="1">
                  <c:v>521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161394312677712"/>
          <c:y val="0.59473566789411292"/>
          <c:w val="0.42091174485874855"/>
          <c:h val="0.34919114339997459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КрасГМУ 2008 </a:t>
            </a:r>
            <a:endParaRPr lang="ru-RU" dirty="0"/>
          </a:p>
        </c:rich>
      </c:tx>
      <c:layout>
        <c:manualLayout>
          <c:xMode val="edge"/>
          <c:yMode val="edge"/>
          <c:x val="0.24089869107937595"/>
          <c:y val="6.62707326277201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8504168036741E-2"/>
          <c:y val="0"/>
          <c:w val="0.7493875316622643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30 вопрос, КрасГМУ. Был ли опыт встречи с наркотиками?</c:v>
                </c:pt>
              </c:strCache>
            </c:strRef>
          </c:tx>
          <c:dLbls>
            <c:dLbl>
              <c:idx val="0"/>
              <c:layout>
                <c:manualLayout>
                  <c:x val="-6.8942209366610177E-2"/>
                  <c:y val="-3.69763779527559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2665501953033253E-2"/>
                  <c:y val="-1.49081364829396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4788616171443629E-2"/>
                  <c:y val="-5.74617243795935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477744273692047E-2"/>
                  <c:y val="-0.111462379702537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1. мне предлагали, но я отказался</c:v>
                </c:pt>
                <c:pt idx="1">
                  <c:v>2. не было</c:v>
                </c:pt>
                <c:pt idx="2">
                  <c:v>3. я пробовал(а)</c:v>
                </c:pt>
                <c:pt idx="3">
                  <c:v>0. 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6.9</c:v>
                </c:pt>
                <c:pt idx="1">
                  <c:v>46.8</c:v>
                </c:pt>
                <c:pt idx="2">
                  <c:v>9.4</c:v>
                </c:pt>
                <c:pt idx="3">
                  <c:v>36.9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СибЮИ 2018 </a:t>
            </a:r>
            <a:endParaRPr lang="ru-RU" sz="2400" dirty="0"/>
          </a:p>
        </c:rich>
      </c:tx>
      <c:layout>
        <c:manualLayout>
          <c:xMode val="edge"/>
          <c:yMode val="edge"/>
          <c:x val="0.35167981076503785"/>
          <c:y val="0.2312809737410128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57297686615198"/>
          <c:y val="9.9840097132064694E-4"/>
          <c:w val="0.62402216642210595"/>
          <c:h val="0.94693818742361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35 вопрос, СибЮИ. Употребляете сейчас наркотики?</c:v>
                </c:pt>
              </c:strCache>
            </c:strRef>
          </c:tx>
          <c:dLbls>
            <c:dLbl>
              <c:idx val="0"/>
              <c:layout>
                <c:manualLayout>
                  <c:x val="-0.10789024194177976"/>
                  <c:y val="-7.303255987429968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398445034835307"/>
                  <c:y val="5.703731331439364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36860012153554617"/>
                  <c:y val="-4.83966563239005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1. да</c:v>
                </c:pt>
                <c:pt idx="1">
                  <c:v>2. нет</c:v>
                </c:pt>
                <c:pt idx="2">
                  <c:v>0. 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0337520004807673E-2"/>
          <c:y val="0.72393022799054074"/>
          <c:w val="0.90480123039375737"/>
          <c:h val="0.22078623208532386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КрасГМУ 2018 </a:t>
            </a:r>
            <a:endParaRPr lang="ru-RU" sz="2400" dirty="0"/>
          </a:p>
        </c:rich>
      </c:tx>
      <c:layout>
        <c:manualLayout>
          <c:xMode val="edge"/>
          <c:yMode val="edge"/>
          <c:x val="0.3686182108768192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96953061249887"/>
          <c:y val="8.3156897054534856E-2"/>
          <c:w val="0.84801684091882845"/>
          <c:h val="0.916843102945465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35 вопрос, КрасГМУ. Употребляете сейчас наркотики?</c:v>
                </c:pt>
              </c:strCache>
            </c:strRef>
          </c:tx>
          <c:dLbls>
            <c:dLbl>
              <c:idx val="0"/>
              <c:layout>
                <c:manualLayout>
                  <c:x val="-0.11060801395367646"/>
                  <c:y val="-5.337398853831053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71964031336767"/>
                  <c:y val="-1.33399529681887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899402243260009"/>
                  <c:y val="-2.66506846461504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1. да</c:v>
                </c:pt>
                <c:pt idx="1">
                  <c:v>2. нет</c:v>
                </c:pt>
                <c:pt idx="2">
                  <c:v>0. 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57</c:v>
                </c:pt>
                <c:pt idx="2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КрасГМУ 2008 </a:t>
            </a:r>
            <a:endParaRPr lang="ru-RU" sz="2400" dirty="0"/>
          </a:p>
        </c:rich>
      </c:tx>
      <c:layout>
        <c:manualLayout>
          <c:xMode val="edge"/>
          <c:yMode val="edge"/>
          <c:x val="0.3686182108768192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2945526896002"/>
          <c:y val="0.15836811008818347"/>
          <c:w val="0.88257054473104002"/>
          <c:h val="0.841631889911816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35 вопрос, КрасГМУ. Употребляете сейчас наркотики?</c:v>
                </c:pt>
              </c:strCache>
            </c:strRef>
          </c:tx>
          <c:dLbls>
            <c:dLbl>
              <c:idx val="0"/>
              <c:layout>
                <c:manualLayout>
                  <c:x val="-9.7141383469990156E-2"/>
                  <c:y val="-3.37993000689903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08279440880297"/>
                  <c:y val="2.54931550815341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419639321472471"/>
                  <c:y val="-0.109904808510777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1. да</c:v>
                </c:pt>
                <c:pt idx="1">
                  <c:v>2. нет</c:v>
                </c:pt>
                <c:pt idx="2">
                  <c:v>0. 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6.2</c:v>
                </c:pt>
                <c:pt idx="1">
                  <c:v>3.8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КрасГМУ </a:t>
            </a:r>
            <a:r>
              <a:rPr lang="ru-RU" sz="2400" b="1" i="0" u="none" strike="noStrike" baseline="0" dirty="0" smtClean="0">
                <a:effectLst/>
              </a:rPr>
              <a:t>2008</a:t>
            </a:r>
            <a:endParaRPr lang="ru-RU" dirty="0"/>
          </a:p>
        </c:rich>
      </c:tx>
      <c:layout>
        <c:manualLayout>
          <c:xMode val="edge"/>
          <c:yMode val="edge"/>
          <c:x val="0.1762549470525501"/>
          <c:y val="7.230261308993006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половой пренадлежности</c:v>
                </c:pt>
              </c:strCache>
            </c:strRef>
          </c:tx>
          <c:dLbls>
            <c:dLbl>
              <c:idx val="0"/>
              <c:layout>
                <c:manualLayout>
                  <c:x val="4.1714814552612889E-2"/>
                  <c:y val="-4.35637476664680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3090883036034408E-2"/>
                  <c:y val="-1.07455036003803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1 Мужской</c:v>
                </c:pt>
                <c:pt idx="1">
                  <c:v>2. Женский</c:v>
                </c:pt>
                <c:pt idx="2">
                  <c:v>3. Воздержались от ответа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0.19500000000000001</c:v>
                </c:pt>
                <c:pt idx="1">
                  <c:v>0.79</c:v>
                </c:pt>
                <c:pt idx="2" formatCode="0.00%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СибЮИ 2018</a:t>
            </a:r>
            <a:endParaRPr lang="ru-RU" sz="2000" dirty="0"/>
          </a:p>
        </c:rich>
      </c:tx>
      <c:layout>
        <c:manualLayout>
          <c:xMode val="edge"/>
          <c:yMode val="edge"/>
          <c:x val="0.11938218786503196"/>
          <c:y val="0.191745457401284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78657916979263E-2"/>
          <c:y val="0.34468057189047963"/>
          <c:w val="0.68475555323412374"/>
          <c:h val="0.619471639166529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11. Осведомленность. СибЮИ</c:v>
                </c:pt>
              </c:strCache>
            </c:strRef>
          </c:tx>
          <c:dLbls>
            <c:dLbl>
              <c:idx val="0"/>
              <c:layout>
                <c:manualLayout>
                  <c:x val="-0.13470711972573338"/>
                  <c:y val="-3.66880334732340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580157456386101"/>
                  <c:y val="2.196187971451447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9,35%</a:t>
                    </a:r>
                    <a:endParaRPr lang="en-US" sz="1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2038816957896813E-2"/>
                  <c:y val="4.55427238261883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1. Ничего не знаю о ЗОЖ</c:v>
                </c:pt>
                <c:pt idx="1">
                  <c:v>2. Слышал(а) о ЗОЖ</c:v>
                </c:pt>
                <c:pt idx="2">
                  <c:v>3. Много знаю о ЗОЖ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23</c:v>
                </c:pt>
                <c:pt idx="2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 КрасГМУ 2018</a:t>
            </a:r>
            <a:endParaRPr lang="ru-RU" sz="2000" dirty="0"/>
          </a:p>
        </c:rich>
      </c:tx>
      <c:layout>
        <c:manualLayout>
          <c:xMode val="edge"/>
          <c:yMode val="edge"/>
          <c:x val="0.18785455618587768"/>
          <c:y val="9.444444444444444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16507940458561"/>
          <c:y val="1.09779819189268E-2"/>
          <c:w val="0.65104115740650204"/>
          <c:h val="0.73717016622922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11. Осведомленность . КрасГМУ</c:v>
                </c:pt>
              </c:strCache>
            </c:strRef>
          </c:tx>
          <c:dLbls>
            <c:dLbl>
              <c:idx val="2"/>
              <c:layout>
                <c:manualLayout>
                  <c:x val="-0.12263632913125179"/>
                  <c:y val="1.06883931175269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1. Ничего не знаю о ЗОЖ</c:v>
                </c:pt>
                <c:pt idx="1">
                  <c:v>2. Слышал(а) о ЗОЖ</c:v>
                </c:pt>
                <c:pt idx="2">
                  <c:v>3. Много знаю о ЗОЖ</c:v>
                </c:pt>
                <c:pt idx="3">
                  <c:v>0.воздержались от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67</c:v>
                </c:pt>
                <c:pt idx="2">
                  <c:v>583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6760029795608693E-3"/>
          <c:y val="0.63113240011665206"/>
          <c:w val="0.99832399702043917"/>
          <c:h val="0.3688675998833479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СибЮИ</a:t>
            </a:r>
            <a:r>
              <a:rPr lang="ru-RU" sz="1800" baseline="0" dirty="0" smtClean="0"/>
              <a:t> 2018</a:t>
            </a:r>
            <a:endParaRPr lang="ru-RU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7927930883639543"/>
          <c:y val="0.1698620134854554"/>
          <c:w val="0.18715748031496063"/>
          <c:h val="8.4236098500953302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 Телевидение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2. Журналы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3. Родители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4. Учителя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5. Друзья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6. Интрент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0. Воздержались от ответа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28448"/>
        <c:axId val="90334336"/>
      </c:barChart>
      <c:catAx>
        <c:axId val="9032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334336"/>
        <c:crosses val="autoZero"/>
        <c:auto val="1"/>
        <c:lblAlgn val="ctr"/>
        <c:lblOffset val="100"/>
        <c:noMultiLvlLbl val="0"/>
      </c:catAx>
      <c:valAx>
        <c:axId val="90334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0328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2886732067730955E-2"/>
          <c:y val="0.51713557401120847"/>
          <c:w val="0.86379357828659342"/>
          <c:h val="0.3544835174917117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378216353385779"/>
          <c:y val="8.0938282456506194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КрасГМУ 2008</c:v>
                </c:pt>
              </c:strCache>
            </c:strRef>
          </c:tx>
          <c:dLbls>
            <c:dLbl>
              <c:idx val="0"/>
              <c:layout>
                <c:manualLayout>
                  <c:x val="3.4577586314001901E-2"/>
                  <c:y val="-2.66377987915872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4548051544385088E-5"/>
                  <c:y val="6.6003082990778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0397651342807562E-2"/>
                  <c:y val="2.0768792783707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4143473153766294E-2"/>
                  <c:y val="7.3727384991411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3912070958428343E-2"/>
                  <c:y val="-0.113870627622571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0399423428984574E-3"/>
                  <c:y val="-1.8599162058916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1. Телевидение</c:v>
                </c:pt>
                <c:pt idx="1">
                  <c:v>2. Журналы</c:v>
                </c:pt>
                <c:pt idx="2">
                  <c:v>3. Родители</c:v>
                </c:pt>
                <c:pt idx="3">
                  <c:v>4. Учителя</c:v>
                </c:pt>
                <c:pt idx="4">
                  <c:v>5. Друзья</c:v>
                </c:pt>
                <c:pt idx="5">
                  <c:v>6. Интрент</c:v>
                </c:pt>
                <c:pt idx="6">
                  <c:v>0. Воздержались от ответа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 formatCode="0.00%">
                  <c:v>0.246</c:v>
                </c:pt>
                <c:pt idx="1">
                  <c:v>0.12</c:v>
                </c:pt>
                <c:pt idx="2" formatCode="0.00%">
                  <c:v>0.16500000000000001</c:v>
                </c:pt>
                <c:pt idx="3" formatCode="0.00%">
                  <c:v>0.19700000000000001</c:v>
                </c:pt>
                <c:pt idx="4">
                  <c:v>0.129</c:v>
                </c:pt>
                <c:pt idx="5" formatCode="0.00%">
                  <c:v>0.13100000000000001</c:v>
                </c:pt>
                <c:pt idx="6" formatCode="0.00%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12340582977787"/>
          <c:y val="0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КрасГМУ 2018</c:v>
                </c:pt>
              </c:strCache>
            </c:strRef>
          </c:tx>
          <c:dLbls>
            <c:dLbl>
              <c:idx val="0"/>
              <c:layout>
                <c:manualLayout>
                  <c:x val="3.1470741267473727E-2"/>
                  <c:y val="-1.05001883259583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7900146842878119E-4"/>
                  <c:y val="-5.53945903029744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376542139281049E-3"/>
                  <c:y val="6.1262840714175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248095089435408"/>
                  <c:y val="-6.8554713432924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0398210135627316E-3"/>
                  <c:y val="-0.109296121569148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8476187172638661E-3"/>
                  <c:y val="-7.0331616270278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1. Телевидение</c:v>
                </c:pt>
                <c:pt idx="1">
                  <c:v>2. Журналы</c:v>
                </c:pt>
                <c:pt idx="2">
                  <c:v>3. Родители</c:v>
                </c:pt>
                <c:pt idx="3">
                  <c:v>4. Учителя</c:v>
                </c:pt>
                <c:pt idx="4">
                  <c:v>5. Друзья</c:v>
                </c:pt>
                <c:pt idx="5">
                  <c:v>6. Интернет</c:v>
                </c:pt>
                <c:pt idx="6">
                  <c:v>0. Воздержались от ответа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199</c:v>
                </c:pt>
                <c:pt idx="1">
                  <c:v>116</c:v>
                </c:pt>
                <c:pt idx="2">
                  <c:v>168</c:v>
                </c:pt>
                <c:pt idx="3">
                  <c:v>249</c:v>
                </c:pt>
                <c:pt idx="4">
                  <c:v>130</c:v>
                </c:pt>
                <c:pt idx="5">
                  <c:v>219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05230843941865E-2"/>
          <c:y val="0.10981842125942647"/>
          <c:w val="0.72522066900227777"/>
          <c:h val="0.69863104641489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КрасГМУ 2018</c:v>
                </c:pt>
              </c:strCache>
            </c:strRef>
          </c:tx>
          <c:dLbls>
            <c:dLbl>
              <c:idx val="0"/>
              <c:layout>
                <c:manualLayout>
                  <c:x val="1.2951194977279822E-2"/>
                  <c:y val="-3.26904734162328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6395990148808495E-2"/>
                  <c:y val="7.339970355597345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7183391723611647E-3"/>
                  <c:y val="6.48694860462658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6652907373362469E-5"/>
                  <c:y val="-0.167065448012551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3892955010579626E-3"/>
                  <c:y val="-6.57826637148717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1. Телевидение</c:v>
                </c:pt>
                <c:pt idx="1">
                  <c:v>2. Журналы</c:v>
                </c:pt>
                <c:pt idx="2">
                  <c:v>3. Родители</c:v>
                </c:pt>
                <c:pt idx="3">
                  <c:v>4. Учителя</c:v>
                </c:pt>
                <c:pt idx="4">
                  <c:v>5. Друзья</c:v>
                </c:pt>
                <c:pt idx="5">
                  <c:v>6. Интернет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111</c:v>
                </c:pt>
                <c:pt idx="1">
                  <c:v>25</c:v>
                </c:pt>
                <c:pt idx="2">
                  <c:v>81</c:v>
                </c:pt>
                <c:pt idx="3">
                  <c:v>51</c:v>
                </c:pt>
                <c:pt idx="4">
                  <c:v>47</c:v>
                </c:pt>
                <c:pt idx="5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1C1D-8EB5-4BED-9CD4-1C719F4C2F80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E105F-6FC5-4C49-9E11-B6E54F7A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09DB-FC3F-4FFD-99BB-03F68DD3C19B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8599-C70D-4325-A562-180D7E048394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A4E-F019-414C-B2C9-C66B2754551A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B249-3017-4599-BDB3-C5EEE60D2449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0F-483E-4A46-91AF-0F7097F9B035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DAE-751C-4E20-B47A-1447C570F8F6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F345-431D-4632-A69E-F1A4E3517144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C5EA-5F7D-4B47-90F0-CFE9872AD0DD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F9E-0C76-4804-A225-05C31F48D3BF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275F-21D8-4CCC-9DC5-C1198FA77775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33E9-31CF-4B30-98D8-2DD08A6E2702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F789-9542-48A3-B4ED-D3993AAED2E8}" type="datetime1">
              <a:rPr lang="ru-RU" smtClean="0"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38089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«Красноярский государственный медицинский университет им. проф. В.Ф. Войно-Ясенецкого» Минздрава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b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поликлинической педиатрии и пропедевтики детских болезней с курсом ПО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Сибирский юридический институт министерства внутренних дел РФ</a:t>
            </a:r>
            <a:b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Кафедра криминалистики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2323496"/>
            <a:ext cx="9144000" cy="4534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проводимой  агитации здорового образа жизни среди студентов медицинского и юридического вузов.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Науч. руководители: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к.м.н., доцент Гордиец А.В.,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к.м.н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старший преподаватель кафедры криминалистики,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майор полиции Лисихина Н.В.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Выполнили студенты 511 группы педиатрического факультета  </a:t>
            </a:r>
            <a:r>
              <a:rPr lang="ru-RU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Марьясова А.С,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Медведева Ю.П., Михель А.В.,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Султонова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С.А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_sibl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82" y="836712"/>
            <a:ext cx="1187624" cy="14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hoto" descr="http://krasgmu.ru/sys/files/content_attach/1393405518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43267"/>
            <a:ext cx="1403648" cy="13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17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24648"/>
              </p:ext>
            </p:extLst>
          </p:nvPr>
        </p:nvGraphicFramePr>
        <p:xfrm>
          <a:off x="4679504" y="1034318"/>
          <a:ext cx="4464496" cy="57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094356"/>
              </p:ext>
            </p:extLst>
          </p:nvPr>
        </p:nvGraphicFramePr>
        <p:xfrm>
          <a:off x="-508" y="692695"/>
          <a:ext cx="5024522" cy="621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24668"/>
            <a:ext cx="8739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вопрос. Участие в изучении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ЗОЖ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5445224"/>
            <a:ext cx="237626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P=0,006(P&lt;0,01)</a:t>
            </a:r>
            <a:endParaRPr lang="ru-RU" dirty="0"/>
          </a:p>
          <a:p>
            <a:r>
              <a:rPr lang="en-GB" dirty="0" smtClean="0"/>
              <a:t>P</a:t>
            </a:r>
            <a:r>
              <a:rPr lang="ru-RU" dirty="0" smtClean="0"/>
              <a:t>m=0,001 </a:t>
            </a:r>
            <a:r>
              <a:rPr lang="ru-RU" dirty="0"/>
              <a:t>(</a:t>
            </a:r>
            <a:r>
              <a:rPr lang="ru-RU" dirty="0" err="1" smtClean="0"/>
              <a:t>Pm</a:t>
            </a:r>
            <a:r>
              <a:rPr lang="ru-RU" dirty="0" smtClean="0"/>
              <a:t>&lt;0,01)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1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046166"/>
              </p:ext>
            </p:extLst>
          </p:nvPr>
        </p:nvGraphicFramePr>
        <p:xfrm>
          <a:off x="0" y="0"/>
          <a:ext cx="4106371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074430"/>
              </p:ext>
            </p:extLst>
          </p:nvPr>
        </p:nvGraphicFramePr>
        <p:xfrm>
          <a:off x="4394026" y="7987"/>
          <a:ext cx="47160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33581" y="0"/>
            <a:ext cx="9177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вопрос.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Что-нибудь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слышали о наркотиках?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33371"/>
              </p:ext>
            </p:extLst>
          </p:nvPr>
        </p:nvGraphicFramePr>
        <p:xfrm>
          <a:off x="107504" y="3353172"/>
          <a:ext cx="3960440" cy="382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4653136"/>
            <a:ext cx="23762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P=0,851 (P&lt;0,05)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30074" y="5066402"/>
            <a:ext cx="23903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P</a:t>
            </a:r>
            <a:r>
              <a:rPr lang="ru-RU" dirty="0"/>
              <a:t>m=0,003 (</a:t>
            </a:r>
            <a:r>
              <a:rPr lang="ru-RU" dirty="0" err="1"/>
              <a:t>Pm</a:t>
            </a:r>
            <a:r>
              <a:rPr lang="ru-RU" dirty="0"/>
              <a:t>&lt;0,02)</a:t>
            </a:r>
          </a:p>
        </p:txBody>
      </p:sp>
    </p:spTree>
    <p:extLst>
      <p:ext uri="{BB962C8B-B14F-4D97-AF65-F5344CB8AC3E}">
        <p14:creationId xmlns:p14="http://schemas.microsoft.com/office/powerpoint/2010/main" val="19139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21 </a:t>
            </a:r>
            <a:r>
              <a:rPr lang="ru-RU" sz="2400" b="1" dirty="0" smtClean="0">
                <a:solidFill>
                  <a:srgbClr val="FF0000"/>
                </a:solidFill>
              </a:rPr>
              <a:t>вопрос. Способ </a:t>
            </a:r>
            <a:r>
              <a:rPr lang="ru-RU" sz="2400" b="1" dirty="0">
                <a:solidFill>
                  <a:srgbClr val="FF0000"/>
                </a:solidFill>
              </a:rPr>
              <a:t>получения информации о </a:t>
            </a:r>
            <a:r>
              <a:rPr lang="ru-RU" sz="2400" b="1" dirty="0" smtClean="0">
                <a:solidFill>
                  <a:srgbClr val="FF0000"/>
                </a:solidFill>
              </a:rPr>
              <a:t>наркотиках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38087649"/>
              </p:ext>
            </p:extLst>
          </p:nvPr>
        </p:nvGraphicFramePr>
        <p:xfrm>
          <a:off x="167386" y="3645024"/>
          <a:ext cx="4044574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37236722"/>
              </p:ext>
            </p:extLst>
          </p:nvPr>
        </p:nvGraphicFramePr>
        <p:xfrm>
          <a:off x="156118" y="461664"/>
          <a:ext cx="4199858" cy="303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63107476"/>
              </p:ext>
            </p:extLst>
          </p:nvPr>
        </p:nvGraphicFramePr>
        <p:xfrm>
          <a:off x="5004048" y="461665"/>
          <a:ext cx="3960440" cy="639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41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306672"/>
              </p:ext>
            </p:extLst>
          </p:nvPr>
        </p:nvGraphicFramePr>
        <p:xfrm>
          <a:off x="0" y="980728"/>
          <a:ext cx="392392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441645"/>
              </p:ext>
            </p:extLst>
          </p:nvPr>
        </p:nvGraphicFramePr>
        <p:xfrm>
          <a:off x="4427985" y="-315416"/>
          <a:ext cx="4716016" cy="717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25516" y="0"/>
            <a:ext cx="9277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30 вопрос. Был ли опыт встречи с наркотиками?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671988"/>
              </p:ext>
            </p:extLst>
          </p:nvPr>
        </p:nvGraphicFramePr>
        <p:xfrm>
          <a:off x="-25516" y="3573016"/>
          <a:ext cx="4115452" cy="44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284984"/>
            <a:ext cx="23762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P=0,646 (P&lt;0,03)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61722" y="3698250"/>
            <a:ext cx="23903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P</a:t>
            </a:r>
            <a:r>
              <a:rPr lang="ru-RU" dirty="0"/>
              <a:t>m=0,003 (</a:t>
            </a:r>
            <a:r>
              <a:rPr lang="ru-RU" dirty="0" err="1" smtClean="0"/>
              <a:t>Pm</a:t>
            </a:r>
            <a:r>
              <a:rPr lang="ru-RU" dirty="0" smtClean="0"/>
              <a:t>&lt;0,03)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321692"/>
              </p:ext>
            </p:extLst>
          </p:nvPr>
        </p:nvGraphicFramePr>
        <p:xfrm>
          <a:off x="3931866" y="-1107504"/>
          <a:ext cx="5392661" cy="806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871035"/>
              </p:ext>
            </p:extLst>
          </p:nvPr>
        </p:nvGraphicFramePr>
        <p:xfrm>
          <a:off x="-1" y="692696"/>
          <a:ext cx="393186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32003" y="0"/>
            <a:ext cx="6762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35 вопрос. Употребляете сейчас наркотики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997009"/>
              </p:ext>
            </p:extLst>
          </p:nvPr>
        </p:nvGraphicFramePr>
        <p:xfrm>
          <a:off x="-1" y="3647356"/>
          <a:ext cx="3931867" cy="36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6646" y="4263856"/>
            <a:ext cx="237626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P=0,002 (P&lt;0,01)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2512" y="4677122"/>
            <a:ext cx="23903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P</a:t>
            </a:r>
            <a:r>
              <a:rPr lang="ru-RU" dirty="0"/>
              <a:t>m=0,003 (</a:t>
            </a:r>
            <a:r>
              <a:rPr lang="ru-RU" dirty="0" err="1" smtClean="0"/>
              <a:t>Pm</a:t>
            </a:r>
            <a:r>
              <a:rPr lang="ru-RU" dirty="0" smtClean="0"/>
              <a:t>&lt;0,03)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2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60"/>
            <a:ext cx="8229600" cy="645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Выводы: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784976" cy="5976664"/>
          </a:xfrm>
        </p:spPr>
        <p:txBody>
          <a:bodyPr>
            <a:noAutofit/>
          </a:bodyPr>
          <a:lstStyle/>
          <a:p>
            <a:pPr marL="0" indent="177800">
              <a:buAutoNum type="arabicPeriod"/>
            </a:pPr>
            <a:r>
              <a:rPr lang="ru-RU" sz="1400" b="1" dirty="0" smtClean="0"/>
              <a:t>Проанализированы </a:t>
            </a:r>
            <a:r>
              <a:rPr lang="ru-RU" sz="1400" b="1" dirty="0"/>
              <a:t>официальные статистические данные по заболеваемости наркоманией населения </a:t>
            </a:r>
            <a:r>
              <a:rPr lang="ru-RU" sz="1400" b="1" dirty="0" smtClean="0"/>
              <a:t>РФ, согласно которых имеется тенденция к снижению уровня заболеваемости наркоманией. </a:t>
            </a:r>
          </a:p>
          <a:p>
            <a:pPr marL="0" indent="177800">
              <a:buAutoNum type="arabicPeriod"/>
            </a:pPr>
            <a:r>
              <a:rPr lang="ru-RU" sz="1400" b="1" dirty="0" smtClean="0"/>
              <a:t>Проведено </a:t>
            </a:r>
            <a:r>
              <a:rPr lang="ru-RU" sz="1400" b="1" dirty="0"/>
              <a:t>анкетирование студентов КрасГМУ и </a:t>
            </a:r>
            <a:r>
              <a:rPr lang="ru-RU" sz="1400" b="1" dirty="0" smtClean="0"/>
              <a:t>СибЮИ</a:t>
            </a:r>
          </a:p>
          <a:p>
            <a:pPr marL="0" indent="177800">
              <a:buAutoNum type="arabicPeriod"/>
            </a:pPr>
            <a:r>
              <a:rPr lang="ru-RU" sz="1400" b="1" dirty="0" smtClean="0"/>
              <a:t>Систематизированы </a:t>
            </a:r>
            <a:r>
              <a:rPr lang="ru-RU" sz="1400" b="1" dirty="0"/>
              <a:t>данные полученные в ходе </a:t>
            </a:r>
            <a:r>
              <a:rPr lang="ru-RU" sz="1400" b="1" dirty="0" smtClean="0"/>
              <a:t>анкетирования путем создания единой </a:t>
            </a:r>
            <a:r>
              <a:rPr lang="ru-RU" sz="1400" b="1" dirty="0" smtClean="0">
                <a:cs typeface="Arial" panose="020B0604020202020204" pitchFamily="34" charset="0"/>
              </a:rPr>
              <a:t>электронной </a:t>
            </a:r>
            <a:r>
              <a:rPr lang="ru-RU" sz="1400" b="1" dirty="0">
                <a:cs typeface="Arial" panose="020B0604020202020204" pitchFamily="34" charset="0"/>
              </a:rPr>
              <a:t>базы данных с использованием программы </a:t>
            </a:r>
            <a:r>
              <a:rPr lang="en-GB" sz="1400" b="1" dirty="0">
                <a:cs typeface="Arial" panose="020B0604020202020204" pitchFamily="34" charset="0"/>
              </a:rPr>
              <a:t>Excel</a:t>
            </a:r>
            <a:r>
              <a:rPr lang="ru-RU" sz="1400" b="1" dirty="0">
                <a:cs typeface="Arial" panose="020B0604020202020204" pitchFamily="34" charset="0"/>
              </a:rPr>
              <a:t>.</a:t>
            </a:r>
          </a:p>
          <a:p>
            <a:pPr marL="0" indent="177800">
              <a:buAutoNum type="arabicPeriod"/>
            </a:pPr>
            <a:r>
              <a:rPr lang="ru-RU" sz="1400" b="1" dirty="0" smtClean="0"/>
              <a:t>Проведен </a:t>
            </a:r>
            <a:r>
              <a:rPr lang="ru-RU" sz="1400" b="1" dirty="0"/>
              <a:t>сравнительный анализ данных анкетирования студентов КрасГМУ в 2008 и 2018 гг</a:t>
            </a:r>
            <a:r>
              <a:rPr lang="ru-RU" sz="1400" b="1" dirty="0" smtClean="0"/>
              <a:t>.</a:t>
            </a:r>
          </a:p>
          <a:p>
            <a:pPr marL="0" indent="177800">
              <a:buNone/>
            </a:pPr>
            <a:r>
              <a:rPr lang="ru-RU" sz="1400" b="1" dirty="0" smtClean="0"/>
              <a:t>4.1 В </a:t>
            </a:r>
            <a:r>
              <a:rPr lang="ru-RU" sz="1400" b="1" dirty="0"/>
              <a:t>2008 г </a:t>
            </a:r>
            <a:r>
              <a:rPr lang="ru-RU" sz="1400" b="1" dirty="0" smtClean="0"/>
              <a:t>на </a:t>
            </a:r>
            <a:r>
              <a:rPr lang="ru-RU" sz="1400" b="1" dirty="0"/>
              <a:t>первом </a:t>
            </a:r>
            <a:r>
              <a:rPr lang="ru-RU" sz="1400" b="1" dirty="0" smtClean="0"/>
              <a:t>месте по </a:t>
            </a:r>
            <a:r>
              <a:rPr lang="ru-RU" sz="1400" b="1" dirty="0"/>
              <a:t>способу получения информации </a:t>
            </a:r>
            <a:r>
              <a:rPr lang="ru-RU" sz="1400" b="1" dirty="0" smtClean="0"/>
              <a:t>находится </a:t>
            </a:r>
            <a:r>
              <a:rPr lang="ru-RU" sz="1400" b="1" dirty="0"/>
              <a:t>телевидение, учителя и родители на втором и третьем соответственно, в 2018 году на первое место вышли </a:t>
            </a:r>
            <a:r>
              <a:rPr lang="ru-RU" sz="1400" b="1" dirty="0" smtClean="0"/>
              <a:t>учителя.</a:t>
            </a:r>
          </a:p>
          <a:p>
            <a:pPr marL="0" indent="177800">
              <a:buNone/>
            </a:pPr>
            <a:r>
              <a:rPr lang="ru-RU" sz="1400" b="1" dirty="0" smtClean="0"/>
              <a:t>4.2 Выявлена </a:t>
            </a:r>
            <a:r>
              <a:rPr lang="ru-RU" sz="1400" b="1" dirty="0"/>
              <a:t>высокая информированность о наркотических </a:t>
            </a:r>
            <a:r>
              <a:rPr lang="ru-RU" sz="1400" b="1" dirty="0" smtClean="0"/>
              <a:t>веществах, информацию получают </a:t>
            </a:r>
            <a:r>
              <a:rPr lang="ru-RU" sz="1400" b="1" dirty="0"/>
              <a:t>чаще из  телевидения</a:t>
            </a:r>
          </a:p>
          <a:p>
            <a:pPr marL="0" indent="177800">
              <a:buNone/>
            </a:pPr>
            <a:r>
              <a:rPr lang="ru-RU" sz="1400" b="1" dirty="0" smtClean="0"/>
              <a:t>4.3 Выявлена тенденция к снижению употребления наркотических веществ (2008г-9%, 2018г.-5%) </a:t>
            </a:r>
          </a:p>
          <a:p>
            <a:pPr marL="0" indent="177800">
              <a:buNone/>
            </a:pPr>
            <a:r>
              <a:rPr lang="ru-RU" sz="1400" b="1" dirty="0" smtClean="0"/>
              <a:t>5.Проведен </a:t>
            </a:r>
            <a:r>
              <a:rPr lang="ru-RU" sz="1400" b="1" dirty="0"/>
              <a:t>сравнительный анализ данных анкетирования студентов КрасГМУ и СибЮИ в 2018г</a:t>
            </a:r>
            <a:r>
              <a:rPr lang="ru-RU" sz="1400" b="1" dirty="0" smtClean="0"/>
              <a:t>.:</a:t>
            </a:r>
          </a:p>
          <a:p>
            <a:pPr marL="0" indent="177800">
              <a:buNone/>
            </a:pPr>
            <a:r>
              <a:rPr lang="ru-RU" sz="1400" b="1" dirty="0" smtClean="0"/>
              <a:t>5.1 Большинство </a:t>
            </a:r>
            <a:r>
              <a:rPr lang="ru-RU" sz="1400" b="1" dirty="0"/>
              <a:t>респондентов </a:t>
            </a:r>
            <a:r>
              <a:rPr lang="ru-RU" sz="1400" b="1" dirty="0" smtClean="0"/>
              <a:t>ответили, </a:t>
            </a:r>
            <a:r>
              <a:rPr lang="ru-RU" sz="1400" b="1" dirty="0"/>
              <a:t>что достаточно много знают о здоровом образе </a:t>
            </a:r>
            <a:r>
              <a:rPr lang="ru-RU" sz="1400" b="1" dirty="0" smtClean="0"/>
              <a:t>жизни</a:t>
            </a:r>
          </a:p>
          <a:p>
            <a:pPr marL="0" indent="177800">
              <a:buNone/>
            </a:pPr>
            <a:r>
              <a:rPr lang="ru-RU" sz="1400" b="1" dirty="0" smtClean="0"/>
              <a:t>5.2 Информацию о здоровом образе жизни около 25% получают из телевидения</a:t>
            </a:r>
          </a:p>
          <a:p>
            <a:pPr marL="0" indent="177800">
              <a:buNone/>
            </a:pPr>
            <a:r>
              <a:rPr lang="ru-RU" sz="1400" b="1" dirty="0" smtClean="0"/>
              <a:t>5.3 Активно учувствуют по собственному желанию  в изучении ЗОЖ </a:t>
            </a:r>
          </a:p>
          <a:p>
            <a:pPr marL="0" indent="177800">
              <a:buNone/>
            </a:pPr>
            <a:r>
              <a:rPr lang="ru-RU" sz="1400" b="1" dirty="0" smtClean="0">
                <a:cs typeface="Arial" panose="020B0604020202020204" pitchFamily="34" charset="0"/>
              </a:rPr>
              <a:t>5.4 Выявлен </a:t>
            </a:r>
            <a:r>
              <a:rPr lang="ru-RU" sz="1400" b="1" dirty="0">
                <a:cs typeface="Arial" panose="020B0604020202020204" pitchFamily="34" charset="0"/>
              </a:rPr>
              <a:t>высокий уровень информированности респондентов об основных видах наркотических и </a:t>
            </a:r>
            <a:r>
              <a:rPr lang="ru-RU" sz="1400" b="1" dirty="0" err="1">
                <a:cs typeface="Arial" panose="020B0604020202020204" pitchFamily="34" charset="0"/>
              </a:rPr>
              <a:t>психоактивных</a:t>
            </a:r>
            <a:r>
              <a:rPr lang="ru-RU" sz="1400" b="1" dirty="0"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cs typeface="Arial" panose="020B0604020202020204" pitchFamily="34" charset="0"/>
              </a:rPr>
              <a:t>веществ</a:t>
            </a:r>
          </a:p>
          <a:p>
            <a:pPr marL="0" indent="177800">
              <a:buNone/>
            </a:pPr>
            <a:r>
              <a:rPr lang="ru-RU" sz="1400" b="1" dirty="0" smtClean="0"/>
              <a:t>5.5 Информацию о наркотических веществах получают чаще из  телевидения</a:t>
            </a:r>
          </a:p>
          <a:p>
            <a:pPr marL="0" indent="177800">
              <a:buNone/>
            </a:pPr>
            <a:r>
              <a:rPr lang="ru-RU" sz="1400" b="1" dirty="0" smtClean="0"/>
              <a:t>5.6 В СибЮИ не выявлено ни одного респондента употребляющего или употреблявшего наркотические вещества</a:t>
            </a:r>
            <a:endParaRPr lang="ru-RU" sz="1400" b="1" dirty="0"/>
          </a:p>
          <a:p>
            <a:pPr marL="0" indent="0">
              <a:buNone/>
            </a:pPr>
            <a:endParaRPr lang="ru-RU" sz="105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9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0"/>
            <a:ext cx="914399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4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Практические рекомендации</a:t>
            </a:r>
            <a:r>
              <a:rPr lang="ru-RU" altLang="ru-RU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r>
              <a:rPr lang="ru-RU" altLang="ru-RU" sz="4800" b="1" dirty="0">
                <a:latin typeface="+mj-lt"/>
                <a:cs typeface="Times New Roman" pitchFamily="18" charset="0"/>
              </a:rPr>
              <a:t> </a:t>
            </a:r>
          </a:p>
          <a:p>
            <a:pPr algn="ctr" eaLnBrk="1" hangingPunct="1"/>
            <a:endParaRPr lang="ru-RU" altLang="ru-RU" sz="3200" b="1" dirty="0" smtClean="0">
              <a:solidFill>
                <a:srgbClr val="351A6C"/>
              </a:solidFill>
              <a:latin typeface="+mj-lt"/>
              <a:cs typeface="Times New Roman" pitchFamily="18" charset="0"/>
            </a:endParaRPr>
          </a:p>
          <a:p>
            <a:pPr algn="ctr" eaLnBrk="1" hangingPunct="1"/>
            <a:r>
              <a:rPr lang="ru-RU" altLang="ru-RU" sz="3200" dirty="0" smtClean="0">
                <a:latin typeface="+mj-lt"/>
                <a:cs typeface="Times New Roman" pitchFamily="18" charset="0"/>
              </a:rPr>
              <a:t>Продолжение внедрения принципов ЗОЖ студентам медицинского и юридического вызов Красноярска.</a:t>
            </a:r>
            <a:endParaRPr lang="ru-RU" altLang="ru-RU" sz="3200" dirty="0">
              <a:latin typeface="+mj-lt"/>
              <a:cs typeface="Times New Roman" pitchFamily="18" charset="0"/>
            </a:endParaRPr>
          </a:p>
          <a:p>
            <a:pPr algn="ctr" eaLnBrk="1" hangingPunct="1"/>
            <a:r>
              <a:rPr lang="ru-RU" altLang="ru-RU" sz="3200" dirty="0">
                <a:latin typeface="+mj-lt"/>
                <a:cs typeface="Times New Roman" pitchFamily="18" charset="0"/>
              </a:rPr>
              <a:t> Ежедневное выполнение этих принципов </a:t>
            </a:r>
            <a:r>
              <a:rPr lang="ru-RU" altLang="ru-RU" sz="3200" dirty="0" smtClean="0">
                <a:latin typeface="+mj-lt"/>
                <a:cs typeface="Times New Roman" pitchFamily="18" charset="0"/>
              </a:rPr>
              <a:t>.</a:t>
            </a:r>
            <a:endParaRPr lang="ru-RU" altLang="ru-RU" sz="3200" dirty="0">
              <a:latin typeface="+mj-lt"/>
              <a:cs typeface="Times New Roman" pitchFamily="18" charset="0"/>
            </a:endParaRPr>
          </a:p>
          <a:p>
            <a:pPr algn="ctr" eaLnBrk="1" hangingPunct="1"/>
            <a:r>
              <a:rPr lang="ru-RU" altLang="ru-RU" sz="3200" dirty="0">
                <a:latin typeface="+mj-lt"/>
                <a:cs typeface="Times New Roman" pitchFamily="18" charset="0"/>
              </a:rPr>
              <a:t> Активная </a:t>
            </a:r>
            <a:r>
              <a:rPr lang="ru-RU" altLang="ru-RU" sz="3200" dirty="0" smtClean="0">
                <a:latin typeface="+mj-lt"/>
                <a:cs typeface="Times New Roman" pitchFamily="18" charset="0"/>
              </a:rPr>
              <a:t>поддержка </a:t>
            </a:r>
            <a:r>
              <a:rPr lang="ru-RU" altLang="ru-RU" sz="3200" dirty="0">
                <a:latin typeface="+mj-lt"/>
                <a:cs typeface="Times New Roman" pitchFamily="18" charset="0"/>
              </a:rPr>
              <a:t>данной и</a:t>
            </a:r>
            <a:r>
              <a:rPr lang="ru-RU" altLang="ru-RU" sz="3200" dirty="0" smtClean="0">
                <a:latin typeface="+mj-lt"/>
                <a:cs typeface="Times New Roman" pitchFamily="18" charset="0"/>
              </a:rPr>
              <a:t>нициативы администрацией вузов и студентами. </a:t>
            </a:r>
            <a:endParaRPr lang="ru-RU" altLang="ru-RU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18436" name="Picture 6" descr="15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5013325"/>
            <a:ext cx="2665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7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Личный вклад авторов:</a:t>
            </a:r>
          </a:p>
          <a:p>
            <a:pPr indent="266700" eaLnBrk="1" hangingPunct="1"/>
            <a:endParaRPr lang="ru-RU" altLang="ru-RU" sz="2000" dirty="0">
              <a:solidFill>
                <a:srgbClr val="351A6C"/>
              </a:solidFill>
              <a:latin typeface="+mj-lt"/>
              <a:cs typeface="Times New Roman" pitchFamily="18" charset="0"/>
            </a:endParaRPr>
          </a:p>
          <a:p>
            <a:pPr indent="266700" eaLnBrk="1" hangingPunct="1">
              <a:buFontTx/>
              <a:buAutoNum type="arabicPeriod"/>
            </a:pPr>
            <a:r>
              <a:rPr lang="ru-RU" altLang="ru-RU" sz="2400" dirty="0">
                <a:latin typeface="+mj-lt"/>
                <a:cs typeface="Times New Roman" pitchFamily="18" charset="0"/>
              </a:rPr>
              <a:t>Провели анкетирование </a:t>
            </a:r>
            <a:r>
              <a:rPr lang="ru-RU" altLang="ru-RU" sz="2400" dirty="0" smtClean="0">
                <a:latin typeface="+mj-lt"/>
                <a:cs typeface="Times New Roman" pitchFamily="18" charset="0"/>
              </a:rPr>
              <a:t>студентов в 2-х вузах г. Красноярска;</a:t>
            </a:r>
            <a:endParaRPr lang="ru-RU" altLang="ru-RU" sz="2400" dirty="0">
              <a:latin typeface="+mj-lt"/>
              <a:cs typeface="Times New Roman" pitchFamily="18" charset="0"/>
            </a:endParaRPr>
          </a:p>
          <a:p>
            <a:pPr indent="266700" algn="just">
              <a:buFontTx/>
              <a:buAutoNum type="arabicPeriod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Провели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обработку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статистических данных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 программы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PSPP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1.2.0 и Встроенных функции программы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Excel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пакета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Microsoft Office 2007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 smtClean="0">
              <a:latin typeface="+mj-lt"/>
              <a:cs typeface="Times New Roman" pitchFamily="18" charset="0"/>
            </a:endParaRPr>
          </a:p>
          <a:p>
            <a:pPr indent="266700" eaLnBrk="1" hangingPunct="1">
              <a:buFontTx/>
              <a:buAutoNum type="arabicPeriod"/>
            </a:pPr>
            <a:r>
              <a:rPr lang="ru-RU" altLang="ru-RU" sz="2400" dirty="0" smtClean="0">
                <a:latin typeface="+mj-lt"/>
                <a:cs typeface="Times New Roman" pitchFamily="18" charset="0"/>
              </a:rPr>
              <a:t> Подготовка докладов и научных публикаций.</a:t>
            </a:r>
            <a:endParaRPr lang="ru-RU" alt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C7387E-5909-479E-9160-A8B8F496F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3429000" cy="3429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10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103" y="0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Благодарности: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7020272" cy="60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Благодарим за помощь и консультации в подготовке доклада преподавателей кафедры медицинской кибернетики и информатики </a:t>
            </a:r>
            <a:r>
              <a:rPr lang="ru-RU" sz="3600" dirty="0" err="1" smtClean="0"/>
              <a:t>КрасГМУ</a:t>
            </a:r>
            <a:r>
              <a:rPr lang="ru-RU" sz="3600" dirty="0" smtClean="0"/>
              <a:t> к.ф.-м.н. доцента </a:t>
            </a:r>
            <a:r>
              <a:rPr lang="ru-RU" sz="3600" dirty="0" err="1" smtClean="0"/>
              <a:t>Апанович</a:t>
            </a:r>
            <a:r>
              <a:rPr lang="ru-RU" sz="3600" dirty="0" smtClean="0"/>
              <a:t> М.С.  и </a:t>
            </a:r>
            <a:r>
              <a:rPr lang="ru-RU" sz="3600" dirty="0"/>
              <a:t>к.ф.-м.н. ст</a:t>
            </a:r>
            <a:r>
              <a:rPr lang="ru-RU" sz="3600" dirty="0" smtClean="0"/>
              <a:t>. преподавателя </a:t>
            </a:r>
            <a:r>
              <a:rPr lang="ru-RU" sz="3600" dirty="0" err="1" smtClean="0"/>
              <a:t>Галушину</a:t>
            </a:r>
            <a:r>
              <a:rPr lang="ru-RU" sz="3600" dirty="0" smtClean="0"/>
              <a:t> Е.Н.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krasgmu.ru/sys/images/user/11005.jpg?rnd=15573338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05" y="3381004"/>
            <a:ext cx="1766496" cy="3279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44" y="0"/>
            <a:ext cx="2080618" cy="338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Список публикаций по теме доклада: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289451"/>
          </a:xfrm>
        </p:spPr>
        <p:txBody>
          <a:bodyPr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А.А., Галактионова М.Ю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здоровья детей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 : сборник методических указаний для обучающихся к практическим занятиям по специальности 31.05.02 Педиатрия (очная форма обучения) / сост. А. В.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Васильева, М. Ю.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Галактионова;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медицинский университет. - Красноярск :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 А.В.,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Абрамовских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Л.Н.,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 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аспекты укрепления здоровья детей и молодежи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// Наука и образование: опыт, проблемы, перспективы развития: Часть II. Наука: опыт, проблемы, перспективы развития: мат-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XIV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(19-21 апреля 2016 г.). - Красноярск, 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ун-т. - 2016. - С.309-312.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Галактионова М.Ю.,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Конуркина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Н.С.,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Маисеенко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Д.А.,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как приоритетное направление образовательной системы медицинского вуза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Тезисы международной конференции стран ВЕЦА «Формирование здорового образа жизни школьников в современных условиях». - Москва, НЦЗД. - 2016. - С.32.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Абрамовских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Л.Н., Бабенко А.В. 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в условиях модернизации экономики России: сохранение и укрепление здоровья детей и молодежи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// Сборник материалов Всероссийской научно – практической конференции «Сценарии развития социальной сферы в условиях новых вызовов»,. - Москва, Типография МГУ имени М.В. Ломоносова. - 2014. - С.320-323.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Рублева Т.Ю.,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Гачегов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социологического исследования по оценке уровня наркотизации среди студентов медицинского вуза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// МАТЕРИАЛЫ VIII РОССИЙСКОГО ФОРУМА С МЕЖДУНАРОДНЫМ УЧАСТИЕМ ЗДОРОВЬЕ ДЕТЕЙ: ПРОФИЛАКТИКА И ТЕРАПИЯ СОЦИАЛЬНО-ЗНАЧИМЫХ ЗАБОЛЕВАНИЙ. - Санкт-Петербург, Б/и. - 2014. - С.61-63.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Рублева Т.Ю.,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Галактионова М.Ю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социологического исследования по оценке уровня наркотизации студентов техникумов и вузов г. Красноярска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// Вестник Красноярского государственного аграрного университета. - 2013. - №11. - С.306-311.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Рублева Т.Ю.,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Галактионова М.Ю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социологического исследования по оценке уровня наркотизации среди учащихся техникумов и студентов вузов г. Красноярска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// Вестник Сибирского государственного аэрокосмического университета им. академика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М.Ф.Решетнева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- 2013. - №5. - С.269-277.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Трофимова Е.А., Рублева Т.Ю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студентов медицинского вуза к собственному здоровью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// Материалы Всероссийской научно-практической конференции «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Мониторирование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 здоровья, качества и образа жизни населения России. Влияние поведенческих факторов риска на здоровье населения».. - Москва, ММА им. Сеченова. - 2011. - С.76-77.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Трофимова Е.А., Рублева Т.Ю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медицинского вуза к собственному здоровью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// Сибирский медицинский журнал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- 2011. - Т.26. - №1. - С.84-85.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 А.В., Петрова Г.В.,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Гордиец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национальная безопасность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// Мат.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«Вопросы сохранения и развития здоровья населения республики Хакасия», в рамках Итоговой за 2008 г. науч.-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проблем Севера СО РАМН «Вопросы сохранения и развития здоровья населения Севера и Сибири» /Под ред. В.Т.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Манчука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- 2009. - С.1-2.</a:t>
            </a:r>
          </a:p>
          <a:p>
            <a:pPr marL="228600" indent="-228600">
              <a:buFont typeface="+mj-lt"/>
              <a:buAutoNum type="arabicPeriod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511256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Актуальность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ЗОЖ </a:t>
            </a:r>
            <a:r>
              <a:rPr lang="ru-RU" dirty="0"/>
              <a:t>— образ жизни человека, направленный на сохранение здоровья, профилактику болезней и укрепление человеческого организма в целом.</a:t>
            </a:r>
          </a:p>
          <a:p>
            <a:r>
              <a:rPr lang="ru-RU" dirty="0"/>
              <a:t>ЗОЖ </a:t>
            </a:r>
            <a:r>
              <a:rPr lang="ru-RU" dirty="0" smtClean="0"/>
              <a:t> особенно </a:t>
            </a:r>
            <a:r>
              <a:rPr lang="ru-RU" dirty="0"/>
              <a:t>актуален в последнее время, так как технологический прогресс, </a:t>
            </a:r>
            <a:r>
              <a:rPr lang="ru-RU" dirty="0" smtClean="0"/>
              <a:t>негативное воздействие окружающей среды, малоподвижность и воздействие пагубных привычек, губительно </a:t>
            </a:r>
            <a:r>
              <a:rPr lang="ru-RU" dirty="0"/>
              <a:t>влияют на </a:t>
            </a:r>
            <a:r>
              <a:rPr lang="ru-RU" dirty="0" smtClean="0"/>
              <a:t>население. 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704"/>
            <a:ext cx="2699792" cy="21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 smtClean="0"/>
          </a:p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2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nt.schools.by/ds7krugloe/banners/2019-01-14/35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4" y="0"/>
            <a:ext cx="9167614" cy="668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614" y="-193676"/>
            <a:ext cx="9167614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sp>
        <p:nvSpPr>
          <p:cNvPr id="5" name="AutoShape 5" descr="Конкурс детских плакатов против наркотиков (81 штук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332038"/>
              </p:ext>
            </p:extLst>
          </p:nvPr>
        </p:nvGraphicFramePr>
        <p:xfrm>
          <a:off x="3" y="1"/>
          <a:ext cx="9143996" cy="622479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79650"/>
                <a:gridCol w="789284"/>
                <a:gridCol w="789284"/>
                <a:gridCol w="789284"/>
                <a:gridCol w="789284"/>
                <a:gridCol w="789284"/>
                <a:gridCol w="789284"/>
                <a:gridCol w="862206"/>
                <a:gridCol w="766436"/>
              </a:tblGrid>
              <a:tr h="580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Обновлено 24.09.2018</a:t>
                      </a:r>
                      <a:endParaRPr lang="ru-RU" sz="2000" b="1" i="1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</a:tr>
              <a:tr h="508590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</a:rPr>
                        <a:t>ЗАБОЛЕВАЕМОСТЬ НАСЕЛЕНИЯ НАРКОМАНИЕЙ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(данные Минздрава России, расчет Росстата)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</a:tr>
              <a:tr h="329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2010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2011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2012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2013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2014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2015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2016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2017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/>
                </a:tc>
              </a:tr>
              <a:tr h="587273"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2000" b="0" u="none" strike="noStrike" dirty="0">
                          <a:effectLst/>
                        </a:rPr>
                        <a:t>Взято под диспансерное наблюдение больных с впервые в жизни установленным диагнозом в отчетном году</a:t>
                      </a:r>
                    </a:p>
                    <a:p>
                      <a:pPr algn="r" fontAlgn="b"/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</a:tr>
              <a:tr h="5800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u="none" strike="noStrike" dirty="0">
                          <a:effectLst/>
                        </a:rPr>
                        <a:t>всего, тыс. человек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6324" marR="7194" marT="71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24,9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21,9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19,8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18,1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21,2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20,6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16,3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16,4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</a:tr>
              <a:tr h="86584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u="none" strike="noStrike" dirty="0">
                          <a:effectLst/>
                        </a:rPr>
                        <a:t>на 100 000 человек населения </a:t>
                      </a:r>
                      <a:r>
                        <a:rPr lang="ru-RU" sz="2000" b="0" u="none" strike="noStrike" baseline="30000" dirty="0">
                          <a:effectLst/>
                        </a:rPr>
                        <a:t>*)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6324" marR="7194" marT="71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17,4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15,3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13,9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12,6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14,5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14,1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11,1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>
                          <a:effectLst/>
                        </a:rPr>
                        <a:t>11,2</a:t>
                      </a:r>
                      <a:endParaRPr lang="ru-RU" sz="20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</a:tr>
              <a:tr h="865845"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2000" b="0" u="none" strike="noStrike" dirty="0">
                          <a:effectLst/>
                        </a:rPr>
                        <a:t>Численность больных, состоящих на учете в лечебно-профилактических организациях на конец отчетного </a:t>
                      </a:r>
                      <a:r>
                        <a:rPr lang="ru-RU" sz="2000" b="0" u="none" strike="noStrike" dirty="0" smtClean="0">
                          <a:effectLst/>
                        </a:rPr>
                        <a:t>года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</a:tr>
              <a:tr h="5800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u="none" strike="noStrike" dirty="0">
                          <a:effectLst/>
                        </a:rPr>
                        <a:t>всего, тыс. человек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6324" marR="7194" marT="71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330,9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320,2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315,5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308,3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300,7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288,0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259,5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231,6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</a:tr>
              <a:tr h="86584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u="none" strike="noStrike" dirty="0">
                          <a:effectLst/>
                        </a:rPr>
                        <a:t>на 100 000 человек населения </a:t>
                      </a:r>
                      <a:r>
                        <a:rPr lang="ru-RU" sz="2000" b="0" u="none" strike="noStrike" baseline="30000" dirty="0">
                          <a:effectLst/>
                        </a:rPr>
                        <a:t>*)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86324" marR="7194" marT="719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231,6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223,8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220,1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214,6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205,6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196,5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176,8</a:t>
                      </a:r>
                      <a:endParaRPr lang="ru-RU" sz="1800" b="1" i="0" u="none" strike="noStrike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157,7</a:t>
                      </a:r>
                      <a:endParaRPr lang="ru-RU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194" marR="7194" marT="719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1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42" y="1391290"/>
            <a:ext cx="8229600" cy="4918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Оценить эффективность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проводимой  агитации здорового образа жизни среди студентов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КрасГМУ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СибЮИ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1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496855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Проанализировать официальные статистические данные по заболеваемости наркоманией населения РФ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Провести анкетирование студентов КрасГМУ и СибЮИ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Систематизировать </a:t>
            </a:r>
            <a:r>
              <a:rPr lang="ru-RU" dirty="0" smtClean="0"/>
              <a:t>данные полученные в ходе анкетирования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Провести </a:t>
            </a:r>
            <a:r>
              <a:rPr lang="ru-RU" dirty="0"/>
              <a:t>с</a:t>
            </a:r>
            <a:r>
              <a:rPr lang="ru-RU" dirty="0" smtClean="0"/>
              <a:t>равнительный анализ данных анкетирования </a:t>
            </a:r>
            <a:r>
              <a:rPr lang="ru-RU" dirty="0"/>
              <a:t>с</a:t>
            </a:r>
            <a:r>
              <a:rPr lang="ru-RU" dirty="0" smtClean="0"/>
              <a:t>тудентов КрасГМУ в 2008 и 2018 гг.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Провести сравнительный анализ данных анкетирования студентов КрасГМУ и СибЮИ в 2018г.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Сделать заключение по полученным данным.</a:t>
            </a:r>
            <a:endParaRPr lang="ru-RU" dirty="0"/>
          </a:p>
          <a:p>
            <a:endParaRPr lang="ru-RU" altLang="ru-RU" b="1" dirty="0">
              <a:solidFill>
                <a:srgbClr val="351A6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altLang="ru-RU" b="1" dirty="0">
              <a:solidFill>
                <a:srgbClr val="351A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4366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Материалы и методы </a:t>
            </a:r>
            <a:r>
              <a:rPr lang="ru-RU" sz="3600" dirty="0" smtClean="0">
                <a:solidFill>
                  <a:srgbClr val="FF0000"/>
                </a:solidFill>
              </a:rPr>
              <a:t>исследования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271877" y="1986127"/>
            <a:ext cx="4239028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 группа </a:t>
            </a:r>
          </a:p>
          <a:p>
            <a:pPr algn="ctr"/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altLang="ru-RU" b="1" dirty="0" smtClean="0">
                <a:solidFill>
                  <a:schemeClr val="tx1"/>
                </a:solidFill>
                <a:cs typeface="Times New Roman" pitchFamily="18" charset="0"/>
              </a:rPr>
              <a:t>n=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334</a:t>
            </a:r>
            <a:r>
              <a:rPr lang="en-US" altLang="ru-RU" b="1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– Студенты </a:t>
            </a:r>
            <a:r>
              <a:rPr lang="ru-RU" altLang="ru-RU" b="1" dirty="0" err="1">
                <a:solidFill>
                  <a:schemeClr val="tx1"/>
                </a:solidFill>
                <a:cs typeface="Times New Roman" pitchFamily="18" charset="0"/>
              </a:rPr>
              <a:t>КрасГМУ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 в 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2008г</a:t>
            </a:r>
            <a:endParaRPr lang="ru-RU" altLang="ru-RU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n=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661</a:t>
            </a:r>
            <a:r>
              <a:rPr lang="en-US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Студенты </a:t>
            </a:r>
            <a:r>
              <a:rPr lang="ru-RU" alt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КрасГМУ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в 2018г</a:t>
            </a:r>
            <a:endParaRPr lang="ru-RU" altLang="ru-RU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611562" y="2005437"/>
            <a:ext cx="442874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 группа 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n=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247</a:t>
            </a:r>
            <a:r>
              <a:rPr lang="en-US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Студенты </a:t>
            </a:r>
            <a:r>
              <a:rPr lang="ru-RU" alt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СибЮИ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 2018 г</a:t>
            </a:r>
            <a:endParaRPr lang="ru-RU" altLang="ru-RU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877" y="4552965"/>
            <a:ext cx="876842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Обработка данных с использованием статистической программы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PSPP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1.2.0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Встроенных функции программы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Excel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 пакета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2007.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процентного содержания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ответов.</a:t>
            </a:r>
          </a:p>
          <a:p>
            <a:pPr algn="ctr">
              <a:defRPr/>
            </a:pPr>
            <a:r>
              <a:rPr lang="ru-RU" sz="1600" b="1" dirty="0"/>
              <a:t>Для анкетирования 2018 года</a:t>
            </a:r>
            <a:r>
              <a:rPr lang="ru-RU" sz="1600" b="1" dirty="0" smtClean="0"/>
              <a:t> проверка </a:t>
            </a:r>
            <a:r>
              <a:rPr lang="ru-RU" sz="1600" b="1" dirty="0"/>
              <a:t>статистической значимости ответов между вузами методом </a:t>
            </a:r>
            <a:r>
              <a:rPr lang="ru-RU" sz="1600" b="1" dirty="0" smtClean="0"/>
              <a:t>медианным тестом, в </a:t>
            </a:r>
            <a:r>
              <a:rPr lang="ru-RU" sz="1600" b="1" dirty="0"/>
              <a:t>том числе с поправкой на множественное </a:t>
            </a:r>
            <a:r>
              <a:rPr lang="ru-RU" sz="1600" b="1" dirty="0" smtClean="0"/>
              <a:t>тестирование.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F7DA36-5E52-4CEA-AD0A-3146B89EDB04}"/>
              </a:ext>
            </a:extLst>
          </p:cNvPr>
          <p:cNvSpPr txBox="1"/>
          <p:nvPr/>
        </p:nvSpPr>
        <p:spPr>
          <a:xfrm>
            <a:off x="179512" y="1959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06EBA1-7EC6-45B1-915E-D254CC042DA4}"/>
              </a:ext>
            </a:extLst>
          </p:cNvPr>
          <p:cNvSpPr txBox="1"/>
          <p:nvPr/>
        </p:nvSpPr>
        <p:spPr>
          <a:xfrm>
            <a:off x="271877" y="3645024"/>
            <a:ext cx="876842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единой электронной базы данных с использованием программы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877" y="1146710"/>
            <a:ext cx="87684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0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Применена анонимная анкета-опросник состоящая из 43 вопросов для учащихся вузов и техникумов (разработана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ФСКН РФ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21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163238"/>
              </p:ext>
            </p:extLst>
          </p:nvPr>
        </p:nvGraphicFramePr>
        <p:xfrm>
          <a:off x="5543600" y="485427"/>
          <a:ext cx="3600400" cy="406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773163"/>
              </p:ext>
            </p:extLst>
          </p:nvPr>
        </p:nvGraphicFramePr>
        <p:xfrm>
          <a:off x="-24589" y="485427"/>
          <a:ext cx="916712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2376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вопрос. Распределение по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077572"/>
              </p:ext>
            </p:extLst>
          </p:nvPr>
        </p:nvGraphicFramePr>
        <p:xfrm>
          <a:off x="-10641" y="3717032"/>
          <a:ext cx="3503096" cy="386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174495"/>
              </p:ext>
            </p:extLst>
          </p:nvPr>
        </p:nvGraphicFramePr>
        <p:xfrm>
          <a:off x="5148064" y="-171400"/>
          <a:ext cx="42119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665899"/>
              </p:ext>
            </p:extLst>
          </p:nvPr>
        </p:nvGraphicFramePr>
        <p:xfrm>
          <a:off x="-13387" y="-34443"/>
          <a:ext cx="449999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95736" y="18331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вопрос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Осведомленность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5445224"/>
            <a:ext cx="237626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P=0,484(P&lt;0,02)</a:t>
            </a:r>
            <a:endParaRPr lang="ru-RU" dirty="0"/>
          </a:p>
          <a:p>
            <a:r>
              <a:rPr lang="en-GB" dirty="0" smtClean="0"/>
              <a:t>P</a:t>
            </a:r>
            <a:r>
              <a:rPr lang="ru-RU" dirty="0" smtClean="0"/>
              <a:t>m=0,102 </a:t>
            </a:r>
            <a:r>
              <a:rPr lang="ru-RU" dirty="0"/>
              <a:t>(</a:t>
            </a:r>
            <a:r>
              <a:rPr lang="ru-RU" dirty="0" err="1" smtClean="0"/>
              <a:t>Pm</a:t>
            </a:r>
            <a:r>
              <a:rPr lang="ru-RU" dirty="0" smtClean="0"/>
              <a:t>&lt;0,01)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4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890902"/>
              </p:ext>
            </p:extLst>
          </p:nvPr>
        </p:nvGraphicFramePr>
        <p:xfrm>
          <a:off x="4572000" y="764704"/>
          <a:ext cx="4572000" cy="682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626" y="-15999"/>
            <a:ext cx="9112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вопрос. Способ получения информации 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ЗОЖ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0215830"/>
              </p:ext>
            </p:extLst>
          </p:nvPr>
        </p:nvGraphicFramePr>
        <p:xfrm>
          <a:off x="-1" y="3429000"/>
          <a:ext cx="458781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30750834"/>
              </p:ext>
            </p:extLst>
          </p:nvPr>
        </p:nvGraphicFramePr>
        <p:xfrm>
          <a:off x="31626" y="836712"/>
          <a:ext cx="43243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27748524"/>
              </p:ext>
            </p:extLst>
          </p:nvPr>
        </p:nvGraphicFramePr>
        <p:xfrm>
          <a:off x="4622365" y="1124744"/>
          <a:ext cx="43243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94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1117</Words>
  <Application>Microsoft Office PowerPoint</Application>
  <PresentationFormat>Экран (4:3)</PresentationFormat>
  <Paragraphs>263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ФГБОУ ВО «Красноярский государственный медицинский университет им. проф. В.Ф. Войно-Ясенецкого» Минздрава России Кафедра поликлинической педиатрии и пропедевтики детских болезней с курсом ПО Сибирский юридический институт министерства внутренних дел РФ Кафедра криминалистики  </vt:lpstr>
      <vt:lpstr>Актуальность </vt:lpstr>
      <vt:lpstr>Презентация PowerPoint</vt:lpstr>
      <vt:lpstr>Цель:</vt:lpstr>
      <vt:lpstr>Задачи:</vt:lpstr>
      <vt:lpstr>Материалы и методы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Благодарности:</vt:lpstr>
      <vt:lpstr>Список публикаций по теме доклада: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AVN</cp:lastModifiedBy>
  <cp:revision>353</cp:revision>
  <dcterms:created xsi:type="dcterms:W3CDTF">2019-04-23T13:25:08Z</dcterms:created>
  <dcterms:modified xsi:type="dcterms:W3CDTF">2019-05-13T13:53:29Z</dcterms:modified>
</cp:coreProperties>
</file>