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74" r:id="rId3"/>
    <p:sldId id="257" r:id="rId4"/>
    <p:sldId id="258" r:id="rId5"/>
    <p:sldId id="266" r:id="rId6"/>
    <p:sldId id="259" r:id="rId7"/>
    <p:sldId id="260" r:id="rId8"/>
    <p:sldId id="261" r:id="rId9"/>
    <p:sldId id="267" r:id="rId10"/>
    <p:sldId id="263" r:id="rId11"/>
    <p:sldId id="268" r:id="rId12"/>
    <p:sldId id="265" r:id="rId13"/>
    <p:sldId id="275" r:id="rId14"/>
    <p:sldId id="269" r:id="rId15"/>
    <p:sldId id="270" r:id="rId16"/>
    <p:sldId id="276" r:id="rId17"/>
    <p:sldId id="271" r:id="rId18"/>
    <p:sldId id="272" r:id="rId19"/>
    <p:sldId id="273"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5A79B8-5EFC-4E2D-BF7D-9B83B6B7F3E5}" v="48" dt="2020-05-10T05:29:09.744"/>
    <p1510:client id="{715D773A-60B5-47FD-8B2F-39AEEAB3A602}" v="506" dt="2020-05-10T05:19:19.6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p:scale>
          <a:sx n="75" d="100"/>
          <a:sy n="75" d="100"/>
        </p:scale>
        <p:origin x="-84" y="-5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5/20/2020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5/20/2020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5/20/2020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5/20/2020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5/20/2020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8858" y="2481788"/>
            <a:ext cx="9068586" cy="2590800"/>
          </a:xfrm>
        </p:spPr>
        <p:txBody>
          <a:bodyPr/>
          <a:lstStyle/>
          <a:p>
            <a:r>
              <a:rPr lang="en-US" sz="6000" dirty="0" err="1">
                <a:ea typeface="+mj-lt"/>
                <a:cs typeface="+mj-lt"/>
              </a:rPr>
              <a:t>Нарушение</a:t>
            </a:r>
            <a:r>
              <a:rPr lang="en-US" sz="6000" dirty="0">
                <a:ea typeface="+mj-lt"/>
                <a:cs typeface="+mj-lt"/>
              </a:rPr>
              <a:t> </a:t>
            </a:r>
            <a:r>
              <a:rPr lang="en-US" sz="6000" dirty="0" err="1">
                <a:ea typeface="+mj-lt"/>
                <a:cs typeface="+mj-lt"/>
              </a:rPr>
              <a:t>сна</a:t>
            </a:r>
            <a:r>
              <a:rPr lang="en-US" sz="6000" dirty="0">
                <a:ea typeface="+mj-lt"/>
                <a:cs typeface="+mj-lt"/>
              </a:rPr>
              <a:t> у </a:t>
            </a:r>
            <a:r>
              <a:rPr lang="en-US" sz="6000" dirty="0" err="1">
                <a:ea typeface="+mj-lt"/>
                <a:cs typeface="+mj-lt"/>
              </a:rPr>
              <a:t>лиц</a:t>
            </a:r>
            <a:r>
              <a:rPr lang="en-US" sz="6000" dirty="0">
                <a:ea typeface="+mj-lt"/>
                <a:cs typeface="+mj-lt"/>
              </a:rPr>
              <a:t> </a:t>
            </a:r>
            <a:r>
              <a:rPr lang="en-US" sz="6000" dirty="0" err="1">
                <a:ea typeface="+mj-lt"/>
                <a:cs typeface="+mj-lt"/>
              </a:rPr>
              <a:t>пожилого</a:t>
            </a:r>
            <a:r>
              <a:rPr lang="en-US" sz="6000" dirty="0">
                <a:ea typeface="+mj-lt"/>
                <a:cs typeface="+mj-lt"/>
              </a:rPr>
              <a:t> и </a:t>
            </a:r>
            <a:r>
              <a:rPr lang="en-US" sz="6000" dirty="0" err="1">
                <a:ea typeface="+mj-lt"/>
                <a:cs typeface="+mj-lt"/>
              </a:rPr>
              <a:t>старческого</a:t>
            </a:r>
            <a:r>
              <a:rPr lang="en-US" sz="6000" dirty="0">
                <a:ea typeface="+mj-lt"/>
                <a:cs typeface="+mj-lt"/>
              </a:rPr>
              <a:t> </a:t>
            </a:r>
            <a:r>
              <a:rPr lang="en-US" sz="6000" dirty="0" err="1">
                <a:ea typeface="+mj-lt"/>
                <a:cs typeface="+mj-lt"/>
              </a:rPr>
              <a:t>возраста</a:t>
            </a:r>
            <a:r>
              <a:rPr lang="en-US" sz="6000" dirty="0">
                <a:ea typeface="+mj-lt"/>
                <a:cs typeface="+mj-lt"/>
              </a:rPr>
              <a:t> </a:t>
            </a:r>
            <a:r>
              <a:rPr lang="en-US" sz="6000" dirty="0"/>
              <a:t> </a:t>
            </a:r>
            <a:endParaRPr lang="ru-RU" sz="6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719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D04789F1-5F3B-4DEE-BEAA-E70D1E0886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D93C3E38-DF85-49B0-BDB8-38728B091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11722608" cy="6382512"/>
          </a:xfrm>
          <a:prstGeom prst="rect">
            <a:avLst/>
          </a:prstGeom>
          <a:solidFill>
            <a:srgbClr val="5F5041"/>
          </a:solidFill>
          <a:ln w="6350" cap="flat" cmpd="sng" algn="ctr">
            <a:noFill/>
            <a:prstDash val="solid"/>
          </a:ln>
          <a:effectLst>
            <a:softEdge rad="0"/>
          </a:effectLst>
        </p:spPr>
      </p:sp>
      <p:pic>
        <p:nvPicPr>
          <p:cNvPr id="4" name="Рисунок 4" descr="Изображение выглядит как человек, фотография, внутренний, в позе&#10;&#10;Описание создано с очень высокой степенью достоверности">
            <a:extLst>
              <a:ext uri="{FF2B5EF4-FFF2-40B4-BE49-F238E27FC236}">
                <a16:creationId xmlns:a16="http://schemas.microsoft.com/office/drawing/2014/main" xmlns="" id="{76AFE436-87D1-4463-8CCC-D2F52E251877}"/>
              </a:ext>
            </a:extLst>
          </p:cNvPr>
          <p:cNvPicPr>
            <a:picLocks noChangeAspect="1"/>
          </p:cNvPicPr>
          <p:nvPr/>
        </p:nvPicPr>
        <p:blipFill rotWithShape="1">
          <a:blip r:embed="rId2">
            <a:duotone>
              <a:prstClr val="black"/>
              <a:schemeClr val="tx2">
                <a:tint val="45000"/>
                <a:satMod val="400000"/>
              </a:schemeClr>
            </a:duotone>
            <a:alphaModFix amt="25000"/>
          </a:blip>
          <a:srcRect b="15094"/>
          <a:stretch/>
        </p:blipFill>
        <p:spPr>
          <a:xfrm>
            <a:off x="20" y="10"/>
            <a:ext cx="12191980" cy="6857990"/>
          </a:xfrm>
          <a:prstGeom prst="rect">
            <a:avLst/>
          </a:prstGeom>
        </p:spPr>
      </p:pic>
      <p:sp>
        <p:nvSpPr>
          <p:cNvPr id="2" name="Заголовок 1">
            <a:extLst>
              <a:ext uri="{FF2B5EF4-FFF2-40B4-BE49-F238E27FC236}">
                <a16:creationId xmlns:a16="http://schemas.microsoft.com/office/drawing/2014/main" xmlns="" id="{4EF9B7D6-8C43-45C9-A708-D700FB6B352B}"/>
              </a:ext>
            </a:extLst>
          </p:cNvPr>
          <p:cNvSpPr>
            <a:spLocks noGrp="1"/>
          </p:cNvSpPr>
          <p:nvPr>
            <p:ph type="title"/>
          </p:nvPr>
        </p:nvSpPr>
        <p:spPr>
          <a:xfrm>
            <a:off x="1066800" y="642594"/>
            <a:ext cx="10058400" cy="1371600"/>
          </a:xfrm>
        </p:spPr>
        <p:txBody>
          <a:bodyPr>
            <a:normAutofit/>
          </a:bodyPr>
          <a:lstStyle/>
          <a:p>
            <a:endParaRPr lang="ru-RU"/>
          </a:p>
        </p:txBody>
      </p:sp>
      <p:sp>
        <p:nvSpPr>
          <p:cNvPr id="3" name="Объект 2">
            <a:extLst>
              <a:ext uri="{FF2B5EF4-FFF2-40B4-BE49-F238E27FC236}">
                <a16:creationId xmlns:a16="http://schemas.microsoft.com/office/drawing/2014/main" xmlns="" id="{BA9D64B3-4423-44A1-9D1A-4871902E8451}"/>
              </a:ext>
            </a:extLst>
          </p:cNvPr>
          <p:cNvSpPr>
            <a:spLocks noGrp="1"/>
          </p:cNvSpPr>
          <p:nvPr>
            <p:ph idx="1"/>
          </p:nvPr>
        </p:nvSpPr>
        <p:spPr>
          <a:xfrm>
            <a:off x="1129430" y="2823367"/>
            <a:ext cx="10058400" cy="3931920"/>
          </a:xfrm>
        </p:spPr>
        <p:txBody>
          <a:bodyPr vert="horz" lIns="91440" tIns="45720" rIns="91440" bIns="45720" rtlCol="0" anchor="t">
            <a:normAutofit/>
          </a:bodyPr>
          <a:lstStyle/>
          <a:p>
            <a:pPr marL="0" indent="0" algn="ctr">
              <a:buNone/>
            </a:pPr>
            <a:r>
              <a:rPr lang="ru-RU" dirty="0">
                <a:ea typeface="+mn-lt"/>
                <a:cs typeface="+mn-lt"/>
              </a:rPr>
              <a:t>Для улучшения сна необходимо выяснить причину бессонницы и уточнить</a:t>
            </a:r>
            <a:endParaRPr lang="ru-RU"/>
          </a:p>
          <a:p>
            <a:pPr marL="0" indent="0" algn="ctr">
              <a:buNone/>
            </a:pPr>
            <a:r>
              <a:rPr lang="ru-RU" dirty="0">
                <a:ea typeface="+mn-lt"/>
                <a:cs typeface="+mn-lt"/>
              </a:rPr>
              <a:t>время засыпания, продолжительность сна, причины пробуждения, наличие</a:t>
            </a:r>
            <a:endParaRPr lang="ru-RU"/>
          </a:p>
          <a:p>
            <a:pPr marL="0" indent="0" algn="ctr">
              <a:buNone/>
            </a:pPr>
            <a:r>
              <a:rPr lang="ru-RU" dirty="0">
                <a:ea typeface="+mn-lt"/>
                <a:cs typeface="+mn-lt"/>
              </a:rPr>
              <a:t>и характер сновидений, оценка качества сна и качества пробуждения.     </a:t>
            </a:r>
            <a:endParaRPr lang="ru-RU"/>
          </a:p>
          <a:p>
            <a:pPr algn="ctr"/>
            <a:endParaRPr lang="ru-RU" dirty="0"/>
          </a:p>
        </p:txBody>
      </p:sp>
    </p:spTree>
    <p:extLst>
      <p:ext uri="{BB962C8B-B14F-4D97-AF65-F5344CB8AC3E}">
        <p14:creationId xmlns:p14="http://schemas.microsoft.com/office/powerpoint/2010/main" val="239962260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9EB0EF6-6B65-45FD-98D8-8A0B18B2130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BDA4602E-5519-4FCE-A5B4-0EC34A185AB1}"/>
              </a:ext>
            </a:extLst>
          </p:cNvPr>
          <p:cNvSpPr>
            <a:spLocks noGrp="1"/>
          </p:cNvSpPr>
          <p:nvPr>
            <p:ph idx="1"/>
          </p:nvPr>
        </p:nvSpPr>
        <p:spPr/>
        <p:txBody>
          <a:bodyPr vert="horz" lIns="91440" tIns="45720" rIns="91440" bIns="45720" rtlCol="0" anchor="t">
            <a:normAutofit/>
          </a:bodyPr>
          <a:lstStyle/>
          <a:p>
            <a:pPr marL="0" indent="0">
              <a:buNone/>
            </a:pPr>
            <a:r>
              <a:rPr lang="ru-RU">
                <a:ea typeface="+mn-lt"/>
                <a:cs typeface="+mn-lt"/>
              </a:rPr>
              <a:t>Порой бывает очень сложно оценивать и лечить тех пациентов, которые длительное время принимают снотворные препараты - их побочные эффекты порой неотличимы от симптомов бессонницы.</a:t>
            </a:r>
            <a:endParaRPr lang="ru-RU"/>
          </a:p>
          <a:p>
            <a:pPr marL="0" indent="0">
              <a:buNone/>
            </a:pPr>
            <a:r>
              <a:rPr lang="ru-RU">
                <a:ea typeface="+mn-lt"/>
                <a:cs typeface="+mn-lt"/>
              </a:rPr>
              <a:t>При сборе анамнеза необходимо обратить внимание на хронические заболевания, проявления которых могут привести к бессоннице. К ним относятся: остеоартроз, ночная диспепсия, ночное обострение хронических обструктивных легочных заболеваний, сердечная астма, никтурия (вследствие неправильного назначения мочегонных препаратов, недержания мочи или воспалительных процессов), заболевания щитовидной железы или ночные головные боли. Многие пациенты, страдающие депрессией, жалуются на невозможность поддержания сна или раннее вставание.</a:t>
            </a:r>
            <a:endParaRPr lang="ru-RU"/>
          </a:p>
          <a:p>
            <a:endParaRPr lang="ru-RU" dirty="0"/>
          </a:p>
        </p:txBody>
      </p:sp>
    </p:spTree>
    <p:extLst>
      <p:ext uri="{BB962C8B-B14F-4D97-AF65-F5344CB8AC3E}">
        <p14:creationId xmlns:p14="http://schemas.microsoft.com/office/powerpoint/2010/main" val="3459001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A1F521-8BDB-4B3F-B9A4-4A57C23945A2}"/>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47DB412D-D196-4E06-95B6-664CCBAD16C1}"/>
              </a:ext>
            </a:extLst>
          </p:cNvPr>
          <p:cNvSpPr>
            <a:spLocks noGrp="1"/>
          </p:cNvSpPr>
          <p:nvPr>
            <p:ph idx="1"/>
          </p:nvPr>
        </p:nvSpPr>
        <p:spPr/>
        <p:txBody>
          <a:bodyPr vert="horz" lIns="91440" tIns="45720" rIns="91440" bIns="45720" rtlCol="0" anchor="t">
            <a:normAutofit/>
          </a:bodyPr>
          <a:lstStyle/>
          <a:p>
            <a:pPr marL="0" indent="0" algn="ctr">
              <a:buNone/>
            </a:pPr>
            <a:r>
              <a:rPr lang="ru-RU">
                <a:ea typeface="+mn-lt"/>
                <a:cs typeface="+mn-lt"/>
              </a:rPr>
              <a:t>Одной из причин нарушения сна у пожилых людей из-за частого просыпания является синдром ночного апноэ, характеризующийся полным или частичным прекращением дыхания в течение более 10 секунд вследствие обструкции верхних дыхательных путей (за счет смыкания нижней части мягкого неба, задней части языка и задней стенки глотки). Синдром ночного апноэ является одной из ведущих причин внезапной смерти ночью.</a:t>
            </a:r>
            <a:endParaRPr lang="ru-RU"/>
          </a:p>
        </p:txBody>
      </p:sp>
    </p:spTree>
    <p:extLst>
      <p:ext uri="{BB962C8B-B14F-4D97-AF65-F5344CB8AC3E}">
        <p14:creationId xmlns:p14="http://schemas.microsoft.com/office/powerpoint/2010/main" val="3703924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B4E3C025-1190-490D-A7E8-FBB16A2CAA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73106E57-42AD-4803-8DA8-AA87F53BC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2730" y="311577"/>
            <a:ext cx="8531352" cy="638251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5" name="Rectangle 14">
            <a:extLst>
              <a:ext uri="{FF2B5EF4-FFF2-40B4-BE49-F238E27FC236}">
                <a16:creationId xmlns:a16="http://schemas.microsoft.com/office/drawing/2014/main" xmlns="" id="{A668FB66-7DA2-4943-B38E-6DE102F091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xmlns="" id="{9B4720B5-D365-4C56-BB00-115F15213F94}"/>
              </a:ext>
            </a:extLst>
          </p:cNvPr>
          <p:cNvSpPr>
            <a:spLocks noGrp="1"/>
          </p:cNvSpPr>
          <p:nvPr>
            <p:ph type="title"/>
          </p:nvPr>
        </p:nvSpPr>
        <p:spPr>
          <a:xfrm>
            <a:off x="9387189" y="612843"/>
            <a:ext cx="2247091" cy="1499738"/>
          </a:xfrm>
        </p:spPr>
        <p:txBody>
          <a:bodyPr anchor="b">
            <a:normAutofit/>
          </a:bodyPr>
          <a:lstStyle/>
          <a:p>
            <a:endParaRPr lang="ru-RU" sz="2800">
              <a:solidFill>
                <a:srgbClr val="FFFFFF"/>
              </a:solidFill>
            </a:endParaRPr>
          </a:p>
        </p:txBody>
      </p:sp>
      <p:pic>
        <p:nvPicPr>
          <p:cNvPr id="4" name="Рисунок 4" descr="Изображение выглядит как человек, мужчина, вода, держит&#10;&#10;Описание создано с очень высокой степенью достоверности">
            <a:extLst>
              <a:ext uri="{FF2B5EF4-FFF2-40B4-BE49-F238E27FC236}">
                <a16:creationId xmlns:a16="http://schemas.microsoft.com/office/drawing/2014/main" xmlns="" id="{18C2A12D-1C2A-47D2-9ECE-B81440F775B4}"/>
              </a:ext>
            </a:extLst>
          </p:cNvPr>
          <p:cNvPicPr>
            <a:picLocks noChangeAspect="1"/>
          </p:cNvPicPr>
          <p:nvPr/>
        </p:nvPicPr>
        <p:blipFill rotWithShape="1">
          <a:blip r:embed="rId2"/>
          <a:srcRect r="8760"/>
          <a:stretch/>
        </p:blipFill>
        <p:spPr>
          <a:xfrm>
            <a:off x="487321" y="476169"/>
            <a:ext cx="8202168" cy="6053328"/>
          </a:xfrm>
          <a:prstGeom prst="rect">
            <a:avLst/>
          </a:prstGeom>
        </p:spPr>
      </p:pic>
      <p:sp>
        <p:nvSpPr>
          <p:cNvPr id="8" name="Content Placeholder 7">
            <a:extLst>
              <a:ext uri="{FF2B5EF4-FFF2-40B4-BE49-F238E27FC236}">
                <a16:creationId xmlns:a16="http://schemas.microsoft.com/office/drawing/2014/main" xmlns="" id="{6F74BA87-03BD-4C07-B1B1-DEB17F58E297}"/>
              </a:ext>
            </a:extLst>
          </p:cNvPr>
          <p:cNvSpPr>
            <a:spLocks noGrp="1"/>
          </p:cNvSpPr>
          <p:nvPr>
            <p:ph idx="1"/>
          </p:nvPr>
        </p:nvSpPr>
        <p:spPr>
          <a:xfrm>
            <a:off x="9387190" y="2149813"/>
            <a:ext cx="2247090" cy="4046706"/>
          </a:xfrm>
        </p:spPr>
        <p:txBody>
          <a:bodyPr>
            <a:normAutofit/>
          </a:bodyPr>
          <a:lstStyle/>
          <a:p>
            <a:endParaRPr lang="en-US" sz="1400">
              <a:solidFill>
                <a:srgbClr val="FFFFFF"/>
              </a:solidFill>
            </a:endParaRPr>
          </a:p>
        </p:txBody>
      </p:sp>
    </p:spTree>
    <p:extLst>
      <p:ext uri="{BB962C8B-B14F-4D97-AF65-F5344CB8AC3E}">
        <p14:creationId xmlns:p14="http://schemas.microsoft.com/office/powerpoint/2010/main" val="4243969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04E76EA-DF93-4AAB-BDA0-C9E5BAC669E9}"/>
              </a:ext>
            </a:extLst>
          </p:cNvPr>
          <p:cNvSpPr>
            <a:spLocks noGrp="1"/>
          </p:cNvSpPr>
          <p:nvPr>
            <p:ph type="title"/>
          </p:nvPr>
        </p:nvSpPr>
        <p:spPr>
          <a:xfrm>
            <a:off x="1066800" y="642594"/>
            <a:ext cx="10058400" cy="1371600"/>
          </a:xfrm>
        </p:spPr>
        <p:txBody>
          <a:bodyPr>
            <a:normAutofit/>
          </a:bodyPr>
          <a:lstStyle/>
          <a:p>
            <a:endParaRPr lang="ru-RU"/>
          </a:p>
        </p:txBody>
      </p:sp>
      <p:sp>
        <p:nvSpPr>
          <p:cNvPr id="3" name="Объект 2">
            <a:extLst>
              <a:ext uri="{FF2B5EF4-FFF2-40B4-BE49-F238E27FC236}">
                <a16:creationId xmlns:a16="http://schemas.microsoft.com/office/drawing/2014/main" xmlns="" id="{E49F56A3-A802-4E79-AC62-945AB9FF310C}"/>
              </a:ext>
            </a:extLst>
          </p:cNvPr>
          <p:cNvSpPr>
            <a:spLocks noGrp="1"/>
          </p:cNvSpPr>
          <p:nvPr>
            <p:ph idx="1"/>
          </p:nvPr>
        </p:nvSpPr>
        <p:spPr>
          <a:xfrm>
            <a:off x="1066800" y="2103120"/>
            <a:ext cx="6485467" cy="3931920"/>
          </a:xfrm>
        </p:spPr>
        <p:txBody>
          <a:bodyPr vert="horz" lIns="91440" tIns="45720" rIns="91440" bIns="45720" rtlCol="0">
            <a:normAutofit/>
          </a:bodyPr>
          <a:lstStyle/>
          <a:p>
            <a:pPr marL="0" indent="0">
              <a:buNone/>
            </a:pPr>
            <a:r>
              <a:rPr lang="ru-RU" b="1"/>
              <a:t>Синдром беспокойных ног</a:t>
            </a:r>
            <a:endParaRPr lang="ru-RU"/>
          </a:p>
          <a:p>
            <a:pPr marL="0" indent="0">
              <a:buNone/>
            </a:pPr>
            <a:r>
              <a:rPr lang="ru-RU">
                <a:ea typeface="+mn-lt"/>
                <a:cs typeface="+mn-lt"/>
              </a:rPr>
              <a:t>Возникает ночью и описывается, как ощущение бега по какой-либо поверхности. Симптомы нарушения сна у пожилых людей уменьшаются при непосредственном движении ног и возвращаются при их стационарном положении. Этот синдром необходимо дифференцировать от судорог, при которых пациент просыпается от боли в икрах и мышечного спазма, а не от ощущения движения.</a:t>
            </a:r>
            <a:endParaRPr lang="ru-RU"/>
          </a:p>
          <a:p>
            <a:endParaRPr lang="ru-RU" dirty="0"/>
          </a:p>
        </p:txBody>
      </p:sp>
    </p:spTree>
    <p:extLst>
      <p:ext uri="{BB962C8B-B14F-4D97-AF65-F5344CB8AC3E}">
        <p14:creationId xmlns:p14="http://schemas.microsoft.com/office/powerpoint/2010/main" val="359060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B7A4F02-11AE-45D0-8783-868A7AD8DB4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BEF90F59-2A1A-4971-8A36-3E392CA3F9BE}"/>
              </a:ext>
            </a:extLst>
          </p:cNvPr>
          <p:cNvSpPr>
            <a:spLocks noGrp="1"/>
          </p:cNvSpPr>
          <p:nvPr>
            <p:ph idx="1"/>
          </p:nvPr>
        </p:nvSpPr>
        <p:spPr/>
        <p:txBody>
          <a:bodyPr vert="horz" lIns="91440" tIns="45720" rIns="91440" bIns="45720" rtlCol="0" anchor="t">
            <a:normAutofit/>
          </a:bodyPr>
          <a:lstStyle/>
          <a:p>
            <a:pPr marL="0" indent="0" algn="ctr">
              <a:buNone/>
            </a:pPr>
            <a:r>
              <a:rPr lang="ru-RU" b="1"/>
              <a:t>Синдром периодического движения конечностями</a:t>
            </a:r>
            <a:endParaRPr lang="ru-RU"/>
          </a:p>
          <a:p>
            <a:pPr marL="0" indent="0">
              <a:buNone/>
            </a:pPr>
            <a:r>
              <a:rPr lang="ru-RU">
                <a:ea typeface="+mn-lt"/>
                <a:cs typeface="+mn-lt"/>
              </a:rPr>
              <a:t>Это нарушения сна у пожилых людей встречается у 45% пациентов старше 65 лет. Происходит ночью и характеризуется быстрым одно- или двусторонним сгибанием большого пальца стопы и частичным сгибанием колена и бедра. Движения продолжаются 2-4 секунды и часто повторяются (иногда через 20-40 секунд). В основе лежит возрастное нарушение обмена нейромедиаторов в дофаминовых рецепторах.</a:t>
            </a:r>
            <a:endParaRPr lang="ru-RU"/>
          </a:p>
          <a:p>
            <a:endParaRPr lang="ru-RU" dirty="0"/>
          </a:p>
        </p:txBody>
      </p:sp>
    </p:spTree>
    <p:extLst>
      <p:ext uri="{BB962C8B-B14F-4D97-AF65-F5344CB8AC3E}">
        <p14:creationId xmlns:p14="http://schemas.microsoft.com/office/powerpoint/2010/main" val="228895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0E9B969E-CD96-4162-BA90-449BBDA95E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23162"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6B6401A4-FEE5-4976-857C-1FD0CDB2E2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23162" y="0"/>
            <a:ext cx="816874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человек, внутренний, укладывает, кровать&#10;&#10;Описание создано с очень высокой степенью достоверности">
            <a:extLst>
              <a:ext uri="{FF2B5EF4-FFF2-40B4-BE49-F238E27FC236}">
                <a16:creationId xmlns:a16="http://schemas.microsoft.com/office/drawing/2014/main" xmlns="" id="{90781156-2309-44CF-9DE4-590817F37C98}"/>
              </a:ext>
            </a:extLst>
          </p:cNvPr>
          <p:cNvPicPr>
            <a:picLocks noChangeAspect="1"/>
          </p:cNvPicPr>
          <p:nvPr/>
        </p:nvPicPr>
        <p:blipFill>
          <a:blip r:embed="rId2"/>
          <a:stretch>
            <a:fillRect/>
          </a:stretch>
        </p:blipFill>
        <p:spPr>
          <a:xfrm>
            <a:off x="4333470" y="787248"/>
            <a:ext cx="7642071" cy="5425353"/>
          </a:xfrm>
          <a:prstGeom prst="rect">
            <a:avLst/>
          </a:prstGeom>
        </p:spPr>
      </p:pic>
      <p:sp>
        <p:nvSpPr>
          <p:cNvPr id="15" name="Rectangle 14">
            <a:extLst>
              <a:ext uri="{FF2B5EF4-FFF2-40B4-BE49-F238E27FC236}">
                <a16:creationId xmlns:a16="http://schemas.microsoft.com/office/drawing/2014/main" xmlns="" id="{047AF1DF-6993-45FB-92A5-C36B1A680F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25029" cy="6858000"/>
          </a:xfrm>
          <a:prstGeom prst="rect">
            <a:avLst/>
          </a:prstGeom>
          <a:blipFill dpi="0" rotWithShape="1">
            <a:blip r:embed="rId3">
              <a:alphaModFix amt="6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xmlns="" id="{6B2F8382-A06C-4F8D-BCD7-2F98F15F1824}"/>
              </a:ext>
            </a:extLst>
          </p:cNvPr>
          <p:cNvSpPr>
            <a:spLocks noGrp="1"/>
          </p:cNvSpPr>
          <p:nvPr>
            <p:ph type="title"/>
          </p:nvPr>
        </p:nvSpPr>
        <p:spPr>
          <a:xfrm>
            <a:off x="643433" y="643464"/>
            <a:ext cx="2888344" cy="1428737"/>
          </a:xfrm>
        </p:spPr>
        <p:txBody>
          <a:bodyPr>
            <a:normAutofit/>
          </a:bodyPr>
          <a:lstStyle/>
          <a:p>
            <a:endParaRPr lang="ru-RU" sz="3200">
              <a:solidFill>
                <a:srgbClr val="FFFFFF"/>
              </a:solidFill>
            </a:endParaRPr>
          </a:p>
        </p:txBody>
      </p:sp>
      <p:sp>
        <p:nvSpPr>
          <p:cNvPr id="8" name="Content Placeholder 7">
            <a:extLst>
              <a:ext uri="{FF2B5EF4-FFF2-40B4-BE49-F238E27FC236}">
                <a16:creationId xmlns:a16="http://schemas.microsoft.com/office/drawing/2014/main" xmlns="" id="{3A6373BF-949B-4210-A067-089CD8619097}"/>
              </a:ext>
            </a:extLst>
          </p:cNvPr>
          <p:cNvSpPr>
            <a:spLocks noGrp="1"/>
          </p:cNvSpPr>
          <p:nvPr>
            <p:ph idx="1"/>
          </p:nvPr>
        </p:nvSpPr>
        <p:spPr>
          <a:xfrm>
            <a:off x="643337" y="2184036"/>
            <a:ext cx="2888439" cy="3869634"/>
          </a:xfrm>
        </p:spPr>
        <p:txBody>
          <a:bodyPr>
            <a:normAutofit/>
          </a:bodyPr>
          <a:lstStyle/>
          <a:p>
            <a:endParaRPr lang="en-US" sz="1600">
              <a:solidFill>
                <a:srgbClr val="FFFFFF"/>
              </a:solidFill>
            </a:endParaRPr>
          </a:p>
        </p:txBody>
      </p:sp>
    </p:spTree>
    <p:extLst>
      <p:ext uri="{BB962C8B-B14F-4D97-AF65-F5344CB8AC3E}">
        <p14:creationId xmlns:p14="http://schemas.microsoft.com/office/powerpoint/2010/main" val="759192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7770D92-EA46-48E8-862C-7AD15CB337C2}"/>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EF3B8B8D-D97D-46E3-A08C-4CD45D09B5BA}"/>
              </a:ext>
            </a:extLst>
          </p:cNvPr>
          <p:cNvSpPr>
            <a:spLocks noGrp="1"/>
          </p:cNvSpPr>
          <p:nvPr>
            <p:ph idx="1"/>
          </p:nvPr>
        </p:nvSpPr>
        <p:spPr/>
        <p:txBody>
          <a:bodyPr vert="horz" lIns="91440" tIns="45720" rIns="91440" bIns="45720" rtlCol="0" anchor="t">
            <a:normAutofit/>
          </a:bodyPr>
          <a:lstStyle/>
          <a:p>
            <a:pPr marL="0" indent="0">
              <a:buNone/>
            </a:pPr>
            <a:r>
              <a:rPr lang="ru-RU"/>
              <a:t>Лечение нарушений сна у пожилых людей</a:t>
            </a:r>
          </a:p>
          <a:p>
            <a:pPr marL="0" indent="0">
              <a:buNone/>
            </a:pPr>
            <a:r>
              <a:rPr lang="ru-RU">
                <a:ea typeface="+mn-lt"/>
                <a:cs typeface="+mn-lt"/>
              </a:rPr>
              <a:t> Мероприятия, способствующие нормализации сна: </a:t>
            </a:r>
            <a:endParaRPr lang="ru-RU"/>
          </a:p>
          <a:p>
            <a:pPr lvl="1"/>
            <a:r>
              <a:rPr lang="ru-RU">
                <a:ea typeface="+mn-lt"/>
                <a:cs typeface="+mn-lt"/>
              </a:rPr>
              <a:t>исключить дневной сон, заняв пациента интересным делом;</a:t>
            </a:r>
            <a:endParaRPr lang="ru-RU"/>
          </a:p>
          <a:p>
            <a:pPr lvl="1"/>
            <a:r>
              <a:rPr lang="ru-RU">
                <a:ea typeface="+mn-lt"/>
                <a:cs typeface="+mn-lt"/>
              </a:rPr>
              <a:t>ограничить прием жидкости во второй половине дня, сохраняя суточное ее количество;</a:t>
            </a:r>
            <a:endParaRPr lang="ru-RU"/>
          </a:p>
          <a:p>
            <a:pPr lvl="1"/>
            <a:r>
              <a:rPr lang="ru-RU">
                <a:ea typeface="+mn-lt"/>
                <a:cs typeface="+mn-lt"/>
              </a:rPr>
              <a:t>проветривание помещений перед сном (температура в нем не должна превышать 22 °С);</a:t>
            </a:r>
            <a:endParaRPr lang="ru-RU"/>
          </a:p>
          <a:p>
            <a:pPr lvl="1"/>
            <a:r>
              <a:rPr lang="ru-RU">
                <a:ea typeface="+mn-lt"/>
                <a:cs typeface="+mn-lt"/>
              </a:rPr>
              <a:t>постель должна быть жесткой, а одеяло - теплым и легким;</a:t>
            </a:r>
            <a:endParaRPr lang="ru-RU"/>
          </a:p>
          <a:p>
            <a:pPr lvl="1"/>
            <a:r>
              <a:rPr lang="ru-RU">
                <a:ea typeface="+mn-lt"/>
                <a:cs typeface="+mn-lt"/>
              </a:rPr>
              <a:t>рекомендуется недлительная прогулка перед сном;</a:t>
            </a:r>
            <a:endParaRPr lang="ru-RU"/>
          </a:p>
          <a:p>
            <a:pPr lvl="1"/>
            <a:r>
              <a:rPr lang="ru-RU">
                <a:ea typeface="+mn-lt"/>
                <a:cs typeface="+mn-lt"/>
              </a:rPr>
              <a:t>нельзя перед сном есть сладости;</a:t>
            </a:r>
            <a:endParaRPr lang="ru-RU"/>
          </a:p>
          <a:p>
            <a:pPr lvl="1"/>
            <a:r>
              <a:rPr lang="ru-RU">
                <a:ea typeface="+mn-lt"/>
                <a:cs typeface="+mn-lt"/>
              </a:rPr>
              <a:t>рекомендуется прием успокаивающих отваров;</a:t>
            </a:r>
            <a:endParaRPr lang="ru-RU"/>
          </a:p>
          <a:p>
            <a:pPr lvl="1"/>
            <a:r>
              <a:rPr lang="ru-RU">
                <a:ea typeface="+mn-lt"/>
                <a:cs typeface="+mn-lt"/>
              </a:rPr>
              <a:t>прием снотворных по назначению врача;</a:t>
            </a:r>
            <a:endParaRPr lang="ru-RU"/>
          </a:p>
          <a:p>
            <a:pPr lvl="1"/>
            <a:r>
              <a:rPr lang="ru-RU">
                <a:ea typeface="+mn-lt"/>
                <a:cs typeface="+mn-lt"/>
              </a:rPr>
              <a:t>пациент должен спать в тишине, засыпанию может способствовать непродолжительное чтение;</a:t>
            </a:r>
            <a:endParaRPr lang="ru-RU"/>
          </a:p>
          <a:p>
            <a:pPr lvl="1"/>
            <a:r>
              <a:rPr lang="ru-RU">
                <a:ea typeface="+mn-lt"/>
                <a:cs typeface="+mn-lt"/>
              </a:rPr>
              <a:t>обучение пациента приемам аутотренинга.</a:t>
            </a:r>
            <a:endParaRPr lang="ru-RU"/>
          </a:p>
          <a:p>
            <a:endParaRPr lang="ru-RU" dirty="0"/>
          </a:p>
        </p:txBody>
      </p:sp>
    </p:spTree>
    <p:extLst>
      <p:ext uri="{BB962C8B-B14F-4D97-AF65-F5344CB8AC3E}">
        <p14:creationId xmlns:p14="http://schemas.microsoft.com/office/powerpoint/2010/main" val="4169765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2D06251-F477-4ED7-A363-233CE394CF58}"/>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A1F36907-AFB4-4BEE-9AF6-4B283B267151}"/>
              </a:ext>
            </a:extLst>
          </p:cNvPr>
          <p:cNvSpPr>
            <a:spLocks noGrp="1"/>
          </p:cNvSpPr>
          <p:nvPr>
            <p:ph idx="1"/>
          </p:nvPr>
        </p:nvSpPr>
        <p:spPr/>
        <p:txBody>
          <a:bodyPr vert="horz" lIns="91440" tIns="45720" rIns="91440" bIns="45720" rtlCol="0" anchor="t">
            <a:normAutofit/>
          </a:bodyPr>
          <a:lstStyle/>
          <a:p>
            <a:pPr marL="0" indent="0" algn="ctr">
              <a:buNone/>
            </a:pPr>
            <a:r>
              <a:rPr lang="ru-RU">
                <a:ea typeface="+mn-lt"/>
                <a:cs typeface="+mn-lt"/>
              </a:rPr>
              <a:t>Медикаментозная коррекция нарушения сна у пожилых людей. Если рассматривать использование снотворных препаратов в пожилом возрасте, то наиболее часто ими пользуются женщины (50%), мужчины - значительно реже (10%). Однако необходимо обратить внимание на следующие моменты: </a:t>
            </a:r>
            <a:endParaRPr lang="ru-RU"/>
          </a:p>
          <a:p>
            <a:r>
              <a:rPr lang="ru-RU">
                <a:ea typeface="+mn-lt"/>
                <a:cs typeface="+mn-lt"/>
              </a:rPr>
              <a:t>Изменения физиологии сна у пожилых людей не корригируются снотворными препаратами.</a:t>
            </a:r>
            <a:endParaRPr lang="ru-RU"/>
          </a:p>
          <a:p>
            <a:r>
              <a:rPr lang="ru-RU">
                <a:ea typeface="+mn-lt"/>
                <a:cs typeface="+mn-lt"/>
              </a:rPr>
              <a:t>Использование препаратов, угнетающих ЦНС, может нарушать уже затронутые бессонницей физиологические функции (например, усугубить ночное апноэ).</a:t>
            </a:r>
            <a:endParaRPr lang="ru-RU"/>
          </a:p>
          <a:p>
            <a:r>
              <a:rPr lang="ru-RU">
                <a:ea typeface="+mn-lt"/>
                <a:cs typeface="+mn-lt"/>
              </a:rPr>
              <a:t>В пожилом возрасте повышен риск лекарственных взаимодействий (например, между транквилизаторами, алкоголем, бета-блокаторами, бета-агонистами, антигистаминными средствами, (анальгетиками и другими препаратами).</a:t>
            </a:r>
            <a:endParaRPr lang="ru-RU"/>
          </a:p>
          <a:p>
            <a:endParaRPr lang="ru-RU" dirty="0"/>
          </a:p>
        </p:txBody>
      </p:sp>
    </p:spTree>
    <p:extLst>
      <p:ext uri="{BB962C8B-B14F-4D97-AF65-F5344CB8AC3E}">
        <p14:creationId xmlns:p14="http://schemas.microsoft.com/office/powerpoint/2010/main" val="3502467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2D8E117-05EB-4369-8C34-9322C8871807}"/>
              </a:ext>
            </a:extLst>
          </p:cNvPr>
          <p:cNvSpPr>
            <a:spLocks noGrp="1"/>
          </p:cNvSpPr>
          <p:nvPr>
            <p:ph type="title"/>
          </p:nvPr>
        </p:nvSpPr>
        <p:spPr>
          <a:xfrm>
            <a:off x="6579450" y="727627"/>
            <a:ext cx="4957553" cy="1645920"/>
          </a:xfrm>
        </p:spPr>
        <p:txBody>
          <a:bodyPr>
            <a:normAutofit/>
          </a:bodyPr>
          <a:lstStyle/>
          <a:p>
            <a:endParaRPr lang="ru-RU"/>
          </a:p>
        </p:txBody>
      </p:sp>
      <p:sp>
        <p:nvSpPr>
          <p:cNvPr id="9" name="Rectangle 8">
            <a:extLst>
              <a:ext uri="{FF2B5EF4-FFF2-40B4-BE49-F238E27FC236}">
                <a16:creationId xmlns:a16="http://schemas.microsoft.com/office/drawing/2014/main" xmlns="" id="{CD000060-D06D-4A48-BD8E-978966CCA7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xmlns="" id="{DE4E5113-B3D0-40F8-9F39-B2C2BF92AE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83978" y="886862"/>
            <a:ext cx="5054517" cy="5097085"/>
          </a:xfrm>
          <a:prstGeom prst="rect">
            <a:avLst/>
          </a:prstGeom>
          <a:noFill/>
          <a:ln w="6350" cap="sq" cmpd="sng" algn="ctr">
            <a:solidFill>
              <a:schemeClr val="tx1">
                <a:lumMod val="75000"/>
                <a:lumOff val="25000"/>
              </a:schemeClr>
            </a:solidFill>
            <a:prstDash val="solid"/>
            <a:miter lim="800000"/>
          </a:ln>
          <a:effectLst/>
        </p:spPr>
      </p:sp>
      <p:pic>
        <p:nvPicPr>
          <p:cNvPr id="4" name="Рисунок 4" descr="Изображение выглядит как внутренний, кровать, человек, малыш&#10;&#10;Описание создано с очень высокой степенью достоверности">
            <a:extLst>
              <a:ext uri="{FF2B5EF4-FFF2-40B4-BE49-F238E27FC236}">
                <a16:creationId xmlns:a16="http://schemas.microsoft.com/office/drawing/2014/main" xmlns="" id="{F90801B3-DCAF-4172-AD68-C533300A5A2A}"/>
              </a:ext>
            </a:extLst>
          </p:cNvPr>
          <p:cNvPicPr>
            <a:picLocks noChangeAspect="1"/>
          </p:cNvPicPr>
          <p:nvPr/>
        </p:nvPicPr>
        <p:blipFill>
          <a:blip r:embed="rId2"/>
          <a:stretch>
            <a:fillRect/>
          </a:stretch>
        </p:blipFill>
        <p:spPr>
          <a:xfrm>
            <a:off x="932620" y="1543357"/>
            <a:ext cx="4946793" cy="3804972"/>
          </a:xfrm>
          <a:prstGeom prst="rect">
            <a:avLst/>
          </a:prstGeom>
        </p:spPr>
      </p:pic>
      <p:sp>
        <p:nvSpPr>
          <p:cNvPr id="3" name="Объект 2">
            <a:extLst>
              <a:ext uri="{FF2B5EF4-FFF2-40B4-BE49-F238E27FC236}">
                <a16:creationId xmlns:a16="http://schemas.microsoft.com/office/drawing/2014/main" xmlns="" id="{235751AB-34F9-4554-B013-AA414ECD9AB4}"/>
              </a:ext>
            </a:extLst>
          </p:cNvPr>
          <p:cNvSpPr>
            <a:spLocks noGrp="1"/>
          </p:cNvSpPr>
          <p:nvPr>
            <p:ph idx="1"/>
          </p:nvPr>
        </p:nvSpPr>
        <p:spPr>
          <a:xfrm>
            <a:off x="6579450" y="2538919"/>
            <a:ext cx="4957554" cy="3496120"/>
          </a:xfrm>
        </p:spPr>
        <p:txBody>
          <a:bodyPr vert="horz" lIns="91440" tIns="45720" rIns="91440" bIns="45720" rtlCol="0">
            <a:normAutofit/>
          </a:bodyPr>
          <a:lstStyle/>
          <a:p>
            <a:pPr>
              <a:lnSpc>
                <a:spcPct val="90000"/>
              </a:lnSpc>
            </a:pPr>
            <a:r>
              <a:rPr lang="ru-RU" sz="1300">
                <a:ea typeface="+mn-lt"/>
                <a:cs typeface="+mn-lt"/>
              </a:rPr>
              <a:t>Обязательно перед началом лечения нарушения сна у пожилых людей следует отменить снотворные препараты, алкоголь и другие успокаивающие.</a:t>
            </a:r>
            <a:endParaRPr lang="ru-RU" sz="1300"/>
          </a:p>
          <a:p>
            <a:pPr>
              <a:lnSpc>
                <a:spcPct val="90000"/>
              </a:lnSpc>
            </a:pPr>
            <a:r>
              <a:rPr lang="ru-RU" sz="1300">
                <a:ea typeface="+mn-lt"/>
                <a:cs typeface="+mn-lt"/>
              </a:rPr>
              <a:t>Для лечения бессонницы при депрессии предпочтительнее доксепин (нельзя назначать при глаукоме) или тразодон.</a:t>
            </a:r>
            <a:endParaRPr lang="ru-RU" sz="1300"/>
          </a:p>
          <a:p>
            <a:pPr>
              <a:lnSpc>
                <a:spcPct val="90000"/>
              </a:lnSpc>
            </a:pPr>
            <a:r>
              <a:rPr lang="ru-RU" sz="1300">
                <a:ea typeface="+mn-lt"/>
                <a:cs typeface="+mn-lt"/>
              </a:rPr>
              <a:t>Для лечения неврологических двигательных нарушений обычно эффективно применение бромокриптина и L-допа, в более тяжелых случаях применяют опиаты.</a:t>
            </a:r>
            <a:endParaRPr lang="ru-RU" sz="1300"/>
          </a:p>
          <a:p>
            <a:pPr>
              <a:lnSpc>
                <a:spcPct val="90000"/>
              </a:lnSpc>
            </a:pPr>
            <a:r>
              <a:rPr lang="ru-RU" sz="1300">
                <a:ea typeface="+mn-lt"/>
                <a:cs typeface="+mn-lt"/>
              </a:rPr>
              <a:t>При лечении ночного апноэ в легких случаях необходимо избегать сна в положении лежа на спине, необходимо снижать вес; в тяжелых случаях - лечение, как правило, хирургическое (удаление излишка мягких тканей глотки - эффективно в 50% случаев).</a:t>
            </a:r>
            <a:endParaRPr lang="ru-RU" sz="1300"/>
          </a:p>
          <a:p>
            <a:pPr>
              <a:lnSpc>
                <a:spcPct val="90000"/>
              </a:lnSpc>
            </a:pPr>
            <a:endParaRPr lang="ru-RU" sz="1300" b="1"/>
          </a:p>
          <a:p>
            <a:pPr>
              <a:lnSpc>
                <a:spcPct val="90000"/>
              </a:lnSpc>
            </a:pPr>
            <a:endParaRPr lang="ru-RU" sz="1300"/>
          </a:p>
        </p:txBody>
      </p:sp>
    </p:spTree>
    <p:extLst>
      <p:ext uri="{BB962C8B-B14F-4D97-AF65-F5344CB8AC3E}">
        <p14:creationId xmlns:p14="http://schemas.microsoft.com/office/powerpoint/2010/main" val="248153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8370766-CC13-4DF4-AF0A-0E820B8DC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xmlns="" id="{57B3C4F9-03D9-4B39-9F3C-0366542305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5529" y="237744"/>
            <a:ext cx="8531352" cy="6382512"/>
          </a:xfrm>
          <a:prstGeom prst="rect">
            <a:avLst/>
          </a:prstGeom>
          <a:ln w="6350" cap="flat" cmpd="sng" algn="ctr">
            <a:noFill/>
            <a:prstDash val="solid"/>
          </a:ln>
          <a:effectLst>
            <a:outerShdw blurRad="50800" algn="ctr" rotWithShape="0">
              <a:prstClr val="black">
                <a:alpha val="66000"/>
              </a:prstClr>
            </a:outerShdw>
            <a:softEdge rad="0"/>
          </a:effectLst>
        </p:spPr>
      </p:sp>
      <p:sp>
        <p:nvSpPr>
          <p:cNvPr id="15" name="Rectangle 14">
            <a:extLst>
              <a:ext uri="{FF2B5EF4-FFF2-40B4-BE49-F238E27FC236}">
                <a16:creationId xmlns:a16="http://schemas.microsoft.com/office/drawing/2014/main" xmlns="" id="{3B61CA66-E7F4-49EC-89DC-F37EE69334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xmlns="" id="{2D565509-EC0C-41ED-BCE6-E2CAA51655E8}"/>
              </a:ext>
            </a:extLst>
          </p:cNvPr>
          <p:cNvSpPr>
            <a:spLocks noGrp="1"/>
          </p:cNvSpPr>
          <p:nvPr>
            <p:ph type="title"/>
          </p:nvPr>
        </p:nvSpPr>
        <p:spPr>
          <a:xfrm>
            <a:off x="9387189" y="612843"/>
            <a:ext cx="2247091" cy="1499738"/>
          </a:xfrm>
        </p:spPr>
        <p:txBody>
          <a:bodyPr anchor="b">
            <a:normAutofit/>
          </a:bodyPr>
          <a:lstStyle/>
          <a:p>
            <a:endParaRPr lang="ru-RU" sz="2800">
              <a:solidFill>
                <a:srgbClr val="FFFFFF"/>
              </a:solidFill>
            </a:endParaRPr>
          </a:p>
        </p:txBody>
      </p:sp>
      <p:sp>
        <p:nvSpPr>
          <p:cNvPr id="17" name="Rectangle 16">
            <a:extLst>
              <a:ext uri="{FF2B5EF4-FFF2-40B4-BE49-F238E27FC236}">
                <a16:creationId xmlns:a16="http://schemas.microsoft.com/office/drawing/2014/main" xmlns="" id="{886ACB74-3D88-4CD7-B619-829D70AD4C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0122" y="413053"/>
            <a:ext cx="8212114" cy="6064596"/>
          </a:xfrm>
          <a:prstGeom prst="rect">
            <a:avLst/>
          </a:prstGeom>
          <a:noFill/>
          <a:ln w="6350" cap="sq" cmpd="sng" algn="ctr">
            <a:solidFill>
              <a:schemeClr val="tx1">
                <a:lumMod val="75000"/>
                <a:lumOff val="25000"/>
              </a:schemeClr>
            </a:solidFill>
            <a:prstDash val="solid"/>
            <a:miter lim="800000"/>
          </a:ln>
          <a:effectLst/>
        </p:spPr>
      </p:sp>
      <p:pic>
        <p:nvPicPr>
          <p:cNvPr id="4" name="Рисунок 4" descr="Изображение выглядит как человек, внутренний, женщина, сидит&#10;&#10;Описание создано с очень высокой степенью достоверности">
            <a:extLst>
              <a:ext uri="{FF2B5EF4-FFF2-40B4-BE49-F238E27FC236}">
                <a16:creationId xmlns:a16="http://schemas.microsoft.com/office/drawing/2014/main" xmlns="" id="{1CA64770-D225-4955-BD4E-E614B3B1FD94}"/>
              </a:ext>
            </a:extLst>
          </p:cNvPr>
          <p:cNvPicPr>
            <a:picLocks noChangeAspect="1"/>
          </p:cNvPicPr>
          <p:nvPr/>
        </p:nvPicPr>
        <p:blipFill>
          <a:blip r:embed="rId2"/>
          <a:stretch>
            <a:fillRect/>
          </a:stretch>
        </p:blipFill>
        <p:spPr>
          <a:xfrm>
            <a:off x="364820" y="616039"/>
            <a:ext cx="8188291" cy="5466439"/>
          </a:xfrm>
          <a:prstGeom prst="rect">
            <a:avLst/>
          </a:prstGeom>
        </p:spPr>
      </p:pic>
      <p:sp>
        <p:nvSpPr>
          <p:cNvPr id="8" name="Content Placeholder 7">
            <a:extLst>
              <a:ext uri="{FF2B5EF4-FFF2-40B4-BE49-F238E27FC236}">
                <a16:creationId xmlns:a16="http://schemas.microsoft.com/office/drawing/2014/main" xmlns="" id="{2C78474E-EA43-4546-9516-15592DD8517A}"/>
              </a:ext>
            </a:extLst>
          </p:cNvPr>
          <p:cNvSpPr>
            <a:spLocks noGrp="1"/>
          </p:cNvSpPr>
          <p:nvPr>
            <p:ph idx="1"/>
          </p:nvPr>
        </p:nvSpPr>
        <p:spPr>
          <a:xfrm>
            <a:off x="9387190" y="2149813"/>
            <a:ext cx="2247090" cy="4046706"/>
          </a:xfrm>
        </p:spPr>
        <p:txBody>
          <a:bodyPr>
            <a:normAutofit/>
          </a:bodyPr>
          <a:lstStyle/>
          <a:p>
            <a:endParaRPr lang="en-US" sz="1400">
              <a:solidFill>
                <a:srgbClr val="FFFFFF"/>
              </a:solidFill>
            </a:endParaRPr>
          </a:p>
        </p:txBody>
      </p:sp>
    </p:spTree>
    <p:extLst>
      <p:ext uri="{BB962C8B-B14F-4D97-AF65-F5344CB8AC3E}">
        <p14:creationId xmlns:p14="http://schemas.microsoft.com/office/powerpoint/2010/main" val="1383110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useBgFill="1">
        <p:nvSpPr>
          <p:cNvPr id="6" name="Rectangle 10">
            <a:extLst>
              <a:ext uri="{FF2B5EF4-FFF2-40B4-BE49-F238E27FC236}">
                <a16:creationId xmlns:a16="http://schemas.microsoft.com/office/drawing/2014/main" xmlns="" id="{E192707B-B929-41A7-9B41-E959A1C689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кровать, внутренний, укладывает, подушка&#10;&#10;Описание создано с очень высокой степенью достоверности">
            <a:extLst>
              <a:ext uri="{FF2B5EF4-FFF2-40B4-BE49-F238E27FC236}">
                <a16:creationId xmlns:a16="http://schemas.microsoft.com/office/drawing/2014/main" xmlns="" id="{FEDD10CF-C39E-494F-B1E3-DC7AFA24B044}"/>
              </a:ext>
            </a:extLst>
          </p:cNvPr>
          <p:cNvPicPr>
            <a:picLocks noChangeAspect="1"/>
          </p:cNvPicPr>
          <p:nvPr/>
        </p:nvPicPr>
        <p:blipFill rotWithShape="1">
          <a:blip r:embed="rId2">
            <a:alphaModFix amt="35000"/>
          </a:blip>
          <a:srcRect t="3425" b="12305"/>
          <a:stretch/>
        </p:blipFill>
        <p:spPr>
          <a:xfrm>
            <a:off x="20" y="10"/>
            <a:ext cx="12191980" cy="6857990"/>
          </a:xfrm>
          <a:prstGeom prst="rect">
            <a:avLst/>
          </a:prstGeom>
        </p:spPr>
      </p:pic>
      <p:sp>
        <p:nvSpPr>
          <p:cNvPr id="2" name="Заголовок 1">
            <a:extLst>
              <a:ext uri="{FF2B5EF4-FFF2-40B4-BE49-F238E27FC236}">
                <a16:creationId xmlns:a16="http://schemas.microsoft.com/office/drawing/2014/main" xmlns="" id="{54FF54E9-450D-4A27-B359-B4471EC587F9}"/>
              </a:ext>
            </a:extLst>
          </p:cNvPr>
          <p:cNvSpPr>
            <a:spLocks noGrp="1"/>
          </p:cNvSpPr>
          <p:nvPr>
            <p:ph type="title"/>
          </p:nvPr>
        </p:nvSpPr>
        <p:spPr>
          <a:xfrm>
            <a:off x="1066800" y="642594"/>
            <a:ext cx="10058400" cy="1371600"/>
          </a:xfrm>
        </p:spPr>
        <p:txBody>
          <a:bodyPr>
            <a:normAutofit/>
          </a:bodyPr>
          <a:lstStyle/>
          <a:p>
            <a:endParaRPr lang="ru-RU"/>
          </a:p>
        </p:txBody>
      </p:sp>
      <p:sp>
        <p:nvSpPr>
          <p:cNvPr id="7" name="Content Placeholder 7">
            <a:extLst>
              <a:ext uri="{FF2B5EF4-FFF2-40B4-BE49-F238E27FC236}">
                <a16:creationId xmlns:a16="http://schemas.microsoft.com/office/drawing/2014/main" xmlns="" id="{4BDE61DC-96AE-4DAC-9604-0457110BAA19}"/>
              </a:ext>
            </a:extLst>
          </p:cNvPr>
          <p:cNvSpPr>
            <a:spLocks noGrp="1"/>
          </p:cNvSpPr>
          <p:nvPr>
            <p:ph idx="1"/>
          </p:nvPr>
        </p:nvSpPr>
        <p:spPr>
          <a:xfrm>
            <a:off x="1066800" y="2103120"/>
            <a:ext cx="10058400" cy="3931920"/>
          </a:xfrm>
        </p:spPr>
        <p:txBody>
          <a:bodyPr>
            <a:normAutofit/>
          </a:bodyPr>
          <a:lstStyle/>
          <a:p>
            <a:endParaRPr lang="en-US"/>
          </a:p>
        </p:txBody>
      </p:sp>
      <p:sp>
        <p:nvSpPr>
          <p:cNvPr id="9" name="Rectangle 12">
            <a:extLst>
              <a:ext uri="{FF2B5EF4-FFF2-40B4-BE49-F238E27FC236}">
                <a16:creationId xmlns:a16="http://schemas.microsoft.com/office/drawing/2014/main" xmlns="" id="{8FB4235C-4505-46C7-AD8F-8769A1972F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11722608" cy="6382512"/>
          </a:xfrm>
          <a:prstGeom prst="rect">
            <a:avLst/>
          </a:prstGeom>
          <a:noFill/>
          <a:ln w="6350" cap="sq" cmpd="sng" algn="ctr">
            <a:solidFill>
              <a:schemeClr val="tx1"/>
            </a:solidFill>
            <a:prstDash val="solid"/>
            <a:miter lim="800000"/>
          </a:ln>
          <a:effectLst>
            <a:softEdge rad="0"/>
          </a:effectLst>
        </p:spPr>
      </p:sp>
    </p:spTree>
    <p:extLst>
      <p:ext uri="{BB962C8B-B14F-4D97-AF65-F5344CB8AC3E}">
        <p14:creationId xmlns:p14="http://schemas.microsoft.com/office/powerpoint/2010/main" val="39433734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CCB772-9B37-481F-9413-90A99908B23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1C637F9C-2F9F-48C5-AF4A-AD685BCD4E3C}"/>
              </a:ext>
            </a:extLst>
          </p:cNvPr>
          <p:cNvSpPr>
            <a:spLocks noGrp="1"/>
          </p:cNvSpPr>
          <p:nvPr>
            <p:ph idx="1"/>
          </p:nvPr>
        </p:nvSpPr>
        <p:spPr/>
        <p:txBody>
          <a:bodyPr vert="horz" lIns="91440" tIns="45720" rIns="91440" bIns="45720" rtlCol="0" anchor="t">
            <a:normAutofit/>
          </a:bodyPr>
          <a:lstStyle/>
          <a:p>
            <a:pPr marL="0" indent="0" algn="ctr">
              <a:buNone/>
            </a:pPr>
            <a:r>
              <a:rPr lang="ru-RU" sz="1600">
                <a:latin typeface="Times New Roman"/>
                <a:ea typeface="+mn-lt"/>
                <a:cs typeface="+mn-lt"/>
              </a:rPr>
              <a:t>Сон – это ритмический процесс, характеризующийся чередованием двух фаз: быстрого сна продолжительностью 5-30 минут и медленного сна, продолжающегося</a:t>
            </a:r>
            <a:r>
              <a:rPr lang="ru-RU" sz="1600" dirty="0">
                <a:latin typeface="Times New Roman"/>
                <a:ea typeface="+mn-lt"/>
                <a:cs typeface="+mn-lt"/>
              </a:rPr>
              <a:t> 90 минут. На долю быстрого сна приходится 25% времени, именно в эту фазу мы видим яркие, запоминающиеся сновидения. Активность </a:t>
            </a:r>
            <a:r>
              <a:rPr lang="ru-RU" sz="1600" dirty="0" err="1">
                <a:latin typeface="Times New Roman"/>
                <a:ea typeface="+mn-lt"/>
                <a:cs typeface="+mn-lt"/>
              </a:rPr>
              <a:t>коры</a:t>
            </a:r>
            <a:r>
              <a:rPr lang="ru-RU" sz="1600" dirty="0">
                <a:latin typeface="Times New Roman"/>
                <a:ea typeface="+mn-lt"/>
                <a:cs typeface="+mn-lt"/>
              </a:rPr>
              <a:t> головного мозга в это время высокая, заметны быстрые движения глазных яблок под закрытыми веками. В фазе медленного сна сновидений нет, движения глазных яблок замедлены- это медленный, глубокий сон.</a:t>
            </a:r>
            <a:endParaRPr lang="ru-RU" sz="1600" dirty="0">
              <a:latin typeface="Times New Roman"/>
            </a:endParaRPr>
          </a:p>
          <a:p>
            <a:endParaRPr lang="ru-RU" dirty="0"/>
          </a:p>
        </p:txBody>
      </p:sp>
    </p:spTree>
    <p:extLst>
      <p:ext uri="{BB962C8B-B14F-4D97-AF65-F5344CB8AC3E}">
        <p14:creationId xmlns:p14="http://schemas.microsoft.com/office/powerpoint/2010/main" val="1052334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909F997-2AE2-456F-B953-DF55865533D1}"/>
              </a:ext>
            </a:extLst>
          </p:cNvPr>
          <p:cNvSpPr>
            <a:spLocks noGrp="1"/>
          </p:cNvSpPr>
          <p:nvPr>
            <p:ph type="title"/>
          </p:nvPr>
        </p:nvSpPr>
        <p:spPr>
          <a:xfrm>
            <a:off x="6846137" y="727626"/>
            <a:ext cx="4602152" cy="1718225"/>
          </a:xfrm>
        </p:spPr>
        <p:txBody>
          <a:bodyPr>
            <a:normAutofit/>
          </a:bodyPr>
          <a:lstStyle/>
          <a:p>
            <a:endParaRPr lang="ru-RU"/>
          </a:p>
        </p:txBody>
      </p:sp>
      <p:sp>
        <p:nvSpPr>
          <p:cNvPr id="12" name="Rectangle 8">
            <a:extLst>
              <a:ext uri="{FF2B5EF4-FFF2-40B4-BE49-F238E27FC236}">
                <a16:creationId xmlns:a16="http://schemas.microsoft.com/office/drawing/2014/main" xmlns="" id="{43047B46-4F2F-4746-8B82-B30EAAAE03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xmlns="" id="{A54E8A8E-D194-4D55-92A3-6B0799722E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4" name="Рисунок 4" descr="Изображение выглядит как человек, кровать, внутренний, укладывает&#10;&#10;Описание создано с очень высокой степенью достоверности">
            <a:extLst>
              <a:ext uri="{FF2B5EF4-FFF2-40B4-BE49-F238E27FC236}">
                <a16:creationId xmlns:a16="http://schemas.microsoft.com/office/drawing/2014/main" xmlns="" id="{5E66ACC6-33BA-44F2-97D6-4B89BB8AEB43}"/>
              </a:ext>
            </a:extLst>
          </p:cNvPr>
          <p:cNvPicPr>
            <a:picLocks noChangeAspect="1"/>
          </p:cNvPicPr>
          <p:nvPr/>
        </p:nvPicPr>
        <p:blipFill rotWithShape="1">
          <a:blip r:embed="rId2"/>
          <a:srcRect l="39098" r="2" b="2"/>
          <a:stretch/>
        </p:blipFill>
        <p:spPr>
          <a:xfrm>
            <a:off x="407432" y="419292"/>
            <a:ext cx="5522976" cy="6053328"/>
          </a:xfrm>
          <a:prstGeom prst="rect">
            <a:avLst/>
          </a:prstGeom>
        </p:spPr>
      </p:pic>
      <p:sp>
        <p:nvSpPr>
          <p:cNvPr id="3" name="Объект 2">
            <a:extLst>
              <a:ext uri="{FF2B5EF4-FFF2-40B4-BE49-F238E27FC236}">
                <a16:creationId xmlns:a16="http://schemas.microsoft.com/office/drawing/2014/main" xmlns="" id="{2ED8B108-A316-4FB0-8AAD-4C71E1C89616}"/>
              </a:ext>
            </a:extLst>
          </p:cNvPr>
          <p:cNvSpPr>
            <a:spLocks noGrp="1"/>
          </p:cNvSpPr>
          <p:nvPr>
            <p:ph idx="1"/>
          </p:nvPr>
        </p:nvSpPr>
        <p:spPr>
          <a:xfrm>
            <a:off x="6846137" y="2518042"/>
            <a:ext cx="4602152" cy="3596880"/>
          </a:xfrm>
        </p:spPr>
        <p:txBody>
          <a:bodyPr vert="horz" lIns="91440" tIns="45720" rIns="91440" bIns="45720" rtlCol="0" anchor="t">
            <a:normAutofit/>
          </a:bodyPr>
          <a:lstStyle/>
          <a:p>
            <a:pPr marL="0" indent="0">
              <a:lnSpc>
                <a:spcPct val="90000"/>
              </a:lnSpc>
              <a:buNone/>
            </a:pPr>
            <a:r>
              <a:rPr lang="ru-RU" sz="1400">
                <a:latin typeface="Times New Roman"/>
                <a:ea typeface="+mn-lt"/>
                <a:cs typeface="+mn-lt"/>
              </a:rPr>
              <a:t>В пожилом и старческом возрасте потребность во сне составляет 7 часов.</a:t>
            </a:r>
            <a:endParaRPr lang="ru-RU" sz="1400">
              <a:latin typeface="Times New Roman"/>
              <a:cs typeface="Times New Roman"/>
            </a:endParaRPr>
          </a:p>
          <a:p>
            <a:pPr marL="0" indent="0">
              <a:lnSpc>
                <a:spcPct val="90000"/>
              </a:lnSpc>
              <a:buNone/>
            </a:pPr>
            <a:r>
              <a:rPr lang="ru-RU" sz="1400">
                <a:latin typeface="Times New Roman"/>
                <a:ea typeface="+mn-lt"/>
                <a:cs typeface="+mn-lt"/>
              </a:rPr>
              <a:t>Нарушения сна являются одним из факторов оценки качества жизни пожилых людей. Основные проявления нарушений сна у гериатрических пациентов:</a:t>
            </a:r>
            <a:endParaRPr lang="ru-RU" sz="1400">
              <a:latin typeface="Times New Roman"/>
              <a:cs typeface="Times New Roman"/>
            </a:endParaRPr>
          </a:p>
          <a:p>
            <a:pPr>
              <a:lnSpc>
                <a:spcPct val="90000"/>
              </a:lnSpc>
            </a:pPr>
            <a:r>
              <a:rPr lang="ru-RU" sz="1400">
                <a:latin typeface="Times New Roman"/>
                <a:ea typeface="+mn-lt"/>
                <a:cs typeface="+mn-lt"/>
              </a:rPr>
              <a:t>  - упорные жалобы на бессонницу,</a:t>
            </a:r>
            <a:endParaRPr lang="ru-RU" sz="1400">
              <a:latin typeface="Times New Roman"/>
              <a:cs typeface="Times New Roman"/>
            </a:endParaRPr>
          </a:p>
          <a:p>
            <a:pPr>
              <a:lnSpc>
                <a:spcPct val="90000"/>
              </a:lnSpc>
            </a:pPr>
            <a:r>
              <a:rPr lang="ru-RU" sz="1400">
                <a:latin typeface="Times New Roman"/>
                <a:ea typeface="+mn-lt"/>
                <a:cs typeface="+mn-lt"/>
              </a:rPr>
              <a:t> -постоянные трудности засыпания;</a:t>
            </a:r>
            <a:endParaRPr lang="ru-RU" sz="1400">
              <a:latin typeface="Times New Roman"/>
              <a:cs typeface="Times New Roman"/>
            </a:endParaRPr>
          </a:p>
          <a:p>
            <a:pPr>
              <a:lnSpc>
                <a:spcPct val="90000"/>
              </a:lnSpc>
            </a:pPr>
            <a:r>
              <a:rPr lang="ru-RU" sz="1400">
                <a:latin typeface="Times New Roman"/>
                <a:ea typeface="+mn-lt"/>
                <a:cs typeface="+mn-lt"/>
              </a:rPr>
              <a:t> -поверхностный и прерывистый сон;</a:t>
            </a:r>
            <a:endParaRPr lang="ru-RU" sz="1400">
              <a:latin typeface="Times New Roman"/>
              <a:cs typeface="Times New Roman"/>
            </a:endParaRPr>
          </a:p>
          <a:p>
            <a:pPr>
              <a:lnSpc>
                <a:spcPct val="90000"/>
              </a:lnSpc>
            </a:pPr>
            <a:r>
              <a:rPr lang="ru-RU" sz="1400">
                <a:latin typeface="Times New Roman"/>
                <a:ea typeface="+mn-lt"/>
                <a:cs typeface="+mn-lt"/>
              </a:rPr>
              <a:t> - наличие ярких, множественных сновидений, нередко тягостного характера;</a:t>
            </a:r>
            <a:endParaRPr lang="ru-RU" sz="1400">
              <a:latin typeface="Times New Roman"/>
              <a:cs typeface="Times New Roman"/>
            </a:endParaRPr>
          </a:p>
          <a:p>
            <a:pPr>
              <a:lnSpc>
                <a:spcPct val="90000"/>
              </a:lnSpc>
            </a:pPr>
            <a:r>
              <a:rPr lang="ru-RU" sz="1400">
                <a:latin typeface="Times New Roman"/>
                <a:ea typeface="+mn-lt"/>
                <a:cs typeface="+mn-lt"/>
              </a:rPr>
              <a:t> -ранние пробуждения;</a:t>
            </a:r>
            <a:endParaRPr lang="ru-RU" sz="1400">
              <a:latin typeface="Times New Roman"/>
              <a:cs typeface="Times New Roman"/>
            </a:endParaRPr>
          </a:p>
          <a:p>
            <a:pPr>
              <a:lnSpc>
                <a:spcPct val="90000"/>
              </a:lnSpc>
            </a:pPr>
            <a:r>
              <a:rPr lang="ru-RU" sz="1400">
                <a:latin typeface="Times New Roman"/>
                <a:ea typeface="+mn-lt"/>
                <a:cs typeface="+mn-lt"/>
              </a:rPr>
              <a:t> -ощущение тревожного беспокойства при пробуждении;</a:t>
            </a:r>
            <a:endParaRPr lang="ru-RU" sz="1400">
              <a:latin typeface="Times New Roman"/>
              <a:cs typeface="Times New Roman"/>
            </a:endParaRPr>
          </a:p>
          <a:p>
            <a:pPr>
              <a:lnSpc>
                <a:spcPct val="90000"/>
              </a:lnSpc>
            </a:pPr>
            <a:r>
              <a:rPr lang="ru-RU" sz="1400">
                <a:latin typeface="Times New Roman"/>
                <a:ea typeface="+mn-lt"/>
                <a:cs typeface="+mn-lt"/>
              </a:rPr>
              <a:t> -затруднение или невозможность уснуть вновь;</a:t>
            </a:r>
            <a:endParaRPr lang="ru-RU" sz="1400">
              <a:latin typeface="Times New Roman"/>
              <a:cs typeface="Times New Roman"/>
            </a:endParaRPr>
          </a:p>
          <a:p>
            <a:pPr>
              <a:lnSpc>
                <a:spcPct val="90000"/>
              </a:lnSpc>
            </a:pPr>
            <a:r>
              <a:rPr lang="ru-RU" sz="1400">
                <a:latin typeface="Times New Roman"/>
                <a:ea typeface="+mn-lt"/>
                <a:cs typeface="+mn-lt"/>
              </a:rPr>
              <a:t> -отсутствие ощущения отдыха от сна.</a:t>
            </a:r>
            <a:endParaRPr lang="ru-RU" sz="1400">
              <a:latin typeface="Times New Roman"/>
            </a:endParaRPr>
          </a:p>
          <a:p>
            <a:pPr>
              <a:lnSpc>
                <a:spcPct val="90000"/>
              </a:lnSpc>
            </a:pPr>
            <a:endParaRPr lang="ru-RU" sz="1100"/>
          </a:p>
        </p:txBody>
      </p:sp>
    </p:spTree>
    <p:extLst>
      <p:ext uri="{BB962C8B-B14F-4D97-AF65-F5344CB8AC3E}">
        <p14:creationId xmlns:p14="http://schemas.microsoft.com/office/powerpoint/2010/main" val="4033032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9166A2A-EA3A-491B-BF90-C3E45938265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A2E84E22-B8D1-4B55-A380-64CEEE6C6FA4}"/>
              </a:ext>
            </a:extLst>
          </p:cNvPr>
          <p:cNvSpPr>
            <a:spLocks noGrp="1"/>
          </p:cNvSpPr>
          <p:nvPr>
            <p:ph idx="1"/>
          </p:nvPr>
        </p:nvSpPr>
        <p:spPr/>
        <p:txBody>
          <a:bodyPr vert="horz" lIns="91440" tIns="45720" rIns="91440" bIns="45720" rtlCol="0" anchor="t">
            <a:normAutofit/>
          </a:bodyPr>
          <a:lstStyle/>
          <a:p>
            <a:pPr marL="0" indent="0">
              <a:buNone/>
            </a:pPr>
            <a:r>
              <a:rPr lang="ru-RU" b="1" dirty="0">
                <a:ea typeface="+mn-lt"/>
                <a:cs typeface="+mn-lt"/>
              </a:rPr>
              <a:t>Другие причины:</a:t>
            </a:r>
            <a:r>
              <a:rPr lang="ru-RU" dirty="0">
                <a:ea typeface="+mn-lt"/>
                <a:cs typeface="+mn-lt"/>
              </a:rPr>
              <a:t> </a:t>
            </a:r>
            <a:endParaRPr lang="ru-RU"/>
          </a:p>
          <a:p>
            <a:r>
              <a:rPr lang="ru-RU" dirty="0">
                <a:ea typeface="+mn-lt"/>
                <a:cs typeface="+mn-lt"/>
              </a:rPr>
              <a:t>Сахарный диабет 1 и 2 типа. </a:t>
            </a:r>
            <a:endParaRPr lang="ru-RU"/>
          </a:p>
          <a:p>
            <a:r>
              <a:rPr lang="ru-RU" dirty="0">
                <a:ea typeface="+mn-lt"/>
                <a:cs typeface="+mn-lt"/>
              </a:rPr>
              <a:t>Бронхиальная астма. </a:t>
            </a:r>
            <a:endParaRPr lang="ru-RU"/>
          </a:p>
          <a:p>
            <a:r>
              <a:rPr lang="ru-RU" dirty="0">
                <a:ea typeface="+mn-lt"/>
                <a:cs typeface="+mn-lt"/>
              </a:rPr>
              <a:t>Заболевания сердечно-сосудистой системы. </a:t>
            </a:r>
            <a:endParaRPr lang="ru-RU"/>
          </a:p>
          <a:p>
            <a:r>
              <a:rPr lang="ru-RU" dirty="0">
                <a:ea typeface="+mn-lt"/>
                <a:cs typeface="+mn-lt"/>
              </a:rPr>
              <a:t>Чрезмерное потребление кофе или чая на ночь. </a:t>
            </a:r>
            <a:endParaRPr lang="ru-RU"/>
          </a:p>
          <a:p>
            <a:r>
              <a:rPr lang="ru-RU" dirty="0">
                <a:ea typeface="+mn-lt"/>
                <a:cs typeface="+mn-lt"/>
              </a:rPr>
              <a:t>Поздний прием пищи. </a:t>
            </a:r>
            <a:endParaRPr lang="ru-RU"/>
          </a:p>
          <a:p>
            <a:endParaRPr lang="ru-RU" dirty="0"/>
          </a:p>
        </p:txBody>
      </p:sp>
    </p:spTree>
    <p:extLst>
      <p:ext uri="{BB962C8B-B14F-4D97-AF65-F5344CB8AC3E}">
        <p14:creationId xmlns:p14="http://schemas.microsoft.com/office/powerpoint/2010/main" val="81977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1DC18EF-D3AF-4557-BEB5-ED1BC768F90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79207757-EB7B-4B7D-A027-7641816828A7}"/>
              </a:ext>
            </a:extLst>
          </p:cNvPr>
          <p:cNvSpPr>
            <a:spLocks noGrp="1"/>
          </p:cNvSpPr>
          <p:nvPr>
            <p:ph idx="1"/>
          </p:nvPr>
        </p:nvSpPr>
        <p:spPr>
          <a:xfrm>
            <a:off x="914400" y="2217420"/>
            <a:ext cx="10363200" cy="4103370"/>
          </a:xfrm>
        </p:spPr>
        <p:txBody>
          <a:bodyPr vert="horz" lIns="91440" tIns="45720" rIns="91440" bIns="45720" rtlCol="0" anchor="t">
            <a:normAutofit/>
          </a:bodyPr>
          <a:lstStyle/>
          <a:p>
            <a:pPr marL="0" indent="0" algn="ctr">
              <a:buNone/>
            </a:pPr>
            <a:r>
              <a:rPr lang="ru-RU" dirty="0">
                <a:ea typeface="+mn-lt"/>
                <a:cs typeface="+mn-lt"/>
              </a:rPr>
              <a:t>Пожилые пациенты чаще пробуждаются в первые часы сна, более тревожны, склонны преувеличивать длительность периода засыпания и приуменьшать продолжительность сна.</a:t>
            </a:r>
          </a:p>
          <a:p>
            <a:pPr marL="0" indent="0" algn="ctr">
              <a:buNone/>
            </a:pPr>
            <a:r>
              <a:rPr lang="ru-RU" dirty="0">
                <a:ea typeface="+mn-lt"/>
                <a:cs typeface="+mn-lt"/>
              </a:rPr>
              <a:t> Природа нарушений сна в пожилом и старческом возрасте </a:t>
            </a:r>
            <a:r>
              <a:rPr lang="ru-RU" err="1">
                <a:ea typeface="+mn-lt"/>
                <a:cs typeface="+mn-lt"/>
              </a:rPr>
              <a:t>мультифакторная</a:t>
            </a:r>
            <a:r>
              <a:rPr lang="ru-RU" dirty="0">
                <a:ea typeface="+mn-lt"/>
                <a:cs typeface="+mn-lt"/>
              </a:rPr>
              <a:t>: это взаимодействие психосоциальных, медицинских и </a:t>
            </a:r>
            <a:r>
              <a:rPr lang="ru-RU">
                <a:ea typeface="+mn-lt"/>
                <a:cs typeface="+mn-lt"/>
              </a:rPr>
              <a:t>психогенных факторов</a:t>
            </a:r>
            <a:r>
              <a:rPr lang="ru-RU" dirty="0">
                <a:ea typeface="+mn-lt"/>
                <a:cs typeface="+mn-lt"/>
              </a:rPr>
              <a:t> в сочетании с </a:t>
            </a:r>
            <a:r>
              <a:rPr lang="ru-RU">
                <a:ea typeface="+mn-lt"/>
                <a:cs typeface="+mn-lt"/>
              </a:rPr>
              <a:t>органической мозговой дисфункцией. Нарушения сна </a:t>
            </a:r>
            <a:r>
              <a:rPr lang="ru-RU" err="1">
                <a:ea typeface="+mn-lt"/>
                <a:cs typeface="+mn-lt"/>
              </a:rPr>
              <a:t>подразделяютсяна</a:t>
            </a:r>
            <a:r>
              <a:rPr lang="ru-RU" dirty="0">
                <a:ea typeface="+mn-lt"/>
                <a:cs typeface="+mn-lt"/>
              </a:rPr>
              <a:t> первичные и вторичные.</a:t>
            </a:r>
          </a:p>
          <a:p>
            <a:pPr marL="0" indent="0" algn="ctr">
              <a:buNone/>
            </a:pPr>
            <a:r>
              <a:rPr lang="ru-RU" dirty="0">
                <a:ea typeface="+mn-lt"/>
                <a:cs typeface="+mn-lt"/>
              </a:rPr>
              <a:t>  К первичным нарушениям сна у пожилых и старых людей относятся:</a:t>
            </a:r>
            <a:endParaRPr lang="ru-RU"/>
          </a:p>
          <a:p>
            <a:pPr marL="0" indent="0" algn="ctr">
              <a:buNone/>
            </a:pPr>
            <a:r>
              <a:rPr lang="ru-RU" dirty="0">
                <a:ea typeface="+mn-lt"/>
                <a:cs typeface="+mn-lt"/>
              </a:rPr>
              <a:t>ночной </a:t>
            </a:r>
            <a:r>
              <a:rPr lang="ru-RU" dirty="0" err="1">
                <a:ea typeface="+mn-lt"/>
                <a:cs typeface="+mn-lt"/>
              </a:rPr>
              <a:t>миоклонус</a:t>
            </a:r>
            <a:r>
              <a:rPr lang="ru-RU" dirty="0">
                <a:ea typeface="+mn-lt"/>
                <a:cs typeface="+mn-lt"/>
              </a:rPr>
              <a:t>, ночное беспокойство ног и синдром сонного </a:t>
            </a:r>
            <a:r>
              <a:rPr lang="ru-RU" err="1">
                <a:ea typeface="+mn-lt"/>
                <a:cs typeface="+mn-lt"/>
              </a:rPr>
              <a:t>апное</a:t>
            </a:r>
            <a:r>
              <a:rPr lang="ru-RU" dirty="0">
                <a:ea typeface="+mn-lt"/>
                <a:cs typeface="+mn-lt"/>
              </a:rPr>
              <a:t>.</a:t>
            </a:r>
            <a:endParaRPr lang="ru-RU" dirty="0"/>
          </a:p>
          <a:p>
            <a:pPr marL="0" indent="0">
              <a:buNone/>
            </a:pPr>
            <a:endParaRPr lang="ru-RU" dirty="0"/>
          </a:p>
        </p:txBody>
      </p:sp>
    </p:spTree>
    <p:extLst>
      <p:ext uri="{BB962C8B-B14F-4D97-AF65-F5344CB8AC3E}">
        <p14:creationId xmlns:p14="http://schemas.microsoft.com/office/powerpoint/2010/main" val="282406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0E9B969E-CD96-4162-BA90-449BBDA95E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23162"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xmlns="" id="{6B6401A4-FEE5-4976-857C-1FD0CDB2E2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23162" y="0"/>
            <a:ext cx="816874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человек, внутренний, мужчина, сидит&#10;&#10;Описание создано с очень высокой степенью достоверности">
            <a:extLst>
              <a:ext uri="{FF2B5EF4-FFF2-40B4-BE49-F238E27FC236}">
                <a16:creationId xmlns:a16="http://schemas.microsoft.com/office/drawing/2014/main" xmlns="" id="{B87A8ACA-80EE-470E-A97B-DBDD19EF8387}"/>
              </a:ext>
            </a:extLst>
          </p:cNvPr>
          <p:cNvPicPr>
            <a:picLocks noChangeAspect="1"/>
          </p:cNvPicPr>
          <p:nvPr/>
        </p:nvPicPr>
        <p:blipFill>
          <a:blip r:embed="rId2"/>
          <a:stretch>
            <a:fillRect/>
          </a:stretch>
        </p:blipFill>
        <p:spPr>
          <a:xfrm>
            <a:off x="5190982" y="643468"/>
            <a:ext cx="5833101" cy="5410202"/>
          </a:xfrm>
          <a:prstGeom prst="rect">
            <a:avLst/>
          </a:prstGeom>
        </p:spPr>
      </p:pic>
      <p:sp>
        <p:nvSpPr>
          <p:cNvPr id="13" name="Rectangle 12">
            <a:extLst>
              <a:ext uri="{FF2B5EF4-FFF2-40B4-BE49-F238E27FC236}">
                <a16:creationId xmlns:a16="http://schemas.microsoft.com/office/drawing/2014/main" xmlns="" id="{047AF1DF-6993-45FB-92A5-C36B1A680F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25029" cy="6858000"/>
          </a:xfrm>
          <a:prstGeom prst="rect">
            <a:avLst/>
          </a:prstGeom>
          <a:blipFill dpi="0" rotWithShape="1">
            <a:blip r:embed="rId3">
              <a:alphaModFix amt="6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xmlns="" id="{6E9352DB-90BD-4105-94D7-CEEBEC4678E6}"/>
              </a:ext>
            </a:extLst>
          </p:cNvPr>
          <p:cNvSpPr>
            <a:spLocks noGrp="1"/>
          </p:cNvSpPr>
          <p:nvPr>
            <p:ph type="title"/>
          </p:nvPr>
        </p:nvSpPr>
        <p:spPr>
          <a:xfrm>
            <a:off x="643433" y="643464"/>
            <a:ext cx="2888344" cy="1428737"/>
          </a:xfrm>
        </p:spPr>
        <p:txBody>
          <a:bodyPr>
            <a:normAutofit/>
          </a:bodyPr>
          <a:lstStyle/>
          <a:p>
            <a:endParaRPr lang="ru-RU" sz="3200">
              <a:solidFill>
                <a:srgbClr val="FFFFFF"/>
              </a:solidFill>
            </a:endParaRPr>
          </a:p>
        </p:txBody>
      </p:sp>
      <p:sp>
        <p:nvSpPr>
          <p:cNvPr id="3" name="Объект 2">
            <a:extLst>
              <a:ext uri="{FF2B5EF4-FFF2-40B4-BE49-F238E27FC236}">
                <a16:creationId xmlns:a16="http://schemas.microsoft.com/office/drawing/2014/main" xmlns="" id="{688234B7-DFFF-43B2-8B2B-4AABCDBC3C3E}"/>
              </a:ext>
            </a:extLst>
          </p:cNvPr>
          <p:cNvSpPr>
            <a:spLocks noGrp="1"/>
          </p:cNvSpPr>
          <p:nvPr>
            <p:ph idx="1"/>
          </p:nvPr>
        </p:nvSpPr>
        <p:spPr>
          <a:xfrm>
            <a:off x="643337" y="2184036"/>
            <a:ext cx="2888439" cy="3869634"/>
          </a:xfrm>
        </p:spPr>
        <p:txBody>
          <a:bodyPr vert="horz" lIns="91440" tIns="45720" rIns="91440" bIns="45720" rtlCol="0">
            <a:normAutofit/>
          </a:bodyPr>
          <a:lstStyle/>
          <a:p>
            <a:pPr marL="0" indent="0">
              <a:lnSpc>
                <a:spcPct val="90000"/>
              </a:lnSpc>
              <a:buNone/>
            </a:pPr>
            <a:r>
              <a:rPr lang="ru-RU" sz="1400">
                <a:solidFill>
                  <a:srgbClr val="FFFFFF"/>
                </a:solidFill>
                <a:ea typeface="+mn-lt"/>
                <a:cs typeface="+mn-lt"/>
              </a:rPr>
              <a:t>Вторичные нарушения сна обусловлены соматическими заболеваниями,</a:t>
            </a:r>
            <a:endParaRPr lang="ru-RU" sz="1400">
              <a:solidFill>
                <a:srgbClr val="FFFFFF"/>
              </a:solidFill>
            </a:endParaRPr>
          </a:p>
          <a:p>
            <a:pPr marL="0" indent="0">
              <a:lnSpc>
                <a:spcPct val="90000"/>
              </a:lnSpc>
              <a:buNone/>
            </a:pPr>
            <a:r>
              <a:rPr lang="ru-RU" sz="1400">
                <a:solidFill>
                  <a:srgbClr val="FFFFFF"/>
                </a:solidFill>
                <a:ea typeface="+mn-lt"/>
                <a:cs typeface="+mn-lt"/>
              </a:rPr>
              <a:t>неврологическими поражениями и психическими нарушениями, при которых диссомнические нарушения являются симптомом заболеваний.</a:t>
            </a:r>
            <a:endParaRPr lang="ru-RU" sz="1400">
              <a:solidFill>
                <a:srgbClr val="FFFFFF"/>
              </a:solidFill>
            </a:endParaRPr>
          </a:p>
          <a:p>
            <a:pPr marL="0" indent="0">
              <a:lnSpc>
                <a:spcPct val="90000"/>
              </a:lnSpc>
              <a:buNone/>
            </a:pPr>
            <a:r>
              <a:rPr lang="ru-RU" sz="1400">
                <a:solidFill>
                  <a:srgbClr val="FFFFFF"/>
                </a:solidFill>
                <a:ea typeface="+mn-lt"/>
                <a:cs typeface="+mn-lt"/>
              </a:rPr>
              <a:t>При расстройствах сна, связанных с соматической патологией, наиболее</a:t>
            </a:r>
            <a:endParaRPr lang="ru-RU" sz="1400">
              <a:solidFill>
                <a:srgbClr val="FFFFFF"/>
              </a:solidFill>
            </a:endParaRPr>
          </a:p>
          <a:p>
            <a:pPr marL="0" indent="0">
              <a:lnSpc>
                <a:spcPct val="90000"/>
              </a:lnSpc>
              <a:buNone/>
            </a:pPr>
            <a:r>
              <a:rPr lang="ru-RU" sz="1400">
                <a:solidFill>
                  <a:srgbClr val="FFFFFF"/>
                </a:solidFill>
                <a:ea typeface="+mn-lt"/>
                <a:cs typeface="+mn-lt"/>
              </a:rPr>
              <a:t>характерны поверхностный сон и частые пробуждения, а не трудности</a:t>
            </a:r>
            <a:endParaRPr lang="ru-RU" sz="1400">
              <a:solidFill>
                <a:srgbClr val="FFFFFF"/>
              </a:solidFill>
            </a:endParaRPr>
          </a:p>
          <a:p>
            <a:pPr marL="0" indent="0">
              <a:lnSpc>
                <a:spcPct val="90000"/>
              </a:lnSpc>
              <a:buNone/>
            </a:pPr>
            <a:r>
              <a:rPr lang="ru-RU" sz="1400">
                <a:solidFill>
                  <a:srgbClr val="FFFFFF"/>
                </a:solidFill>
                <a:ea typeface="+mn-lt"/>
                <a:cs typeface="+mn-lt"/>
              </a:rPr>
              <a:t>засыпания.</a:t>
            </a:r>
            <a:endParaRPr lang="ru-RU" sz="1400">
              <a:solidFill>
                <a:srgbClr val="FFFFFF"/>
              </a:solidFill>
            </a:endParaRPr>
          </a:p>
          <a:p>
            <a:pPr>
              <a:lnSpc>
                <a:spcPct val="90000"/>
              </a:lnSpc>
            </a:pPr>
            <a:endParaRPr lang="ru-RU" sz="1400">
              <a:solidFill>
                <a:srgbClr val="FFFFFF"/>
              </a:solidFill>
            </a:endParaRPr>
          </a:p>
        </p:txBody>
      </p:sp>
    </p:spTree>
    <p:extLst>
      <p:ext uri="{BB962C8B-B14F-4D97-AF65-F5344CB8AC3E}">
        <p14:creationId xmlns:p14="http://schemas.microsoft.com/office/powerpoint/2010/main" val="9071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034A558-D482-4ADC-AA67-987ED57913D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CD0B9290-246B-4600-B8C4-D3CBEA5E2CFD}"/>
              </a:ext>
            </a:extLst>
          </p:cNvPr>
          <p:cNvSpPr>
            <a:spLocks noGrp="1"/>
          </p:cNvSpPr>
          <p:nvPr>
            <p:ph idx="1"/>
          </p:nvPr>
        </p:nvSpPr>
        <p:spPr/>
        <p:txBody>
          <a:bodyPr vert="horz" lIns="91440" tIns="45720" rIns="91440" bIns="45720" rtlCol="0" anchor="t">
            <a:normAutofit/>
          </a:bodyPr>
          <a:lstStyle/>
          <a:p>
            <a:pPr marL="0" indent="0" algn="ctr">
              <a:buNone/>
            </a:pPr>
            <a:r>
              <a:rPr lang="ru-RU" dirty="0">
                <a:ea typeface="+mn-lt"/>
                <a:cs typeface="+mn-lt"/>
              </a:rPr>
              <a:t>Среди психических нарушений расстройства сна в пожилом м старческом</a:t>
            </a:r>
            <a:endParaRPr lang="ru-RU"/>
          </a:p>
          <a:p>
            <a:pPr marL="0" indent="0" algn="ctr">
              <a:buNone/>
            </a:pPr>
            <a:r>
              <a:rPr lang="ru-RU" dirty="0">
                <a:ea typeface="+mn-lt"/>
                <a:cs typeface="+mn-lt"/>
              </a:rPr>
              <a:t>возрасте чаще всего являются проявлением депрессивных состояний. Именно</a:t>
            </a:r>
            <a:endParaRPr lang="ru-RU" dirty="0"/>
          </a:p>
          <a:p>
            <a:pPr marL="0" indent="0" algn="ctr">
              <a:buNone/>
            </a:pPr>
            <a:r>
              <a:rPr lang="ru-RU" dirty="0">
                <a:ea typeface="+mn-lt"/>
                <a:cs typeface="+mn-lt"/>
              </a:rPr>
              <a:t>эти пациенты часто жалуются на бессонницу. Могут быть трудности засыпания , ранние пробуждения с невозможностью уснуть вновь, тревожные </a:t>
            </a:r>
            <a:r>
              <a:rPr lang="ru-RU">
                <a:ea typeface="+mn-lt"/>
                <a:cs typeface="+mn-lt"/>
              </a:rPr>
              <a:t>беспокойства</a:t>
            </a:r>
            <a:r>
              <a:rPr lang="ru-RU" dirty="0">
                <a:ea typeface="+mn-lt"/>
                <a:cs typeface="+mn-lt"/>
              </a:rPr>
              <a:t> при ночном пробуждении, тягостное душевное состояние в утренние часы. Именно при депрессии характерно отсутствие чувства сна, нередко</a:t>
            </a:r>
            <a:endParaRPr lang="ru-RU"/>
          </a:p>
          <a:p>
            <a:pPr marL="0" indent="0" algn="ctr">
              <a:buNone/>
            </a:pPr>
            <a:r>
              <a:rPr lang="ru-RU" dirty="0">
                <a:ea typeface="+mn-lt"/>
                <a:cs typeface="+mn-lt"/>
              </a:rPr>
              <a:t>формируется навязчивый страх перед наступлением ночи и бессонницей.</a:t>
            </a:r>
            <a:endParaRPr lang="ru-RU" dirty="0"/>
          </a:p>
          <a:p>
            <a:pPr marL="0" indent="0" algn="ctr">
              <a:buNone/>
            </a:pPr>
            <a:r>
              <a:rPr lang="ru-RU" dirty="0">
                <a:ea typeface="+mn-lt"/>
                <a:cs typeface="+mn-lt"/>
              </a:rPr>
              <a:t>  При деменциях позднего возраста нередко наблюдается инверсия сна с ночным суетливом беспокойством  и дневной сонливостью.</a:t>
            </a:r>
            <a:endParaRPr lang="ru-RU" dirty="0"/>
          </a:p>
          <a:p>
            <a:pPr marL="0" indent="0" algn="ctr">
              <a:buNone/>
            </a:pPr>
            <a:r>
              <a:rPr lang="ru-RU">
                <a:ea typeface="+mn-lt"/>
                <a:cs typeface="+mn-lt"/>
              </a:rPr>
              <a:t>  Встречаются и редкие нарушения сна как лунатизм и нарколепсия                             но они передаются по наследству.</a:t>
            </a:r>
            <a:endParaRPr lang="ru-RU"/>
          </a:p>
          <a:p>
            <a:endParaRPr lang="ru-RU" dirty="0"/>
          </a:p>
        </p:txBody>
      </p:sp>
    </p:spTree>
    <p:extLst>
      <p:ext uri="{BB962C8B-B14F-4D97-AF65-F5344CB8AC3E}">
        <p14:creationId xmlns:p14="http://schemas.microsoft.com/office/powerpoint/2010/main" val="4258137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E90F91-22B2-4E8D-960B-06C3F4972F2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56A71282-DD7D-4FF0-BC31-401EFC39C57C}"/>
              </a:ext>
            </a:extLst>
          </p:cNvPr>
          <p:cNvSpPr>
            <a:spLocks noGrp="1"/>
          </p:cNvSpPr>
          <p:nvPr>
            <p:ph idx="1"/>
          </p:nvPr>
        </p:nvSpPr>
        <p:spPr/>
        <p:txBody>
          <a:bodyPr vert="horz" lIns="91440" tIns="45720" rIns="91440" bIns="45720" rtlCol="0" anchor="t">
            <a:normAutofit/>
          </a:bodyPr>
          <a:lstStyle/>
          <a:p>
            <a:pPr marL="0" indent="0" algn="ctr">
              <a:buNone/>
            </a:pPr>
            <a:r>
              <a:rPr lang="ru-RU" b="1" dirty="0"/>
              <a:t>Виды бессонницы</a:t>
            </a:r>
            <a:endParaRPr lang="ru-RU" dirty="0"/>
          </a:p>
          <a:p>
            <a:pPr marL="0" indent="0">
              <a:buNone/>
            </a:pPr>
            <a:r>
              <a:rPr lang="ru-RU" dirty="0">
                <a:ea typeface="+mn-lt"/>
                <a:cs typeface="+mn-lt"/>
              </a:rPr>
              <a:t>Различают 2 вида </a:t>
            </a:r>
            <a:r>
              <a:rPr lang="ru-RU" err="1">
                <a:ea typeface="+mn-lt"/>
                <a:cs typeface="+mn-lt"/>
              </a:rPr>
              <a:t>асомнии</a:t>
            </a:r>
            <a:r>
              <a:rPr lang="ru-RU" dirty="0">
                <a:ea typeface="+mn-lt"/>
                <a:cs typeface="+mn-lt"/>
              </a:rPr>
              <a:t>: </a:t>
            </a:r>
            <a:endParaRPr lang="ru-RU"/>
          </a:p>
          <a:p>
            <a:r>
              <a:rPr lang="ru-RU" dirty="0">
                <a:ea typeface="+mn-lt"/>
                <a:cs typeface="+mn-lt"/>
              </a:rPr>
              <a:t>Хроническая. </a:t>
            </a:r>
            <a:endParaRPr lang="ru-RU"/>
          </a:p>
          <a:p>
            <a:r>
              <a:rPr lang="ru-RU" dirty="0">
                <a:ea typeface="+mn-lt"/>
                <a:cs typeface="+mn-lt"/>
              </a:rPr>
              <a:t>Транзиторная. </a:t>
            </a:r>
            <a:endParaRPr lang="ru-RU"/>
          </a:p>
          <a:p>
            <a:r>
              <a:rPr lang="ru-RU" dirty="0">
                <a:ea typeface="+mn-lt"/>
                <a:cs typeface="+mn-lt"/>
              </a:rPr>
              <a:t>Транзиторная бессонница появляется вследствие перенесенного стресса, например, смерть близкого человека или попадание в автокатастрофу. Нарушение сна – это ответная реакция организма на стресс. Обычно через 6 – 8 дней сон налаживается. </a:t>
            </a:r>
            <a:endParaRPr lang="ru-RU"/>
          </a:p>
          <a:p>
            <a:r>
              <a:rPr lang="ru-RU" dirty="0">
                <a:ea typeface="+mn-lt"/>
                <a:cs typeface="+mn-lt"/>
              </a:rPr>
              <a:t>Хронической бессонницей называется нарушение сна, которое сопровождается больше одного месяца. </a:t>
            </a:r>
            <a:endParaRPr lang="ru-RU"/>
          </a:p>
          <a:p>
            <a:endParaRPr lang="ru-RU" dirty="0"/>
          </a:p>
        </p:txBody>
      </p:sp>
    </p:spTree>
    <p:extLst>
      <p:ext uri="{BB962C8B-B14F-4D97-AF65-F5344CB8AC3E}">
        <p14:creationId xmlns:p14="http://schemas.microsoft.com/office/powerpoint/2010/main" val="930748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0</TotalTime>
  <Words>775</Words>
  <Application>Microsoft Office PowerPoint</Application>
  <PresentationFormat>Произвольный</PresentationFormat>
  <Paragraphs>69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Savon</vt:lpstr>
      <vt:lpstr>Нарушение сна у лиц пожилого и старческого возраста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231</cp:revision>
  <dcterms:created xsi:type="dcterms:W3CDTF">2020-05-09T09:04:49Z</dcterms:created>
  <dcterms:modified xsi:type="dcterms:W3CDTF">2020-05-20T03:39:57Z</dcterms:modified>
</cp:coreProperties>
</file>