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96" r:id="rId2"/>
    <p:sldId id="324" r:id="rId3"/>
    <p:sldId id="257" r:id="rId4"/>
    <p:sldId id="305" r:id="rId5"/>
    <p:sldId id="345" r:id="rId6"/>
    <p:sldId id="346" r:id="rId7"/>
    <p:sldId id="352" r:id="rId8"/>
    <p:sldId id="348" r:id="rId9"/>
    <p:sldId id="351" r:id="rId10"/>
    <p:sldId id="350" r:id="rId11"/>
    <p:sldId id="349" r:id="rId12"/>
    <p:sldId id="347" r:id="rId13"/>
    <p:sldId id="353" r:id="rId14"/>
    <p:sldId id="354" r:id="rId15"/>
    <p:sldId id="355" r:id="rId16"/>
    <p:sldId id="356" r:id="rId17"/>
    <p:sldId id="357" r:id="rId18"/>
    <p:sldId id="358" r:id="rId19"/>
    <p:sldId id="276" r:id="rId20"/>
    <p:sldId id="306" r:id="rId21"/>
    <p:sldId id="307" r:id="rId22"/>
    <p:sldId id="308" r:id="rId23"/>
    <p:sldId id="309" r:id="rId24"/>
    <p:sldId id="310" r:id="rId25"/>
    <p:sldId id="282" r:id="rId26"/>
    <p:sldId id="283" r:id="rId27"/>
    <p:sldId id="284" r:id="rId28"/>
    <p:sldId id="311" r:id="rId29"/>
    <p:sldId id="326" r:id="rId30"/>
    <p:sldId id="312" r:id="rId31"/>
    <p:sldId id="327" r:id="rId32"/>
    <p:sldId id="313" r:id="rId33"/>
    <p:sldId id="328" r:id="rId34"/>
    <p:sldId id="329" r:id="rId35"/>
    <p:sldId id="359" r:id="rId36"/>
    <p:sldId id="314" r:id="rId37"/>
    <p:sldId id="330" r:id="rId38"/>
    <p:sldId id="315" r:id="rId39"/>
    <p:sldId id="316" r:id="rId40"/>
    <p:sldId id="291" r:id="rId41"/>
    <p:sldId id="317" r:id="rId42"/>
    <p:sldId id="319" r:id="rId43"/>
    <p:sldId id="320" r:id="rId44"/>
    <p:sldId id="321" r:id="rId45"/>
    <p:sldId id="322" r:id="rId46"/>
    <p:sldId id="323" r:id="rId47"/>
    <p:sldId id="332" r:id="rId48"/>
    <p:sldId id="334" r:id="rId49"/>
    <p:sldId id="333" r:id="rId50"/>
    <p:sldId id="335" r:id="rId51"/>
    <p:sldId id="336" r:id="rId52"/>
    <p:sldId id="337" r:id="rId53"/>
    <p:sldId id="338" r:id="rId54"/>
    <p:sldId id="339" r:id="rId55"/>
    <p:sldId id="340" r:id="rId56"/>
    <p:sldId id="341" r:id="rId57"/>
    <p:sldId id="342" r:id="rId58"/>
    <p:sldId id="343" r:id="rId59"/>
    <p:sldId id="344" r:id="rId60"/>
    <p:sldId id="318" r:id="rId61"/>
    <p:sldId id="331" r:id="rId62"/>
  </p:sldIdLst>
  <p:sldSz cx="9144000" cy="6858000" type="screen4x3"/>
  <p:notesSz cx="6858000" cy="9144000"/>
  <p:custDataLst>
    <p:tags r:id="rId6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107" d="100"/>
          <a:sy n="107" d="100"/>
        </p:scale>
        <p:origin x="-306" y="1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28.11.2016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krasgmu.ru/index.php?page%5bcommon%5d=elib&amp;cat=catalog&amp;res_id=25270" TargetMode="External"/><Relationship Id="rId7" Type="http://schemas.openxmlformats.org/officeDocument/2006/relationships/hyperlink" Target="http://krasgmu.ru/index.php?page%5bcommon%5d=elib&amp;cat=catalog&amp;res_id=31493" TargetMode="External"/><Relationship Id="rId2" Type="http://schemas.openxmlformats.org/officeDocument/2006/relationships/hyperlink" Target="http://krasgmu.ru/index.php?page%5bcommon%5d=elib&amp;cat=catalog&amp;res_id=27634" TargetMode="External"/><Relationship Id="rId1" Type="http://schemas.openxmlformats.org/officeDocument/2006/relationships/slideLayout" Target="../slideLayouts/slideLayout2.xml"/><Relationship Id="rId6" Type="http://schemas.openxmlformats.org/officeDocument/2006/relationships/hyperlink" Target="http://krasgmu.ru/index.php?page%5bcommon%5d=elib&amp;cat=catalog&amp;res_id=31091" TargetMode="External"/><Relationship Id="rId5" Type="http://schemas.openxmlformats.org/officeDocument/2006/relationships/hyperlink" Target="http://krasgmu.ru/index.php?page%5bcommon%5d=elib&amp;cat=catalog&amp;res_id=29335" TargetMode="External"/><Relationship Id="rId4" Type="http://schemas.openxmlformats.org/officeDocument/2006/relationships/hyperlink" Target="http://krasgmu.ru/index.php?page%5bcommon%5d=elib&amp;cat=catalog&amp;res_id=21537"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483968"/>
          </a:xfrm>
        </p:spPr>
        <p:txBody>
          <a:bodyPr>
            <a:normAutofit/>
          </a:bodyPr>
          <a:lstStyle/>
          <a:p>
            <a:pPr algn="ctr"/>
            <a:r>
              <a:rPr lang="ru-RU" sz="18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a:t>
            </a:r>
            <a:r>
              <a:rPr lang="ru-RU" sz="1800" dirty="0" err="1">
                <a:latin typeface="Times New Roman" panose="02020603050405020304" pitchFamily="18" charset="0"/>
                <a:cs typeface="Times New Roman" panose="02020603050405020304" pitchFamily="18" charset="0"/>
              </a:rPr>
              <a:t>В.Ф.Войно-Ясенецкого</a:t>
            </a:r>
            <a:r>
              <a:rPr lang="ru-RU" sz="1800" dirty="0">
                <a:latin typeface="Times New Roman" panose="02020603050405020304" pitchFamily="18" charset="0"/>
                <a:cs typeface="Times New Roman" panose="02020603050405020304" pitchFamily="18" charset="0"/>
              </a:rPr>
              <a:t>" Министерства здравоохранения Российской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Факультет клинической психологии</a:t>
            </a:r>
            <a:br>
              <a:rPr lang="ru-RU" sz="1800"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Кафедра клинической психологии и психотерапии с курсом </a:t>
            </a:r>
            <a:r>
              <a:rPr lang="ru-RU" sz="1800" dirty="0" smtClean="0">
                <a:latin typeface="Times New Roman" panose="02020603050405020304" pitchFamily="18" charset="0"/>
                <a:cs typeface="Times New Roman" panose="02020603050405020304" pitchFamily="18" charset="0"/>
              </a:rPr>
              <a:t>ПО</a:t>
            </a:r>
            <a:br>
              <a:rPr lang="ru-RU" sz="18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Тема: Типы конфликтных личностей.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Способы предупреждения конфликта с пациентом</a:t>
            </a:r>
            <a:endParaRPr lang="ru-RU" sz="2000" b="1" dirty="0"/>
          </a:p>
        </p:txBody>
      </p:sp>
      <p:sp>
        <p:nvSpPr>
          <p:cNvPr id="3" name="Содержимое 2"/>
          <p:cNvSpPr>
            <a:spLocks noGrp="1"/>
          </p:cNvSpPr>
          <p:nvPr>
            <p:ph idx="1"/>
          </p:nvPr>
        </p:nvSpPr>
        <p:spPr>
          <a:xfrm>
            <a:off x="304800" y="548681"/>
            <a:ext cx="8686800" cy="72007"/>
          </a:xfrm>
        </p:spPr>
        <p:txBody>
          <a:bodyPr>
            <a:normAutofit fontScale="25000" lnSpcReduction="20000"/>
          </a:bodyPr>
          <a:lstStyle/>
          <a:p>
            <a:pPr algn="ct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4" name="Прямоугольник 3"/>
          <p:cNvSpPr/>
          <p:nvPr/>
        </p:nvSpPr>
        <p:spPr>
          <a:xfrm>
            <a:off x="3203847" y="5157192"/>
            <a:ext cx="5524589" cy="1077218"/>
          </a:xfrm>
          <a:prstGeom prst="rect">
            <a:avLst/>
          </a:prstGeom>
        </p:spPr>
        <p:txBody>
          <a:bodyPr wrap="none">
            <a:spAutoFit/>
          </a:bodyPr>
          <a:lstStyle/>
          <a:p>
            <a:r>
              <a:rPr lang="ru-RU" sz="2800" dirty="0" err="1"/>
              <a:t>Колкова</a:t>
            </a:r>
            <a:r>
              <a:rPr lang="ru-RU" sz="2800" dirty="0"/>
              <a:t> Светлана </a:t>
            </a:r>
            <a:r>
              <a:rPr lang="ru-RU" sz="2800" dirty="0" smtClean="0"/>
              <a:t>Михайловна </a:t>
            </a:r>
          </a:p>
          <a:p>
            <a:r>
              <a:rPr lang="ru-RU" dirty="0" smtClean="0"/>
              <a:t>доцент кафедры клинической психологии и</a:t>
            </a:r>
          </a:p>
          <a:p>
            <a:r>
              <a:rPr lang="ru-RU" dirty="0" smtClean="0"/>
              <a:t>психотерапии с курсом ПО, </a:t>
            </a:r>
            <a:r>
              <a:rPr lang="ru-RU" dirty="0" err="1" smtClean="0"/>
              <a:t>кандидат.психол.наук</a:t>
            </a:r>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997838"/>
            <a:ext cx="7848872" cy="3416320"/>
          </a:xfrm>
          <a:prstGeom prst="rect">
            <a:avLst/>
          </a:prstGeom>
        </p:spPr>
        <p:txBody>
          <a:bodyPr wrap="square">
            <a:spAutoFit/>
          </a:bodyPr>
          <a:lstStyle/>
          <a:p>
            <a:r>
              <a:rPr lang="ru-RU" sz="2400" b="1" dirty="0"/>
              <a:t>5. Кто-то пытается пролезть вперед вас без очереди:</a:t>
            </a:r>
            <a:br>
              <a:rPr lang="ru-RU" sz="2400" b="1" dirty="0"/>
            </a:br>
            <a:r>
              <a:rPr lang="ru-RU" sz="2400" dirty="0"/>
              <a:t/>
            </a:r>
            <a:br>
              <a:rPr lang="ru-RU" sz="2400" dirty="0"/>
            </a:br>
            <a:r>
              <a:rPr lang="ru-RU" sz="2400" dirty="0"/>
              <a:t>а) считая, что и вы не хуже него, попытаетесь обойти очередь;</a:t>
            </a:r>
            <a:br>
              <a:rPr lang="ru-RU" sz="2400" dirty="0"/>
            </a:br>
            <a:r>
              <a:rPr lang="ru-RU" sz="2400" dirty="0"/>
              <a:t/>
            </a:r>
            <a:br>
              <a:rPr lang="ru-RU" sz="2400" dirty="0"/>
            </a:br>
            <a:r>
              <a:rPr lang="ru-RU" sz="2400" dirty="0"/>
              <a:t>б) возмущаетесь, но про себя;</a:t>
            </a:r>
            <a:br>
              <a:rPr lang="ru-RU" sz="2400" dirty="0"/>
            </a:br>
            <a:r>
              <a:rPr lang="ru-RU" sz="2400" dirty="0"/>
              <a:t/>
            </a:r>
            <a:br>
              <a:rPr lang="ru-RU" sz="2400" dirty="0"/>
            </a:br>
            <a:r>
              <a:rPr lang="ru-RU" sz="2400" dirty="0"/>
              <a:t>в) открыто высказываете свое негодование.</a:t>
            </a:r>
          </a:p>
        </p:txBody>
      </p:sp>
    </p:spTree>
    <p:extLst>
      <p:ext uri="{BB962C8B-B14F-4D97-AF65-F5344CB8AC3E}">
        <p14:creationId xmlns:p14="http://schemas.microsoft.com/office/powerpoint/2010/main" val="1394945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751344"/>
            <a:ext cx="7920880" cy="6370975"/>
          </a:xfrm>
          <a:prstGeom prst="rect">
            <a:avLst/>
          </a:prstGeom>
        </p:spPr>
        <p:txBody>
          <a:bodyPr wrap="square">
            <a:spAutoFit/>
          </a:bodyPr>
          <a:lstStyle/>
          <a:p>
            <a:r>
              <a:rPr lang="ru-RU" sz="2400" b="1" dirty="0"/>
              <a:t>6. Представьте себе, что рассматривается рационализаторское предложение, экспериментальная работа вашего коллеги, в которой есть смелые идеи, но есть и ошибки. Вы знаете, что ваше мнение будет решающим. Как вы поступите:</a:t>
            </a:r>
            <a:br>
              <a:rPr lang="ru-RU" sz="2400" b="1" dirty="0"/>
            </a:br>
            <a:r>
              <a:rPr lang="ru-RU" sz="2400" dirty="0"/>
              <a:t/>
            </a:r>
            <a:br>
              <a:rPr lang="ru-RU" sz="2400" dirty="0"/>
            </a:br>
            <a:r>
              <a:rPr lang="ru-RU" sz="2400" dirty="0"/>
              <a:t>а) выскажитесь и о положительных, и об отрицательных сторонах этого проекта;</a:t>
            </a:r>
            <a:br>
              <a:rPr lang="ru-RU" sz="2400" dirty="0"/>
            </a:br>
            <a:r>
              <a:rPr lang="ru-RU" sz="2400" dirty="0"/>
              <a:t/>
            </a:r>
            <a:br>
              <a:rPr lang="ru-RU" sz="2400" dirty="0"/>
            </a:br>
            <a:r>
              <a:rPr lang="ru-RU" sz="2400" dirty="0"/>
              <a:t>б) выделите положительные стороны в его работе и предложите предоставить возможность продолжить ее;</a:t>
            </a:r>
            <a:br>
              <a:rPr lang="ru-RU" sz="2400" dirty="0"/>
            </a:br>
            <a:r>
              <a:rPr lang="ru-RU" sz="2400" dirty="0"/>
              <a:t/>
            </a:r>
            <a:br>
              <a:rPr lang="ru-RU" sz="2400" dirty="0"/>
            </a:br>
            <a:r>
              <a:rPr lang="ru-RU" sz="2400" dirty="0"/>
              <a:t>в) станете критиковать ее: чтобы быть новатором, нельзя допускать ошибки.</a:t>
            </a:r>
            <a:br>
              <a:rPr lang="ru-RU" sz="2400" dirty="0"/>
            </a:br>
            <a:endParaRPr lang="ru-RU" sz="2400" dirty="0"/>
          </a:p>
        </p:txBody>
      </p:sp>
    </p:spTree>
    <p:extLst>
      <p:ext uri="{BB962C8B-B14F-4D97-AF65-F5344CB8AC3E}">
        <p14:creationId xmlns:p14="http://schemas.microsoft.com/office/powerpoint/2010/main" val="3839253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889844"/>
            <a:ext cx="7776864" cy="5262979"/>
          </a:xfrm>
          <a:prstGeom prst="rect">
            <a:avLst/>
          </a:prstGeom>
        </p:spPr>
        <p:txBody>
          <a:bodyPr wrap="square">
            <a:spAutoFit/>
          </a:bodyPr>
          <a:lstStyle/>
          <a:p>
            <a:r>
              <a:rPr lang="ru-RU" sz="2400" b="1" dirty="0"/>
              <a:t>7. Представьте: свекровь (теща) постоянно говорит вам о необходимости экономии и бережливости, о вашей расточительности, а сама то и дело покупает дорогие вещи. Она хочет знать ваше мнение о своей последней покупке. Что вы ей скажете:</a:t>
            </a:r>
            <a:br>
              <a:rPr lang="ru-RU" sz="2400" b="1" dirty="0"/>
            </a:br>
            <a:r>
              <a:rPr lang="ru-RU" sz="2400" dirty="0"/>
              <a:t/>
            </a:r>
            <a:br>
              <a:rPr lang="ru-RU" sz="2400" dirty="0"/>
            </a:br>
            <a:r>
              <a:rPr lang="ru-RU" sz="2400" dirty="0"/>
              <a:t>а) что одобряете покупку, если она доставила ей удовольствие;</a:t>
            </a:r>
            <a:br>
              <a:rPr lang="ru-RU" sz="2400" dirty="0"/>
            </a:br>
            <a:r>
              <a:rPr lang="ru-RU" sz="2400" dirty="0"/>
              <a:t/>
            </a:r>
            <a:br>
              <a:rPr lang="ru-RU" sz="2400" dirty="0"/>
            </a:br>
            <a:r>
              <a:rPr lang="ru-RU" sz="2400" dirty="0"/>
              <a:t>б) говорите, что эта вещь безвкусна;</a:t>
            </a:r>
            <a:br>
              <a:rPr lang="ru-RU" sz="2400" dirty="0"/>
            </a:br>
            <a:r>
              <a:rPr lang="ru-RU" sz="2400" dirty="0"/>
              <a:t/>
            </a:r>
            <a:br>
              <a:rPr lang="ru-RU" sz="2400" dirty="0"/>
            </a:br>
            <a:r>
              <a:rPr lang="ru-RU" sz="2400" dirty="0"/>
              <a:t>в) постоянно ругаетесь, ссоритесь с ней из-за этого.</a:t>
            </a:r>
            <a:br>
              <a:rPr lang="ru-RU" sz="2400" dirty="0"/>
            </a:br>
            <a:endParaRPr lang="ru-RU" sz="2400" dirty="0"/>
          </a:p>
        </p:txBody>
      </p:sp>
    </p:spTree>
    <p:extLst>
      <p:ext uri="{BB962C8B-B14F-4D97-AF65-F5344CB8AC3E}">
        <p14:creationId xmlns:p14="http://schemas.microsoft.com/office/powerpoint/2010/main" val="4185140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720840"/>
            <a:ext cx="7776864" cy="4154984"/>
          </a:xfrm>
          <a:prstGeom prst="rect">
            <a:avLst/>
          </a:prstGeom>
        </p:spPr>
        <p:txBody>
          <a:bodyPr wrap="square">
            <a:spAutoFit/>
          </a:bodyPr>
          <a:lstStyle/>
          <a:p>
            <a:r>
              <a:rPr lang="ru-RU" sz="2400" b="1" dirty="0"/>
              <a:t>8. Вы встретили детей, которые курят. Как вы реагируете:</a:t>
            </a:r>
            <a:br>
              <a:rPr lang="ru-RU" sz="2400" b="1" dirty="0"/>
            </a:br>
            <a:r>
              <a:rPr lang="ru-RU" sz="2400" dirty="0"/>
              <a:t/>
            </a:r>
            <a:br>
              <a:rPr lang="ru-RU" sz="2400" dirty="0"/>
            </a:br>
            <a:r>
              <a:rPr lang="ru-RU" sz="2400" dirty="0"/>
              <a:t>а) думаете: "Зачем мне портить себе настроение из-за чужих, плохо воспитанных озорников?";</a:t>
            </a:r>
            <a:br>
              <a:rPr lang="ru-RU" sz="2400" dirty="0"/>
            </a:br>
            <a:r>
              <a:rPr lang="ru-RU" sz="2400" dirty="0"/>
              <a:t/>
            </a:r>
            <a:br>
              <a:rPr lang="ru-RU" sz="2400" dirty="0"/>
            </a:br>
            <a:r>
              <a:rPr lang="ru-RU" sz="2400" dirty="0"/>
              <a:t>б) делаете им замечание;</a:t>
            </a:r>
            <a:br>
              <a:rPr lang="ru-RU" sz="2400" dirty="0"/>
            </a:br>
            <a:r>
              <a:rPr lang="ru-RU" sz="2400" dirty="0"/>
              <a:t/>
            </a:r>
            <a:br>
              <a:rPr lang="ru-RU" sz="2400" dirty="0"/>
            </a:br>
            <a:r>
              <a:rPr lang="ru-RU" sz="2400" dirty="0"/>
              <a:t>в) если бы это было в общественном месте, то вы бы их отчитали.</a:t>
            </a:r>
            <a:br>
              <a:rPr lang="ru-RU" sz="2400" dirty="0"/>
            </a:br>
            <a:endParaRPr lang="ru-RU" sz="2400" dirty="0"/>
          </a:p>
        </p:txBody>
      </p:sp>
    </p:spTree>
    <p:extLst>
      <p:ext uri="{BB962C8B-B14F-4D97-AF65-F5344CB8AC3E}">
        <p14:creationId xmlns:p14="http://schemas.microsoft.com/office/powerpoint/2010/main" val="172998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720840"/>
            <a:ext cx="7776864" cy="4154984"/>
          </a:xfrm>
          <a:prstGeom prst="rect">
            <a:avLst/>
          </a:prstGeom>
        </p:spPr>
        <p:txBody>
          <a:bodyPr wrap="square">
            <a:spAutoFit/>
          </a:bodyPr>
          <a:lstStyle/>
          <a:p>
            <a:r>
              <a:rPr lang="ru-RU" sz="2400" b="1" dirty="0"/>
              <a:t>9. В ресторане вы замечаете, что официант обсчитал вас:</a:t>
            </a:r>
            <a:br>
              <a:rPr lang="ru-RU" sz="2400" b="1" dirty="0"/>
            </a:br>
            <a:r>
              <a:rPr lang="ru-RU" sz="2400" dirty="0"/>
              <a:t/>
            </a:r>
            <a:br>
              <a:rPr lang="ru-RU" sz="2400" dirty="0"/>
            </a:br>
            <a:r>
              <a:rPr lang="ru-RU" sz="2400" dirty="0"/>
              <a:t>а) в таком случае вы не даете ему чаевые, которые заранее приготовили, если бы он поступил честно;</a:t>
            </a:r>
            <a:br>
              <a:rPr lang="ru-RU" sz="2400" dirty="0"/>
            </a:br>
            <a:r>
              <a:rPr lang="ru-RU" sz="2400" dirty="0"/>
              <a:t/>
            </a:r>
            <a:br>
              <a:rPr lang="ru-RU" sz="2400" dirty="0"/>
            </a:br>
            <a:r>
              <a:rPr lang="ru-RU" sz="2400" dirty="0"/>
              <a:t>б) попросите, чтобы он еще раз при вас подсчитал сумму;</a:t>
            </a:r>
            <a:br>
              <a:rPr lang="ru-RU" sz="2400" dirty="0"/>
            </a:br>
            <a:r>
              <a:rPr lang="ru-RU" sz="2400" dirty="0"/>
              <a:t/>
            </a:r>
            <a:br>
              <a:rPr lang="ru-RU" sz="2400" dirty="0"/>
            </a:br>
            <a:r>
              <a:rPr lang="ru-RU" sz="2400" dirty="0"/>
              <a:t>в) это будет поводом для скандала.</a:t>
            </a:r>
            <a:br>
              <a:rPr lang="ru-RU" sz="2400" dirty="0"/>
            </a:br>
            <a:endParaRPr lang="ru-RU" sz="2400" dirty="0"/>
          </a:p>
        </p:txBody>
      </p:sp>
    </p:spTree>
    <p:extLst>
      <p:ext uri="{BB962C8B-B14F-4D97-AF65-F5344CB8AC3E}">
        <p14:creationId xmlns:p14="http://schemas.microsoft.com/office/powerpoint/2010/main" val="225111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4344"/>
            <a:ext cx="7704856" cy="6001643"/>
          </a:xfrm>
          <a:prstGeom prst="rect">
            <a:avLst/>
          </a:prstGeom>
        </p:spPr>
        <p:txBody>
          <a:bodyPr wrap="square">
            <a:spAutoFit/>
          </a:bodyPr>
          <a:lstStyle/>
          <a:p>
            <a:r>
              <a:rPr lang="ru-RU" sz="2400" b="1" dirty="0"/>
              <a:t>10. Вы в доме отдыха.</a:t>
            </a:r>
            <a:endParaRPr lang="ru-RU" sz="2400" dirty="0"/>
          </a:p>
          <a:p>
            <a:r>
              <a:rPr lang="ru-RU" sz="2400" b="1" dirty="0"/>
              <a:t>Администратор занимается посторонними делами, сам развлекается, вместо того чтобы выполнять свои обязанности: не следит за уборкой в комнате, разнообразием меню. Возмущает ли вас это:</a:t>
            </a:r>
            <a:br>
              <a:rPr lang="ru-RU" sz="2400" b="1" dirty="0"/>
            </a:br>
            <a:r>
              <a:rPr lang="ru-RU" sz="2400" dirty="0"/>
              <a:t/>
            </a:r>
            <a:br>
              <a:rPr lang="ru-RU" sz="2400" dirty="0"/>
            </a:br>
            <a:r>
              <a:rPr lang="ru-RU" sz="2400" dirty="0"/>
              <a:t>а) да, но если вы даже и выскажете ему какие-то претензии, это вряд ли что-то изменит;</a:t>
            </a:r>
            <a:br>
              <a:rPr lang="ru-RU" sz="2400" dirty="0"/>
            </a:br>
            <a:r>
              <a:rPr lang="ru-RU" sz="2400" dirty="0"/>
              <a:t/>
            </a:r>
            <a:br>
              <a:rPr lang="ru-RU" sz="2400" dirty="0"/>
            </a:br>
            <a:r>
              <a:rPr lang="ru-RU" sz="2400" dirty="0"/>
              <a:t>б) вы находите способ пожаловаться на него, пусть его накажут или даже уволят с работы;</a:t>
            </a:r>
            <a:br>
              <a:rPr lang="ru-RU" sz="2400" dirty="0"/>
            </a:br>
            <a:r>
              <a:rPr lang="ru-RU" sz="2400" dirty="0"/>
              <a:t/>
            </a:r>
            <a:br>
              <a:rPr lang="ru-RU" sz="2400" dirty="0"/>
            </a:br>
            <a:r>
              <a:rPr lang="ru-RU" sz="2400" dirty="0"/>
              <a:t>в) вы вымещаете недовольство на младшем персонале (уборщицах, официантках).</a:t>
            </a:r>
            <a:br>
              <a:rPr lang="ru-RU" sz="2400" dirty="0"/>
            </a:br>
            <a:endParaRPr lang="ru-RU" sz="2400" dirty="0"/>
          </a:p>
        </p:txBody>
      </p:sp>
    </p:spTree>
    <p:extLst>
      <p:ext uri="{BB962C8B-B14F-4D97-AF65-F5344CB8AC3E}">
        <p14:creationId xmlns:p14="http://schemas.microsoft.com/office/powerpoint/2010/main" val="1716647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59340"/>
            <a:ext cx="7776864" cy="4154984"/>
          </a:xfrm>
          <a:prstGeom prst="rect">
            <a:avLst/>
          </a:prstGeom>
        </p:spPr>
        <p:txBody>
          <a:bodyPr wrap="square">
            <a:spAutoFit/>
          </a:bodyPr>
          <a:lstStyle/>
          <a:p>
            <a:r>
              <a:rPr lang="ru-RU" sz="2400" b="1" dirty="0"/>
              <a:t>11. Вы спорите с вашим сыном-подростком и убеждаетесь, что он прав. Признаете ли вы свою ошибку:</a:t>
            </a:r>
            <a:br>
              <a:rPr lang="ru-RU" sz="2400" b="1" dirty="0"/>
            </a:br>
            <a:r>
              <a:rPr lang="ru-RU" sz="2400" dirty="0"/>
              <a:t/>
            </a:r>
            <a:br>
              <a:rPr lang="ru-RU" sz="2400" dirty="0"/>
            </a:br>
            <a:r>
              <a:rPr lang="ru-RU" sz="2400" dirty="0"/>
              <a:t>а) нет;</a:t>
            </a:r>
            <a:br>
              <a:rPr lang="ru-RU" sz="2400" dirty="0"/>
            </a:br>
            <a:r>
              <a:rPr lang="ru-RU" sz="2400" dirty="0"/>
              <a:t/>
            </a:r>
            <a:br>
              <a:rPr lang="ru-RU" sz="2400" dirty="0"/>
            </a:br>
            <a:r>
              <a:rPr lang="ru-RU" sz="2400" dirty="0"/>
              <a:t>б) разумеется, признаете;</a:t>
            </a:r>
            <a:br>
              <a:rPr lang="ru-RU" sz="2400" dirty="0"/>
            </a:br>
            <a:r>
              <a:rPr lang="ru-RU" sz="2400" dirty="0"/>
              <a:t/>
            </a:r>
            <a:br>
              <a:rPr lang="ru-RU" sz="2400" dirty="0"/>
            </a:br>
            <a:r>
              <a:rPr lang="ru-RU" sz="2400" dirty="0"/>
              <a:t>в) какой же у вас авторитет, если вы признаетесь, что были неправы?</a:t>
            </a:r>
            <a:br>
              <a:rPr lang="ru-RU" sz="2400" dirty="0"/>
            </a:br>
            <a:endParaRPr lang="ru-RU" sz="2400" dirty="0"/>
          </a:p>
        </p:txBody>
      </p:sp>
    </p:spTree>
    <p:extLst>
      <p:ext uri="{BB962C8B-B14F-4D97-AF65-F5344CB8AC3E}">
        <p14:creationId xmlns:p14="http://schemas.microsoft.com/office/powerpoint/2010/main" val="3784151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920880" cy="5632311"/>
          </a:xfrm>
          <a:prstGeom prst="rect">
            <a:avLst/>
          </a:prstGeom>
        </p:spPr>
        <p:txBody>
          <a:bodyPr wrap="square">
            <a:spAutoFit/>
          </a:bodyPr>
          <a:lstStyle/>
          <a:p>
            <a:r>
              <a:rPr lang="ru-RU" sz="2400" b="1" dirty="0"/>
              <a:t>ПОДВЕДИТЕ ИТОГИ</a:t>
            </a:r>
            <a:r>
              <a:rPr lang="ru-RU" sz="2400" dirty="0"/>
              <a:t/>
            </a:r>
            <a:br>
              <a:rPr lang="ru-RU" sz="2400" dirty="0"/>
            </a:br>
            <a:r>
              <a:rPr lang="ru-RU" sz="2400" dirty="0"/>
              <a:t/>
            </a:r>
            <a:br>
              <a:rPr lang="ru-RU" sz="2400" dirty="0"/>
            </a:br>
            <a:r>
              <a:rPr lang="ru-RU" sz="2400" dirty="0"/>
              <a:t>Используя ключ, подсчитайте количество баллов. </a:t>
            </a:r>
            <a:br>
              <a:rPr lang="ru-RU" sz="2400" dirty="0"/>
            </a:br>
            <a:r>
              <a:rPr lang="ru-RU" sz="2400" dirty="0"/>
              <a:t/>
            </a:r>
            <a:br>
              <a:rPr lang="ru-RU" sz="2400" dirty="0"/>
            </a:br>
            <a:r>
              <a:rPr lang="ru-RU" sz="2400" dirty="0"/>
              <a:t>Каждый вариант ответа имеет свою оценку:</a:t>
            </a:r>
            <a:br>
              <a:rPr lang="ru-RU" sz="2400" dirty="0"/>
            </a:br>
            <a:r>
              <a:rPr lang="ru-RU" sz="2400" dirty="0"/>
              <a:t/>
            </a:r>
            <a:br>
              <a:rPr lang="ru-RU" sz="2400" dirty="0"/>
            </a:br>
            <a:r>
              <a:rPr lang="ru-RU" sz="2400" dirty="0"/>
              <a:t>ответ "а" - 4 балла;</a:t>
            </a:r>
            <a:br>
              <a:rPr lang="ru-RU" sz="2400" dirty="0"/>
            </a:br>
            <a:r>
              <a:rPr lang="ru-RU" sz="2400" dirty="0"/>
              <a:t/>
            </a:r>
            <a:br>
              <a:rPr lang="ru-RU" sz="2400" dirty="0"/>
            </a:br>
            <a:r>
              <a:rPr lang="ru-RU" sz="2400" dirty="0"/>
              <a:t>ответ "б" - 2 балла; </a:t>
            </a:r>
            <a:br>
              <a:rPr lang="ru-RU" sz="2400" dirty="0"/>
            </a:br>
            <a:r>
              <a:rPr lang="ru-RU" sz="2400" dirty="0"/>
              <a:t/>
            </a:r>
            <a:br>
              <a:rPr lang="ru-RU" sz="2400" dirty="0"/>
            </a:br>
            <a:r>
              <a:rPr lang="ru-RU" sz="2400" dirty="0"/>
              <a:t>ответ "в" - 0 баллов.</a:t>
            </a:r>
            <a:br>
              <a:rPr lang="ru-RU" sz="2400" dirty="0"/>
            </a:br>
            <a:r>
              <a:rPr lang="ru-RU" sz="2400" dirty="0"/>
              <a:t/>
            </a:r>
            <a:br>
              <a:rPr lang="ru-RU" sz="2400" dirty="0"/>
            </a:br>
            <a:r>
              <a:rPr lang="ru-RU" sz="2400" dirty="0"/>
              <a:t>Подсчитайте сумму набранных очков и, оцените свой результат.</a:t>
            </a:r>
            <a:br>
              <a:rPr lang="ru-RU" sz="2400" dirty="0"/>
            </a:br>
            <a:endParaRPr lang="ru-RU" sz="2400" dirty="0"/>
          </a:p>
        </p:txBody>
      </p:sp>
    </p:spTree>
    <p:extLst>
      <p:ext uri="{BB962C8B-B14F-4D97-AF65-F5344CB8AC3E}">
        <p14:creationId xmlns:p14="http://schemas.microsoft.com/office/powerpoint/2010/main" val="1508513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1654" y="908720"/>
            <a:ext cx="7776864" cy="5355312"/>
          </a:xfrm>
          <a:prstGeom prst="rect">
            <a:avLst/>
          </a:prstGeom>
        </p:spPr>
        <p:txBody>
          <a:bodyPr wrap="square">
            <a:spAutoFit/>
          </a:bodyPr>
          <a:lstStyle/>
          <a:p>
            <a:r>
              <a:rPr lang="ru-RU" dirty="0"/>
              <a:t>30-44 балла. Вы тактичны. Не любите конфликтов, даже если и можете их сгладить, легко избегаете критические ситуации. Когда же вам приходится вступить в спор, то вы учитываете, как это отразится на вашем служебном положении или приятельских отношениях. Вы стремитесь быть приятным для окружающих, но когда им требуется помощь, вы не всегда решаетесь ее оказать. Не думаете ли вы, что тем самым вы теряете уважение к себе в глазах других?</a:t>
            </a:r>
            <a:br>
              <a:rPr lang="ru-RU" dirty="0"/>
            </a:br>
            <a:r>
              <a:rPr lang="ru-RU" dirty="0"/>
              <a:t/>
            </a:r>
            <a:br>
              <a:rPr lang="ru-RU" dirty="0"/>
            </a:br>
            <a:r>
              <a:rPr lang="ru-RU" dirty="0"/>
              <a:t>15-29 баллов. О вас говорят, что вы слишком принципиальная или даже конфликтная личность. Вы настойчиво отстаиваете свое мнение, невзирая на то, как это повлияет на ваши служебные или личные отношения, и за это вас уважают.</a:t>
            </a:r>
            <a:br>
              <a:rPr lang="ru-RU" dirty="0"/>
            </a:br>
            <a:r>
              <a:rPr lang="ru-RU" dirty="0"/>
              <a:t/>
            </a:r>
            <a:br>
              <a:rPr lang="ru-RU" dirty="0"/>
            </a:br>
            <a:r>
              <a:rPr lang="ru-RU" dirty="0"/>
              <a:t>10-14 баллов. Вы ищете поводов для споров, большая часть которых излишни, мелочны. Любите критиковать, по только когда это выгодно вам. Вы навязываете свое мнение, даже если неправы. Вы не обидитесь, если вас будут считать любителем поскандалить? Подумайте, не скрывается ли за вашим поведением комплекс неполноценности?</a:t>
            </a:r>
          </a:p>
        </p:txBody>
      </p:sp>
    </p:spTree>
    <p:extLst>
      <p:ext uri="{BB962C8B-B14F-4D97-AF65-F5344CB8AC3E}">
        <p14:creationId xmlns:p14="http://schemas.microsoft.com/office/powerpoint/2010/main" val="360941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Конфликтная личность</a:t>
            </a:r>
            <a:endParaRPr lang="ru-RU" dirty="0"/>
          </a:p>
        </p:txBody>
      </p:sp>
      <p:sp>
        <p:nvSpPr>
          <p:cNvPr id="3" name="Содержимое 2"/>
          <p:cNvSpPr>
            <a:spLocks noGrp="1"/>
          </p:cNvSpPr>
          <p:nvPr>
            <p:ph idx="1"/>
          </p:nvPr>
        </p:nvSpPr>
        <p:spPr>
          <a:xfrm>
            <a:off x="301752" y="1142984"/>
            <a:ext cx="8503920" cy="5715016"/>
          </a:xfrm>
        </p:spPr>
        <p:txBody>
          <a:bodyPr>
            <a:normAutofit fontScale="92500" lnSpcReduction="10000"/>
          </a:bodyPr>
          <a:lstStyle/>
          <a:p>
            <a:pPr algn="just"/>
            <a:r>
              <a:rPr lang="ru-RU" i="1" dirty="0" smtClean="0">
                <a:latin typeface="Times New Roman" panose="02020603050405020304" pitchFamily="18" charset="0"/>
                <a:cs typeface="Times New Roman" panose="02020603050405020304" pitchFamily="18" charset="0"/>
              </a:rPr>
              <a:t>Завышенный или заниженный уровень притязаний</a:t>
            </a:r>
            <a:r>
              <a:rPr lang="ru-RU" dirty="0" smtClean="0">
                <a:latin typeface="Times New Roman" panose="02020603050405020304" pitchFamily="18" charset="0"/>
                <a:cs typeface="Times New Roman" panose="02020603050405020304" pitchFamily="18" charset="0"/>
              </a:rPr>
              <a:t> также способствует возникновению межличностных или </a:t>
            </a:r>
            <a:r>
              <a:rPr lang="ru-RU" dirty="0" err="1" smtClean="0">
                <a:latin typeface="Times New Roman" panose="02020603050405020304" pitchFamily="18" charset="0"/>
                <a:cs typeface="Times New Roman" panose="02020603050405020304" pitchFamily="18" charset="0"/>
              </a:rPr>
              <a:t>внутриличностных</a:t>
            </a:r>
            <a:r>
              <a:rPr lang="ru-RU" dirty="0" smtClean="0">
                <a:latin typeface="Times New Roman" panose="02020603050405020304" pitchFamily="18" charset="0"/>
                <a:cs typeface="Times New Roman" panose="02020603050405020304" pitchFamily="18" charset="0"/>
              </a:rPr>
              <a:t> конфликтов. </a:t>
            </a:r>
          </a:p>
          <a:p>
            <a:pPr algn="just"/>
            <a:r>
              <a:rPr lang="ru-RU" dirty="0" smtClean="0">
                <a:latin typeface="Times New Roman" panose="02020603050405020304" pitchFamily="18" charset="0"/>
                <a:cs typeface="Times New Roman" panose="02020603050405020304" pitchFamily="18" charset="0"/>
              </a:rPr>
              <a:t>Уровень притязаний влияет на определение идеальной перспективной цели, на выбор цели очередного действия, и, наконец, на желаемый </a:t>
            </a:r>
            <a:r>
              <a:rPr lang="ru-RU" i="1" dirty="0" smtClean="0">
                <a:latin typeface="Times New Roman" panose="02020603050405020304" pitchFamily="18" charset="0"/>
                <a:cs typeface="Times New Roman" panose="02020603050405020304" pitchFamily="18" charset="0"/>
              </a:rPr>
              <a:t>уровень самооценки личности</a:t>
            </a:r>
            <a:r>
              <a:rPr lang="ru-RU" dirty="0" smtClean="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Завышенная самооценка обычно вызывает негативную реакцию со стороны окружающих, заниженная – имеет следствием повышенную тревожность, неуверенность в своих силах, избегание ответственности и т. п.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p:txBody>
          <a:bodyPr/>
          <a:lstStyle/>
          <a:p>
            <a:r>
              <a:rPr lang="ru-RU" dirty="0" smtClean="0">
                <a:latin typeface="Times New Roman" panose="02020603050405020304" pitchFamily="18" charset="0"/>
                <a:cs typeface="Times New Roman" panose="02020603050405020304" pitchFamily="18" charset="0"/>
              </a:rPr>
              <a:t>1. Социальный конфликт.</a:t>
            </a:r>
          </a:p>
          <a:p>
            <a:r>
              <a:rPr lang="ru-RU" dirty="0" smtClean="0">
                <a:latin typeface="Times New Roman" panose="02020603050405020304" pitchFamily="18" charset="0"/>
                <a:cs typeface="Times New Roman" panose="02020603050405020304" pitchFamily="18" charset="0"/>
              </a:rPr>
              <a:t>2. Типы конфликтных личностей.</a:t>
            </a:r>
          </a:p>
          <a:p>
            <a:r>
              <a:rPr lang="ru-RU" dirty="0">
                <a:latin typeface="Times New Roman" panose="02020603050405020304" pitchFamily="18" charset="0"/>
                <a:cs typeface="Times New Roman" panose="02020603050405020304" pitchFamily="18" charset="0"/>
              </a:rPr>
              <a:t>3</a:t>
            </a:r>
            <a:r>
              <a:rPr lang="ru-RU" dirty="0" smtClean="0">
                <a:latin typeface="Times New Roman" panose="02020603050405020304" pitchFamily="18" charset="0"/>
                <a:cs typeface="Times New Roman" panose="02020603050405020304" pitchFamily="18" charset="0"/>
              </a:rPr>
              <a:t>.Как избежать конфликта с пациентом.</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573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Конфликтная </a:t>
            </a:r>
            <a:r>
              <a:rPr lang="ru-RU" dirty="0"/>
              <a:t>личность. Холерический тип </a:t>
            </a:r>
          </a:p>
        </p:txBody>
      </p:sp>
      <p:pic>
        <p:nvPicPr>
          <p:cNvPr id="5" name="Содержимое 4" descr="загруженное.gif"/>
          <p:cNvPicPr>
            <a:picLocks noGrp="1" noChangeAspect="1"/>
          </p:cNvPicPr>
          <p:nvPr>
            <p:ph sz="half" idx="1"/>
          </p:nvPr>
        </p:nvPicPr>
        <p:blipFill>
          <a:blip r:embed="rId2"/>
          <a:stretch>
            <a:fillRect/>
          </a:stretch>
        </p:blipFill>
        <p:spPr>
          <a:xfrm>
            <a:off x="0" y="1857363"/>
            <a:ext cx="4643438" cy="3143273"/>
          </a:xfrm>
        </p:spPr>
      </p:pic>
      <p:sp>
        <p:nvSpPr>
          <p:cNvPr id="4" name="Содержимое 3"/>
          <p:cNvSpPr>
            <a:spLocks noGrp="1"/>
          </p:cNvSpPr>
          <p:nvPr>
            <p:ph sz="half" idx="2"/>
          </p:nvPr>
        </p:nvSpPr>
        <p:spPr>
          <a:xfrm>
            <a:off x="4800600" y="1371600"/>
            <a:ext cx="4038600" cy="5272110"/>
          </a:xfrm>
        </p:spPr>
        <p:txBody>
          <a:bodyPr>
            <a:normAutofit fontScale="92500" lnSpcReduction="20000"/>
          </a:bodyPr>
          <a:lstStyle/>
          <a:p>
            <a:r>
              <a:rPr lang="ru-RU" b="1" i="1" dirty="0" smtClean="0">
                <a:latin typeface="Times New Roman" panose="02020603050405020304" pitchFamily="18" charset="0"/>
                <a:cs typeface="Times New Roman" panose="02020603050405020304" pitchFamily="18" charset="0"/>
              </a:rPr>
              <a:t>Холерический тип</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темперамента человека часто может приводить к решению им противоречивых ситуаций конфликтным способом. Это связано с тем, что холерик обладает неустойчивым и подвижным типом нервной системы. В то же время, он быстро «остывает» и переходит к неконфликтному взаимодействию.</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Демонстративный тип</a:t>
            </a:r>
            <a:endParaRPr lang="ru-RU" dirty="0"/>
          </a:p>
        </p:txBody>
      </p:sp>
      <p:pic>
        <p:nvPicPr>
          <p:cNvPr id="5" name="Содержимое 4" descr="60743750.jpg"/>
          <p:cNvPicPr>
            <a:picLocks noGrp="1" noChangeAspect="1"/>
          </p:cNvPicPr>
          <p:nvPr>
            <p:ph sz="half" idx="1"/>
          </p:nvPr>
        </p:nvPicPr>
        <p:blipFill>
          <a:blip r:embed="rId2"/>
          <a:stretch>
            <a:fillRect/>
          </a:stretch>
        </p:blipFill>
        <p:spPr>
          <a:xfrm>
            <a:off x="301625" y="1591562"/>
            <a:ext cx="3341681" cy="4357718"/>
          </a:xfrm>
        </p:spPr>
      </p:pic>
      <p:sp>
        <p:nvSpPr>
          <p:cNvPr id="4" name="Содержимое 3"/>
          <p:cNvSpPr>
            <a:spLocks noGrp="1"/>
          </p:cNvSpPr>
          <p:nvPr>
            <p:ph sz="half" idx="2"/>
          </p:nvPr>
        </p:nvSpPr>
        <p:spPr>
          <a:xfrm>
            <a:off x="3857620" y="1371600"/>
            <a:ext cx="4981580" cy="5272110"/>
          </a:xfrm>
        </p:spPr>
        <p:txBody>
          <a:bodyPr>
            <a:normAutofit fontScale="70000" lnSpcReduction="20000"/>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Хочет быть в центре внимания. Любит хорошо выглядеть в глазах других. Его отношение к людям определяется тем, как они к нему относятся. Ему легко даются поверхностные конфликты, любуется своими страданиями и стойкостью. Хорошо приспосабливается к различным ситуациям. Рациональное поведение выражено слабо.</a:t>
            </a:r>
          </a:p>
          <a:p>
            <a:r>
              <a:rPr lang="ru-RU" dirty="0" smtClean="0">
                <a:latin typeface="Times New Roman" panose="02020603050405020304" pitchFamily="18" charset="0"/>
                <a:cs typeface="Times New Roman" panose="02020603050405020304" pitchFamily="18" charset="0"/>
              </a:rPr>
              <a:t> Налицо поведение эмоциональное. Планирование деятельности осуществляется </a:t>
            </a:r>
            <a:r>
              <a:rPr lang="ru-RU" dirty="0" err="1" smtClean="0">
                <a:latin typeface="Times New Roman" panose="02020603050405020304" pitchFamily="18" charset="0"/>
                <a:cs typeface="Times New Roman" panose="02020603050405020304" pitchFamily="18" charset="0"/>
              </a:rPr>
              <a:t>ситуативно</a:t>
            </a:r>
            <a:r>
              <a:rPr lang="ru-RU" dirty="0" smtClean="0">
                <a:latin typeface="Times New Roman" panose="02020603050405020304" pitchFamily="18" charset="0"/>
                <a:cs typeface="Times New Roman" panose="02020603050405020304" pitchFamily="18" charset="0"/>
              </a:rPr>
              <a:t> и слабо воплощается в жизнь. Кропотливой, систематической работы избегает. Не уходит от конфликтов, в ситуации конфликтного взаимодействия чувствует себя хорошо.</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Ригидный тип</a:t>
            </a:r>
            <a:endParaRPr lang="ru-RU" dirty="0"/>
          </a:p>
        </p:txBody>
      </p:sp>
      <p:pic>
        <p:nvPicPr>
          <p:cNvPr id="5" name="Содержимое 4" descr="osnovnye_tipy_konfliktnyh_lichnostey.jpg"/>
          <p:cNvPicPr>
            <a:picLocks noGrp="1" noChangeAspect="1"/>
          </p:cNvPicPr>
          <p:nvPr>
            <p:ph sz="half" idx="1"/>
          </p:nvPr>
        </p:nvPicPr>
        <p:blipFill>
          <a:blip r:embed="rId2"/>
          <a:stretch>
            <a:fillRect/>
          </a:stretch>
        </p:blipFill>
        <p:spPr>
          <a:xfrm>
            <a:off x="251520" y="1484784"/>
            <a:ext cx="3500462" cy="4429156"/>
          </a:xfrm>
        </p:spPr>
      </p:pic>
      <p:sp>
        <p:nvSpPr>
          <p:cNvPr id="4" name="Содержимое 3"/>
          <p:cNvSpPr>
            <a:spLocks noGrp="1"/>
          </p:cNvSpPr>
          <p:nvPr>
            <p:ph sz="half" idx="2"/>
          </p:nvPr>
        </p:nvSpPr>
        <p:spPr>
          <a:xfrm>
            <a:off x="3857620" y="1371600"/>
            <a:ext cx="4981580" cy="5486400"/>
          </a:xfrm>
        </p:spPr>
        <p:txBody>
          <a:bodyPr>
            <a:normAutofit fontScale="77500" lnSpcReduction="20000"/>
          </a:bodyPr>
          <a:lstStyle/>
          <a:p>
            <a:r>
              <a:rPr lang="ru-RU" dirty="0" smtClean="0">
                <a:latin typeface="Times New Roman" panose="02020603050405020304" pitchFamily="18" charset="0"/>
                <a:cs typeface="Times New Roman" panose="02020603050405020304" pitchFamily="18" charset="0"/>
              </a:rPr>
              <a:t>Подозрителен. Прямолинеен и негибок. Обладает завышенной самооценкой. Постоянно требует подтверждения собственной значимости. Часто не учитывает изменения ситуации и обстоятельств. С большим трудом принимает точку зрения окружающих, не очень считается с их мнением. Выражение недоброжелательности со стороны окружающих воспринимает как обиду. </a:t>
            </a:r>
            <a:r>
              <a:rPr lang="ru-RU" dirty="0" err="1" smtClean="0">
                <a:latin typeface="Times New Roman" panose="02020603050405020304" pitchFamily="18" charset="0"/>
                <a:cs typeface="Times New Roman" panose="02020603050405020304" pitchFamily="18" charset="0"/>
              </a:rPr>
              <a:t>Малокритичен</a:t>
            </a:r>
            <a:r>
              <a:rPr lang="ru-RU" dirty="0" smtClean="0">
                <a:latin typeface="Times New Roman" panose="02020603050405020304" pitchFamily="18" charset="0"/>
                <a:cs typeface="Times New Roman" panose="02020603050405020304" pitchFamily="18" charset="0"/>
              </a:rPr>
              <a:t> по отношению к своим поступкам. Болезненно обидчив, повышенно чувствителен по отношению к мнимым или действительным несправедливостям.</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Неуправляемый тип</a:t>
            </a:r>
            <a:endParaRPr lang="ru-RU" dirty="0"/>
          </a:p>
        </p:txBody>
      </p:sp>
      <p:pic>
        <p:nvPicPr>
          <p:cNvPr id="5" name="Содержимое 4" descr="akccentuaccii_v_kartinkah.jpg"/>
          <p:cNvPicPr>
            <a:picLocks noGrp="1" noChangeAspect="1"/>
          </p:cNvPicPr>
          <p:nvPr>
            <p:ph sz="half" idx="1"/>
          </p:nvPr>
        </p:nvPicPr>
        <p:blipFill>
          <a:blip r:embed="rId2"/>
          <a:stretch>
            <a:fillRect/>
          </a:stretch>
        </p:blipFill>
        <p:spPr>
          <a:xfrm>
            <a:off x="1062037" y="2152650"/>
            <a:ext cx="2676525" cy="3619500"/>
          </a:xfrm>
        </p:spPr>
      </p:pic>
      <p:sp>
        <p:nvSpPr>
          <p:cNvPr id="4" name="Содержимое 3"/>
          <p:cNvSpPr>
            <a:spLocks noGrp="1"/>
          </p:cNvSpPr>
          <p:nvPr>
            <p:ph sz="half" idx="2"/>
          </p:nvPr>
        </p:nvSpPr>
        <p:spPr>
          <a:xfrm>
            <a:off x="4500562" y="1371600"/>
            <a:ext cx="4338638" cy="5272110"/>
          </a:xfrm>
        </p:spPr>
        <p:txBody>
          <a:bodyPr>
            <a:normAutofit fontScale="70000" lnSpcReduction="20000"/>
          </a:bodyPr>
          <a:lstStyle/>
          <a:p>
            <a:pPr algn="just"/>
            <a:r>
              <a:rPr lang="ru-RU" dirty="0" smtClean="0">
                <a:latin typeface="Times New Roman" panose="02020603050405020304" pitchFamily="18" charset="0"/>
                <a:cs typeface="Times New Roman" panose="02020603050405020304" pitchFamily="18" charset="0"/>
              </a:rPr>
              <a:t>Импульсивен, недостаточно контролирует себя. Отличается плохо предсказуемым поведением, часто ведет себя вызывающе, агрессивно. Может не обращать внимания на общепринятые нормы общения. Характерен высокий уровень притязаний. Несамокритичен. В неудачах, неприятностях склонен обвинять других. Не может грамотно планировать деятельность, последовательно претворять планы в жизнь. Недостаточно развита способность соотносить свои поступки с целями и обстоятельствами. Из прошлого опыта извлекает мало уроков.</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95936" y="6093296"/>
            <a:ext cx="827471" cy="369332"/>
          </a:xfrm>
          <a:prstGeom prst="rect">
            <a:avLst/>
          </a:prstGeom>
        </p:spPr>
        <p:txBody>
          <a:bodyPr wrap="none">
            <a:spAutoFit/>
          </a:bodyPr>
          <a:lstStyle/>
          <a:p>
            <a:r>
              <a:rPr lang="ru-RU" dirty="0"/>
              <a:t>видео</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Бесконфликтный тип</a:t>
            </a:r>
            <a:endParaRPr lang="ru-RU" dirty="0"/>
          </a:p>
        </p:txBody>
      </p:sp>
      <p:pic>
        <p:nvPicPr>
          <p:cNvPr id="5" name="Содержимое 4" descr="Bizn-smile.jpg"/>
          <p:cNvPicPr>
            <a:picLocks noGrp="1" noChangeAspect="1"/>
          </p:cNvPicPr>
          <p:nvPr>
            <p:ph sz="half" idx="1"/>
          </p:nvPr>
        </p:nvPicPr>
        <p:blipFill>
          <a:blip r:embed="rId2"/>
          <a:stretch>
            <a:fillRect/>
          </a:stretch>
        </p:blipFill>
        <p:spPr>
          <a:xfrm>
            <a:off x="214282" y="1285860"/>
            <a:ext cx="3929090" cy="5572140"/>
          </a:xfrm>
        </p:spPr>
      </p:pic>
      <p:sp>
        <p:nvSpPr>
          <p:cNvPr id="4" name="Содержимое 3"/>
          <p:cNvSpPr>
            <a:spLocks noGrp="1"/>
          </p:cNvSpPr>
          <p:nvPr>
            <p:ph sz="half" idx="2"/>
          </p:nvPr>
        </p:nvSpPr>
        <p:spPr>
          <a:xfrm>
            <a:off x="4500562" y="1371600"/>
            <a:ext cx="4338638" cy="5343548"/>
          </a:xfrm>
        </p:spPr>
        <p:txBody>
          <a:bodyPr>
            <a:normAutofit fontScale="70000" lnSpcReduction="20000"/>
          </a:bodyPr>
          <a:lstStyle/>
          <a:p>
            <a:pPr algn="just"/>
            <a:r>
              <a:rPr lang="ru-RU" dirty="0" smtClean="0">
                <a:latin typeface="Times New Roman" panose="02020603050405020304" pitchFamily="18" charset="0"/>
                <a:cs typeface="Times New Roman" panose="02020603050405020304" pitchFamily="18" charset="0"/>
              </a:rPr>
              <a:t>Скрупулезно относится к работе. Предъявляет повышенные требования к себе и окружающим, создавая впечатление придирок. Обладает повышенной тревожностью. Чрезмерно чувствителен к деталям. Склонен придавать излишнее значение замечаниям окружающих. Может разорвать отношения с друзьями из-за кажущейся обиды. Страдает от себя сам, переживает свои просчеты, неудачи, подчас расплачиваясь болезнями (бессонница, головные боли и т. п.). Сдержан во внешних, особенно эмоциональных, проявлениях Слабо чувствует реальные взаимоотношения в группе.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Конфликтная личность. Конструктивная </a:t>
            </a:r>
          </a:p>
        </p:txBody>
      </p:sp>
      <p:sp>
        <p:nvSpPr>
          <p:cNvPr id="3" name="Содержимое 2"/>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Стремится уладить конфликт; Нацелена на поиск приемлемого решения; отличается выдержкой и самообладанием, доброжелательным отношением к сопернику; открыта и искренна, в общении лаконична и немногословна</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Конфликтная личность. Деструктивная </a:t>
            </a:r>
          </a:p>
        </p:txBody>
      </p:sp>
      <p:sp>
        <p:nvSpPr>
          <p:cNvPr id="3" name="Содержимое 2"/>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Постоянно стремится к расширению и обострению конфликта; постоянно принижает партнера, негативно оценивает его личность; проявляет подозрительность и недоверие к сопернику, нарушает этику общения.</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Конфликтная личность. Конформистская</a:t>
            </a:r>
          </a:p>
        </p:txBody>
      </p:sp>
      <p:sp>
        <p:nvSpPr>
          <p:cNvPr id="3" name="Содержимое 2"/>
          <p:cNvSpPr>
            <a:spLocks noGrp="1"/>
          </p:cNvSpPr>
          <p:nvPr>
            <p:ph idx="1"/>
          </p:nvPr>
        </p:nvSpPr>
        <p:spPr/>
        <p:txBody>
          <a:bodyPr/>
          <a:lstStyle/>
          <a:p>
            <a:pPr algn="just"/>
            <a:r>
              <a:rPr lang="ru-RU" dirty="0" smtClean="0">
                <a:latin typeface="Times New Roman" panose="02020603050405020304" pitchFamily="18" charset="0"/>
                <a:cs typeface="Times New Roman" panose="02020603050405020304" pitchFamily="18" charset="0"/>
              </a:rPr>
              <a:t>Пассивна, склонна к уступкам; непоследовательна в оценках, суждениях, поведении; легко соглашается с точкой зрения соперника; уходит от острых вопросов</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Модели поведения в конфликте: принуждение </a:t>
            </a:r>
            <a:endParaRPr lang="ru-RU" dirty="0"/>
          </a:p>
        </p:txBody>
      </p:sp>
      <p:pic>
        <p:nvPicPr>
          <p:cNvPr id="5" name="Содержимое 4" descr="prinuzdenie.jpg"/>
          <p:cNvPicPr>
            <a:picLocks noGrp="1" noChangeAspect="1"/>
          </p:cNvPicPr>
          <p:nvPr>
            <p:ph sz="half" idx="1"/>
          </p:nvPr>
        </p:nvPicPr>
        <p:blipFill>
          <a:blip r:embed="rId2"/>
          <a:stretch>
            <a:fillRect/>
          </a:stretch>
        </p:blipFill>
        <p:spPr>
          <a:xfrm>
            <a:off x="304800" y="2455178"/>
            <a:ext cx="4191000" cy="3014444"/>
          </a:xfrm>
        </p:spPr>
      </p:pic>
      <p:sp>
        <p:nvSpPr>
          <p:cNvPr id="4" name="Содержимое 3"/>
          <p:cNvSpPr>
            <a:spLocks noGrp="1"/>
          </p:cNvSpPr>
          <p:nvPr>
            <p:ph sz="half" idx="2"/>
          </p:nvPr>
        </p:nvSpPr>
        <p:spPr>
          <a:xfrm>
            <a:off x="4800600" y="1371600"/>
            <a:ext cx="4038600" cy="5200672"/>
          </a:xfrm>
        </p:spPr>
        <p:txBody>
          <a:bodyPr>
            <a:normAutofit fontScale="85000" lnSpcReduction="20000"/>
          </a:bodyPr>
          <a:lstStyle/>
          <a:p>
            <a:pPr hangingPunct="0"/>
            <a:r>
              <a:rPr lang="ru-RU" dirty="0" smtClean="0">
                <a:latin typeface="Times New Roman" pitchFamily="18" charset="0"/>
                <a:cs typeface="Times New Roman" pitchFamily="18" charset="0"/>
              </a:rPr>
              <a:t>Оценки личных интересов в конфликте, как высоких, а интересов своего соперника - как низких. </a:t>
            </a:r>
          </a:p>
          <a:p>
            <a:pPr hangingPunct="0"/>
            <a:r>
              <a:rPr lang="ru-RU" dirty="0" smtClean="0">
                <a:latin typeface="Times New Roman" pitchFamily="18" charset="0"/>
                <a:cs typeface="Times New Roman" pitchFamily="18" charset="0"/>
              </a:rPr>
              <a:t>Интерес борьбы, либо взаимоотношения.</a:t>
            </a:r>
          </a:p>
          <a:p>
            <a:pPr hangingPunct="0"/>
            <a:r>
              <a:rPr lang="ru-RU" dirty="0" smtClean="0">
                <a:latin typeface="Times New Roman" pitchFamily="18" charset="0"/>
                <a:cs typeface="Times New Roman" pitchFamily="18" charset="0"/>
              </a:rPr>
              <a:t>Выбор в пользу борьбы отличается стилем поведения, который характерен для деструктивной модели. </a:t>
            </a:r>
          </a:p>
          <a:p>
            <a:pPr hangingPunct="0"/>
            <a:r>
              <a:rPr lang="ru-RU" dirty="0" smtClean="0">
                <a:latin typeface="Times New Roman" pitchFamily="18" charset="0"/>
                <a:cs typeface="Times New Roman" pitchFamily="18" charset="0"/>
              </a:rPr>
              <a:t>При такой стратегии активно используются власть, сила закона, связи, авторитет и т. д.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принуждение </a:t>
            </a:r>
          </a:p>
        </p:txBody>
      </p:sp>
      <p:sp>
        <p:nvSpPr>
          <p:cNvPr id="3" name="Объект 2"/>
          <p:cNvSpPr>
            <a:spLocks noGrp="1"/>
          </p:cNvSpPr>
          <p:nvPr>
            <p:ph sz="half" idx="1"/>
          </p:nvPr>
        </p:nvSpPr>
        <p:spPr/>
        <p:txBody>
          <a:bodyPr>
            <a:normAutofit fontScale="77500" lnSpcReduction="20000"/>
          </a:bodyPr>
          <a:lstStyle/>
          <a:p>
            <a:pPr hangingPunct="0"/>
            <a:r>
              <a:rPr lang="ru-RU" dirty="0">
                <a:latin typeface="Times New Roman" pitchFamily="18" charset="0"/>
                <a:cs typeface="Times New Roman" pitchFamily="18" charset="0"/>
              </a:rPr>
              <a:t>1. При защите интересов дела от посягательств на них со стороны конфликт­ной личности. </a:t>
            </a:r>
          </a:p>
          <a:p>
            <a:pPr hangingPunct="0"/>
            <a:r>
              <a:rPr lang="ru-RU" dirty="0">
                <a:latin typeface="Times New Roman" pitchFamily="18" charset="0"/>
                <a:cs typeface="Times New Roman" pitchFamily="18" charset="0"/>
              </a:rPr>
              <a:t>Например, конфликтная личность неуправляемого типа часто отказывается от выполнения непривлекательных </a:t>
            </a:r>
          </a:p>
          <a:p>
            <a:pPr hangingPunct="0"/>
            <a:r>
              <a:rPr lang="ru-RU" dirty="0">
                <a:latin typeface="Times New Roman" pitchFamily="18" charset="0"/>
                <a:cs typeface="Times New Roman" pitchFamily="18" charset="0"/>
              </a:rPr>
              <a:t>2.При угрозе существованию организации, коллектива. В этом случае складывается ситуация «Кто кого...». Особенно часто она возникает в условиях реформирования предприятий и учреждений</a:t>
            </a:r>
            <a:r>
              <a:rPr lang="ru-RU" dirty="0"/>
              <a:t>. </a:t>
            </a:r>
          </a:p>
          <a:p>
            <a:endParaRPr lang="ru-RU"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2694" y="1412775"/>
            <a:ext cx="4194412"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887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a:t>
            </a:r>
            <a:endParaRPr lang="ru-RU" dirty="0"/>
          </a:p>
        </p:txBody>
      </p:sp>
      <p:sp>
        <p:nvSpPr>
          <p:cNvPr id="3" name="Содержимое 2"/>
          <p:cNvSpPr>
            <a:spLocks noGrp="1"/>
          </p:cNvSpPr>
          <p:nvPr>
            <p:ph idx="1"/>
          </p:nvPr>
        </p:nvSpPr>
        <p:spPr/>
        <p:txBody>
          <a:bodyPr>
            <a:normAutofit/>
          </a:bodyPr>
          <a:lstStyle/>
          <a:p>
            <a:r>
              <a:rPr lang="ru-RU" b="1" dirty="0" smtClean="0">
                <a:latin typeface="Times New Roman" pitchFamily="18" charset="0"/>
                <a:cs typeface="Times New Roman" pitchFamily="18" charset="0"/>
              </a:rPr>
              <a:t>Социальный конфликт </a:t>
            </a:r>
            <a:r>
              <a:rPr lang="ru-RU" dirty="0" smtClean="0">
                <a:latin typeface="Times New Roman" pitchFamily="18" charset="0"/>
                <a:cs typeface="Times New Roman" pitchFamily="18" charset="0"/>
              </a:rPr>
              <a:t>– наиболее острый способ развития и завершения значимых противоречий, возникающих в процессе социального взаимодействия, заключающийся в противодействии субъектов конфликта и сопровождающийся их негативными эмоциями по отношению друг к другу. </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Уход</a:t>
            </a:r>
            <a:endParaRPr lang="ru-RU" dirty="0"/>
          </a:p>
        </p:txBody>
      </p:sp>
      <p:pic>
        <p:nvPicPr>
          <p:cNvPr id="5" name="Содержимое 4" descr="1-obida-300x199.jpg"/>
          <p:cNvPicPr>
            <a:picLocks noGrp="1" noChangeAspect="1"/>
          </p:cNvPicPr>
          <p:nvPr>
            <p:ph sz="half" idx="1"/>
          </p:nvPr>
        </p:nvPicPr>
        <p:blipFill>
          <a:blip r:embed="rId2"/>
          <a:stretch>
            <a:fillRect/>
          </a:stretch>
        </p:blipFill>
        <p:spPr>
          <a:xfrm>
            <a:off x="214282" y="1500174"/>
            <a:ext cx="4071966" cy="4714907"/>
          </a:xfrm>
        </p:spPr>
      </p:pic>
      <p:sp>
        <p:nvSpPr>
          <p:cNvPr id="4" name="Содержимое 3"/>
          <p:cNvSpPr>
            <a:spLocks noGrp="1"/>
          </p:cNvSpPr>
          <p:nvPr>
            <p:ph sz="half" idx="2"/>
          </p:nvPr>
        </p:nvSpPr>
        <p:spPr>
          <a:xfrm>
            <a:off x="4800600" y="1371600"/>
            <a:ext cx="4038600" cy="5486400"/>
          </a:xfrm>
        </p:spPr>
        <p:txBody>
          <a:bodyPr>
            <a:normAutofit fontScale="62500" lnSpcReduction="20000"/>
          </a:bodyPr>
          <a:lstStyle/>
          <a:p>
            <a:pPr algn="just" hangingPunct="0"/>
            <a:r>
              <a:rPr lang="ru-RU" dirty="0" smtClean="0">
                <a:latin typeface="Times New Roman" pitchFamily="18" charset="0"/>
                <a:cs typeface="Times New Roman" pitchFamily="18" charset="0"/>
              </a:rPr>
              <a:t>Стратегия ухода отличается стремлением уйти от конфликта. </a:t>
            </a:r>
          </a:p>
          <a:p>
            <a:pPr algn="just" hangingPunct="0"/>
            <a:r>
              <a:rPr lang="ru-RU" dirty="0" smtClean="0">
                <a:latin typeface="Times New Roman" pitchFamily="18" charset="0"/>
                <a:cs typeface="Times New Roman" pitchFamily="18" charset="0"/>
              </a:rPr>
              <a:t>низким уровнем направленности наличные интересы и интересы соперника и является взаимной. </a:t>
            </a:r>
          </a:p>
          <a:p>
            <a:pPr algn="just" hangingPunct="0"/>
            <a:r>
              <a:rPr lang="ru-RU" dirty="0" smtClean="0">
                <a:latin typeface="Times New Roman" pitchFamily="18" charset="0"/>
                <a:cs typeface="Times New Roman" pitchFamily="18" charset="0"/>
              </a:rPr>
              <a:t>При анализе данной стратегии важно учитывать два варианта ее проявления:</a:t>
            </a:r>
          </a:p>
          <a:p>
            <a:pPr algn="just" hangingPunct="0"/>
            <a:r>
              <a:rPr lang="ru-RU" dirty="0" smtClean="0">
                <a:latin typeface="Times New Roman" pitchFamily="18" charset="0"/>
                <a:cs typeface="Times New Roman" pitchFamily="18" charset="0"/>
              </a:rPr>
              <a:t>а) когда предмет конфликта не имеет существенного значения ни для одного из субъектов и адекватно отражен в образах конфликтной ситуации;</a:t>
            </a:r>
          </a:p>
          <a:p>
            <a:pPr algn="just" hangingPunct="0"/>
            <a:r>
              <a:rPr lang="ru-RU" dirty="0" smtClean="0">
                <a:latin typeface="Times New Roman" pitchFamily="18" charset="0"/>
                <a:cs typeface="Times New Roman" pitchFamily="18" charset="0"/>
              </a:rPr>
              <a:t>б) когда предмет спора имеет существенное значение для одной или обеих сторон, но занижен в образах конфликтной ситуации, то есть субъекты конфликтного взаимодействия воспринимают предмет конфликта как несущественный.</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Уход</a:t>
            </a:r>
          </a:p>
        </p:txBody>
      </p:sp>
      <p:sp>
        <p:nvSpPr>
          <p:cNvPr id="3" name="Объект 2"/>
          <p:cNvSpPr>
            <a:spLocks noGrp="1"/>
          </p:cNvSpPr>
          <p:nvPr>
            <p:ph sz="half" idx="1"/>
          </p:nvPr>
        </p:nvSpPr>
        <p:spPr/>
        <p:txBody>
          <a:bodyPr/>
          <a:lstStyle/>
          <a:p>
            <a:pPr algn="just" hangingPunct="0"/>
            <a:r>
              <a:rPr lang="ru-RU" dirty="0">
                <a:latin typeface="Times New Roman" pitchFamily="18" charset="0"/>
                <a:cs typeface="Times New Roman" pitchFamily="18" charset="0"/>
              </a:rPr>
              <a:t>1-случай стратегией ухода конфликт исчерпывается; </a:t>
            </a:r>
          </a:p>
          <a:p>
            <a:pPr algn="just" hangingPunct="0"/>
            <a:r>
              <a:rPr lang="ru-RU" dirty="0">
                <a:latin typeface="Times New Roman" pitchFamily="18" charset="0"/>
                <a:cs typeface="Times New Roman" pitchFamily="18" charset="0"/>
              </a:rPr>
              <a:t>2-случай может иметь рецидив.</a:t>
            </a:r>
          </a:p>
          <a:p>
            <a:pPr algn="just" hangingPunct="0"/>
            <a:r>
              <a:rPr lang="ru-RU" dirty="0">
                <a:latin typeface="Times New Roman" pitchFamily="18" charset="0"/>
                <a:cs typeface="Times New Roman" pitchFamily="18" charset="0"/>
              </a:rPr>
              <a:t>Межличностные отношения при выборе данной стратегии не подвергаются серьезным изменениям.</a:t>
            </a:r>
          </a:p>
          <a:p>
            <a:endParaRPr lang="ru-RU" dirty="0"/>
          </a:p>
        </p:txBody>
      </p:sp>
      <p:pic>
        <p:nvPicPr>
          <p:cNvPr id="5" name="Содержимое 4" descr="1-obida-300x199.jpg"/>
          <p:cNvPicPr>
            <a:picLocks noGrp="1" noChangeAspect="1"/>
          </p:cNvPicPr>
          <p:nvPr>
            <p:ph sz="half" idx="2"/>
          </p:nvPr>
        </p:nvPicPr>
        <p:blipFill>
          <a:blip r:embed="rId2"/>
          <a:stretch>
            <a:fillRect/>
          </a:stretch>
        </p:blipFill>
        <p:spPr>
          <a:xfrm>
            <a:off x="5391150" y="1484784"/>
            <a:ext cx="2857500" cy="4608512"/>
          </a:xfrm>
        </p:spPr>
      </p:pic>
    </p:spTree>
    <p:extLst>
      <p:ext uri="{BB962C8B-B14F-4D97-AF65-F5344CB8AC3E}">
        <p14:creationId xmlns:p14="http://schemas.microsoft.com/office/powerpoint/2010/main" val="1949620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Уступка</a:t>
            </a:r>
            <a:endParaRPr lang="ru-RU" dirty="0"/>
          </a:p>
        </p:txBody>
      </p:sp>
      <p:pic>
        <p:nvPicPr>
          <p:cNvPr id="5" name="Содержимое 4" descr="3.jpg"/>
          <p:cNvPicPr>
            <a:picLocks noGrp="1" noChangeAspect="1"/>
          </p:cNvPicPr>
          <p:nvPr>
            <p:ph sz="half" idx="1"/>
          </p:nvPr>
        </p:nvPicPr>
        <p:blipFill>
          <a:blip r:embed="rId2"/>
          <a:stretch>
            <a:fillRect/>
          </a:stretch>
        </p:blipFill>
        <p:spPr>
          <a:xfrm>
            <a:off x="301625" y="1500174"/>
            <a:ext cx="3841747" cy="5000660"/>
          </a:xfrm>
        </p:spPr>
      </p:pic>
      <p:sp>
        <p:nvSpPr>
          <p:cNvPr id="4" name="Содержимое 3"/>
          <p:cNvSpPr>
            <a:spLocks noGrp="1"/>
          </p:cNvSpPr>
          <p:nvPr>
            <p:ph sz="half" idx="2"/>
          </p:nvPr>
        </p:nvSpPr>
        <p:spPr>
          <a:xfrm>
            <a:off x="4357686" y="1071546"/>
            <a:ext cx="4786314" cy="5643602"/>
          </a:xfrm>
        </p:spPr>
        <p:txBody>
          <a:bodyPr>
            <a:noAutofit/>
          </a:bodyPr>
          <a:lstStyle/>
          <a:p>
            <a:pPr algn="just" hangingPunct="0"/>
            <a:r>
              <a:rPr lang="ru-RU" sz="2000" dirty="0" smtClean="0">
                <a:solidFill>
                  <a:schemeClr val="tx1"/>
                </a:solidFill>
                <a:latin typeface="Times New Roman" pitchFamily="18" charset="0"/>
                <a:cs typeface="Times New Roman" pitchFamily="18" charset="0"/>
              </a:rPr>
              <a:t>Стремление  уйти от конфликта, но причины «ухода» в этом случае иные. </a:t>
            </a:r>
          </a:p>
          <a:p>
            <a:pPr algn="just" hangingPunct="0"/>
            <a:r>
              <a:rPr lang="ru-RU" sz="2000" dirty="0" smtClean="0">
                <a:solidFill>
                  <a:schemeClr val="tx1"/>
                </a:solidFill>
                <a:latin typeface="Times New Roman" pitchFamily="18" charset="0"/>
                <a:cs typeface="Times New Roman" pitchFamily="18" charset="0"/>
              </a:rPr>
              <a:t>Направленность на личные интересы здесь низкая, а оценка интересов соперника высокая. </a:t>
            </a:r>
          </a:p>
          <a:p>
            <a:pPr algn="just" hangingPunct="0"/>
            <a:r>
              <a:rPr lang="ru-RU" sz="2000" dirty="0" smtClean="0">
                <a:solidFill>
                  <a:schemeClr val="tx1"/>
                </a:solidFill>
                <a:latin typeface="Times New Roman" pitchFamily="18" charset="0"/>
                <a:cs typeface="Times New Roman" pitchFamily="18" charset="0"/>
              </a:rPr>
              <a:t>Человек, принимающий стратегию уступки, жертвует личными интересами в пользу интересов соперника.</a:t>
            </a:r>
          </a:p>
          <a:p>
            <a:pPr algn="just" hangingPunct="0"/>
            <a:r>
              <a:rPr lang="ru-RU" sz="2000" dirty="0" smtClean="0">
                <a:solidFill>
                  <a:schemeClr val="tx1"/>
                </a:solidFill>
                <a:latin typeface="Times New Roman" pitchFamily="18" charset="0"/>
                <a:cs typeface="Times New Roman" pitchFamily="18" charset="0"/>
              </a:rPr>
              <a:t>В стратегии уступки приоритет отдается межличностным отношениям.</a:t>
            </a:r>
          </a:p>
          <a:p>
            <a:pPr algn="just" hangingPunct="0"/>
            <a:r>
              <a:rPr lang="ru-RU" sz="2000" dirty="0" smtClean="0">
                <a:solidFill>
                  <a:schemeClr val="tx1"/>
                </a:solidFill>
                <a:latin typeface="Times New Roman" pitchFamily="18" charset="0"/>
                <a:cs typeface="Times New Roman" pitchFamily="18" charset="0"/>
              </a:rPr>
              <a:t>При анализе данной стратегии следует учитывать некоторые моменты.</a:t>
            </a:r>
          </a:p>
          <a:p>
            <a:pPr algn="just"/>
            <a:endParaRPr lang="ru-RU" sz="1200" dirty="0" smtClean="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fontScale="47500" lnSpcReduction="20000"/>
          </a:bodyPr>
          <a:lstStyle/>
          <a:p>
            <a:pPr algn="just" hangingPunct="0"/>
            <a:r>
              <a:rPr lang="ru-RU" sz="4500" dirty="0">
                <a:solidFill>
                  <a:schemeClr val="tx1"/>
                </a:solidFill>
                <a:latin typeface="Times New Roman" pitchFamily="18" charset="0"/>
                <a:cs typeface="Times New Roman" pitchFamily="18" charset="0"/>
              </a:rPr>
              <a:t>•Тактика решительной борьбы за победу. Уступка здесь может оказаться лишь тактическим шагом на пути достижения главной стратегической цели.</a:t>
            </a:r>
          </a:p>
          <a:p>
            <a:pPr algn="just" hangingPunct="0"/>
            <a:r>
              <a:rPr lang="ru-RU" sz="4500" dirty="0">
                <a:solidFill>
                  <a:schemeClr val="tx1"/>
                </a:solidFill>
                <a:latin typeface="Times New Roman" pitchFamily="18" charset="0"/>
                <a:cs typeface="Times New Roman" pitchFamily="18" charset="0"/>
              </a:rPr>
              <a:t>• Уступка может стать причиной неадекватной оценки предмета конфликта (занижение его ценности для себя). В этом случае принятая стратегия является самообманом и не ведет к разрешению конфликта.</a:t>
            </a:r>
          </a:p>
          <a:p>
            <a:endParaRPr lang="ru-RU"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2158" y="1340768"/>
            <a:ext cx="3635483" cy="49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25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fontScale="85000" lnSpcReduction="20000"/>
          </a:bodyPr>
          <a:lstStyle/>
          <a:p>
            <a:r>
              <a:rPr lang="ru-RU" dirty="0">
                <a:solidFill>
                  <a:schemeClr val="tx1"/>
                </a:solidFill>
                <a:latin typeface="Times New Roman" pitchFamily="18" charset="0"/>
                <a:cs typeface="Times New Roman" pitchFamily="18" charset="0"/>
              </a:rPr>
              <a:t>• Данная стратегия может быть доминирующей для человека в силу его индивидуально-психологических особенностей. В част­ности, это характерно для конформистской личности, конфликтной личности «бесконфликтного» типа. В силу этого стратегия уступки может придать конструктивному конфликту деструктивную направленность.</a:t>
            </a:r>
          </a:p>
          <a:p>
            <a:endParaRPr lang="ru-RU"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2158" y="1268760"/>
            <a:ext cx="3635483" cy="505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23928" y="6165304"/>
            <a:ext cx="809196" cy="369332"/>
          </a:xfrm>
          <a:prstGeom prst="rect">
            <a:avLst/>
          </a:prstGeom>
        </p:spPr>
        <p:txBody>
          <a:bodyPr wrap="none">
            <a:spAutoFit/>
          </a:bodyPr>
          <a:lstStyle/>
          <a:p>
            <a:r>
              <a:rPr lang="ru-RU" dirty="0" smtClean="0"/>
              <a:t>аудио</a:t>
            </a:r>
            <a:endParaRPr lang="ru-RU" dirty="0"/>
          </a:p>
        </p:txBody>
      </p:sp>
    </p:spTree>
    <p:extLst>
      <p:ext uri="{BB962C8B-B14F-4D97-AF65-F5344CB8AC3E}">
        <p14:creationId xmlns:p14="http://schemas.microsoft.com/office/powerpoint/2010/main" val="327937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m2-tub-ru.yandex.net/i?id=23bfbb3bf7bfd418cc05968276168fbf&amp;n=33&amp;h=225&amp;w=300"/>
          <p:cNvPicPr/>
          <p:nvPr/>
        </p:nvPicPr>
        <p:blipFill>
          <a:blip r:embed="rId2">
            <a:extLst>
              <a:ext uri="{28A0092B-C50C-407E-A947-70E740481C1C}">
                <a14:useLocalDpi xmlns:a14="http://schemas.microsoft.com/office/drawing/2010/main" val="0"/>
              </a:ext>
            </a:extLst>
          </a:blip>
          <a:srcRect/>
          <a:stretch>
            <a:fillRect/>
          </a:stretch>
        </p:blipFill>
        <p:spPr bwMode="auto">
          <a:xfrm>
            <a:off x="1804987" y="1353820"/>
            <a:ext cx="5534025" cy="4150360"/>
          </a:xfrm>
          <a:prstGeom prst="rect">
            <a:avLst/>
          </a:prstGeom>
          <a:noFill/>
          <a:ln>
            <a:noFill/>
          </a:ln>
        </p:spPr>
      </p:pic>
    </p:spTree>
    <p:extLst>
      <p:ext uri="{BB962C8B-B14F-4D97-AF65-F5344CB8AC3E}">
        <p14:creationId xmlns:p14="http://schemas.microsoft.com/office/powerpoint/2010/main" val="2527240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Компромисс</a:t>
            </a:r>
            <a:endParaRPr lang="ru-RU" dirty="0"/>
          </a:p>
        </p:txBody>
      </p:sp>
      <p:pic>
        <p:nvPicPr>
          <p:cNvPr id="5" name="Содержимое 4" descr="3-65941_1_6.jpg"/>
          <p:cNvPicPr>
            <a:picLocks noGrp="1" noChangeAspect="1"/>
          </p:cNvPicPr>
          <p:nvPr>
            <p:ph sz="half" idx="1"/>
          </p:nvPr>
        </p:nvPicPr>
        <p:blipFill>
          <a:blip r:embed="rId2"/>
          <a:stretch>
            <a:fillRect/>
          </a:stretch>
        </p:blipFill>
        <p:spPr>
          <a:xfrm>
            <a:off x="304800" y="1124744"/>
            <a:ext cx="4191000" cy="5256584"/>
          </a:xfrm>
        </p:spPr>
      </p:pic>
      <p:sp>
        <p:nvSpPr>
          <p:cNvPr id="4" name="Содержимое 3"/>
          <p:cNvSpPr>
            <a:spLocks noGrp="1"/>
          </p:cNvSpPr>
          <p:nvPr>
            <p:ph sz="half" idx="2"/>
          </p:nvPr>
        </p:nvSpPr>
        <p:spPr>
          <a:xfrm>
            <a:off x="4800600" y="1371600"/>
            <a:ext cx="4038600" cy="5343548"/>
          </a:xfrm>
        </p:spPr>
        <p:txBody>
          <a:bodyPr>
            <a:normAutofit fontScale="77500" lnSpcReduction="20000"/>
          </a:bodyPr>
          <a:lstStyle/>
          <a:p>
            <a:pPr hangingPunct="0"/>
            <a:r>
              <a:rPr lang="ru-RU" sz="2900" dirty="0" smtClean="0">
                <a:solidFill>
                  <a:schemeClr val="tx1"/>
                </a:solidFill>
                <a:latin typeface="Times New Roman" pitchFamily="18" charset="0"/>
                <a:cs typeface="Times New Roman" pitchFamily="18" charset="0"/>
              </a:rPr>
              <a:t>Баланс  интересов конфликтующих сторон на среднем уровне. </a:t>
            </a:r>
          </a:p>
          <a:p>
            <a:pPr hangingPunct="0"/>
            <a:r>
              <a:rPr lang="ru-RU" sz="2900" dirty="0" err="1" smtClean="0">
                <a:solidFill>
                  <a:schemeClr val="tx1"/>
                </a:solidFill>
                <a:latin typeface="Times New Roman" pitchFamily="18" charset="0"/>
                <a:cs typeface="Times New Roman" pitchFamily="18" charset="0"/>
              </a:rPr>
              <a:t>Стратегя</a:t>
            </a:r>
            <a:r>
              <a:rPr lang="ru-RU" sz="2900" dirty="0" smtClean="0">
                <a:solidFill>
                  <a:schemeClr val="tx1"/>
                </a:solidFill>
                <a:latin typeface="Times New Roman" pitchFamily="18" charset="0"/>
                <a:cs typeface="Times New Roman" pitchFamily="18" charset="0"/>
              </a:rPr>
              <a:t>  взаимной уступки.</a:t>
            </a:r>
          </a:p>
          <a:p>
            <a:pPr hangingPunct="0"/>
            <a:r>
              <a:rPr lang="ru-RU" sz="2900" dirty="0" smtClean="0">
                <a:solidFill>
                  <a:schemeClr val="tx1"/>
                </a:solidFill>
                <a:latin typeface="Times New Roman" pitchFamily="18" charset="0"/>
                <a:cs typeface="Times New Roman" pitchFamily="18" charset="0"/>
              </a:rPr>
              <a:t>Стратегия компромисса не портит межличностные отношения. Более того, она способствует их положительному развитию.</a:t>
            </a:r>
          </a:p>
          <a:p>
            <a:pPr hangingPunct="0"/>
            <a:r>
              <a:rPr lang="ru-RU" sz="2900" dirty="0" smtClean="0">
                <a:solidFill>
                  <a:schemeClr val="tx1"/>
                </a:solidFill>
                <a:latin typeface="Times New Roman" pitchFamily="18" charset="0"/>
                <a:cs typeface="Times New Roman" pitchFamily="18" charset="0"/>
              </a:rPr>
              <a:t>• Компромисс нельзя рассматривать как способ разрешения конфликта. Взаимная уступка часто является этапом на пути поиска приемлемого решения проблемы.</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fontScale="92500" lnSpcReduction="10000"/>
          </a:bodyPr>
          <a:lstStyle/>
          <a:p>
            <a:pPr hangingPunct="0"/>
            <a:r>
              <a:rPr lang="ru-RU" dirty="0">
                <a:latin typeface="Times New Roman" pitchFamily="18" charset="0"/>
                <a:cs typeface="Times New Roman" pitchFamily="18" charset="0"/>
              </a:rPr>
              <a:t>• Иногда компромисс может исчерпать конфликтую ситуацию. </a:t>
            </a:r>
          </a:p>
          <a:p>
            <a:pPr hangingPunct="0"/>
            <a:r>
              <a:rPr lang="ru-RU" dirty="0">
                <a:latin typeface="Times New Roman" pitchFamily="18" charset="0"/>
                <a:cs typeface="Times New Roman" pitchFamily="18" charset="0"/>
              </a:rPr>
              <a:t>Например, два сотрудника претендовали на одну и ту же должность, которая должна освободиться через полгода. Но через три месяца ее сократили. Предмет конфликта исчез.</a:t>
            </a:r>
          </a:p>
          <a:p>
            <a:endParaRPr lang="ru-RU"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4524" y="1340768"/>
            <a:ext cx="3770751" cy="49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578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Компромисс</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latin typeface="Times New Roman" panose="02020603050405020304" pitchFamily="18" charset="0"/>
                <a:cs typeface="Times New Roman" panose="02020603050405020304" pitchFamily="18" charset="0"/>
              </a:rPr>
              <a:t>АКТИВНАЯ ФОРМА</a:t>
            </a:r>
          </a:p>
          <a:p>
            <a:r>
              <a:rPr lang="ru-RU" dirty="0" smtClean="0">
                <a:latin typeface="Times New Roman" panose="02020603050405020304" pitchFamily="18" charset="0"/>
                <a:cs typeface="Times New Roman" panose="02020603050405020304" pitchFamily="18" charset="0"/>
              </a:rPr>
              <a:t>Активная форма компромисса может проявляться в заключении четких договоров, принятии каких-то обязательств и т. п.</a:t>
            </a:r>
            <a:endParaRPr lang="ru-RU" dirty="0">
              <a:latin typeface="Times New Roman" panose="02020603050405020304" pitchFamily="18" charset="0"/>
              <a:cs typeface="Times New Roman" panose="02020603050405020304" pitchFamily="18" charset="0"/>
            </a:endParaRPr>
          </a:p>
        </p:txBody>
      </p:sp>
      <p:sp>
        <p:nvSpPr>
          <p:cNvPr id="4" name="Содержимое 3"/>
          <p:cNvSpPr>
            <a:spLocks noGrp="1"/>
          </p:cNvSpPr>
          <p:nvPr>
            <p:ph sz="half" idx="2"/>
          </p:nvPr>
        </p:nvSpPr>
        <p:spPr>
          <a:xfrm>
            <a:off x="4786314" y="1428736"/>
            <a:ext cx="4038600" cy="4681728"/>
          </a:xfrm>
        </p:spPr>
        <p:txBody>
          <a:bodyPr>
            <a:normAutofit fontScale="85000" lnSpcReduction="20000"/>
          </a:bodyPr>
          <a:lstStyle/>
          <a:p>
            <a:r>
              <a:rPr lang="ru-RU" dirty="0" smtClean="0">
                <a:latin typeface="Times New Roman" panose="02020603050405020304" pitchFamily="18" charset="0"/>
                <a:cs typeface="Times New Roman" panose="02020603050405020304" pitchFamily="18" charset="0"/>
              </a:rPr>
              <a:t>ПАССИВНАЯ ФОРМА</a:t>
            </a:r>
          </a:p>
          <a:p>
            <a:r>
              <a:rPr lang="ru-RU" dirty="0" smtClean="0">
                <a:latin typeface="Times New Roman" panose="02020603050405020304" pitchFamily="18" charset="0"/>
                <a:cs typeface="Times New Roman" panose="02020603050405020304" pitchFamily="18" charset="0"/>
              </a:rPr>
              <a:t>Пассивный компромисс — это не что иное, как отказ от каких-либо активных действий по достижению определенных взаимных уступок в тех или иных условиях. </a:t>
            </a:r>
          </a:p>
          <a:p>
            <a:r>
              <a:rPr lang="ru-RU" dirty="0" smtClean="0">
                <a:latin typeface="Times New Roman" panose="02020603050405020304" pitchFamily="18" charset="0"/>
                <a:cs typeface="Times New Roman" panose="02020603050405020304" pitchFamily="18" charset="0"/>
              </a:rPr>
              <a:t>В конкретных условиях перемирие может быть обеспеченно пассивностью субъектов конфликтного взаимодействия. </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Сотрудничество </a:t>
            </a:r>
            <a:endParaRPr lang="ru-RU" dirty="0"/>
          </a:p>
        </p:txBody>
      </p:sp>
      <p:pic>
        <p:nvPicPr>
          <p:cNvPr id="5" name="Содержимое 4" descr="centers21.jpg"/>
          <p:cNvPicPr>
            <a:picLocks noGrp="1" noChangeAspect="1"/>
          </p:cNvPicPr>
          <p:nvPr>
            <p:ph sz="half" idx="1"/>
          </p:nvPr>
        </p:nvPicPr>
        <p:blipFill>
          <a:blip r:embed="rId2"/>
          <a:stretch>
            <a:fillRect/>
          </a:stretch>
        </p:blipFill>
        <p:spPr>
          <a:xfrm>
            <a:off x="0" y="1428736"/>
            <a:ext cx="4357685" cy="5000660"/>
          </a:xfrm>
        </p:spPr>
      </p:pic>
      <p:sp>
        <p:nvSpPr>
          <p:cNvPr id="4" name="Содержимое 3"/>
          <p:cNvSpPr>
            <a:spLocks noGrp="1"/>
          </p:cNvSpPr>
          <p:nvPr>
            <p:ph sz="half" idx="2"/>
          </p:nvPr>
        </p:nvSpPr>
        <p:spPr>
          <a:xfrm>
            <a:off x="4800600" y="1371600"/>
            <a:ext cx="4038600" cy="5272110"/>
          </a:xfrm>
        </p:spPr>
        <p:txBody>
          <a:bodyPr>
            <a:normAutofit fontScale="92500" lnSpcReduction="10000"/>
          </a:bodyPr>
          <a:lstStyle/>
          <a:p>
            <a:pPr algn="just" hangingPunct="0"/>
            <a:r>
              <a:rPr lang="ru-RU" dirty="0" smtClean="0">
                <a:latin typeface="Times New Roman" panose="02020603050405020304" pitchFamily="18" charset="0"/>
                <a:cs typeface="Times New Roman" panose="02020603050405020304" pitchFamily="18" charset="0"/>
              </a:rPr>
              <a:t>Стратегия сотрудничества характеризуется высоким уровнем направленности как на собственные интересы, так и на интересы соперника. Данная стратегия строится не только на основе баланса интересов, но и на признании ценности межличностных отношений.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Конфликтная личность</a:t>
            </a:r>
            <a:endParaRPr lang="ru-RU" dirty="0"/>
          </a:p>
        </p:txBody>
      </p:sp>
      <p:pic>
        <p:nvPicPr>
          <p:cNvPr id="5" name="Содержимое 4" descr="sssaaa.jpg"/>
          <p:cNvPicPr>
            <a:picLocks noGrp="1" noChangeAspect="1"/>
          </p:cNvPicPr>
          <p:nvPr>
            <p:ph sz="half" idx="1"/>
          </p:nvPr>
        </p:nvPicPr>
        <p:blipFill>
          <a:blip r:embed="rId2"/>
          <a:stretch>
            <a:fillRect/>
          </a:stretch>
        </p:blipFill>
        <p:spPr>
          <a:xfrm>
            <a:off x="304800" y="2565400"/>
            <a:ext cx="4191000" cy="2794000"/>
          </a:xfrm>
        </p:spPr>
      </p:pic>
      <p:sp>
        <p:nvSpPr>
          <p:cNvPr id="4" name="Содержимое 3"/>
          <p:cNvSpPr>
            <a:spLocks noGrp="1"/>
          </p:cNvSpPr>
          <p:nvPr>
            <p:ph sz="half" idx="2"/>
          </p:nvPr>
        </p:nvSpPr>
        <p:spPr>
          <a:xfrm>
            <a:off x="4800600" y="1371600"/>
            <a:ext cx="4038600" cy="5057796"/>
          </a:xfrm>
        </p:spPr>
        <p:txBody>
          <a:bodyPr>
            <a:normAutofit fontScale="85000" lnSpcReduction="10000"/>
          </a:bodyPr>
          <a:lstStyle/>
          <a:p>
            <a:r>
              <a:rPr lang="ru-RU" dirty="0" smtClean="0">
                <a:latin typeface="Times New Roman" pitchFamily="18" charset="0"/>
                <a:cs typeface="Times New Roman" pitchFamily="18" charset="0"/>
              </a:rPr>
              <a:t>Под </a:t>
            </a:r>
            <a:r>
              <a:rPr lang="ru-RU" i="1" dirty="0" smtClean="0">
                <a:latin typeface="Times New Roman" pitchFamily="18" charset="0"/>
                <a:cs typeface="Times New Roman" pitchFamily="18" charset="0"/>
              </a:rPr>
              <a:t>конфликтностью личности</a:t>
            </a:r>
            <a:r>
              <a:rPr lang="ru-RU" dirty="0" smtClean="0">
                <a:latin typeface="Times New Roman" pitchFamily="18" charset="0"/>
                <a:cs typeface="Times New Roman" pitchFamily="18" charset="0"/>
              </a:rPr>
              <a:t> понимается ее интегральное свойство, отражающее частоту вступления в межличностные конфликты. При высокой конфликтности индивид становится постоянным инициатором напряженных отношений с окружающими независимо от того, предшествуют ли этому проблемные ситуации.</a:t>
            </a:r>
            <a:endParaRPr lang="ru-RU" dirty="0"/>
          </a:p>
        </p:txBody>
      </p:sp>
      <p:sp>
        <p:nvSpPr>
          <p:cNvPr id="3" name="Прямоугольник 2"/>
          <p:cNvSpPr/>
          <p:nvPr/>
        </p:nvSpPr>
        <p:spPr>
          <a:xfrm>
            <a:off x="3851920" y="6165304"/>
            <a:ext cx="827471" cy="369332"/>
          </a:xfrm>
          <a:prstGeom prst="rect">
            <a:avLst/>
          </a:prstGeom>
        </p:spPr>
        <p:txBody>
          <a:bodyPr wrap="none">
            <a:spAutoFit/>
          </a:bodyPr>
          <a:lstStyle/>
          <a:p>
            <a:r>
              <a:rPr lang="ru-RU" dirty="0"/>
              <a:t>видео</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Сотрудничество</a:t>
            </a:r>
            <a:endParaRPr lang="ru-RU" dirty="0"/>
          </a:p>
        </p:txBody>
      </p:sp>
      <p:sp>
        <p:nvSpPr>
          <p:cNvPr id="3" name="Содержимое 2"/>
          <p:cNvSpPr>
            <a:spLocks noGrp="1"/>
          </p:cNvSpPr>
          <p:nvPr>
            <p:ph idx="1"/>
          </p:nvPr>
        </p:nvSpPr>
        <p:spPr>
          <a:xfrm>
            <a:off x="301752" y="1527048"/>
            <a:ext cx="8503920" cy="5330952"/>
          </a:xfrm>
        </p:spPr>
        <p:txBody>
          <a:bodyPr>
            <a:normAutofit fontScale="85000" lnSpcReduction="20000"/>
          </a:bodyPr>
          <a:lstStyle/>
          <a:p>
            <a:pPr algn="just" hangingPunct="0">
              <a:buFont typeface="Wingdings" pitchFamily="2" charset="2"/>
              <a:buChar char="v"/>
            </a:pPr>
            <a:r>
              <a:rPr lang="ru-RU" dirty="0" smtClean="0">
                <a:latin typeface="Times New Roman" panose="02020603050405020304" pitchFamily="18" charset="0"/>
                <a:cs typeface="Times New Roman" panose="02020603050405020304" pitchFamily="18" charset="0"/>
              </a:rPr>
              <a:t>Стратегия сотрудничества включает в себя все другие стратегии (уход, уступка, компромисс, противоборство). При этом другие стратегии в сложном процессе сотрудничества играют подчиненную роль, они в большей степени выступают психологическими факторами развития взаимоотношений между субъектами конфликта. </a:t>
            </a:r>
          </a:p>
          <a:p>
            <a:pPr algn="just" hangingPunct="0">
              <a:buFont typeface="Wingdings" pitchFamily="2" charset="2"/>
              <a:buChar char="v"/>
            </a:pPr>
            <a:r>
              <a:rPr lang="ru-RU" dirty="0" smtClean="0">
                <a:latin typeface="Times New Roman" panose="02020603050405020304" pitchFamily="18" charset="0"/>
                <a:cs typeface="Times New Roman" panose="02020603050405020304" pitchFamily="18" charset="0"/>
              </a:rPr>
              <a:t>Например, противоборство может быть использовано одним из участников конфликта как демонстрация своей принципиальной позиции в адекватной ситуации.</a:t>
            </a:r>
          </a:p>
          <a:p>
            <a:pPr algn="just" hangingPunct="0">
              <a:buFont typeface="Wingdings" pitchFamily="2" charset="2"/>
              <a:buChar char="v"/>
            </a:pPr>
            <a:r>
              <a:rPr lang="ru-RU" dirty="0" smtClean="0">
                <a:latin typeface="Times New Roman" panose="02020603050405020304" pitchFamily="18" charset="0"/>
                <a:cs typeface="Times New Roman" panose="02020603050405020304" pitchFamily="18" charset="0"/>
              </a:rPr>
              <a:t>Являясь одной из самых сложных стратегий, стратегия сотрудничества отражает стремление противоборствующих сторон совместными усилиями разрешить возникшую проблему.</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Стратегии поведения в конфликте</a:t>
            </a:r>
            <a:endParaRPr lang="ru-RU" dirty="0"/>
          </a:p>
        </p:txBody>
      </p:sp>
      <p:pic>
        <p:nvPicPr>
          <p:cNvPr id="4" name="Содержимое 3" descr="1358852499_dip-2.jpg"/>
          <p:cNvPicPr>
            <a:picLocks noGrp="1" noChangeAspect="1"/>
          </p:cNvPicPr>
          <p:nvPr>
            <p:ph idx="1"/>
          </p:nvPr>
        </p:nvPicPr>
        <p:blipFill>
          <a:blip r:embed="rId2"/>
          <a:stretch>
            <a:fillRect/>
          </a:stretch>
        </p:blipFill>
        <p:spPr>
          <a:xfrm>
            <a:off x="323528" y="1124744"/>
            <a:ext cx="8064896" cy="532859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Алгоритм деятельности по разрешению конфликта «17 шагов»</a:t>
            </a:r>
            <a:endParaRPr lang="ru-RU" dirty="0"/>
          </a:p>
        </p:txBody>
      </p:sp>
      <p:sp>
        <p:nvSpPr>
          <p:cNvPr id="4" name="Пятиугольник 3"/>
          <p:cNvSpPr/>
          <p:nvPr/>
        </p:nvSpPr>
        <p:spPr>
          <a:xfrm>
            <a:off x="571472" y="1357298"/>
            <a:ext cx="8429684" cy="12858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1-й шаг. Представить общую картину конфликта и определить ее суть, исходя из анализа той информации, которой вы в данный момент располагаете. Оценить позиции и скрытые интересы обеих сторон.</a:t>
            </a:r>
          </a:p>
          <a:p>
            <a:pPr algn="ctr"/>
            <a:endParaRPr lang="ru-RU" dirty="0"/>
          </a:p>
        </p:txBody>
      </p:sp>
      <p:sp>
        <p:nvSpPr>
          <p:cNvPr id="5" name="Пятиугольник 4"/>
          <p:cNvSpPr/>
          <p:nvPr/>
        </p:nvSpPr>
        <p:spPr>
          <a:xfrm>
            <a:off x="428596" y="2857496"/>
            <a:ext cx="8429684" cy="16430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smtClean="0">
              <a:solidFill>
                <a:schemeClr val="tx1"/>
              </a:solidFill>
            </a:endParaRPr>
          </a:p>
          <a:p>
            <a:pPr algn="ctr"/>
            <a:r>
              <a:rPr lang="ru-RU" dirty="0" smtClean="0">
                <a:solidFill>
                  <a:schemeClr val="tx1"/>
                </a:solidFill>
              </a:rPr>
              <a:t>2-3 -</a:t>
            </a:r>
            <a:r>
              <a:rPr lang="ru-RU" dirty="0" err="1" smtClean="0">
                <a:solidFill>
                  <a:schemeClr val="tx1"/>
                </a:solidFill>
              </a:rPr>
              <a:t>й</a:t>
            </a:r>
            <a:r>
              <a:rPr lang="ru-RU" dirty="0" smtClean="0">
                <a:solidFill>
                  <a:schemeClr val="tx1"/>
                </a:solidFill>
              </a:rPr>
              <a:t> шаг. Побеседовать с одним из оппонентов, позиция которого на данный момент кажется вам более оправданной. Узнать о его точке зрения на причины конфликта, чего он хочет добиться и чего опасается. Установить его мнение об основных интересах и опасениях второго оппонента. Побеседовать с другим оппонентом</a:t>
            </a:r>
          </a:p>
          <a:p>
            <a:pPr algn="ctr"/>
            <a:endParaRPr lang="ru-RU" dirty="0"/>
          </a:p>
        </p:txBody>
      </p:sp>
      <p:sp>
        <p:nvSpPr>
          <p:cNvPr id="6" name="Пятиугольник 5"/>
          <p:cNvSpPr/>
          <p:nvPr/>
        </p:nvSpPr>
        <p:spPr>
          <a:xfrm>
            <a:off x="500034" y="4786322"/>
            <a:ext cx="8643966" cy="18573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solidFill>
                <a:schemeClr val="tx1"/>
              </a:solidFill>
            </a:endParaRPr>
          </a:p>
          <a:p>
            <a:pPr algn="just"/>
            <a:r>
              <a:rPr lang="ru-RU" dirty="0" smtClean="0">
                <a:solidFill>
                  <a:schemeClr val="tx1"/>
                </a:solidFill>
              </a:rPr>
              <a:t>4-5 -</a:t>
            </a:r>
            <a:r>
              <a:rPr lang="ru-RU" dirty="0" err="1" smtClean="0">
                <a:solidFill>
                  <a:schemeClr val="tx1"/>
                </a:solidFill>
              </a:rPr>
              <a:t>й</a:t>
            </a:r>
            <a:r>
              <a:rPr lang="ru-RU" dirty="0" smtClean="0">
                <a:solidFill>
                  <a:schemeClr val="tx1"/>
                </a:solidFill>
              </a:rPr>
              <a:t> шаг. Побеседовать о причинах и характере конфликта с друзьями первого оппонента. Они дадут более объективную информацию об интересах и опасениях своего друга. В дальнейшем они же могут помочь разрешении конфликта. Побеседовать  о причинах,  характере и способе урегулирования конфликта с друзьями второго оппонента. </a:t>
            </a:r>
          </a:p>
          <a:p>
            <a:endParaRPr lang="ru-RU" dirty="0" smtClean="0"/>
          </a:p>
          <a:p>
            <a:pPr algn="ctr"/>
            <a:endParaRPr lang="ru-RU" dirty="0" smtClean="0"/>
          </a:p>
          <a:p>
            <a:pPr algn="ct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Алгоритм деятельности по разрешению конфликта «17 шагов»</a:t>
            </a:r>
            <a:endParaRPr lang="ru-RU" dirty="0"/>
          </a:p>
        </p:txBody>
      </p:sp>
      <p:sp>
        <p:nvSpPr>
          <p:cNvPr id="4" name="Пятиугольник 3"/>
          <p:cNvSpPr/>
          <p:nvPr/>
        </p:nvSpPr>
        <p:spPr>
          <a:xfrm>
            <a:off x="473401" y="1556792"/>
            <a:ext cx="8429684" cy="14276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6-й шаг. Обсудить причины, способы урегулирования и перспективы с неформальными лидерами коллектива.</a:t>
            </a:r>
          </a:p>
          <a:p>
            <a:pPr algn="ctr"/>
            <a:r>
              <a:rPr lang="ru-RU" dirty="0" smtClean="0">
                <a:solidFill>
                  <a:schemeClr val="tx1"/>
                </a:solidFill>
              </a:rPr>
              <a:t>7-й шаг. При необходимости обсудить проблему с руководителями обоих оппонентов.</a:t>
            </a:r>
            <a:endParaRPr lang="ru-RU" b="1" dirty="0" smtClean="0"/>
          </a:p>
        </p:txBody>
      </p:sp>
      <p:sp>
        <p:nvSpPr>
          <p:cNvPr id="5" name="Пятиугольник 4"/>
          <p:cNvSpPr/>
          <p:nvPr/>
        </p:nvSpPr>
        <p:spPr>
          <a:xfrm>
            <a:off x="428596" y="3212976"/>
            <a:ext cx="8429684" cy="12875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8-й шаг. Понять главную причину конфликта и представить, что в конфликте участвуют не эти конкретные участники, а абстрактные люди.</a:t>
            </a:r>
          </a:p>
          <a:p>
            <a:pPr algn="ctr"/>
            <a:endParaRPr lang="ru-RU" dirty="0"/>
          </a:p>
        </p:txBody>
      </p:sp>
      <p:sp>
        <p:nvSpPr>
          <p:cNvPr id="6" name="Пятиугольник 5"/>
          <p:cNvSpPr/>
          <p:nvPr/>
        </p:nvSpPr>
        <p:spPr>
          <a:xfrm>
            <a:off x="500034" y="4786322"/>
            <a:ext cx="8643966" cy="18573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chemeClr val="tx1"/>
              </a:solidFill>
            </a:endParaRPr>
          </a:p>
          <a:p>
            <a:r>
              <a:rPr lang="ru-RU" dirty="0" smtClean="0">
                <a:solidFill>
                  <a:schemeClr val="tx1"/>
                </a:solidFill>
              </a:rPr>
              <a:t>9-й шаг. Определить подсознательные мотивы, скрытые за внешними поводами. Точно понять скрытое содержание конфликта.</a:t>
            </a:r>
          </a:p>
          <a:p>
            <a:r>
              <a:rPr lang="ru-RU" dirty="0" smtClean="0">
                <a:solidFill>
                  <a:schemeClr val="tx1"/>
                </a:solidFill>
              </a:rPr>
              <a:t>10-й шаг. Определить, в чем каждый из оппонентов прав, а в чем не прав. Поддержать в том, в чем они правы, и указать на слабые места в позиции каждого.</a:t>
            </a:r>
            <a:endParaRPr lang="ru-RU" dirty="0" smtClean="0"/>
          </a:p>
          <a:p>
            <a:endParaRPr lang="ru-RU" dirty="0" smtClean="0"/>
          </a:p>
          <a:p>
            <a:pPr algn="ct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Алгоритм деятельности по разрешению конфликта «17 шагов»</a:t>
            </a:r>
            <a:endParaRPr lang="ru-RU" sz="3200" dirty="0"/>
          </a:p>
        </p:txBody>
      </p:sp>
      <p:sp>
        <p:nvSpPr>
          <p:cNvPr id="4" name="Пятиугольник 3"/>
          <p:cNvSpPr/>
          <p:nvPr/>
        </p:nvSpPr>
        <p:spPr>
          <a:xfrm>
            <a:off x="571472" y="1556792"/>
            <a:ext cx="8429684" cy="10863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11-й шаг. Оценить наилучший, наихудший и наиболее вероятный варианты развития событий. Определить, возможно ли, чтобы стороны сами пришли к компромиссу</a:t>
            </a:r>
          </a:p>
        </p:txBody>
      </p:sp>
      <p:sp>
        <p:nvSpPr>
          <p:cNvPr id="5" name="Пятиугольник 4"/>
          <p:cNvSpPr/>
          <p:nvPr/>
        </p:nvSpPr>
        <p:spPr>
          <a:xfrm>
            <a:off x="428596" y="3356992"/>
            <a:ext cx="8429684" cy="11435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12-й шаг. Оценить возможные скрытые, отсроченные и перспективные последствия вашего вмешательства в конфликт. Чтобы не превратиться во врага одного из оппонентов.</a:t>
            </a:r>
          </a:p>
        </p:txBody>
      </p:sp>
      <p:sp>
        <p:nvSpPr>
          <p:cNvPr id="6" name="Пятиугольник 5"/>
          <p:cNvSpPr/>
          <p:nvPr/>
        </p:nvSpPr>
        <p:spPr>
          <a:xfrm>
            <a:off x="500034" y="5157192"/>
            <a:ext cx="8643966" cy="14865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13-й шаг. Продумать и разработать программу-максимум. Подготовить 3-4 варианта предложений оппонентам совместных действий по реализации этой программы.</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atin typeface="Franklin Gothic Demi" panose="020B0703020102020204" pitchFamily="34" charset="0"/>
                <a:cs typeface="Times New Roman" panose="02020603050405020304" pitchFamily="18" charset="0"/>
              </a:rPr>
              <a:t>Алгоритм деятельности по разрешению конфликта «17 шагов»</a:t>
            </a:r>
            <a:endParaRPr lang="ru-RU" sz="3200" dirty="0">
              <a:latin typeface="Franklin Gothic Demi" panose="020B0703020102020204" pitchFamily="34" charset="0"/>
              <a:cs typeface="Times New Roman" panose="02020603050405020304" pitchFamily="18" charset="0"/>
            </a:endParaRPr>
          </a:p>
        </p:txBody>
      </p:sp>
      <p:sp>
        <p:nvSpPr>
          <p:cNvPr id="4" name="Пятиугольник 3"/>
          <p:cNvSpPr/>
          <p:nvPr/>
        </p:nvSpPr>
        <p:spPr>
          <a:xfrm>
            <a:off x="466492" y="1700808"/>
            <a:ext cx="8429684" cy="12304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14-й шаг. Продумать и разработать программу-минимум. Подготовить 3-4 варианта предложений оппонентам совместных действий по реализации этой программы.</a:t>
            </a:r>
            <a:endParaRPr lang="ru-RU" dirty="0">
              <a:solidFill>
                <a:schemeClr val="tx1"/>
              </a:solidFill>
            </a:endParaRPr>
          </a:p>
        </p:txBody>
      </p:sp>
      <p:sp>
        <p:nvSpPr>
          <p:cNvPr id="5" name="Пятиугольник 4"/>
          <p:cNvSpPr/>
          <p:nvPr/>
        </p:nvSpPr>
        <p:spPr>
          <a:xfrm>
            <a:off x="428596" y="3212976"/>
            <a:ext cx="8429684" cy="12875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15-й шаг. Обсудить обе программы с друзьями каждого из оппонентов, неформальными лидерами, при необходимости – с руководителями. Внести коррекцию в планы общих действий.</a:t>
            </a:r>
          </a:p>
          <a:p>
            <a:pPr algn="ctr"/>
            <a:endParaRPr lang="ru-RU" dirty="0"/>
          </a:p>
        </p:txBody>
      </p:sp>
      <p:sp>
        <p:nvSpPr>
          <p:cNvPr id="6" name="Пятиугольник 5"/>
          <p:cNvSpPr/>
          <p:nvPr/>
        </p:nvSpPr>
        <p:spPr>
          <a:xfrm>
            <a:off x="500034" y="5085184"/>
            <a:ext cx="8643966" cy="155852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16-й шаг. Попытаться разрешить конфликт, корректируя не только тактику, но и стратегию действий с учетом конкретной ситуации. Активно привлекать друзей, неформальных лидеров, при необходимости – руководителей.  Лучше разрешать конфликт их руками.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Алгоритм деятельности по разрешению конфликта «17 шагов»</a:t>
            </a:r>
            <a:endParaRPr lang="ru-RU" dirty="0"/>
          </a:p>
        </p:txBody>
      </p:sp>
      <p:sp>
        <p:nvSpPr>
          <p:cNvPr id="4" name="Пятиугольник 3"/>
          <p:cNvSpPr/>
          <p:nvPr/>
        </p:nvSpPr>
        <p:spPr>
          <a:xfrm>
            <a:off x="571472" y="1928802"/>
            <a:ext cx="8429684" cy="22145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17-й шаг. Обобщить позитивный и негативный опыт, приобретенный в результате вмешательства в данный конфликт.</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избежать конфликта с пациентом</a:t>
            </a:r>
            <a:endParaRPr lang="ru-RU" dirty="0"/>
          </a:p>
        </p:txBody>
      </p:sp>
      <p:sp>
        <p:nvSpPr>
          <p:cNvPr id="3" name="Объект 2"/>
          <p:cNvSpPr>
            <a:spLocks noGrp="1"/>
          </p:cNvSpPr>
          <p:nvPr>
            <p:ph idx="1"/>
          </p:nvPr>
        </p:nvSpPr>
        <p:spPr/>
        <p:txBody>
          <a:bodyPr>
            <a:normAutofit/>
          </a:bodyPr>
          <a:lstStyle/>
          <a:p>
            <a:pPr algn="just"/>
            <a:r>
              <a:rPr lang="ru-RU" sz="2600" dirty="0">
                <a:latin typeface="Times New Roman" panose="02020603050405020304" pitchFamily="18" charset="0"/>
                <a:cs typeface="Times New Roman" panose="02020603050405020304" pitchFamily="18" charset="0"/>
              </a:rPr>
              <a:t>За последние годы существенно возросло количество конфликтных ситуаций возникающих между пациентами и медицинскими организациями в связи с оказанием медицинской помощи (медицинских услуг). </a:t>
            </a:r>
            <a:endParaRPr lang="ru-RU" sz="2600" dirty="0" smtClean="0">
              <a:latin typeface="Times New Roman" panose="02020603050405020304" pitchFamily="18" charset="0"/>
              <a:cs typeface="Times New Roman" panose="02020603050405020304" pitchFamily="18" charset="0"/>
            </a:endParaRPr>
          </a:p>
          <a:p>
            <a:pPr algn="just"/>
            <a:r>
              <a:rPr lang="ru-RU" sz="2600" dirty="0" smtClean="0">
                <a:latin typeface="Times New Roman" panose="02020603050405020304" pitchFamily="18" charset="0"/>
                <a:cs typeface="Times New Roman" panose="02020603050405020304" pitchFamily="18" charset="0"/>
              </a:rPr>
              <a:t>Причин </a:t>
            </a:r>
            <a:r>
              <a:rPr lang="ru-RU" sz="2600" dirty="0">
                <a:latin typeface="Times New Roman" panose="02020603050405020304" pitchFamily="18" charset="0"/>
                <a:cs typeface="Times New Roman" panose="02020603050405020304" pitchFamily="18" charset="0"/>
              </a:rPr>
              <a:t>для этого множество: </a:t>
            </a:r>
            <a:r>
              <a:rPr lang="ru-RU" sz="2600" b="1" dirty="0">
                <a:latin typeface="Times New Roman" panose="02020603050405020304" pitchFamily="18" charset="0"/>
                <a:cs typeface="Times New Roman" panose="02020603050405020304" pitchFamily="18" charset="0"/>
              </a:rPr>
              <a:t>изменение социально-экономических условий, рост правового сознания населения, увеличение доли дорогостоящих медицинских услуг, а также распространенностью пограничных психических расстройств у населения.</a:t>
            </a:r>
          </a:p>
          <a:p>
            <a:endParaRPr lang="ru-RU" dirty="0"/>
          </a:p>
        </p:txBody>
      </p:sp>
    </p:spTree>
    <p:extLst>
      <p:ext uri="{BB962C8B-B14F-4D97-AF65-F5344CB8AC3E}">
        <p14:creationId xmlns:p14="http://schemas.microsoft.com/office/powerpoint/2010/main" val="1717180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Наиболее частыми причинами конфликтных ситуаций являются:</a:t>
            </a:r>
            <a:br>
              <a:rPr lang="ru-RU" dirty="0">
                <a:effectLst/>
              </a:rPr>
            </a:br>
            <a:endParaRPr lang="ru-RU" dirty="0"/>
          </a:p>
        </p:txBody>
      </p:sp>
      <p:sp>
        <p:nvSpPr>
          <p:cNvPr id="3" name="Объект 2"/>
          <p:cNvSpPr>
            <a:spLocks noGrp="1"/>
          </p:cNvSpPr>
          <p:nvPr>
            <p:ph idx="1"/>
          </p:nvPr>
        </p:nvSpPr>
        <p:spPr/>
        <p:txBody>
          <a:bodyPr>
            <a:normAutofit fontScale="85000" lnSpcReduction="20000"/>
          </a:bodyPr>
          <a:lstStyle/>
          <a:p>
            <a:r>
              <a:rPr lang="ru-RU" dirty="0">
                <a:latin typeface="Times New Roman" panose="02020603050405020304" pitchFamily="18" charset="0"/>
                <a:cs typeface="Times New Roman" panose="02020603050405020304" pitchFamily="18" charset="0"/>
              </a:rPr>
              <a:t>1. Недостаточно внимательное отношение к пациенту;</a:t>
            </a:r>
          </a:p>
          <a:p>
            <a:r>
              <a:rPr lang="ru-RU" dirty="0">
                <a:latin typeface="Times New Roman" panose="02020603050405020304" pitchFamily="18" charset="0"/>
                <a:cs typeface="Times New Roman" panose="02020603050405020304" pitchFamily="18" charset="0"/>
              </a:rPr>
              <a:t>2. Характерологические особенности врача и пациента;</a:t>
            </a:r>
          </a:p>
          <a:p>
            <a:r>
              <a:rPr lang="ru-RU" dirty="0">
                <a:latin typeface="Times New Roman" panose="02020603050405020304" pitchFamily="18" charset="0"/>
                <a:cs typeface="Times New Roman" panose="02020603050405020304" pitchFamily="18" charset="0"/>
              </a:rPr>
              <a:t>3. Отсутствие согласованности в действиях врачей разной специализации, коллегиальности в составлении плана лечения;</a:t>
            </a:r>
          </a:p>
          <a:p>
            <a:r>
              <a:rPr lang="ru-RU" dirty="0">
                <a:latin typeface="Times New Roman" panose="02020603050405020304" pitchFamily="18" charset="0"/>
                <a:cs typeface="Times New Roman" panose="02020603050405020304" pitchFamily="18" charset="0"/>
              </a:rPr>
              <a:t>4. Дефекты ведения медицинской документации;</a:t>
            </a:r>
          </a:p>
          <a:p>
            <a:r>
              <a:rPr lang="ru-RU" dirty="0">
                <a:latin typeface="Times New Roman" panose="02020603050405020304" pitchFamily="18" charset="0"/>
                <a:cs typeface="Times New Roman" panose="02020603050405020304" pitchFamily="18" charset="0"/>
              </a:rPr>
              <a:t>5. Отсутствие информированного согласия пациента на лечение;</a:t>
            </a:r>
          </a:p>
          <a:p>
            <a:r>
              <a:rPr lang="ru-RU" dirty="0">
                <a:latin typeface="Times New Roman" panose="02020603050405020304" pitchFamily="18" charset="0"/>
                <a:cs typeface="Times New Roman" panose="02020603050405020304" pitchFamily="18" charset="0"/>
              </a:rPr>
              <a:t>6. Профессиональная некомпетентность (необоснованное расширение показаний к хирургическому лечению).</a:t>
            </a:r>
          </a:p>
          <a:p>
            <a:endParaRPr lang="ru-RU" dirty="0"/>
          </a:p>
        </p:txBody>
      </p:sp>
    </p:spTree>
    <p:extLst>
      <p:ext uri="{BB962C8B-B14F-4D97-AF65-F5344CB8AC3E}">
        <p14:creationId xmlns:p14="http://schemas.microsoft.com/office/powerpoint/2010/main" val="774995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Пути предупреждения конфликтных ситуаций:</a:t>
            </a:r>
            <a:br>
              <a:rPr lang="ru-RU" dirty="0"/>
            </a:br>
            <a:endParaRPr lang="ru-RU" dirty="0"/>
          </a:p>
        </p:txBody>
      </p:sp>
      <p:sp>
        <p:nvSpPr>
          <p:cNvPr id="3" name="Объект 2"/>
          <p:cNvSpPr>
            <a:spLocks noGrp="1"/>
          </p:cNvSpPr>
          <p:nvPr>
            <p:ph idx="1"/>
          </p:nvPr>
        </p:nvSpPr>
        <p:spPr/>
        <p:txBody>
          <a:bodyPr>
            <a:normAutofit fontScale="85000" lnSpcReduction="20000"/>
          </a:bodyPr>
          <a:lstStyle/>
          <a:p>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Воспитание врачей в традициях Российской медицинской школы.</a:t>
            </a:r>
          </a:p>
          <a:p>
            <a:r>
              <a:rPr lang="ru-RU" dirty="0">
                <a:latin typeface="Times New Roman" panose="02020603050405020304" pitchFamily="18" charset="0"/>
                <a:cs typeface="Times New Roman" panose="02020603050405020304" pitchFamily="18" charset="0"/>
              </a:rPr>
              <a:t>Сегодня актуально вернуться к вопросам культуры врачебного приема, врачебной этики, врачебного профессионализма. </a:t>
            </a:r>
            <a:r>
              <a:rPr lang="ru-RU" dirty="0" smtClean="0">
                <a:latin typeface="Times New Roman" panose="02020603050405020304" pitchFamily="18" charset="0"/>
                <a:cs typeface="Times New Roman" panose="02020603050405020304" pitchFamily="18" charset="0"/>
              </a:rPr>
              <a:t>Чтобы </a:t>
            </a:r>
            <a:r>
              <a:rPr lang="ru-RU" dirty="0">
                <a:latin typeface="Times New Roman" panose="02020603050405020304" pitchFamily="18" charset="0"/>
                <a:cs typeface="Times New Roman" panose="02020603050405020304" pitchFamily="18" charset="0"/>
              </a:rPr>
              <a:t>быть убедительным, врач должен проявить не только высокую компетентность, но и суметь общаться в приемлемой для данного больного форме, проявить внимание, доброжелательность и, в известной мере, даже артистизм. При этом не должно быть шаблона, так как больные нуждаются в сугубо индивидуальном подходе к ним.</a:t>
            </a:r>
          </a:p>
          <a:p>
            <a:endParaRPr lang="ru-RU" dirty="0"/>
          </a:p>
        </p:txBody>
      </p:sp>
    </p:spTree>
    <p:extLst>
      <p:ext uri="{BB962C8B-B14F-4D97-AF65-F5344CB8AC3E}">
        <p14:creationId xmlns:p14="http://schemas.microsoft.com/office/powerpoint/2010/main" val="100196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1997838"/>
            <a:ext cx="7272808" cy="3323987"/>
          </a:xfrm>
          <a:prstGeom prst="rect">
            <a:avLst/>
          </a:prstGeom>
        </p:spPr>
        <p:txBody>
          <a:bodyPr wrap="square">
            <a:spAutoFit/>
          </a:bodyPr>
          <a:lstStyle/>
          <a:p>
            <a:r>
              <a:rPr lang="ru-RU" dirty="0"/>
              <a:t/>
            </a:r>
            <a:br>
              <a:rPr lang="ru-RU" dirty="0"/>
            </a:br>
            <a:r>
              <a:rPr lang="ru-RU" sz="2400" dirty="0"/>
              <a:t>Тест позволяет оценить степень вашей конфликтности или тактичности. </a:t>
            </a:r>
            <a:br>
              <a:rPr lang="ru-RU" sz="2400" dirty="0"/>
            </a:br>
            <a:r>
              <a:rPr lang="ru-RU" sz="2400" dirty="0"/>
              <a:t/>
            </a:r>
            <a:br>
              <a:rPr lang="ru-RU" sz="2400" dirty="0"/>
            </a:br>
            <a:r>
              <a:rPr lang="ru-RU" sz="2400" dirty="0"/>
              <a:t>ИНСТРУКЦИЯ</a:t>
            </a:r>
            <a:br>
              <a:rPr lang="ru-RU" sz="2400" dirty="0"/>
            </a:br>
            <a:r>
              <a:rPr lang="ru-RU" sz="2400" dirty="0"/>
              <a:t/>
            </a:r>
            <a:br>
              <a:rPr lang="ru-RU" sz="2400" dirty="0"/>
            </a:br>
            <a:r>
              <a:rPr lang="ru-RU" sz="2400" dirty="0"/>
              <a:t>Выберите один из трех предложенных вариантов ответа -"а", "б" или "в".</a:t>
            </a:r>
            <a:br>
              <a:rPr lang="ru-RU" sz="2400" dirty="0"/>
            </a:br>
            <a:endParaRPr lang="ru-RU" sz="2400" dirty="0"/>
          </a:p>
        </p:txBody>
      </p:sp>
      <p:sp>
        <p:nvSpPr>
          <p:cNvPr id="6" name="Заголовок 5"/>
          <p:cNvSpPr>
            <a:spLocks noGrp="1"/>
          </p:cNvSpPr>
          <p:nvPr>
            <p:ph type="title"/>
          </p:nvPr>
        </p:nvSpPr>
        <p:spPr/>
        <p:txBody>
          <a:bodyPr>
            <a:normAutofit fontScale="90000"/>
          </a:bodyPr>
          <a:lstStyle/>
          <a:p>
            <a:r>
              <a:rPr lang="ru-RU" b="1" dirty="0"/>
              <a:t>Тест "Конфликтная личность"</a:t>
            </a:r>
            <a:r>
              <a:rPr lang="ru-RU" dirty="0"/>
              <a:t/>
            </a:r>
            <a:br>
              <a:rPr lang="ru-RU" dirty="0"/>
            </a:br>
            <a:endParaRPr lang="ru-RU" dirty="0"/>
          </a:p>
        </p:txBody>
      </p:sp>
    </p:spTree>
    <p:extLst>
      <p:ext uri="{BB962C8B-B14F-4D97-AF65-F5344CB8AC3E}">
        <p14:creationId xmlns:p14="http://schemas.microsoft.com/office/powerpoint/2010/main" val="41298206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2. Своевременное и полное информирование пациента о сути медицинского вмешательства и характере возможных осложнений.</a:t>
            </a:r>
            <a:br>
              <a:rPr lang="ru-RU" sz="2000" dirty="0"/>
            </a:br>
            <a:endParaRPr lang="ru-RU" sz="2000" dirty="0"/>
          </a:p>
        </p:txBody>
      </p:sp>
      <p:sp>
        <p:nvSpPr>
          <p:cNvPr id="3" name="Объект 2"/>
          <p:cNvSpPr>
            <a:spLocks noGrp="1"/>
          </p:cNvSpPr>
          <p:nvPr>
            <p:ph idx="1"/>
          </p:nvPr>
        </p:nvSpPr>
        <p:spPr/>
        <p:txBody>
          <a:bodyPr>
            <a:normAutofit fontScale="92500"/>
          </a:bodyPr>
          <a:lstStyle/>
          <a:p>
            <a:r>
              <a:rPr lang="ru-RU" sz="3000" dirty="0" smtClean="0">
                <a:latin typeface="Times New Roman" panose="02020603050405020304" pitchFamily="18" charset="0"/>
                <a:cs typeface="Times New Roman" panose="02020603050405020304" pitchFamily="18" charset="0"/>
              </a:rPr>
              <a:t>Большинство </a:t>
            </a:r>
            <a:r>
              <a:rPr lang="ru-RU" sz="3000" dirty="0">
                <a:latin typeface="Times New Roman" panose="02020603050405020304" pitchFamily="18" charset="0"/>
                <a:cs typeface="Times New Roman" panose="02020603050405020304" pitchFamily="18" charset="0"/>
              </a:rPr>
              <a:t>больных не располагают объективной и достоверной информацией о сущности медицинского вмешательства, о его достоинствах и недостатках. Врач, с учетом выявленных факторов риска, должен высказать обоснованное мнение о прогнозе лечения и ответить на все вопросы, возникшие у пациента, в частности, об альтернативных методах лечения, дать больному возможность принять самостоятельное решение на основе переданной ему информации.</a:t>
            </a:r>
          </a:p>
          <a:p>
            <a:endParaRPr lang="ru-RU" dirty="0"/>
          </a:p>
        </p:txBody>
      </p:sp>
    </p:spTree>
    <p:extLst>
      <p:ext uri="{BB962C8B-B14F-4D97-AF65-F5344CB8AC3E}">
        <p14:creationId xmlns:p14="http://schemas.microsoft.com/office/powerpoint/2010/main" val="3580588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3. Коллегиальное принятие плана лечения.</a:t>
            </a:r>
            <a:br>
              <a:rPr lang="ru-RU" dirty="0"/>
            </a:br>
            <a:endParaRPr lang="ru-RU" dirty="0"/>
          </a:p>
        </p:txBody>
      </p:sp>
      <p:sp>
        <p:nvSpPr>
          <p:cNvPr id="3" name="Объект 2"/>
          <p:cNvSpPr>
            <a:spLocks noGrp="1"/>
          </p:cNvSpPr>
          <p:nvPr>
            <p:ph idx="1"/>
          </p:nvPr>
        </p:nvSpPr>
        <p:spPr/>
        <p:txBody>
          <a:bodyPr>
            <a:normAutofit fontScale="77500" lnSpcReduction="20000"/>
          </a:bodyPr>
          <a:lstStyle/>
          <a:p>
            <a:r>
              <a:rPr lang="ru-RU" dirty="0" smtClean="0">
                <a:latin typeface="Times New Roman" panose="02020603050405020304" pitchFamily="18" charset="0"/>
                <a:cs typeface="Times New Roman" panose="02020603050405020304" pitchFamily="18" charset="0"/>
              </a:rPr>
              <a:t>Пациенты</a:t>
            </a:r>
            <a:r>
              <a:rPr lang="ru-RU" dirty="0">
                <a:latin typeface="Times New Roman" panose="02020603050405020304" pitchFamily="18" charset="0"/>
                <a:cs typeface="Times New Roman" panose="02020603050405020304" pitchFamily="18" charset="0"/>
              </a:rPr>
              <a:t>, побывавшие на приеме у нескольких узких специалистов часто испытывают тревогу, беспокойство, а иногда и раздражение из-за разноречивой информации и порой противоположных мнений этих специалистов о плане предлагаемого лечения.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Такие </a:t>
            </a:r>
            <a:r>
              <a:rPr lang="ru-RU" dirty="0">
                <a:latin typeface="Times New Roman" panose="02020603050405020304" pitchFamily="18" charset="0"/>
                <a:cs typeface="Times New Roman" panose="02020603050405020304" pitchFamily="18" charset="0"/>
              </a:rPr>
              <a:t>пациенты нередко становятся источником устных и письменных жалоб и отнимают много сил и времени на их разборы. А причина - </a:t>
            </a:r>
            <a:r>
              <a:rPr lang="ru-RU" b="1" dirty="0">
                <a:latin typeface="Times New Roman" panose="02020603050405020304" pitchFamily="18" charset="0"/>
                <a:cs typeface="Times New Roman" panose="02020603050405020304" pitchFamily="18" charset="0"/>
              </a:rPr>
              <a:t>отсутствие документально оформленного мнения специалистов, передача информации в устной форме, что свидетельствует о невысоком уровне организации лечебно-диагностического процесса в медицинском учреждении.</a:t>
            </a:r>
          </a:p>
          <a:p>
            <a:endParaRPr lang="ru-RU" dirty="0"/>
          </a:p>
        </p:txBody>
      </p:sp>
    </p:spTree>
    <p:extLst>
      <p:ext uri="{BB962C8B-B14F-4D97-AF65-F5344CB8AC3E}">
        <p14:creationId xmlns:p14="http://schemas.microsoft.com/office/powerpoint/2010/main" val="3876621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4. Разработка порядков (стандартов) оказания медицинской помощи</a:t>
            </a:r>
            <a:r>
              <a:rPr lang="ru-RU" sz="2700" dirty="0" smtClean="0"/>
              <a:t>.</a:t>
            </a:r>
            <a:r>
              <a:rPr lang="ru-RU" sz="2700" dirty="0"/>
              <a:t> Постоянное повышение квалификации медицинского персонала.</a:t>
            </a:r>
            <a:r>
              <a:rPr lang="ru-RU" dirty="0"/>
              <a:t/>
            </a:r>
            <a:br>
              <a:rPr lang="ru-RU" dirty="0"/>
            </a:br>
            <a:endParaRPr lang="ru-RU" dirty="0"/>
          </a:p>
        </p:txBody>
      </p:sp>
      <p:sp>
        <p:nvSpPr>
          <p:cNvPr id="3" name="Объект 2"/>
          <p:cNvSpPr>
            <a:spLocks noGrp="1"/>
          </p:cNvSpPr>
          <p:nvPr>
            <p:ph idx="1"/>
          </p:nvPr>
        </p:nvSpPr>
        <p:spPr/>
        <p:txBody>
          <a:bodyPr>
            <a:normAutofit fontScale="70000" lnSpcReduction="20000"/>
          </a:bodyPr>
          <a:lstStyle/>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настоящее время возникает вопрос о четких критериях оценки действий медицинского работника при данной патологии пациента, соответствующих действующим правилам медицины. Такие критерии - стандарты - позволили бы устранить субъективизм оценки.</a:t>
            </a:r>
          </a:p>
          <a:p>
            <a:r>
              <a:rPr lang="ru-RU" dirty="0">
                <a:latin typeface="Times New Roman" panose="02020603050405020304" pitchFamily="18" charset="0"/>
                <a:cs typeface="Times New Roman" panose="02020603050405020304" pitchFamily="18" charset="0"/>
              </a:rPr>
              <a:t>Некомпетентность врача, которая проявляется в ошибках диагностики, недооценке тяжести состояния больного, переоценке своих возможностей, как правило, влечет за собой неадекватное лечение и низкий уровень оказания медицинской помощи. Медицинская помощь должна быть оптимальной, ее не должно быть больше или меньше, чем требуется данному пациенту при данной патологии. Необоснованное расширение показаний для медицинского вмешательства свидетельствует о нарушении главной заповеди врача "Не вреди". Расширение показаний по материальным соображениям свидетельствует о безнравственности врача.</a:t>
            </a:r>
          </a:p>
          <a:p>
            <a:endParaRPr lang="ru-RU" dirty="0"/>
          </a:p>
        </p:txBody>
      </p:sp>
    </p:spTree>
    <p:extLst>
      <p:ext uri="{BB962C8B-B14F-4D97-AF65-F5344CB8AC3E}">
        <p14:creationId xmlns:p14="http://schemas.microsoft.com/office/powerpoint/2010/main" val="3555805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5.Контроль за качеством ведения медицинской документации.</a:t>
            </a:r>
            <a:br>
              <a:rPr lang="ru-RU" dirty="0"/>
            </a:br>
            <a:endParaRPr lang="ru-RU" dirty="0"/>
          </a:p>
        </p:txBody>
      </p:sp>
      <p:sp>
        <p:nvSpPr>
          <p:cNvPr id="3" name="Объект 2"/>
          <p:cNvSpPr>
            <a:spLocks noGrp="1"/>
          </p:cNvSpPr>
          <p:nvPr>
            <p:ph idx="1"/>
          </p:nvPr>
        </p:nvSpPr>
        <p:spPr/>
        <p:txBody>
          <a:bodyPr>
            <a:normAutofit/>
          </a:bodyPr>
          <a:lstStyle/>
          <a:p>
            <a:pPr algn="just"/>
            <a:r>
              <a:rPr lang="ru-RU" sz="2600" dirty="0" smtClean="0">
                <a:latin typeface="Times New Roman" panose="02020603050405020304" pitchFamily="18" charset="0"/>
                <a:cs typeface="Times New Roman" panose="02020603050405020304" pitchFamily="18" charset="0"/>
              </a:rPr>
              <a:t>Необходимо </a:t>
            </a:r>
            <a:r>
              <a:rPr lang="ru-RU" sz="2600" dirty="0">
                <a:latin typeface="Times New Roman" panose="02020603050405020304" pitchFamily="18" charset="0"/>
                <a:cs typeface="Times New Roman" panose="02020603050405020304" pitchFamily="18" charset="0"/>
              </a:rPr>
              <a:t>тщательное соблюдение врачами требований предъявляемых к заполнению медицинской документации пациента, в строгом соответствии с нормативными актами и общепринятыми правилами врачебной деятельности.</a:t>
            </a:r>
          </a:p>
          <a:p>
            <a:pPr algn="just"/>
            <a:r>
              <a:rPr lang="ru-RU" sz="2600" dirty="0">
                <a:latin typeface="Times New Roman" panose="02020603050405020304" pitchFamily="18" charset="0"/>
                <a:cs typeface="Times New Roman" panose="02020603050405020304" pitchFamily="18" charset="0"/>
              </a:rPr>
              <a:t>Недочеты в этой работе становятся основанием не только для морального осуждения, но и привлечения медицинского персонала к различным видам юридической ответственности.</a:t>
            </a:r>
          </a:p>
          <a:p>
            <a:endParaRPr lang="ru-RU" dirty="0"/>
          </a:p>
        </p:txBody>
      </p:sp>
    </p:spTree>
    <p:extLst>
      <p:ext uri="{BB962C8B-B14F-4D97-AF65-F5344CB8AC3E}">
        <p14:creationId xmlns:p14="http://schemas.microsoft.com/office/powerpoint/2010/main" val="1996041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latin typeface="Times New Roman" panose="02020603050405020304" pitchFamily="18" charset="0"/>
                <a:cs typeface="Times New Roman" panose="02020603050405020304" pitchFamily="18" charset="0"/>
              </a:rPr>
              <a:t>6. Экспресс-диагностика психологического типа личности пациента.</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pPr algn="just"/>
            <a:r>
              <a:rPr lang="ru-RU" dirty="0" smtClean="0">
                <a:latin typeface="Times New Roman" panose="02020603050405020304" pitchFamily="18" charset="0"/>
                <a:cs typeface="Times New Roman" panose="02020603050405020304" pitchFamily="18" charset="0"/>
              </a:rPr>
              <a:t>Успех </a:t>
            </a:r>
            <a:r>
              <a:rPr lang="ru-RU" dirty="0">
                <a:latin typeface="Times New Roman" panose="02020603050405020304" pitchFamily="18" charset="0"/>
                <a:cs typeface="Times New Roman" panose="02020603050405020304" pitchFamily="18" charset="0"/>
              </a:rPr>
              <a:t>лечения во многом зависит не только от мануальных навыков врача, но и от того, </a:t>
            </a:r>
            <a:r>
              <a:rPr lang="ru-RU" b="1" dirty="0">
                <a:latin typeface="Times New Roman" panose="02020603050405020304" pitchFamily="18" charset="0"/>
                <a:cs typeface="Times New Roman" panose="02020603050405020304" pitchFamily="18" charset="0"/>
              </a:rPr>
              <a:t>насколько врач умеет оценить социально-психологический статус пациента, </a:t>
            </a:r>
            <a:r>
              <a:rPr lang="ru-RU" dirty="0">
                <a:latin typeface="Times New Roman" panose="02020603050405020304" pitchFamily="18" charset="0"/>
                <a:cs typeface="Times New Roman" panose="02020603050405020304" pitchFamily="18" charset="0"/>
              </a:rPr>
              <a:t>провести экспресс-диагностику психологического типа личности пациента</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Главная сложность заключается в том, что провести эту экспресс-диагностику необходимо при кратковременном контакте с больным, в условиях экстренной госпитализации или амбулаторного приема. Известно, что возникновение и развитие конфликта зависит не только от психологического типа личности пациента, но также и врача. Поэтому врач должен постоянно проявлять настороженность, выявлять при первой встрече потенциально конфликтных пациентов. Необходимо помнить, что оптимальным вариантом решения конфликта является сотрудничество, компромисс с пациентом. Недопустимо как соперничество, так и необоснованная уступчивость в отношениях с пациентом.</a:t>
            </a:r>
          </a:p>
          <a:p>
            <a:pPr algn="just"/>
            <a:endParaRPr lang="ru-RU" dirty="0"/>
          </a:p>
        </p:txBody>
      </p:sp>
    </p:spTree>
    <p:extLst>
      <p:ext uri="{BB962C8B-B14F-4D97-AF65-F5344CB8AC3E}">
        <p14:creationId xmlns:p14="http://schemas.microsoft.com/office/powerpoint/2010/main" val="1907243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latin typeface="Times New Roman" panose="02020603050405020304" pitchFamily="18" charset="0"/>
                <a:cs typeface="Times New Roman" panose="02020603050405020304" pitchFamily="18" charset="0"/>
              </a:rPr>
              <a:t>Вместо заключения хотим дать несколько советов о том, как на практике избежать конфликта с пациентом:</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20000"/>
          </a:bodyPr>
          <a:lstStyle/>
          <a:p>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Соблюдать культуру оказания медицинской помощи.</a:t>
            </a:r>
          </a:p>
          <a:p>
            <a:r>
              <a:rPr lang="ru-RU" dirty="0">
                <a:latin typeface="Times New Roman" panose="02020603050405020304" pitchFamily="18" charset="0"/>
                <a:cs typeface="Times New Roman" panose="02020603050405020304" pitchFamily="18" charset="0"/>
              </a:rPr>
              <a:t>2. Следить за качеством ведения медицинской документации, так как хорошо документированная информация о пациенте является основным способом самозащиты врача. Обязательно информировать пациента о сущности предлагаемого лечения, характере и возможных осложнениях.</a:t>
            </a:r>
          </a:p>
          <a:p>
            <a:r>
              <a:rPr lang="ru-RU" dirty="0">
                <a:latin typeface="Times New Roman" panose="02020603050405020304" pitchFamily="18" charset="0"/>
                <a:cs typeface="Times New Roman" panose="02020603050405020304" pitchFamily="18" charset="0"/>
              </a:rPr>
              <a:t>3. Согласовывать план лечения с пациентом и оформлять его документально.</a:t>
            </a:r>
          </a:p>
          <a:p>
            <a:r>
              <a:rPr lang="ru-RU" dirty="0">
                <a:latin typeface="Times New Roman" panose="02020603050405020304" pitchFamily="18" charset="0"/>
                <a:cs typeface="Times New Roman" panose="02020603050405020304" pitchFamily="18" charset="0"/>
              </a:rPr>
              <a:t>4. Придерживаться порядков и стандартов оказания медицинской помощи, принятых на региональном уровне или в конкретном медицинском учреждении.</a:t>
            </a:r>
          </a:p>
          <a:p>
            <a:endParaRPr lang="ru-RU" dirty="0"/>
          </a:p>
        </p:txBody>
      </p:sp>
    </p:spTree>
    <p:extLst>
      <p:ext uri="{BB962C8B-B14F-4D97-AF65-F5344CB8AC3E}">
        <p14:creationId xmlns:p14="http://schemas.microsoft.com/office/powerpoint/2010/main" val="3397506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5. Помнить о необходимости "конфликтной настороженности" и проводить экспресс-диагностику психологического типа личности пациента,</a:t>
            </a:r>
          </a:p>
          <a:p>
            <a:r>
              <a:rPr lang="ru-RU" dirty="0">
                <a:latin typeface="Times New Roman" panose="02020603050405020304" pitchFamily="18" charset="0"/>
                <a:cs typeface="Times New Roman" panose="02020603050405020304" pitchFamily="18" charset="0"/>
              </a:rPr>
              <a:t>6. Стараться разрешать конфликт на месте "здесь и сейчас".</a:t>
            </a:r>
          </a:p>
          <a:p>
            <a:r>
              <a:rPr lang="ru-RU" dirty="0">
                <a:latin typeface="Times New Roman" panose="02020603050405020304" pitchFamily="18" charset="0"/>
                <a:cs typeface="Times New Roman" panose="02020603050405020304" pitchFamily="18" charset="0"/>
              </a:rPr>
              <a:t>7. Обязательно проводить разбор конфликтной ситуации в трудовом коллективе. Целесообразно иметь в коллективе сотрудника, являющегося не только высококвалифицированным специалистом, но и обладающего определенными характерологическими данными, которого можно было бы привлекать к участию в разрешении споров между пациентом и медицинским персоналом в досудебном порядке по соглашению сторон.</a:t>
            </a:r>
          </a:p>
          <a:p>
            <a:endParaRPr lang="ru-RU" dirty="0"/>
          </a:p>
        </p:txBody>
      </p:sp>
    </p:spTree>
    <p:extLst>
      <p:ext uri="{BB962C8B-B14F-4D97-AF65-F5344CB8AC3E}">
        <p14:creationId xmlns:p14="http://schemas.microsoft.com/office/powerpoint/2010/main" val="897267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solidFill>
                  <a:schemeClr val="tx1"/>
                </a:solidFill>
                <a:latin typeface="Times New Roman" panose="02020603050405020304" pitchFamily="18" charset="0"/>
                <a:cs typeface="Times New Roman" panose="02020603050405020304" pitchFamily="18" charset="0"/>
              </a:rPr>
              <a:t>План разбора конфликтной ситуации:</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normAutofit fontScale="85000" lnSpcReduction="20000"/>
          </a:bodyPr>
          <a:lstStyle/>
          <a:p>
            <a:r>
              <a:rPr lang="ru-RU" dirty="0" smtClean="0">
                <a:solidFill>
                  <a:schemeClr val="tx1"/>
                </a:solidFill>
                <a:latin typeface="Times New Roman" panose="02020603050405020304" pitchFamily="18" charset="0"/>
                <a:cs typeface="Times New Roman" panose="02020603050405020304" pitchFamily="18" charset="0"/>
              </a:rPr>
              <a:t>1</a:t>
            </a:r>
            <a:r>
              <a:rPr lang="ru-RU" dirty="0">
                <a:solidFill>
                  <a:schemeClr val="tx1"/>
                </a:solidFill>
                <a:latin typeface="Times New Roman" panose="02020603050405020304" pitchFamily="18" charset="0"/>
                <a:cs typeface="Times New Roman" panose="02020603050405020304" pitchFamily="18" charset="0"/>
              </a:rPr>
              <a:t>.     Ситуация</a:t>
            </a:r>
          </a:p>
          <a:p>
            <a:r>
              <a:rPr lang="ru-RU" dirty="0">
                <a:solidFill>
                  <a:schemeClr val="tx1"/>
                </a:solidFill>
                <a:latin typeface="Times New Roman" panose="02020603050405020304" pitchFamily="18" charset="0"/>
                <a:cs typeface="Times New Roman" panose="02020603050405020304" pitchFamily="18" charset="0"/>
              </a:rPr>
              <a:t>2.     Описание конфликта</a:t>
            </a:r>
          </a:p>
          <a:p>
            <a:r>
              <a:rPr lang="ru-RU" dirty="0">
                <a:solidFill>
                  <a:schemeClr val="tx1"/>
                </a:solidFill>
                <a:latin typeface="Times New Roman" panose="02020603050405020304" pitchFamily="18" charset="0"/>
                <a:cs typeface="Times New Roman" panose="02020603050405020304" pitchFamily="18" charset="0"/>
              </a:rPr>
              <a:t>3.     Краткая характеристика субъектов конфликта</a:t>
            </a:r>
          </a:p>
          <a:p>
            <a:r>
              <a:rPr lang="ru-RU" dirty="0">
                <a:solidFill>
                  <a:schemeClr val="tx1"/>
                </a:solidFill>
                <a:latin typeface="Times New Roman" panose="02020603050405020304" pitchFamily="18" charset="0"/>
                <a:cs typeface="Times New Roman" panose="02020603050405020304" pitchFamily="18" charset="0"/>
              </a:rPr>
              <a:t>4.     Схема конфликта</a:t>
            </a:r>
          </a:p>
          <a:p>
            <a:r>
              <a:rPr lang="ru-RU" dirty="0">
                <a:solidFill>
                  <a:schemeClr val="tx1"/>
                </a:solidFill>
                <a:latin typeface="Times New Roman" panose="02020603050405020304" pitchFamily="18" charset="0"/>
                <a:cs typeface="Times New Roman" panose="02020603050405020304" pitchFamily="18" charset="0"/>
              </a:rPr>
              <a:t>5.     Карта интересов</a:t>
            </a:r>
          </a:p>
          <a:p>
            <a:r>
              <a:rPr lang="ru-RU" dirty="0">
                <a:solidFill>
                  <a:schemeClr val="tx1"/>
                </a:solidFill>
                <a:latin typeface="Times New Roman" panose="02020603050405020304" pitchFamily="18" charset="0"/>
                <a:cs typeface="Times New Roman" panose="02020603050405020304" pitchFamily="18" charset="0"/>
              </a:rPr>
              <a:t>6.     Формулировка причины конфликта</a:t>
            </a:r>
          </a:p>
          <a:p>
            <a:r>
              <a:rPr lang="ru-RU" dirty="0">
                <a:solidFill>
                  <a:schemeClr val="tx1"/>
                </a:solidFill>
                <a:latin typeface="Times New Roman" panose="02020603050405020304" pitchFamily="18" charset="0"/>
                <a:cs typeface="Times New Roman" panose="02020603050405020304" pitchFamily="18" charset="0"/>
              </a:rPr>
              <a:t>7.     Инцидент</a:t>
            </a:r>
          </a:p>
          <a:p>
            <a:r>
              <a:rPr lang="ru-RU" dirty="0">
                <a:solidFill>
                  <a:schemeClr val="tx1"/>
                </a:solidFill>
                <a:latin typeface="Times New Roman" panose="02020603050405020304" pitchFamily="18" charset="0"/>
                <a:cs typeface="Times New Roman" panose="02020603050405020304" pitchFamily="18" charset="0"/>
              </a:rPr>
              <a:t>8.     Типология данного конфликта</a:t>
            </a:r>
          </a:p>
          <a:p>
            <a:r>
              <a:rPr lang="ru-RU" dirty="0">
                <a:solidFill>
                  <a:schemeClr val="tx1"/>
                </a:solidFill>
                <a:latin typeface="Times New Roman" panose="02020603050405020304" pitchFamily="18" charset="0"/>
                <a:cs typeface="Times New Roman" panose="02020603050405020304" pitchFamily="18" charset="0"/>
              </a:rPr>
              <a:t>9.     Стратегия поведения в конфликте сторон </a:t>
            </a:r>
          </a:p>
          <a:p>
            <a:r>
              <a:rPr lang="ru-RU" dirty="0">
                <a:solidFill>
                  <a:schemeClr val="tx1"/>
                </a:solidFill>
                <a:latin typeface="Times New Roman" panose="02020603050405020304" pitchFamily="18" charset="0"/>
                <a:cs typeface="Times New Roman" panose="02020603050405020304" pitchFamily="18" charset="0"/>
              </a:rPr>
              <a:t>10.   Разрешение конфликта ( снятие противоречий) </a:t>
            </a:r>
          </a:p>
          <a:p>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747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effectLst/>
                <a:latin typeface="Times New Roman" panose="02020603050405020304" pitchFamily="18" charset="0"/>
                <a:cs typeface="Times New Roman" panose="02020603050405020304" pitchFamily="18" charset="0"/>
              </a:rPr>
              <a:t>Алгоритм действий </a:t>
            </a:r>
            <a:r>
              <a:rPr lang="ru-RU" sz="3100" b="1" dirty="0" smtClean="0">
                <a:effectLst/>
                <a:latin typeface="Times New Roman" panose="02020603050405020304" pitchFamily="18" charset="0"/>
                <a:cs typeface="Times New Roman" panose="02020603050405020304" pitchFamily="18" charset="0"/>
              </a:rPr>
              <a:t>медперсонала </a:t>
            </a:r>
            <a:r>
              <a:rPr lang="ru-RU" sz="3100" b="1" dirty="0">
                <a:effectLst/>
                <a:latin typeface="Times New Roman" panose="02020603050405020304" pitchFamily="18" charset="0"/>
                <a:cs typeface="Times New Roman" panose="02020603050405020304" pitchFamily="18" charset="0"/>
              </a:rPr>
              <a:t>в ситуации конфликта:</a:t>
            </a:r>
            <a:r>
              <a:rPr lang="ru-RU" dirty="0">
                <a:effectLst/>
              </a:rPr>
              <a:t/>
            </a:r>
            <a:br>
              <a:rPr lang="ru-RU" dirty="0">
                <a:effectLst/>
              </a:rPr>
            </a:br>
            <a:endParaRPr lang="ru-RU" dirty="0"/>
          </a:p>
        </p:txBody>
      </p:sp>
      <p:sp>
        <p:nvSpPr>
          <p:cNvPr id="3" name="Объект 2"/>
          <p:cNvSpPr>
            <a:spLocks noGrp="1"/>
          </p:cNvSpPr>
          <p:nvPr>
            <p:ph idx="1"/>
          </p:nvPr>
        </p:nvSpPr>
        <p:spPr/>
        <p:txBody>
          <a:bodyPr>
            <a:normAutofit fontScale="70000" lnSpcReduction="20000"/>
          </a:bodyPr>
          <a:lstStyle/>
          <a:p>
            <a:r>
              <a:rPr lang="ru-RU" b="1" dirty="0">
                <a:latin typeface="Times New Roman" panose="02020603050405020304" pitchFamily="18" charset="0"/>
                <a:cs typeface="Times New Roman" panose="02020603050405020304" pitchFamily="18" charset="0"/>
              </a:rPr>
              <a:t>1.      Дать человеку выговориться – выпустить пар, не перебивая (он не слышит вас, когда кричит).</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2.      Техника амортизационного слушания: « Я правильно вас понимаю, что вы хотели то-то и то-то?»</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3.      Показать свою готовность помочь и сказать об этом: « Я готов для вас сделать…»</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4.      Не говорить «НО» и «Нет»: «Я готов это сделать и давайте посмотрим, что можно сделать как можно сделать, в зависимости от (ситуации, времени, возможностей и пр.)…»</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5.      Это их (кричащего, агрессивного) проблемы (болезни, воспитания, психики, эмоций, настроений) – не мы причина, не нас ругают, не на нас кричат (это </a:t>
            </a:r>
            <a:r>
              <a:rPr lang="ru-RU" b="1" dirty="0" err="1">
                <a:latin typeface="Times New Roman" panose="02020603050405020304" pitchFamily="18" charset="0"/>
                <a:cs typeface="Times New Roman" panose="02020603050405020304" pitchFamily="18" charset="0"/>
              </a:rPr>
              <a:t>экономич</a:t>
            </a:r>
            <a:r>
              <a:rPr lang="ru-RU" b="1" dirty="0">
                <a:latin typeface="Times New Roman" panose="02020603050405020304" pitchFamily="18" charset="0"/>
                <a:cs typeface="Times New Roman" panose="02020603050405020304" pitchFamily="18" charset="0"/>
              </a:rPr>
              <a:t>-полит-е причины</a:t>
            </a:r>
            <a:r>
              <a:rPr lang="ru-RU"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9073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r>
              <a:rPr lang="ru-RU" b="1" dirty="0">
                <a:latin typeface="Times New Roman" panose="02020603050405020304" pitchFamily="18" charset="0"/>
                <a:cs typeface="Times New Roman" panose="02020603050405020304" pitchFamily="18" charset="0"/>
              </a:rPr>
              <a:t>6.      Говори не о человеке, а о его поведении «Ваши действия.., когда вы кричите (</a:t>
            </a:r>
            <a:r>
              <a:rPr lang="ru-RU" b="1" dirty="0" err="1">
                <a:latin typeface="Times New Roman" panose="02020603050405020304" pitchFamily="18" charset="0"/>
                <a:cs typeface="Times New Roman" panose="02020603050405020304" pitchFamily="18" charset="0"/>
              </a:rPr>
              <a:t>чали</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7.      Говори о своих чувствах «Когда ты кричишь (ругаешься), я чувствую себя обиженным….».</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8.      Чаще употребляй слова вежливости.</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9.      Помни, что пациент гость. Поликлиника – наш дом.</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10.    Притворяйтесь тем человеком, с которым Вы общаетесь (оденьте его одежду, его обувь, надеть его кожу – влезть в нее).</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11.    Каждый день говорите себе «Я СПРАВЛЮСЬ» (на ночь, когда мозг находится в состоянии </a:t>
            </a:r>
            <a:r>
              <a:rPr lang="ru-RU" b="1" dirty="0" err="1">
                <a:latin typeface="Times New Roman" panose="02020603050405020304" pitchFamily="18" charset="0"/>
                <a:cs typeface="Times New Roman" panose="02020603050405020304" pitchFamily="18" charset="0"/>
              </a:rPr>
              <a:t>предгипноза</a:t>
            </a:r>
            <a:r>
              <a:rPr lang="ru-RU" b="1" dirty="0">
                <a:latin typeface="Times New Roman" panose="02020603050405020304" pitchFamily="18" charset="0"/>
                <a:cs typeface="Times New Roman" panose="02020603050405020304" pitchFamily="18" charset="0"/>
              </a:rPr>
              <a:t> – уровень альфа-волны).</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12. Помните – несправедливая критика – это скрытый комплимент!</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72858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1720840"/>
            <a:ext cx="7416824" cy="1015663"/>
          </a:xfrm>
          <a:prstGeom prst="rect">
            <a:avLst/>
          </a:prstGeom>
        </p:spPr>
        <p:txBody>
          <a:bodyPr wrap="square">
            <a:spAutoFit/>
          </a:bodyPr>
          <a:lstStyle/>
          <a:p>
            <a:r>
              <a:rPr lang="ru-RU" dirty="0"/>
              <a:t/>
            </a:r>
            <a:br>
              <a:rPr lang="ru-RU" dirty="0"/>
            </a:br>
            <a:r>
              <a:rPr lang="ru-RU" dirty="0"/>
              <a:t/>
            </a:r>
            <a:br>
              <a:rPr lang="ru-RU" dirty="0"/>
            </a:br>
            <a:endParaRPr lang="ru-RU" sz="2400" dirty="0"/>
          </a:p>
        </p:txBody>
      </p:sp>
      <p:sp>
        <p:nvSpPr>
          <p:cNvPr id="7" name="Прямоугольник 6"/>
          <p:cNvSpPr/>
          <p:nvPr/>
        </p:nvSpPr>
        <p:spPr>
          <a:xfrm>
            <a:off x="539552" y="1720840"/>
            <a:ext cx="8136904" cy="4154984"/>
          </a:xfrm>
          <a:prstGeom prst="rect">
            <a:avLst/>
          </a:prstGeom>
        </p:spPr>
        <p:txBody>
          <a:bodyPr wrap="square">
            <a:spAutoFit/>
          </a:bodyPr>
          <a:lstStyle/>
          <a:p>
            <a:r>
              <a:rPr lang="ru-RU" sz="2400" b="1" dirty="0"/>
              <a:t>1. Представьте, что в общественном транспорте начинается спор. Что вы предпринимаете?</a:t>
            </a:r>
            <a:br>
              <a:rPr lang="ru-RU" sz="2400" b="1" dirty="0"/>
            </a:br>
            <a:r>
              <a:rPr lang="ru-RU" sz="2400" dirty="0"/>
              <a:t/>
            </a:r>
            <a:br>
              <a:rPr lang="ru-RU" sz="2400" dirty="0"/>
            </a:br>
            <a:r>
              <a:rPr lang="ru-RU" sz="2400" dirty="0"/>
              <a:t>а) избегаете вмешиваться в ссору;</a:t>
            </a:r>
            <a:br>
              <a:rPr lang="ru-RU" sz="2400" dirty="0"/>
            </a:br>
            <a:r>
              <a:rPr lang="ru-RU" sz="2400" dirty="0"/>
              <a:t/>
            </a:r>
            <a:br>
              <a:rPr lang="ru-RU" sz="2400" dirty="0"/>
            </a:br>
            <a:r>
              <a:rPr lang="ru-RU" sz="2400" dirty="0"/>
              <a:t>б) можете вмешаться, встать на сторону потерпевшего, кто прав;</a:t>
            </a:r>
            <a:br>
              <a:rPr lang="ru-RU" sz="2400" dirty="0"/>
            </a:br>
            <a:r>
              <a:rPr lang="ru-RU" sz="2400" dirty="0"/>
              <a:t/>
            </a:r>
            <a:br>
              <a:rPr lang="ru-RU" sz="2400" dirty="0"/>
            </a:br>
            <a:r>
              <a:rPr lang="ru-RU" sz="2400" dirty="0"/>
              <a:t>в) всегда вмешиваетесь и до конца отстаиваете свою точку зрения.</a:t>
            </a:r>
            <a:br>
              <a:rPr lang="ru-RU" sz="2400" dirty="0"/>
            </a:br>
            <a:endParaRPr lang="ru-RU" sz="2400" dirty="0"/>
          </a:p>
        </p:txBody>
      </p:sp>
    </p:spTree>
    <p:extLst>
      <p:ext uri="{BB962C8B-B14F-4D97-AF65-F5344CB8AC3E}">
        <p14:creationId xmlns:p14="http://schemas.microsoft.com/office/powerpoint/2010/main" val="960525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mtClean="0"/>
              <a:t>Рекомендуемая литература</a:t>
            </a:r>
            <a:endParaRPr lang="ru-RU" dirty="0"/>
          </a:p>
        </p:txBody>
      </p:sp>
      <p:sp>
        <p:nvSpPr>
          <p:cNvPr id="3" name="Содержимое 2"/>
          <p:cNvSpPr>
            <a:spLocks noGrp="1"/>
          </p:cNvSpPr>
          <p:nvPr>
            <p:ph idx="1"/>
          </p:nvPr>
        </p:nvSpPr>
        <p:spPr/>
        <p:txBody>
          <a:bodyPr>
            <a:normAutofit fontScale="70000" lnSpcReduction="20000"/>
          </a:bodyPr>
          <a:lstStyle/>
          <a:p>
            <a:r>
              <a:rPr lang="ru-RU" dirty="0" err="1" smtClean="0">
                <a:solidFill>
                  <a:schemeClr val="tx1"/>
                </a:solidFill>
                <a:latin typeface="Times New Roman" panose="02020603050405020304" pitchFamily="18" charset="0"/>
                <a:cs typeface="Times New Roman" panose="02020603050405020304" pitchFamily="18" charset="0"/>
                <a:hlinkClick r:id="rId2"/>
              </a:rPr>
              <a:t>Конфликтология</a:t>
            </a:r>
            <a:r>
              <a:rPr lang="ru-RU" dirty="0" smtClean="0">
                <a:solidFill>
                  <a:schemeClr val="tx1"/>
                </a:solidFill>
                <a:latin typeface="Times New Roman" panose="02020603050405020304" pitchFamily="18" charset="0"/>
                <a:cs typeface="Times New Roman" panose="02020603050405020304" pitchFamily="18" charset="0"/>
              </a:rPr>
              <a:t> : учеб. пособие / Б. С. Волков, Н. В. Волкова. - М. : Академический проект, 2010.</a:t>
            </a:r>
          </a:p>
          <a:p>
            <a:r>
              <a:rPr lang="ru-RU" dirty="0" err="1" smtClean="0">
                <a:solidFill>
                  <a:schemeClr val="tx1"/>
                </a:solidFill>
                <a:latin typeface="Times New Roman" panose="02020603050405020304" pitchFamily="18" charset="0"/>
                <a:cs typeface="Times New Roman" panose="02020603050405020304" pitchFamily="18" charset="0"/>
                <a:hlinkClick r:id="rId3"/>
              </a:rPr>
              <a:t>Конфликтология</a:t>
            </a:r>
            <a:r>
              <a:rPr lang="ru-RU" dirty="0" smtClean="0">
                <a:solidFill>
                  <a:schemeClr val="tx1"/>
                </a:solidFill>
                <a:latin typeface="Times New Roman" panose="02020603050405020304" pitchFamily="18" charset="0"/>
                <a:cs typeface="Times New Roman" panose="02020603050405020304" pitchFamily="18" charset="0"/>
              </a:rPr>
              <a:t> : учебник /А. Я. </a:t>
            </a:r>
            <a:r>
              <a:rPr lang="ru-RU" dirty="0" err="1" smtClean="0">
                <a:solidFill>
                  <a:schemeClr val="tx1"/>
                </a:solidFill>
                <a:latin typeface="Times New Roman" panose="02020603050405020304" pitchFamily="18" charset="0"/>
                <a:cs typeface="Times New Roman" panose="02020603050405020304" pitchFamily="18" charset="0"/>
              </a:rPr>
              <a:t>Кибанов</a:t>
            </a:r>
            <a:r>
              <a:rPr lang="ru-RU" dirty="0" smtClean="0">
                <a:solidFill>
                  <a:schemeClr val="tx1"/>
                </a:solidFill>
                <a:latin typeface="Times New Roman" panose="02020603050405020304" pitchFamily="18" charset="0"/>
                <a:cs typeface="Times New Roman" panose="02020603050405020304" pitchFamily="18" charset="0"/>
              </a:rPr>
              <a:t>, И. Е. </a:t>
            </a:r>
            <a:r>
              <a:rPr lang="ru-RU" dirty="0" err="1" smtClean="0">
                <a:solidFill>
                  <a:schemeClr val="tx1"/>
                </a:solidFill>
                <a:latin typeface="Times New Roman" panose="02020603050405020304" pitchFamily="18" charset="0"/>
                <a:cs typeface="Times New Roman" panose="02020603050405020304" pitchFamily="18" charset="0"/>
              </a:rPr>
              <a:t>Ворожейкин</a:t>
            </a:r>
            <a:r>
              <a:rPr lang="ru-RU" dirty="0" smtClean="0">
                <a:solidFill>
                  <a:schemeClr val="tx1"/>
                </a:solidFill>
                <a:latin typeface="Times New Roman" panose="02020603050405020304" pitchFamily="18" charset="0"/>
                <a:cs typeface="Times New Roman" panose="02020603050405020304" pitchFamily="18" charset="0"/>
              </a:rPr>
              <a:t>, Д. К. Захаров [и др.] ; ред. А. Я. </a:t>
            </a:r>
            <a:r>
              <a:rPr lang="ru-RU" dirty="0" err="1" smtClean="0">
                <a:solidFill>
                  <a:schemeClr val="tx1"/>
                </a:solidFill>
                <a:latin typeface="Times New Roman" panose="02020603050405020304" pitchFamily="18" charset="0"/>
                <a:cs typeface="Times New Roman" panose="02020603050405020304" pitchFamily="18" charset="0"/>
              </a:rPr>
              <a:t>Кибанов</a:t>
            </a:r>
            <a:r>
              <a:rPr lang="ru-RU" dirty="0" smtClean="0">
                <a:solidFill>
                  <a:schemeClr val="tx1"/>
                </a:solidFill>
                <a:latin typeface="Times New Roman" panose="02020603050405020304" pitchFamily="18" charset="0"/>
                <a:cs typeface="Times New Roman" panose="02020603050405020304" pitchFamily="18" charset="0"/>
              </a:rPr>
              <a:t>. - М. : ИНФРА-М, 2009.</a:t>
            </a:r>
          </a:p>
          <a:p>
            <a:r>
              <a:rPr lang="ru-RU" dirty="0" smtClean="0">
                <a:solidFill>
                  <a:schemeClr val="tx1"/>
                </a:solidFill>
                <a:latin typeface="Times New Roman" panose="02020603050405020304" pitchFamily="18" charset="0"/>
                <a:cs typeface="Times New Roman" panose="02020603050405020304" pitchFamily="18" charset="0"/>
                <a:hlinkClick r:id="rId4"/>
              </a:rPr>
              <a:t>Психология управления: Лекции</a:t>
            </a:r>
            <a:r>
              <a:rPr lang="ru-RU" dirty="0" smtClean="0">
                <a:solidFill>
                  <a:schemeClr val="tx1"/>
                </a:solidFill>
                <a:latin typeface="Times New Roman" panose="02020603050405020304" pitchFamily="18" charset="0"/>
                <a:cs typeface="Times New Roman" panose="02020603050405020304" pitchFamily="18" charset="0"/>
              </a:rPr>
              <a:t> : учеб. пособие для вузов /Н. Д. </a:t>
            </a:r>
            <a:r>
              <a:rPr lang="ru-RU" dirty="0" err="1" smtClean="0">
                <a:solidFill>
                  <a:schemeClr val="tx1"/>
                </a:solidFill>
                <a:latin typeface="Times New Roman" panose="02020603050405020304" pitchFamily="18" charset="0"/>
                <a:cs typeface="Times New Roman" panose="02020603050405020304" pitchFamily="18" charset="0"/>
              </a:rPr>
              <a:t>Творогова</a:t>
            </a:r>
            <a:r>
              <a:rPr lang="ru-RU" dirty="0" smtClean="0">
                <a:solidFill>
                  <a:schemeClr val="tx1"/>
                </a:solidFill>
                <a:latin typeface="Times New Roman" panose="02020603050405020304" pitchFamily="18" charset="0"/>
                <a:cs typeface="Times New Roman" panose="02020603050405020304" pitchFamily="18" charset="0"/>
              </a:rPr>
              <a:t>. - М. : </a:t>
            </a:r>
            <a:r>
              <a:rPr lang="ru-RU" dirty="0" err="1" smtClean="0">
                <a:solidFill>
                  <a:schemeClr val="tx1"/>
                </a:solidFill>
                <a:latin typeface="Times New Roman" panose="02020603050405020304" pitchFamily="18" charset="0"/>
                <a:cs typeface="Times New Roman" panose="02020603050405020304" pitchFamily="18" charset="0"/>
              </a:rPr>
              <a:t>ГЭОТАР-Медиа</a:t>
            </a:r>
            <a:r>
              <a:rPr lang="ru-RU" dirty="0" smtClean="0">
                <a:solidFill>
                  <a:schemeClr val="tx1"/>
                </a:solidFill>
                <a:latin typeface="Times New Roman" panose="02020603050405020304" pitchFamily="18" charset="0"/>
                <a:cs typeface="Times New Roman" panose="02020603050405020304" pitchFamily="18" charset="0"/>
              </a:rPr>
              <a:t>, 2008.</a:t>
            </a:r>
          </a:p>
          <a:p>
            <a:r>
              <a:rPr lang="ru-RU" dirty="0" smtClean="0">
                <a:solidFill>
                  <a:schemeClr val="tx1"/>
                </a:solidFill>
                <a:latin typeface="Times New Roman" panose="02020603050405020304" pitchFamily="18" charset="0"/>
                <a:cs typeface="Times New Roman" panose="02020603050405020304" pitchFamily="18" charset="0"/>
                <a:hlinkClick r:id="rId5"/>
              </a:rPr>
              <a:t>Социальная психология</a:t>
            </a:r>
            <a:r>
              <a:rPr lang="ru-RU" dirty="0" smtClean="0">
                <a:solidFill>
                  <a:schemeClr val="tx1"/>
                </a:solidFill>
                <a:latin typeface="Times New Roman" panose="02020603050405020304" pitchFamily="18" charset="0"/>
                <a:cs typeface="Times New Roman" panose="02020603050405020304" pitchFamily="18" charset="0"/>
              </a:rPr>
              <a:t> : учеб. для бакалавров /Н. С. Ефимова, А. В. Литвинова. - М. : </a:t>
            </a:r>
            <a:r>
              <a:rPr lang="ru-RU" dirty="0" err="1" smtClean="0">
                <a:solidFill>
                  <a:schemeClr val="tx1"/>
                </a:solidFill>
                <a:latin typeface="Times New Roman" panose="02020603050405020304" pitchFamily="18" charset="0"/>
                <a:cs typeface="Times New Roman" panose="02020603050405020304" pitchFamily="18" charset="0"/>
              </a:rPr>
              <a:t>Юрайт</a:t>
            </a:r>
            <a:r>
              <a:rPr lang="ru-RU" dirty="0" smtClean="0">
                <a:solidFill>
                  <a:schemeClr val="tx1"/>
                </a:solidFill>
                <a:latin typeface="Times New Roman" panose="02020603050405020304" pitchFamily="18" charset="0"/>
                <a:cs typeface="Times New Roman" panose="02020603050405020304" pitchFamily="18" charset="0"/>
              </a:rPr>
              <a:t>, 2012.</a:t>
            </a:r>
          </a:p>
          <a:p>
            <a:r>
              <a:rPr lang="ru-RU" dirty="0" smtClean="0">
                <a:solidFill>
                  <a:schemeClr val="tx1"/>
                </a:solidFill>
                <a:latin typeface="Times New Roman" panose="02020603050405020304" pitchFamily="18" charset="0"/>
                <a:cs typeface="Times New Roman" panose="02020603050405020304" pitchFamily="18" charset="0"/>
                <a:hlinkClick r:id="rId6"/>
              </a:rPr>
              <a:t>Социальная психология</a:t>
            </a:r>
            <a:r>
              <a:rPr lang="ru-RU" dirty="0" smtClean="0">
                <a:solidFill>
                  <a:schemeClr val="tx1"/>
                </a:solidFill>
                <a:latin typeface="Times New Roman" panose="02020603050405020304" pitchFamily="18" charset="0"/>
                <a:cs typeface="Times New Roman" panose="02020603050405020304" pitchFamily="18" charset="0"/>
              </a:rPr>
              <a:t> : учеб. </a:t>
            </a:r>
            <a:r>
              <a:rPr lang="ru-RU" dirty="0" err="1" smtClean="0">
                <a:solidFill>
                  <a:schemeClr val="tx1"/>
                </a:solidFill>
                <a:latin typeface="Times New Roman" panose="02020603050405020304" pitchFamily="18" charset="0"/>
                <a:cs typeface="Times New Roman" panose="02020603050405020304" pitchFamily="18" charset="0"/>
              </a:rPr>
              <a:t>пособиеЛ</a:t>
            </a:r>
            <a:r>
              <a:rPr lang="ru-RU" dirty="0" smtClean="0">
                <a:solidFill>
                  <a:schemeClr val="tx1"/>
                </a:solidFill>
                <a:latin typeface="Times New Roman" panose="02020603050405020304" pitchFamily="18" charset="0"/>
                <a:cs typeface="Times New Roman" panose="02020603050405020304" pitchFamily="18" charset="0"/>
              </a:rPr>
              <a:t>. Д. Столяренко, С. И. Самыгин. - Ростов н/Д : Феникс, 2009.</a:t>
            </a:r>
          </a:p>
          <a:p>
            <a:r>
              <a:rPr lang="ru-RU" dirty="0" smtClean="0">
                <a:solidFill>
                  <a:schemeClr val="tx1"/>
                </a:solidFill>
                <a:latin typeface="Times New Roman" panose="02020603050405020304" pitchFamily="18" charset="0"/>
                <a:cs typeface="Times New Roman" panose="02020603050405020304" pitchFamily="18" charset="0"/>
                <a:hlinkClick r:id="rId7"/>
              </a:rPr>
              <a:t>Социальная психология</a:t>
            </a:r>
            <a:r>
              <a:rPr lang="ru-RU" dirty="0" smtClean="0">
                <a:solidFill>
                  <a:schemeClr val="tx1"/>
                </a:solidFill>
                <a:latin typeface="Times New Roman" panose="02020603050405020304" pitchFamily="18" charset="0"/>
                <a:cs typeface="Times New Roman" panose="02020603050405020304" pitchFamily="18" charset="0"/>
              </a:rPr>
              <a:t> Д. </a:t>
            </a:r>
            <a:r>
              <a:rPr lang="ru-RU" dirty="0" err="1" smtClean="0">
                <a:solidFill>
                  <a:schemeClr val="tx1"/>
                </a:solidFill>
                <a:latin typeface="Times New Roman" panose="02020603050405020304" pitchFamily="18" charset="0"/>
                <a:cs typeface="Times New Roman" panose="02020603050405020304" pitchFamily="18" charset="0"/>
              </a:rPr>
              <a:t>Майерс</a:t>
            </a:r>
            <a:r>
              <a:rPr lang="ru-RU" dirty="0" smtClean="0">
                <a:solidFill>
                  <a:schemeClr val="tx1"/>
                </a:solidFill>
                <a:latin typeface="Times New Roman" panose="02020603050405020304" pitchFamily="18" charset="0"/>
                <a:cs typeface="Times New Roman" panose="02020603050405020304" pitchFamily="18" charset="0"/>
              </a:rPr>
              <a:t> ; пер. с англ. З. </a:t>
            </a:r>
            <a:r>
              <a:rPr lang="ru-RU" dirty="0" err="1" smtClean="0">
                <a:solidFill>
                  <a:schemeClr val="tx1"/>
                </a:solidFill>
                <a:latin typeface="Times New Roman" panose="02020603050405020304" pitchFamily="18" charset="0"/>
                <a:cs typeface="Times New Roman" panose="02020603050405020304" pitchFamily="18" charset="0"/>
              </a:rPr>
              <a:t>Замчук</a:t>
            </a:r>
            <a:r>
              <a:rPr lang="ru-RU" dirty="0" smtClean="0">
                <a:solidFill>
                  <a:schemeClr val="tx1"/>
                </a:solidFill>
                <a:latin typeface="Times New Roman" panose="02020603050405020304" pitchFamily="18" charset="0"/>
                <a:cs typeface="Times New Roman" panose="02020603050405020304" pitchFamily="18" charset="0"/>
              </a:rPr>
              <a:t>. - СПб. : Питер, 2012.</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latin typeface="Times New Roman" panose="02020603050405020304" pitchFamily="18" charset="0"/>
                <a:cs typeface="Times New Roman" panose="02020603050405020304" pitchFamily="18" charset="0"/>
              </a:rPr>
              <a:t>Спасибо за внимание</a:t>
            </a:r>
            <a:r>
              <a:rPr lang="ru-RU" dirty="0" smtClean="0"/>
              <a:t>!</a:t>
            </a:r>
            <a:endParaRPr lang="ru-RU" dirty="0"/>
          </a:p>
        </p:txBody>
      </p:sp>
    </p:spTree>
    <p:extLst>
      <p:ext uri="{BB962C8B-B14F-4D97-AF65-F5344CB8AC3E}">
        <p14:creationId xmlns:p14="http://schemas.microsoft.com/office/powerpoint/2010/main" val="3970871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endParaRPr lang="ru-RU" dirty="0"/>
          </a:p>
        </p:txBody>
      </p:sp>
      <p:sp>
        <p:nvSpPr>
          <p:cNvPr id="7" name="Объект 6"/>
          <p:cNvSpPr>
            <a:spLocks noGrp="1"/>
          </p:cNvSpPr>
          <p:nvPr>
            <p:ph idx="1"/>
          </p:nvPr>
        </p:nvSpPr>
        <p:spPr/>
        <p:txBody>
          <a:bodyPr>
            <a:normAutofit/>
          </a:bodyPr>
          <a:lstStyle/>
          <a:p>
            <a:pPr marL="0" indent="0">
              <a:buNone/>
            </a:pPr>
            <a:r>
              <a:rPr lang="ru-RU" dirty="0"/>
              <a:t/>
            </a:r>
            <a:br>
              <a:rPr lang="ru-RU" dirty="0"/>
            </a:br>
            <a:endParaRPr lang="ru-RU" dirty="0"/>
          </a:p>
        </p:txBody>
      </p:sp>
      <p:sp>
        <p:nvSpPr>
          <p:cNvPr id="8" name="Прямоугольник 7"/>
          <p:cNvSpPr/>
          <p:nvPr/>
        </p:nvSpPr>
        <p:spPr>
          <a:xfrm>
            <a:off x="539552" y="1997838"/>
            <a:ext cx="8136904" cy="3785652"/>
          </a:xfrm>
          <a:prstGeom prst="rect">
            <a:avLst/>
          </a:prstGeom>
        </p:spPr>
        <p:txBody>
          <a:bodyPr wrap="square">
            <a:spAutoFit/>
          </a:bodyPr>
          <a:lstStyle/>
          <a:p>
            <a:r>
              <a:rPr lang="ru-RU" sz="2400" b="1" dirty="0"/>
              <a:t>2. На собрании вы критикуете руководство за допущенные ошибки:</a:t>
            </a:r>
            <a:br>
              <a:rPr lang="ru-RU" sz="2400" b="1" dirty="0"/>
            </a:br>
            <a:r>
              <a:rPr lang="ru-RU" sz="2400" dirty="0"/>
              <a:t/>
            </a:r>
            <a:br>
              <a:rPr lang="ru-RU" sz="2400" dirty="0"/>
            </a:br>
            <a:r>
              <a:rPr lang="ru-RU" sz="2400" dirty="0"/>
              <a:t>а) нет;</a:t>
            </a:r>
            <a:br>
              <a:rPr lang="ru-RU" sz="2400" dirty="0"/>
            </a:br>
            <a:r>
              <a:rPr lang="ru-RU" sz="2400" dirty="0"/>
              <a:t/>
            </a:r>
            <a:br>
              <a:rPr lang="ru-RU" sz="2400" dirty="0"/>
            </a:br>
            <a:r>
              <a:rPr lang="ru-RU" sz="2400" dirty="0"/>
              <a:t>б) да, но в зависимости от вашего личного отношения к нему;</a:t>
            </a:r>
            <a:br>
              <a:rPr lang="ru-RU" sz="2400" dirty="0"/>
            </a:br>
            <a:r>
              <a:rPr lang="ru-RU" sz="2400" dirty="0"/>
              <a:t/>
            </a:r>
            <a:br>
              <a:rPr lang="ru-RU" sz="2400" dirty="0"/>
            </a:br>
            <a:r>
              <a:rPr lang="ru-RU" sz="2400" dirty="0"/>
              <a:t>в) всегда критикуете за ошибки.</a:t>
            </a:r>
            <a:br>
              <a:rPr lang="ru-RU" sz="2400" dirty="0"/>
            </a:br>
            <a:endParaRPr lang="ru-RU" sz="2400" dirty="0"/>
          </a:p>
        </p:txBody>
      </p:sp>
    </p:spTree>
    <p:extLst>
      <p:ext uri="{BB962C8B-B14F-4D97-AF65-F5344CB8AC3E}">
        <p14:creationId xmlns:p14="http://schemas.microsoft.com/office/powerpoint/2010/main" val="3648184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4294967295"/>
          </p:nvPr>
        </p:nvSpPr>
        <p:spPr>
          <a:xfrm>
            <a:off x="457200" y="1554163"/>
            <a:ext cx="8686800" cy="4525962"/>
          </a:xfrm>
        </p:spPr>
        <p:txBody>
          <a:bodyPr>
            <a:normAutofit/>
          </a:bodyPr>
          <a:lstStyle/>
          <a:p>
            <a:pPr marL="0" indent="0">
              <a:buNone/>
            </a:pPr>
            <a:r>
              <a:rPr lang="ru-RU" dirty="0"/>
              <a:t/>
            </a:r>
            <a:br>
              <a:rPr lang="ru-RU" dirty="0"/>
            </a:br>
            <a:endParaRPr lang="ru-RU" dirty="0"/>
          </a:p>
        </p:txBody>
      </p:sp>
      <p:sp>
        <p:nvSpPr>
          <p:cNvPr id="8" name="Прямоугольник 7"/>
          <p:cNvSpPr/>
          <p:nvPr/>
        </p:nvSpPr>
        <p:spPr>
          <a:xfrm>
            <a:off x="539552" y="1443840"/>
            <a:ext cx="7992888" cy="4524315"/>
          </a:xfrm>
          <a:prstGeom prst="rect">
            <a:avLst/>
          </a:prstGeom>
        </p:spPr>
        <p:txBody>
          <a:bodyPr wrap="square">
            <a:spAutoFit/>
          </a:bodyPr>
          <a:lstStyle/>
          <a:p>
            <a:r>
              <a:rPr lang="ru-RU" sz="2400" b="1" dirty="0"/>
              <a:t>3. Ваш непосредственный начальник излагает план работы, который вам кажется нерациональным. Предложите ли вы свой план, который кажется вам лучше:</a:t>
            </a:r>
            <a:br>
              <a:rPr lang="ru-RU" sz="2400" b="1" dirty="0"/>
            </a:br>
            <a:r>
              <a:rPr lang="ru-RU" sz="2400" dirty="0"/>
              <a:t/>
            </a:r>
            <a:br>
              <a:rPr lang="ru-RU" sz="2400" dirty="0"/>
            </a:br>
            <a:r>
              <a:rPr lang="ru-RU" sz="2400" dirty="0"/>
              <a:t>а) если другие вас поддержат, то да;</a:t>
            </a:r>
            <a:br>
              <a:rPr lang="ru-RU" sz="2400" dirty="0"/>
            </a:br>
            <a:r>
              <a:rPr lang="ru-RU" sz="2400" dirty="0"/>
              <a:t/>
            </a:r>
            <a:br>
              <a:rPr lang="ru-RU" sz="2400" dirty="0"/>
            </a:br>
            <a:r>
              <a:rPr lang="ru-RU" sz="2400" dirty="0"/>
              <a:t>б) разумеется, вы будете поддерживать свой план;</a:t>
            </a:r>
            <a:br>
              <a:rPr lang="ru-RU" sz="2400" dirty="0"/>
            </a:br>
            <a:r>
              <a:rPr lang="ru-RU" sz="2400" dirty="0"/>
              <a:t/>
            </a:r>
            <a:br>
              <a:rPr lang="ru-RU" sz="2400" dirty="0"/>
            </a:br>
            <a:r>
              <a:rPr lang="ru-RU" sz="2400" dirty="0"/>
              <a:t>в) боитесь, что за критику вас могут лишить премиальных.</a:t>
            </a:r>
            <a:br>
              <a:rPr lang="ru-RU" sz="2400" dirty="0"/>
            </a:br>
            <a:endParaRPr lang="ru-RU" sz="2400" dirty="0"/>
          </a:p>
        </p:txBody>
      </p:sp>
    </p:spTree>
    <p:extLst>
      <p:ext uri="{BB962C8B-B14F-4D97-AF65-F5344CB8AC3E}">
        <p14:creationId xmlns:p14="http://schemas.microsoft.com/office/powerpoint/2010/main" val="44108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720840"/>
            <a:ext cx="7848872" cy="4154984"/>
          </a:xfrm>
          <a:prstGeom prst="rect">
            <a:avLst/>
          </a:prstGeom>
        </p:spPr>
        <p:txBody>
          <a:bodyPr wrap="square">
            <a:spAutoFit/>
          </a:bodyPr>
          <a:lstStyle/>
          <a:p>
            <a:r>
              <a:rPr lang="ru-RU" sz="2400" b="1" dirty="0"/>
              <a:t>4. Любите ли вы спорить со своими коллегами, друзьями:</a:t>
            </a:r>
            <a:br>
              <a:rPr lang="ru-RU" sz="2400" b="1" dirty="0"/>
            </a:br>
            <a:r>
              <a:rPr lang="ru-RU" sz="2400" dirty="0"/>
              <a:t/>
            </a:r>
            <a:br>
              <a:rPr lang="ru-RU" sz="2400" dirty="0"/>
            </a:br>
            <a:r>
              <a:rPr lang="ru-RU" sz="2400" dirty="0"/>
              <a:t>а) только с теми, кто не обижается, и когда споры не портят ваши отношения;</a:t>
            </a:r>
            <a:br>
              <a:rPr lang="ru-RU" sz="2400" dirty="0"/>
            </a:br>
            <a:r>
              <a:rPr lang="ru-RU" sz="2400" dirty="0"/>
              <a:t/>
            </a:r>
            <a:br>
              <a:rPr lang="ru-RU" sz="2400" dirty="0"/>
            </a:br>
            <a:r>
              <a:rPr lang="ru-RU" sz="2400" dirty="0"/>
              <a:t>б) да, но только по принципиальным, важным вопросам;</a:t>
            </a:r>
            <a:br>
              <a:rPr lang="ru-RU" sz="2400" dirty="0"/>
            </a:br>
            <a:r>
              <a:rPr lang="ru-RU" sz="2400" dirty="0"/>
              <a:t/>
            </a:r>
            <a:br>
              <a:rPr lang="ru-RU" sz="2400" dirty="0"/>
            </a:br>
            <a:r>
              <a:rPr lang="ru-RU" sz="2400" dirty="0"/>
              <a:t>в) вы спорите со всеми и по любому поводу.</a:t>
            </a:r>
            <a:br>
              <a:rPr lang="ru-RU" sz="2400" dirty="0"/>
            </a:br>
            <a:endParaRPr lang="ru-RU" sz="2400" dirty="0"/>
          </a:p>
        </p:txBody>
      </p:sp>
    </p:spTree>
    <p:extLst>
      <p:ext uri="{BB962C8B-B14F-4D97-AF65-F5344CB8AC3E}">
        <p14:creationId xmlns:p14="http://schemas.microsoft.com/office/powerpoint/2010/main" val="42022763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3c481d94c5dfaad4caf563d41476c1af588e2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1037</TotalTime>
  <Words>2974</Words>
  <Application>Microsoft Office PowerPoint</Application>
  <PresentationFormat>Экран (4:3)</PresentationFormat>
  <Paragraphs>198</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Трек</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В.Ф.Войно-Ясенецкого" Министерства здравоохранения Российской    Факультет клинической психологии   Кафедра клинической психологии и психотерапии с курсом ПО   Тема: Типы конфликтных личностей.  Способы предупреждения конфликта с пациентом</vt:lpstr>
      <vt:lpstr>План</vt:lpstr>
      <vt:lpstr>Определение</vt:lpstr>
      <vt:lpstr>Конфликтная личность</vt:lpstr>
      <vt:lpstr>Тест "Конфликтная личность"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Конфликтная личность</vt:lpstr>
      <vt:lpstr>Конфликтная личность. Холерический тип </vt:lpstr>
      <vt:lpstr>Демонстративный тип</vt:lpstr>
      <vt:lpstr>Ригидный тип</vt:lpstr>
      <vt:lpstr>Неуправляемый тип</vt:lpstr>
      <vt:lpstr>Бесконфликтный тип</vt:lpstr>
      <vt:lpstr>Конфликтная личность. Конструктивная </vt:lpstr>
      <vt:lpstr>Конфликтная личность. Деструктивная </vt:lpstr>
      <vt:lpstr>Конфликтная личность. Конформистская</vt:lpstr>
      <vt:lpstr>Модели поведения в конфликте: принуждение </vt:lpstr>
      <vt:lpstr>принуждение </vt:lpstr>
      <vt:lpstr>Уход</vt:lpstr>
      <vt:lpstr>Уход</vt:lpstr>
      <vt:lpstr>Уступка</vt:lpstr>
      <vt:lpstr>Презентация PowerPoint</vt:lpstr>
      <vt:lpstr>Презентация PowerPoint</vt:lpstr>
      <vt:lpstr>Презентация PowerPoint</vt:lpstr>
      <vt:lpstr>Компромисс</vt:lpstr>
      <vt:lpstr>Презентация PowerPoint</vt:lpstr>
      <vt:lpstr>Компромисс</vt:lpstr>
      <vt:lpstr>Сотрудничество </vt:lpstr>
      <vt:lpstr>Сотрудничество</vt:lpstr>
      <vt:lpstr>Стратегии поведения в конфликте</vt:lpstr>
      <vt:lpstr>Алгоритм деятельности по разрешению конфликта «17 шагов»</vt:lpstr>
      <vt:lpstr>Алгоритм деятельности по разрешению конфликта «17 шагов»</vt:lpstr>
      <vt:lpstr>Алгоритм деятельности по разрешению конфликта «17 шагов»</vt:lpstr>
      <vt:lpstr>Алгоритм деятельности по разрешению конфликта «17 шагов»</vt:lpstr>
      <vt:lpstr>Алгоритм деятельности по разрешению конфликта «17 шагов»</vt:lpstr>
      <vt:lpstr>Как избежать конфликта с пациентом</vt:lpstr>
      <vt:lpstr>Наиболее частыми причинами конфликтных ситуаций являются: </vt:lpstr>
      <vt:lpstr>Пути предупреждения конфликтных ситуаций: </vt:lpstr>
      <vt:lpstr>2. Своевременное и полное информирование пациента о сути медицинского вмешательства и характере возможных осложнений. </vt:lpstr>
      <vt:lpstr>3. Коллегиальное принятие плана лечения. </vt:lpstr>
      <vt:lpstr>4. Разработка порядков (стандартов) оказания медицинской помощи. Постоянное повышение квалификации медицинского персонала. </vt:lpstr>
      <vt:lpstr>5.Контроль за качеством ведения медицинской документации. </vt:lpstr>
      <vt:lpstr>6. Экспресс-диагностика психологического типа личности пациента. </vt:lpstr>
      <vt:lpstr>Вместо заключения хотим дать несколько советов о том, как на практике избежать конфликта с пациентом: </vt:lpstr>
      <vt:lpstr>Презентация PowerPoint</vt:lpstr>
      <vt:lpstr>План разбора конфликтной ситуации: </vt:lpstr>
      <vt:lpstr>Алгоритм действий медперсонала в ситуации конфликта: </vt:lpstr>
      <vt:lpstr>Презентация PowerPoint</vt:lpstr>
      <vt:lpstr>Рекомендуемая литература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Самсунг</dc:creator>
  <cp:lastModifiedBy>КОЛКОВА</cp:lastModifiedBy>
  <cp:revision>133</cp:revision>
  <dcterms:created xsi:type="dcterms:W3CDTF">2014-03-15T13:08:56Z</dcterms:created>
  <dcterms:modified xsi:type="dcterms:W3CDTF">2016-11-28T05:49:17Z</dcterms:modified>
</cp:coreProperties>
</file>