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75" r:id="rId3"/>
    <p:sldId id="281" r:id="rId4"/>
    <p:sldId id="276"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263" r:id="rId24"/>
    <p:sldId id="300" r:id="rId25"/>
    <p:sldId id="301" r:id="rId26"/>
    <p:sldId id="302" r:id="rId27"/>
    <p:sldId id="303" r:id="rId28"/>
    <p:sldId id="304" r:id="rId29"/>
    <p:sldId id="305" r:id="rId30"/>
    <p:sldId id="306" r:id="rId31"/>
    <p:sldId id="307" r:id="rId32"/>
    <p:sldId id="308" r:id="rId33"/>
    <p:sldId id="269" r:id="rId34"/>
    <p:sldId id="274" r:id="rId35"/>
    <p:sldId id="280" r:id="rId3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snapToGrid="0">
      <p:cViewPr varScale="1">
        <p:scale>
          <a:sx n="70" d="100"/>
          <a:sy n="70" d="100"/>
        </p:scale>
        <p:origin x="7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D87FF8-645B-4744-A763-D15A079A79D8}" type="datetimeFigureOut">
              <a:rPr lang="ru-RU" smtClean="0"/>
              <a:t>27.01.2022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0AA541-1FDB-4A98-A004-A38BC1CB72C4}" type="slidenum">
              <a:rPr lang="ru-RU" smtClean="0"/>
              <a:t>‹#›</a:t>
            </a:fld>
            <a:endParaRPr lang="ru-RU"/>
          </a:p>
        </p:txBody>
      </p:sp>
    </p:spTree>
    <p:extLst>
      <p:ext uri="{BB962C8B-B14F-4D97-AF65-F5344CB8AC3E}">
        <p14:creationId xmlns:p14="http://schemas.microsoft.com/office/powerpoint/2010/main" val="116002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E78AB0E-85DF-4BC1-8224-2A763F02E869}"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2543708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E78AB0E-85DF-4BC1-8224-2A763F02E869}" type="datetimeFigureOut">
              <a:rPr lang="ru-RU" smtClean="0"/>
              <a:t>27.01.2022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338245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E78AB0E-85DF-4BC1-8224-2A763F02E869}" type="datetimeFigureOut">
              <a:rPr lang="ru-RU" smtClean="0"/>
              <a:t>27.01.2022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72421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E78AB0E-85DF-4BC1-8224-2A763F02E869}"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34812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E78AB0E-85DF-4BC1-8224-2A763F02E869}"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26629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AE78AB0E-85DF-4BC1-8224-2A763F02E869}" type="datetimeFigureOut">
              <a:rPr lang="ru-RU" smtClean="0"/>
              <a:t>27.01.2022</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1793449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Date Placeholder 1"/>
          <p:cNvSpPr>
            <a:spLocks noGrp="1"/>
          </p:cNvSpPr>
          <p:nvPr>
            <p:ph type="dt" sz="half" idx="10"/>
          </p:nvPr>
        </p:nvSpPr>
        <p:spPr/>
        <p:txBody>
          <a:bodyPr/>
          <a:lstStyle/>
          <a:p>
            <a:fld id="{AE78AB0E-85DF-4BC1-8224-2A763F02E869}" type="datetimeFigureOut">
              <a:rPr lang="ru-RU" smtClean="0"/>
              <a:t>27.01.2022</a:t>
            </a:fld>
            <a:endParaRPr lang="ru-RU"/>
          </a:p>
        </p:txBody>
      </p:sp>
      <p:sp>
        <p:nvSpPr>
          <p:cNvPr id="11" name="Footer Placeholder 10"/>
          <p:cNvSpPr>
            <a:spLocks noGrp="1"/>
          </p:cNvSpPr>
          <p:nvPr>
            <p:ph type="ftr" sz="quarter" idx="11"/>
          </p:nvPr>
        </p:nvSpPr>
        <p:spPr/>
        <p:txBody>
          <a:bodyPr/>
          <a:lstStyle/>
          <a:p>
            <a:endParaRPr lang="ru-RU"/>
          </a:p>
        </p:txBody>
      </p:sp>
      <p:sp>
        <p:nvSpPr>
          <p:cNvPr id="12" name="Slide Number Placeholder 11"/>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402018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2" name="Date Placeholder 1"/>
          <p:cNvSpPr>
            <a:spLocks noGrp="1"/>
          </p:cNvSpPr>
          <p:nvPr>
            <p:ph type="dt" sz="half" idx="10"/>
          </p:nvPr>
        </p:nvSpPr>
        <p:spPr/>
        <p:txBody>
          <a:bodyPr/>
          <a:lstStyle/>
          <a:p>
            <a:fld id="{AE78AB0E-85DF-4BC1-8224-2A763F02E869}" type="datetimeFigureOut">
              <a:rPr lang="ru-RU" smtClean="0"/>
              <a:t>27.01.2022</a:t>
            </a:fld>
            <a:endParaRPr lang="ru-RU"/>
          </a:p>
        </p:txBody>
      </p:sp>
      <p:sp>
        <p:nvSpPr>
          <p:cNvPr id="7" name="Footer Placeholder 6"/>
          <p:cNvSpPr>
            <a:spLocks noGrp="1"/>
          </p:cNvSpPr>
          <p:nvPr>
            <p:ph type="ftr" sz="quarter" idx="11"/>
          </p:nvPr>
        </p:nvSpPr>
        <p:spPr/>
        <p:txBody>
          <a:bodyPr/>
          <a:lstStyle/>
          <a:p>
            <a:endParaRPr lang="ru-RU"/>
          </a:p>
        </p:txBody>
      </p:sp>
      <p:sp>
        <p:nvSpPr>
          <p:cNvPr id="8" name="Slide Number Placeholder 7"/>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318626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E78AB0E-85DF-4BC1-8224-2A763F02E869}"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878573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smtClean="0"/>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AE78AB0E-85DF-4BC1-8224-2A763F02E869}" type="datetimeFigureOut">
              <a:rPr lang="ru-RU" smtClean="0"/>
              <a:t>27.01.2022</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380257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AE78AB0E-85DF-4BC1-8224-2A763F02E869}" type="datetimeFigureOut">
              <a:rPr lang="ru-RU" smtClean="0"/>
              <a:t>27.01.2022</a:t>
            </a:fld>
            <a:endParaRPr lang="ru-RU"/>
          </a:p>
        </p:txBody>
      </p:sp>
      <p:sp>
        <p:nvSpPr>
          <p:cNvPr id="9" name="Footer Placeholder 8"/>
          <p:cNvSpPr>
            <a:spLocks noGrp="1"/>
          </p:cNvSpPr>
          <p:nvPr>
            <p:ph type="ftr" sz="quarter" idx="11"/>
          </p:nvPr>
        </p:nvSpPr>
        <p:spPr>
          <a:xfrm>
            <a:off x="3499101" y="6356350"/>
            <a:ext cx="5911517" cy="365125"/>
          </a:xfrm>
        </p:spPr>
        <p:txBody>
          <a:bodyPr/>
          <a:lstStyle/>
          <a:p>
            <a:endParaRPr lang="ru-RU"/>
          </a:p>
        </p:txBody>
      </p:sp>
      <p:sp>
        <p:nvSpPr>
          <p:cNvPr id="10" name="Slide Number Placeholder 9"/>
          <p:cNvSpPr>
            <a:spLocks noGrp="1"/>
          </p:cNvSpPr>
          <p:nvPr>
            <p:ph type="sldNum" sz="quarter" idx="12"/>
          </p:nvPr>
        </p:nvSpPr>
        <p:spPr/>
        <p:txBody>
          <a:bodyPr/>
          <a:lstStyle/>
          <a:p>
            <a:fld id="{9E5914FE-27DD-4C7E-80CF-8C8730276C41}" type="slidenum">
              <a:rPr lang="ru-RU" smtClean="0"/>
              <a:t>‹#›</a:t>
            </a:fld>
            <a:endParaRPr lang="ru-RU"/>
          </a:p>
        </p:txBody>
      </p:sp>
    </p:spTree>
    <p:extLst>
      <p:ext uri="{BB962C8B-B14F-4D97-AF65-F5344CB8AC3E}">
        <p14:creationId xmlns:p14="http://schemas.microsoft.com/office/powerpoint/2010/main" val="56851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AE78AB0E-85DF-4BC1-8224-2A763F02E869}" type="datetimeFigureOut">
              <a:rPr lang="ru-RU" smtClean="0"/>
              <a:t>27.01.2022</a:t>
            </a:fld>
            <a:endParaRPr lang="ru-RU"/>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9E5914FE-27DD-4C7E-80CF-8C8730276C41}" type="slidenum">
              <a:rPr lang="ru-RU" smtClean="0"/>
              <a:t>‹#›</a:t>
            </a:fld>
            <a:endParaRPr lang="ru-RU"/>
          </a:p>
        </p:txBody>
      </p:sp>
    </p:spTree>
    <p:extLst>
      <p:ext uri="{BB962C8B-B14F-4D97-AF65-F5344CB8AC3E}">
        <p14:creationId xmlns:p14="http://schemas.microsoft.com/office/powerpoint/2010/main" val="4110187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Идиопатические заболевания пародонта</a:t>
            </a:r>
            <a:endParaRPr lang="ru-RU" dirty="0"/>
          </a:p>
        </p:txBody>
      </p:sp>
      <p:sp>
        <p:nvSpPr>
          <p:cNvPr id="3" name="Подзаголовок 2"/>
          <p:cNvSpPr>
            <a:spLocks noGrp="1"/>
          </p:cNvSpPr>
          <p:nvPr>
            <p:ph type="subTitle" idx="1"/>
          </p:nvPr>
        </p:nvSpPr>
        <p:spPr>
          <a:xfrm>
            <a:off x="9285027" y="3848668"/>
            <a:ext cx="2906973" cy="2333768"/>
          </a:xfrm>
        </p:spPr>
        <p:txBody>
          <a:bodyPr>
            <a:normAutofit fontScale="85000" lnSpcReduction="20000"/>
          </a:bodyPr>
          <a:lstStyle/>
          <a:p>
            <a:r>
              <a:rPr lang="ru-RU" dirty="0">
                <a:solidFill>
                  <a:schemeClr val="tx1"/>
                </a:solidFill>
              </a:rPr>
              <a:t>Выполнил ординатор</a:t>
            </a:r>
          </a:p>
          <a:p>
            <a:r>
              <a:rPr lang="ru-RU" dirty="0">
                <a:solidFill>
                  <a:schemeClr val="tx1"/>
                </a:solidFill>
              </a:rPr>
              <a:t>кафедры стоматологии ИПО по специальности «стоматология детского возраста»</a:t>
            </a:r>
          </a:p>
          <a:p>
            <a:r>
              <a:rPr lang="ru-RU" dirty="0">
                <a:solidFill>
                  <a:schemeClr val="tx1"/>
                </a:solidFill>
              </a:rPr>
              <a:t>Шиговдинова Т.В.</a:t>
            </a:r>
          </a:p>
          <a:p>
            <a:r>
              <a:rPr lang="ru-RU" dirty="0">
                <a:solidFill>
                  <a:schemeClr val="tx1"/>
                </a:solidFill>
              </a:rPr>
              <a:t>рецензент к.м.н., доцент </a:t>
            </a:r>
            <a:r>
              <a:rPr lang="ru-RU" dirty="0" err="1">
                <a:solidFill>
                  <a:schemeClr val="tx1"/>
                </a:solidFill>
              </a:rPr>
              <a:t>Буянкина</a:t>
            </a:r>
            <a:r>
              <a:rPr lang="ru-RU" dirty="0">
                <a:solidFill>
                  <a:schemeClr val="tx1"/>
                </a:solidFill>
              </a:rPr>
              <a:t> Р. Г.</a:t>
            </a:r>
          </a:p>
          <a:p>
            <a:endParaRPr lang="ru-RU" dirty="0"/>
          </a:p>
        </p:txBody>
      </p:sp>
      <p:sp>
        <p:nvSpPr>
          <p:cNvPr id="4" name="TextBox 3"/>
          <p:cNvSpPr txBox="1"/>
          <p:nvPr/>
        </p:nvSpPr>
        <p:spPr>
          <a:xfrm>
            <a:off x="3753134" y="6332561"/>
            <a:ext cx="3766782" cy="382138"/>
          </a:xfrm>
          <a:prstGeom prst="rect">
            <a:avLst/>
          </a:prstGeom>
          <a:noFill/>
        </p:spPr>
        <p:txBody>
          <a:bodyPr wrap="square" rtlCol="0">
            <a:spAutoFit/>
          </a:bodyPr>
          <a:lstStyle/>
          <a:p>
            <a:r>
              <a:rPr lang="ru-RU" dirty="0" smtClean="0"/>
              <a:t>Красноярск, 2022</a:t>
            </a:r>
            <a:endParaRPr lang="ru-RU" dirty="0"/>
          </a:p>
        </p:txBody>
      </p:sp>
      <p:sp>
        <p:nvSpPr>
          <p:cNvPr id="5" name="Прямоугольник 4"/>
          <p:cNvSpPr/>
          <p:nvPr/>
        </p:nvSpPr>
        <p:spPr>
          <a:xfrm>
            <a:off x="696036" y="0"/>
            <a:ext cx="8588991" cy="830997"/>
          </a:xfrm>
          <a:prstGeom prst="rect">
            <a:avLst/>
          </a:prstGeom>
        </p:spPr>
        <p:txBody>
          <a:bodyPr wrap="square">
            <a:spAutoFit/>
          </a:bodyPr>
          <a:lstStyle/>
          <a:p>
            <a:pPr algn="ctr"/>
            <a:r>
              <a:rPr lang="ru-RU" sz="1200" dirty="0" smtClean="0"/>
              <a:t>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a:t>
            </a:r>
          </a:p>
          <a:p>
            <a:pPr algn="ctr"/>
            <a:r>
              <a:rPr lang="ru-RU" sz="1200" dirty="0" smtClean="0"/>
              <a:t>Министерства здравоохранения Российской Федерации</a:t>
            </a:r>
          </a:p>
          <a:p>
            <a:pPr algn="ctr"/>
            <a:r>
              <a:rPr lang="ru-RU" sz="1200" dirty="0" smtClean="0"/>
              <a:t>Кафедра стоматологии ИПО</a:t>
            </a:r>
            <a:endParaRPr lang="ru-RU" sz="1200" dirty="0"/>
          </a:p>
        </p:txBody>
      </p:sp>
    </p:spTree>
    <p:extLst>
      <p:ext uri="{BB962C8B-B14F-4D97-AF65-F5344CB8AC3E}">
        <p14:creationId xmlns:p14="http://schemas.microsoft.com/office/powerpoint/2010/main" val="3501160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Гистологическая картина</a:t>
            </a:r>
            <a:endParaRPr lang="ru-RU" sz="2800" dirty="0"/>
          </a:p>
        </p:txBody>
      </p:sp>
      <p:sp>
        <p:nvSpPr>
          <p:cNvPr id="3" name="Объект 2"/>
          <p:cNvSpPr>
            <a:spLocks noGrp="1"/>
          </p:cNvSpPr>
          <p:nvPr>
            <p:ph idx="1"/>
          </p:nvPr>
        </p:nvSpPr>
        <p:spPr/>
        <p:txBody>
          <a:bodyPr/>
          <a:lstStyle/>
          <a:p>
            <a:r>
              <a:rPr lang="ru-RU" dirty="0" smtClean="0"/>
              <a:t>В эпителии </a:t>
            </a:r>
            <a:r>
              <a:rPr lang="ru-RU" dirty="0"/>
              <a:t>не обнаруживается структур­ных изменений, в подслизистом слое имеет место </a:t>
            </a:r>
            <a:r>
              <a:rPr lang="ru-RU" dirty="0" err="1"/>
              <a:t>гиперваскуляризация</a:t>
            </a:r>
            <a:r>
              <a:rPr lang="ru-RU" dirty="0"/>
              <a:t>, утолщение стенок капилляров, лимфоплазмоцитарная инфильтрация, утолщение коллагеновых волокон, гиалино­вый склероз. В периодонте возникает отек, дезорганизация, гиалиноз коллагеновых волокон, цемент </a:t>
            </a:r>
            <a:r>
              <a:rPr lang="ru-RU" dirty="0" err="1"/>
              <a:t>резорбирован</a:t>
            </a:r>
            <a:r>
              <a:rPr lang="ru-RU" dirty="0"/>
              <a:t>. В кости определяется истончение компактной пластинки, </a:t>
            </a:r>
            <a:r>
              <a:rPr lang="ru-RU" dirty="0" err="1"/>
              <a:t>остеолиз</a:t>
            </a:r>
            <a:r>
              <a:rPr lang="ru-RU" dirty="0"/>
              <a:t>. При этом </a:t>
            </a:r>
            <a:r>
              <a:rPr lang="ru-RU" dirty="0" err="1"/>
              <a:t>остеокластическая</a:t>
            </a:r>
            <a:r>
              <a:rPr lang="ru-RU" dirty="0"/>
              <a:t> реакция отсутствует. На рентгено­грамме определяется значительная убыль костной ткани меж­зубных перегородок в том числе и в участках, где воспаление десны визуально не выявляется или слабо выражено.</a:t>
            </a:r>
            <a:endParaRPr lang="ru-RU" dirty="0"/>
          </a:p>
        </p:txBody>
      </p:sp>
    </p:spTree>
    <p:extLst>
      <p:ext uri="{BB962C8B-B14F-4D97-AF65-F5344CB8AC3E}">
        <p14:creationId xmlns:p14="http://schemas.microsoft.com/office/powerpoint/2010/main" val="2924887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Рентгенологическая картина</a:t>
            </a:r>
            <a:endParaRPr lang="ru-RU" sz="2400" dirty="0"/>
          </a:p>
        </p:txBody>
      </p:sp>
      <p:sp>
        <p:nvSpPr>
          <p:cNvPr id="3" name="Объект 2"/>
          <p:cNvSpPr>
            <a:spLocks noGrp="1"/>
          </p:cNvSpPr>
          <p:nvPr>
            <p:ph idx="1"/>
          </p:nvPr>
        </p:nvSpPr>
        <p:spPr/>
        <p:txBody>
          <a:bodyPr/>
          <a:lstStyle/>
          <a:p>
            <a:r>
              <a:rPr lang="ru-RU" dirty="0" smtClean="0"/>
              <a:t>На </a:t>
            </a:r>
            <a:r>
              <a:rPr lang="ru-RU" dirty="0"/>
              <a:t>рентгено­грамме определяется значительная убыль костной ткани меж­зубных перегородок в том числе и в участках, где воспаление десны визуально не выявляется или слабо выражено.</a:t>
            </a:r>
          </a:p>
        </p:txBody>
      </p:sp>
    </p:spTree>
    <p:extLst>
      <p:ext uri="{BB962C8B-B14F-4D97-AF65-F5344CB8AC3E}">
        <p14:creationId xmlns:p14="http://schemas.microsoft.com/office/powerpoint/2010/main" val="2820896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Диф.диагностика</a:t>
            </a:r>
            <a:endParaRPr lang="ru-RU" sz="2800" dirty="0"/>
          </a:p>
        </p:txBody>
      </p:sp>
      <p:sp>
        <p:nvSpPr>
          <p:cNvPr id="3" name="Объект 2"/>
          <p:cNvSpPr>
            <a:spLocks noGrp="1"/>
          </p:cNvSpPr>
          <p:nvPr>
            <p:ph idx="1"/>
          </p:nvPr>
        </p:nvSpPr>
        <p:spPr/>
        <p:txBody>
          <a:bodyPr/>
          <a:lstStyle/>
          <a:p>
            <a:r>
              <a:rPr lang="ru-RU" dirty="0" err="1" smtClean="0"/>
              <a:t>Пародонтолиз</a:t>
            </a:r>
            <a:r>
              <a:rPr lang="ru-RU" dirty="0" smtClean="0"/>
              <a:t> </a:t>
            </a:r>
            <a:r>
              <a:rPr lang="ru-RU" dirty="0"/>
              <a:t>необходи­мо дифференцировать с сахарным диабетом. </a:t>
            </a:r>
            <a:endParaRPr lang="ru-RU" dirty="0" smtClean="0"/>
          </a:p>
          <a:p>
            <a:pPr marL="0" indent="0">
              <a:buNone/>
            </a:pPr>
            <a:r>
              <a:rPr lang="ru-RU" dirty="0" smtClean="0"/>
              <a:t>При </a:t>
            </a:r>
            <a:r>
              <a:rPr lang="ru-RU" dirty="0"/>
              <a:t>сахарном ди­абете изменения в пародонте, соответствующие понятию "</a:t>
            </a:r>
            <a:r>
              <a:rPr lang="ru-RU" dirty="0" err="1"/>
              <a:t>па­родонтолиз</a:t>
            </a:r>
            <a:r>
              <a:rPr lang="ru-RU" dirty="0"/>
              <a:t>", наблюдаются у детей, в юношеском возрасте, особенно в случаях не диагностированного своевременно заболевания или при его некомпенсированном течении. </a:t>
            </a:r>
            <a:endParaRPr lang="ru-RU" dirty="0" smtClean="0"/>
          </a:p>
          <a:p>
            <a:pPr marL="0" indent="0">
              <a:buNone/>
            </a:pPr>
            <a:r>
              <a:rPr lang="ru-RU" dirty="0"/>
              <a:t>В диагностике </a:t>
            </a:r>
            <a:r>
              <a:rPr lang="ru-RU" dirty="0" err="1"/>
              <a:t>пародонтолиза</a:t>
            </a:r>
            <a:r>
              <a:rPr lang="ru-RU" dirty="0"/>
              <a:t> при сахарном диабете важ­ное значение имеет анамнез, анализ крови на содержание глю­козы и др. Обязательна консультация эндокринолога</a:t>
            </a:r>
            <a:r>
              <a:rPr lang="ru-RU" dirty="0" smtClean="0"/>
              <a:t>.</a:t>
            </a:r>
          </a:p>
          <a:p>
            <a:pPr marL="0" indent="0">
              <a:buNone/>
            </a:pPr>
            <a:endParaRPr lang="ru-RU" dirty="0" smtClean="0"/>
          </a:p>
        </p:txBody>
      </p:sp>
    </p:spTree>
    <p:extLst>
      <p:ext uri="{BB962C8B-B14F-4D97-AF65-F5344CB8AC3E}">
        <p14:creationId xmlns:p14="http://schemas.microsoft.com/office/powerpoint/2010/main" val="45815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Диф.диагностика (сахарный диабет)</a:t>
            </a:r>
            <a:endParaRPr lang="ru-RU" sz="2800" dirty="0"/>
          </a:p>
        </p:txBody>
      </p:sp>
      <p:sp>
        <p:nvSpPr>
          <p:cNvPr id="3" name="Объект 2"/>
          <p:cNvSpPr>
            <a:spLocks noGrp="1"/>
          </p:cNvSpPr>
          <p:nvPr>
            <p:ph idx="1"/>
          </p:nvPr>
        </p:nvSpPr>
        <p:spPr/>
        <p:txBody>
          <a:bodyPr/>
          <a:lstStyle/>
          <a:p>
            <a:r>
              <a:rPr lang="ru-RU" dirty="0"/>
              <a:t>Морфологическая картина десны при сахарном диабете имеет признаки специфических микроангиопатий: поражение сосудов микроциркуляторного русла с экссудацией белков плазмы и нейтральных полисахаридов в стенки сосудов, проли­ферация эндотелия сосудов и дистрофические изменения в нем вплоть до образования гиалиновых тромбов в артериолах. От­мечается склероз и гиалиноз стенок сосудов до полной облите­рации их просвета. Тяжелым сосудистым изменениям сопутст­вуют выраженные изменения стромы десны: явления склероза, гиалиноза со скудными клеточными реакциями. В эпителии на­блюдаются явления </a:t>
            </a:r>
            <a:r>
              <a:rPr lang="ru-RU" dirty="0" err="1"/>
              <a:t>акантоза</a:t>
            </a:r>
            <a:r>
              <a:rPr lang="ru-RU" dirty="0"/>
              <a:t>, очаговая атрофия с исчезновени­ем гликогена. В этих условиях значительно тяжелее протекает воспаление, что обусловливает и более тяжелые в прогностиче­ском отношении изменения в пародонте.</a:t>
            </a:r>
          </a:p>
        </p:txBody>
      </p:sp>
    </p:spTree>
    <p:extLst>
      <p:ext uri="{BB962C8B-B14F-4D97-AF65-F5344CB8AC3E}">
        <p14:creationId xmlns:p14="http://schemas.microsoft.com/office/powerpoint/2010/main" val="2444826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Диф.диагностика (сахарный диабет)</a:t>
            </a:r>
          </a:p>
        </p:txBody>
      </p:sp>
      <p:sp>
        <p:nvSpPr>
          <p:cNvPr id="3" name="Объект 2"/>
          <p:cNvSpPr>
            <a:spLocks noGrp="1"/>
          </p:cNvSpPr>
          <p:nvPr>
            <p:ph idx="1"/>
          </p:nvPr>
        </p:nvSpPr>
        <p:spPr/>
        <p:txBody>
          <a:bodyPr/>
          <a:lstStyle/>
          <a:p>
            <a:r>
              <a:rPr lang="ru-RU" dirty="0"/>
              <a:t>В костной ткани преобладают </a:t>
            </a:r>
            <a:r>
              <a:rPr lang="ru-RU" dirty="0" err="1"/>
              <a:t>остеокластическое</a:t>
            </a:r>
            <a:r>
              <a:rPr lang="ru-RU" dirty="0"/>
              <a:t> рассасы­вание, явления </a:t>
            </a:r>
            <a:r>
              <a:rPr lang="ru-RU" dirty="0" err="1"/>
              <a:t>онколизиса</a:t>
            </a:r>
            <a:r>
              <a:rPr lang="ru-RU" dirty="0"/>
              <a:t> и другие нарушения, характерные для выраженных дистрофических и деструктивных изменений.</a:t>
            </a:r>
          </a:p>
        </p:txBody>
      </p:sp>
    </p:spTree>
    <p:extLst>
      <p:ext uri="{BB962C8B-B14F-4D97-AF65-F5344CB8AC3E}">
        <p14:creationId xmlns:p14="http://schemas.microsoft.com/office/powerpoint/2010/main" val="279714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Лечение </a:t>
            </a:r>
            <a:r>
              <a:rPr lang="ru-RU" sz="3200" dirty="0" err="1" smtClean="0"/>
              <a:t>пародонтилиза</a:t>
            </a:r>
            <a:endParaRPr lang="ru-RU" sz="3200" dirty="0"/>
          </a:p>
        </p:txBody>
      </p:sp>
      <p:sp>
        <p:nvSpPr>
          <p:cNvPr id="3" name="Объект 2"/>
          <p:cNvSpPr>
            <a:spLocks noGrp="1"/>
          </p:cNvSpPr>
          <p:nvPr>
            <p:ph idx="1"/>
          </p:nvPr>
        </p:nvSpPr>
        <p:spPr/>
        <p:txBody>
          <a:bodyPr/>
          <a:lstStyle/>
          <a:p>
            <a:pPr marL="0" indent="0">
              <a:buNone/>
            </a:pPr>
            <a:r>
              <a:rPr lang="ru-RU" dirty="0" smtClean="0"/>
              <a:t>Лечение </a:t>
            </a:r>
            <a:r>
              <a:rPr lang="ru-RU" dirty="0"/>
              <a:t>носит симптоматический характер. Проводят </a:t>
            </a:r>
            <a:r>
              <a:rPr lang="ru-RU" dirty="0" err="1"/>
              <a:t>кюретаж</a:t>
            </a:r>
            <a:r>
              <a:rPr lang="ru-RU" dirty="0"/>
              <a:t>, </a:t>
            </a:r>
            <a:r>
              <a:rPr lang="ru-RU" dirty="0" err="1"/>
              <a:t>гингивотомию</a:t>
            </a:r>
            <a:r>
              <a:rPr lang="ru-RU" dirty="0"/>
              <a:t> с обязательной предварительной </a:t>
            </a:r>
            <a:r>
              <a:rPr lang="ru-RU" dirty="0" err="1"/>
              <a:t>депульпацией</a:t>
            </a:r>
            <a:r>
              <a:rPr lang="ru-RU" dirty="0"/>
              <a:t> зубов и введением препаратов, усиливающих </a:t>
            </a:r>
            <a:r>
              <a:rPr lang="ru-RU" dirty="0" err="1"/>
              <a:t>репаративную</a:t>
            </a:r>
            <a:r>
              <a:rPr lang="ru-RU" dirty="0"/>
              <a:t> ре­генерацию костной ткани. </a:t>
            </a:r>
            <a:endParaRPr lang="ru-RU" dirty="0" smtClean="0"/>
          </a:p>
          <a:p>
            <a:pPr>
              <a:buFont typeface="Wingdings" panose="05000000000000000000" pitchFamily="2" charset="2"/>
              <a:buChar char="Ø"/>
            </a:pPr>
            <a:r>
              <a:rPr lang="ru-RU" dirty="0" smtClean="0"/>
              <a:t>Прогноз </a:t>
            </a:r>
            <a:r>
              <a:rPr lang="ru-RU" dirty="0"/>
              <a:t>неблагоприятный. Если про­цесс зашел далеко, зубы удаляются и проводится протезирование.</a:t>
            </a:r>
          </a:p>
        </p:txBody>
      </p:sp>
    </p:spTree>
    <p:extLst>
      <p:ext uri="{BB962C8B-B14F-4D97-AF65-F5344CB8AC3E}">
        <p14:creationId xmlns:p14="http://schemas.microsoft.com/office/powerpoint/2010/main" val="4033814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Гистоцитоз</a:t>
            </a:r>
            <a:r>
              <a:rPr lang="ru-RU" dirty="0" smtClean="0"/>
              <a:t> Х</a:t>
            </a:r>
            <a:endParaRPr lang="ru-RU" dirty="0"/>
          </a:p>
        </p:txBody>
      </p:sp>
      <p:sp>
        <p:nvSpPr>
          <p:cNvPr id="3" name="Объект 2"/>
          <p:cNvSpPr>
            <a:spLocks noGrp="1"/>
          </p:cNvSpPr>
          <p:nvPr>
            <p:ph idx="1"/>
          </p:nvPr>
        </p:nvSpPr>
        <p:spPr/>
        <p:txBody>
          <a:bodyPr/>
          <a:lstStyle/>
          <a:p>
            <a:r>
              <a:rPr lang="ru-RU" dirty="0" err="1"/>
              <a:t>Гистиоцитоз</a:t>
            </a:r>
            <a:r>
              <a:rPr lang="ru-RU" dirty="0"/>
              <a:t> X объединяет группу заболеваний (эозинофильная гранулема, синдромы </a:t>
            </a:r>
            <a:r>
              <a:rPr lang="ru-RU" dirty="0" err="1"/>
              <a:t>Хенда-Шуллера-Крисчена</a:t>
            </a:r>
            <a:r>
              <a:rPr lang="ru-RU" dirty="0"/>
              <a:t> и </a:t>
            </a:r>
            <a:r>
              <a:rPr lang="ru-RU" dirty="0" err="1"/>
              <a:t>Леттерера</a:t>
            </a:r>
            <a:r>
              <a:rPr lang="ru-RU" dirty="0"/>
              <a:t>-Зиве) с неясной этиологией. Предполагается значение вирусной инфекции, травмы и наследственного фактора.</a:t>
            </a:r>
          </a:p>
        </p:txBody>
      </p:sp>
    </p:spTree>
    <p:extLst>
      <p:ext uri="{BB962C8B-B14F-4D97-AF65-F5344CB8AC3E}">
        <p14:creationId xmlns:p14="http://schemas.microsoft.com/office/powerpoint/2010/main" val="2136982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Гистоцитоз</a:t>
            </a:r>
            <a:r>
              <a:rPr lang="ru-RU" dirty="0" smtClean="0"/>
              <a:t> Х</a:t>
            </a:r>
            <a:endParaRPr lang="ru-RU" dirty="0"/>
          </a:p>
        </p:txBody>
      </p:sp>
      <p:sp>
        <p:nvSpPr>
          <p:cNvPr id="3" name="Объект 2"/>
          <p:cNvSpPr>
            <a:spLocks noGrp="1"/>
          </p:cNvSpPr>
          <p:nvPr>
            <p:ph idx="1"/>
          </p:nvPr>
        </p:nvSpPr>
        <p:spPr/>
        <p:txBody>
          <a:bodyPr/>
          <a:lstStyle/>
          <a:p>
            <a:pPr marL="0" indent="0">
              <a:buNone/>
            </a:pPr>
            <a:r>
              <a:rPr lang="ru-RU" dirty="0"/>
              <a:t>При всех формах наблюдаются поражения (вместе или по отдельности) внутренних органов (печень, селезенка), лимфати­ческих узлов, костей скелета, черепа и челюстных костей. На­блюдаемая при этом диффузная </a:t>
            </a:r>
            <a:r>
              <a:rPr lang="ru-RU" dirty="0" err="1" smtClean="0"/>
              <a:t>гистоцитарная</a:t>
            </a:r>
            <a:r>
              <a:rPr lang="ru-RU" dirty="0" smtClean="0"/>
              <a:t> </a:t>
            </a:r>
            <a:r>
              <a:rPr lang="ru-RU" dirty="0"/>
              <a:t>пролиферация сопровождается геморрагическим отеком, некрозом и лейкоци­тарной реакцией. Наличие эозинофилов зависит от формы и стадии заболевания, которые могут переходить из одного в другое. Общее состояние нарушено, температура тела повыше­на. </a:t>
            </a:r>
            <a:endParaRPr lang="ru-RU" dirty="0" smtClean="0"/>
          </a:p>
          <a:p>
            <a:pPr marL="0" indent="0">
              <a:buNone/>
            </a:pPr>
            <a:r>
              <a:rPr lang="ru-RU" dirty="0" smtClean="0"/>
              <a:t>На </a:t>
            </a:r>
            <a:r>
              <a:rPr lang="ru-RU" dirty="0"/>
              <a:t>рентгенограммах костей определяются единичные или множественные дефекты кости округлой или овальной формы с четкими контурами. При биопсии тканей участка поражения обнаруживают большое количество эозинофилов или </a:t>
            </a:r>
            <a:r>
              <a:rPr lang="ru-RU" dirty="0" err="1"/>
              <a:t>ксантомных</a:t>
            </a:r>
            <a:r>
              <a:rPr lang="ru-RU" dirty="0"/>
              <a:t> клеток. Изменения в полости рта зависят от тяжести забо­левания.</a:t>
            </a:r>
          </a:p>
        </p:txBody>
      </p:sp>
    </p:spTree>
    <p:extLst>
      <p:ext uri="{BB962C8B-B14F-4D97-AF65-F5344CB8AC3E}">
        <p14:creationId xmlns:p14="http://schemas.microsoft.com/office/powerpoint/2010/main" val="2949785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t>Локализованный </a:t>
            </a:r>
            <a:r>
              <a:rPr lang="ru-RU" sz="2800" dirty="0" err="1"/>
              <a:t>гистиоцитоз</a:t>
            </a:r>
            <a:r>
              <a:rPr lang="ru-RU" sz="2800" dirty="0"/>
              <a:t> X (эозинофильная гранулема, болезнь </a:t>
            </a:r>
            <a:r>
              <a:rPr lang="ru-RU" sz="2800" dirty="0" err="1"/>
              <a:t>Таратынова</a:t>
            </a:r>
            <a:r>
              <a:rPr lang="ru-RU" sz="2800" dirty="0"/>
              <a:t>) </a:t>
            </a:r>
            <a:endParaRPr lang="ru-RU" dirty="0"/>
          </a:p>
        </p:txBody>
      </p:sp>
      <p:sp>
        <p:nvSpPr>
          <p:cNvPr id="3" name="Объект 2"/>
          <p:cNvSpPr>
            <a:spLocks noGrp="1"/>
          </p:cNvSpPr>
          <p:nvPr>
            <p:ph idx="1"/>
          </p:nvPr>
        </p:nvSpPr>
        <p:spPr/>
        <p:txBody>
          <a:bodyPr/>
          <a:lstStyle/>
          <a:p>
            <a:r>
              <a:rPr lang="ru-RU" dirty="0"/>
              <a:t>Я</a:t>
            </a:r>
            <a:r>
              <a:rPr lang="ru-RU" dirty="0" smtClean="0"/>
              <a:t>вляется </a:t>
            </a:r>
            <a:r>
              <a:rPr lang="ru-RU" dirty="0"/>
              <a:t>локализованным ретикулогистиоцитозом. Поражает чаще детей и лиц молодого возраста (20—25 лет). В течении заболевания различают про­дромальный период и выраженную стадию.</a:t>
            </a:r>
          </a:p>
        </p:txBody>
      </p:sp>
    </p:spTree>
    <p:extLst>
      <p:ext uri="{BB962C8B-B14F-4D97-AF65-F5344CB8AC3E}">
        <p14:creationId xmlns:p14="http://schemas.microsoft.com/office/powerpoint/2010/main" val="3881463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Локализованный </a:t>
            </a:r>
            <a:r>
              <a:rPr lang="ru-RU" sz="2800" dirty="0" err="1" smtClean="0"/>
              <a:t>гистоцитоз</a:t>
            </a:r>
            <a:r>
              <a:rPr lang="ru-RU" sz="2800" dirty="0" smtClean="0"/>
              <a:t> Х</a:t>
            </a:r>
            <a:endParaRPr lang="ru-RU" sz="2800" dirty="0"/>
          </a:p>
        </p:txBody>
      </p:sp>
      <p:sp>
        <p:nvSpPr>
          <p:cNvPr id="3" name="Объект 2"/>
          <p:cNvSpPr>
            <a:spLocks noGrp="1"/>
          </p:cNvSpPr>
          <p:nvPr>
            <p:ph idx="1"/>
          </p:nvPr>
        </p:nvSpPr>
        <p:spPr/>
        <p:txBody>
          <a:bodyPr/>
          <a:lstStyle/>
          <a:p>
            <a:r>
              <a:rPr lang="ru-RU" dirty="0"/>
              <a:t>В продромальном периоде возникают одиночные очаги де­струкции в скелете, проявляющиеся незначительной болью, зу­дом, припухлостью в пораженном участке. Процесс чаще лока­лизуется в плоских костях, поражаются череп, нижняя челюсть (альвеолярная часть и ветвь). В полости рта наблюдается отеч­ность и цианоз </a:t>
            </a:r>
            <a:r>
              <a:rPr lang="ru-RU" dirty="0" err="1"/>
              <a:t>десневых</a:t>
            </a:r>
            <a:r>
              <a:rPr lang="ru-RU" dirty="0"/>
              <a:t> сосочков (чаще в области </a:t>
            </a:r>
            <a:r>
              <a:rPr lang="ru-RU" dirty="0" err="1"/>
              <a:t>премоляров</a:t>
            </a:r>
            <a:r>
              <a:rPr lang="ru-RU" dirty="0"/>
              <a:t> и моляров), затем сосочки гипертрофируются, появляются па­тологическая подвижность одного-двух моляров, кровоточи­вость десен, может быть изъязвление </a:t>
            </a:r>
            <a:r>
              <a:rPr lang="ru-RU" dirty="0" err="1"/>
              <a:t>десневого</a:t>
            </a:r>
            <a:r>
              <a:rPr lang="ru-RU" dirty="0"/>
              <a:t> края, глубокие </a:t>
            </a:r>
            <a:r>
              <a:rPr lang="ru-RU" dirty="0" err="1"/>
              <a:t>пародонтальные</a:t>
            </a:r>
            <a:r>
              <a:rPr lang="ru-RU" dirty="0"/>
              <a:t> карманы. </a:t>
            </a:r>
            <a:endParaRPr lang="ru-RU" dirty="0" smtClean="0"/>
          </a:p>
          <a:p>
            <a:r>
              <a:rPr lang="ru-RU" dirty="0" smtClean="0"/>
              <a:t>В </a:t>
            </a:r>
            <a:r>
              <a:rPr lang="ru-RU" dirty="0"/>
              <a:t>крови - увеличение количества нейтрофилов, ускоренная СОЭ. Нередко процесс носит двусто­ронний характер. </a:t>
            </a:r>
            <a:endParaRPr lang="ru-RU" dirty="0" smtClean="0"/>
          </a:p>
          <a:p>
            <a:r>
              <a:rPr lang="ru-RU" dirty="0" smtClean="0"/>
              <a:t>Течение </a:t>
            </a:r>
            <a:r>
              <a:rPr lang="ru-RU" dirty="0"/>
              <a:t>быстрое - 1,5—2 месяца.</a:t>
            </a:r>
          </a:p>
        </p:txBody>
      </p:sp>
    </p:spTree>
    <p:extLst>
      <p:ext uri="{BB962C8B-B14F-4D97-AF65-F5344CB8AC3E}">
        <p14:creationId xmlns:p14="http://schemas.microsoft.com/office/powerpoint/2010/main" val="3056585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Актуальность темы</a:t>
            </a:r>
            <a:endParaRPr lang="ru-RU" dirty="0"/>
          </a:p>
        </p:txBody>
      </p:sp>
      <p:sp>
        <p:nvSpPr>
          <p:cNvPr id="3" name="Объект 2"/>
          <p:cNvSpPr>
            <a:spLocks noGrp="1"/>
          </p:cNvSpPr>
          <p:nvPr>
            <p:ph idx="1"/>
          </p:nvPr>
        </p:nvSpPr>
        <p:spPr/>
        <p:txBody>
          <a:bodyPr/>
          <a:lstStyle/>
          <a:p>
            <a:r>
              <a:rPr lang="ru-RU" dirty="0"/>
              <a:t>Стоматологические болезни могут иметь разные причины, однако каждая из них требует обязательного лечения, ведь отсутствие своевременной помощи чревато осложнениями вплоть до потери зубов. Одной из наиболее опасных являются идиопатические заболевания пародонта. </a:t>
            </a:r>
          </a:p>
        </p:txBody>
      </p:sp>
    </p:spTree>
    <p:extLst>
      <p:ext uri="{BB962C8B-B14F-4D97-AF65-F5344CB8AC3E}">
        <p14:creationId xmlns:p14="http://schemas.microsoft.com/office/powerpoint/2010/main" val="2802872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Локализованный </a:t>
            </a:r>
            <a:r>
              <a:rPr lang="ru-RU" sz="2800" dirty="0" err="1" smtClean="0"/>
              <a:t>гистоцитоз</a:t>
            </a:r>
            <a:r>
              <a:rPr lang="ru-RU" sz="2800" dirty="0" smtClean="0"/>
              <a:t> Х</a:t>
            </a:r>
            <a:endParaRPr lang="ru-RU" sz="2800" dirty="0"/>
          </a:p>
        </p:txBody>
      </p:sp>
      <p:sp>
        <p:nvSpPr>
          <p:cNvPr id="3" name="Объект 2"/>
          <p:cNvSpPr>
            <a:spLocks noGrp="1"/>
          </p:cNvSpPr>
          <p:nvPr>
            <p:ph idx="1"/>
          </p:nvPr>
        </p:nvSpPr>
        <p:spPr/>
        <p:txBody>
          <a:bodyPr/>
          <a:lstStyle/>
          <a:p>
            <a:r>
              <a:rPr lang="ru-RU" dirty="0"/>
              <a:t>При </a:t>
            </a:r>
            <a:r>
              <a:rPr lang="ru-RU" dirty="0" err="1"/>
              <a:t>генерализованном</a:t>
            </a:r>
            <a:r>
              <a:rPr lang="ru-RU" dirty="0"/>
              <a:t> поражении костной системы или поражении ее вместе с лимфатической системой заболевание развивается медленно, с периодами ремиссии. Язвенному гин­гивиту предшествуют выраженные общие симптомы болезни. Затем происходит обнажение корней и подвижность зубов, об­разуются глубокие </a:t>
            </a:r>
            <a:r>
              <a:rPr lang="ru-RU" dirty="0" err="1"/>
              <a:t>пародонтальные</a:t>
            </a:r>
            <a:r>
              <a:rPr lang="ru-RU" dirty="0"/>
              <a:t> карманы, заполненные гра­нуляциями.</a:t>
            </a:r>
          </a:p>
        </p:txBody>
      </p:sp>
    </p:spTree>
    <p:extLst>
      <p:ext uri="{BB962C8B-B14F-4D97-AF65-F5344CB8AC3E}">
        <p14:creationId xmlns:p14="http://schemas.microsoft.com/office/powerpoint/2010/main" val="1824145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Локализованный </a:t>
            </a:r>
            <a:r>
              <a:rPr lang="ru-RU" sz="2800" dirty="0" err="1" smtClean="0"/>
              <a:t>гистоцитоз</a:t>
            </a:r>
            <a:r>
              <a:rPr lang="ru-RU" sz="2800" dirty="0" smtClean="0"/>
              <a:t> Х</a:t>
            </a:r>
            <a:endParaRPr lang="ru-RU" sz="2800" dirty="0"/>
          </a:p>
        </p:txBody>
      </p:sp>
      <p:sp>
        <p:nvSpPr>
          <p:cNvPr id="3" name="Объект 2"/>
          <p:cNvSpPr>
            <a:spLocks noGrp="1"/>
          </p:cNvSpPr>
          <p:nvPr>
            <p:ph idx="1"/>
          </p:nvPr>
        </p:nvSpPr>
        <p:spPr/>
        <p:txBody>
          <a:bodyPr/>
          <a:lstStyle/>
          <a:p>
            <a:r>
              <a:rPr lang="ru-RU" dirty="0"/>
              <a:t>Стадия выраженных проявлений характеризуется воспале­нием мягких тканей пародонта и прогрессирующей подвижнос­тью зубов, может быть </a:t>
            </a:r>
            <a:r>
              <a:rPr lang="ru-RU" dirty="0" err="1"/>
              <a:t>абсцедирование</a:t>
            </a:r>
            <a:r>
              <a:rPr lang="ru-RU" dirty="0"/>
              <a:t>. После выпадения зу­бов лунка долго не заживает и процесс развивается дальше. В костной ткани наблюдаются очаги резорбции овальной или ок­руглой формы различной величины (1—4 см) с локализацией в области верхушек зубов, области угла нижней челюсти или вос­ходящей ветви; иногда процесс захватывает и тело челюсти.</a:t>
            </a:r>
          </a:p>
          <a:p>
            <a:endParaRPr lang="ru-RU" dirty="0"/>
          </a:p>
          <a:p>
            <a:r>
              <a:rPr lang="ru-RU" dirty="0"/>
              <a:t>Течение длительное, очаги могут подвергаться обратному развитию или переходить в другие формы, чаще в синдром </a:t>
            </a:r>
            <a:r>
              <a:rPr lang="ru-RU" dirty="0" err="1"/>
              <a:t>Хенда-Шуллера-Крисчена</a:t>
            </a:r>
            <a:r>
              <a:rPr lang="ru-RU" dirty="0"/>
              <a:t>.</a:t>
            </a:r>
          </a:p>
        </p:txBody>
      </p:sp>
    </p:spTree>
    <p:extLst>
      <p:ext uri="{BB962C8B-B14F-4D97-AF65-F5344CB8AC3E}">
        <p14:creationId xmlns:p14="http://schemas.microsoft.com/office/powerpoint/2010/main" val="2910653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Острый диссеминированный </a:t>
            </a:r>
            <a:r>
              <a:rPr lang="ru-RU" sz="2400" dirty="0" err="1"/>
              <a:t>гистиоцитоз</a:t>
            </a:r>
            <a:r>
              <a:rPr lang="ru-RU" sz="2400" dirty="0"/>
              <a:t> X (синдром </a:t>
            </a:r>
            <a:r>
              <a:rPr lang="ru-RU" sz="2400" dirty="0" err="1"/>
              <a:t>Леттерера</a:t>
            </a:r>
            <a:r>
              <a:rPr lang="ru-RU" sz="2400" dirty="0"/>
              <a:t>-Зиве) </a:t>
            </a:r>
            <a:endParaRPr lang="ru-RU" dirty="0"/>
          </a:p>
        </p:txBody>
      </p:sp>
      <p:sp>
        <p:nvSpPr>
          <p:cNvPr id="3" name="Объект 2"/>
          <p:cNvSpPr>
            <a:spLocks noGrp="1"/>
          </p:cNvSpPr>
          <p:nvPr>
            <p:ph idx="1"/>
          </p:nvPr>
        </p:nvSpPr>
        <p:spPr/>
        <p:txBody>
          <a:bodyPr/>
          <a:lstStyle/>
          <a:p>
            <a:r>
              <a:rPr lang="ru-RU" dirty="0"/>
              <a:t>Ч</a:t>
            </a:r>
            <a:r>
              <a:rPr lang="ru-RU" dirty="0" smtClean="0"/>
              <a:t>аще </a:t>
            </a:r>
            <a:r>
              <a:rPr lang="ru-RU" dirty="0"/>
              <a:t>бывает у детей до трех лет. В </a:t>
            </a:r>
            <a:r>
              <a:rPr lang="ru-RU" dirty="0" err="1"/>
              <a:t>развившейся</a:t>
            </a:r>
            <a:r>
              <a:rPr lang="ru-RU" dirty="0"/>
              <a:t> стадии характеризуется высокой температурой те­ла, пятнисто-папулезными высыпаниями на коже, увеличением печени и селезенки, лимфаденитом. Изменения в полости рта сходны с </a:t>
            </a:r>
            <a:r>
              <a:rPr lang="ru-RU" dirty="0" err="1"/>
              <a:t>генерализованным</a:t>
            </a:r>
            <a:r>
              <a:rPr lang="ru-RU" dirty="0"/>
              <a:t> пародонтитом.</a:t>
            </a:r>
          </a:p>
        </p:txBody>
      </p:sp>
    </p:spTree>
    <p:extLst>
      <p:ext uri="{BB962C8B-B14F-4D97-AF65-F5344CB8AC3E}">
        <p14:creationId xmlns:p14="http://schemas.microsoft.com/office/powerpoint/2010/main" val="314833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67033" y="909553"/>
            <a:ext cx="7204880" cy="4470993"/>
          </a:xfrm>
        </p:spPr>
        <p:txBody>
          <a:bodyPr/>
          <a:lstStyle/>
          <a:p>
            <a:r>
              <a:rPr lang="ru-RU" dirty="0" smtClean="0"/>
              <a:t>Рентгенологически: очаги деструкции округлой или овальной формы в альвеолярном отростке, теле и ветвях челюсти, а также других плоских костях скелета – костях черепа, таза, бедер.</a:t>
            </a:r>
          </a:p>
          <a:p>
            <a:r>
              <a:rPr lang="ru-RU" dirty="0" smtClean="0"/>
              <a:t>Картина крови: анемия, тромбоцитоз, </a:t>
            </a:r>
            <a:r>
              <a:rPr lang="ru-RU" dirty="0" err="1" smtClean="0"/>
              <a:t>эозинофилия</a:t>
            </a:r>
            <a:r>
              <a:rPr lang="ru-RU" dirty="0" smtClean="0"/>
              <a:t>, повышение СОЭ. Исследование </a:t>
            </a:r>
            <a:r>
              <a:rPr lang="ru-RU" dirty="0" err="1" smtClean="0"/>
              <a:t>пунктата</a:t>
            </a:r>
            <a:r>
              <a:rPr lang="ru-RU" dirty="0" smtClean="0"/>
              <a:t> и биоптата: гранулематозная ткань с преобладанием гистиоцитов, </a:t>
            </a:r>
            <a:r>
              <a:rPr lang="ru-RU" dirty="0" err="1" smtClean="0"/>
              <a:t>ретикулоцитов</a:t>
            </a:r>
            <a:r>
              <a:rPr lang="ru-RU" dirty="0" smtClean="0"/>
              <a:t>. Прогноз неблагоприятный.</a:t>
            </a:r>
          </a:p>
          <a:p>
            <a:endParaRPr lang="ru-RU" dirty="0"/>
          </a:p>
        </p:txBody>
      </p:sp>
      <p:sp>
        <p:nvSpPr>
          <p:cNvPr id="2" name="TextBox 1"/>
          <p:cNvSpPr txBox="1"/>
          <p:nvPr/>
        </p:nvSpPr>
        <p:spPr>
          <a:xfrm>
            <a:off x="150125" y="2606440"/>
            <a:ext cx="3179927" cy="1077218"/>
          </a:xfrm>
          <a:prstGeom prst="rect">
            <a:avLst/>
          </a:prstGeom>
          <a:noFill/>
        </p:spPr>
        <p:txBody>
          <a:bodyPr wrap="square" rtlCol="0">
            <a:spAutoFit/>
          </a:bodyPr>
          <a:lstStyle/>
          <a:p>
            <a:r>
              <a:rPr lang="ru-RU" sz="3200" dirty="0" smtClean="0">
                <a:solidFill>
                  <a:schemeClr val="bg1"/>
                </a:solidFill>
                <a:latin typeface="Corbel" panose="020B0503020204020204" pitchFamily="34" charset="0"/>
                <a:cs typeface="Times New Roman" panose="02020603050405020304" pitchFamily="18" charset="0"/>
              </a:rPr>
              <a:t>Синдром </a:t>
            </a:r>
            <a:r>
              <a:rPr lang="ru-RU" sz="3200" dirty="0" err="1" smtClean="0">
                <a:solidFill>
                  <a:schemeClr val="bg1"/>
                </a:solidFill>
                <a:latin typeface="Corbel" panose="020B0503020204020204" pitchFamily="34" charset="0"/>
                <a:cs typeface="Times New Roman" panose="02020603050405020304" pitchFamily="18" charset="0"/>
              </a:rPr>
              <a:t>Леттерера</a:t>
            </a:r>
            <a:r>
              <a:rPr lang="ru-RU" sz="3200" dirty="0" smtClean="0">
                <a:solidFill>
                  <a:schemeClr val="bg1"/>
                </a:solidFill>
                <a:latin typeface="Corbel" panose="020B0503020204020204" pitchFamily="34" charset="0"/>
                <a:cs typeface="Times New Roman" panose="02020603050405020304" pitchFamily="18" charset="0"/>
              </a:rPr>
              <a:t>-Зиве</a:t>
            </a:r>
            <a:r>
              <a:rPr lang="ru-RU" sz="3200" b="1" dirty="0" smtClean="0">
                <a:solidFill>
                  <a:schemeClr val="bg1"/>
                </a:solidFill>
                <a:latin typeface="Corbel" panose="020B0503020204020204" pitchFamily="34" charset="0"/>
                <a:cs typeface="Times New Roman" panose="02020603050405020304" pitchFamily="18" charset="0"/>
              </a:rPr>
              <a:t> </a:t>
            </a:r>
            <a:endParaRPr lang="ru-RU" sz="3200" b="1" dirty="0">
              <a:solidFill>
                <a:schemeClr val="bg1"/>
              </a:solidFill>
              <a:latin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1490198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Диссеминированный хронический </a:t>
            </a:r>
            <a:r>
              <a:rPr lang="ru-RU" sz="2400" dirty="0" err="1"/>
              <a:t>гистиоцитоз</a:t>
            </a:r>
            <a:r>
              <a:rPr lang="ru-RU" sz="2400" dirty="0"/>
              <a:t> X (синдром </a:t>
            </a:r>
            <a:r>
              <a:rPr lang="ru-RU" sz="2400" dirty="0" err="1"/>
              <a:t>Хенда-Шуллера-Крисчена</a:t>
            </a:r>
            <a:endParaRPr lang="ru-RU" dirty="0"/>
          </a:p>
        </p:txBody>
      </p:sp>
      <p:sp>
        <p:nvSpPr>
          <p:cNvPr id="3" name="Объект 2"/>
          <p:cNvSpPr>
            <a:spLocks noGrp="1"/>
          </p:cNvSpPr>
          <p:nvPr>
            <p:ph idx="1"/>
          </p:nvPr>
        </p:nvSpPr>
        <p:spPr/>
        <p:txBody>
          <a:bodyPr/>
          <a:lstStyle/>
          <a:p>
            <a:r>
              <a:rPr lang="ru-RU" dirty="0" smtClean="0"/>
              <a:t>является </a:t>
            </a:r>
            <a:r>
              <a:rPr lang="ru-RU" dirty="0" err="1"/>
              <a:t>ретикулоксантоматозом</a:t>
            </a:r>
            <a:r>
              <a:rPr lang="ru-RU" dirty="0"/>
              <a:t>, в основе которого лежит нарушение липидного об­мена. </a:t>
            </a:r>
            <a:endParaRPr lang="ru-RU" dirty="0" smtClean="0"/>
          </a:p>
          <a:p>
            <a:pPr marL="0" indent="0">
              <a:buNone/>
            </a:pPr>
            <a:r>
              <a:rPr lang="ru-RU" dirty="0" smtClean="0"/>
              <a:t>Клиническими </a:t>
            </a:r>
            <a:r>
              <a:rPr lang="ru-RU" dirty="0"/>
              <a:t>признаками заболевания являются дест­рукция костной ткани челюстей, черепа и других костей скеле­та, несахарный диабет, экзофтальм, увеличение печени и селе­зенки, нарушения деятельности нервной, сердечно-сосудистой и других систем. Периоды ремиссии сменяются обострениями. </a:t>
            </a:r>
          </a:p>
        </p:txBody>
      </p:sp>
    </p:spTree>
    <p:extLst>
      <p:ext uri="{BB962C8B-B14F-4D97-AF65-F5344CB8AC3E}">
        <p14:creationId xmlns:p14="http://schemas.microsoft.com/office/powerpoint/2010/main" val="3472001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Диссеминированный хронический </a:t>
            </a:r>
            <a:r>
              <a:rPr lang="ru-RU" sz="2400" dirty="0" err="1"/>
              <a:t>гистиоцитоз</a:t>
            </a:r>
            <a:r>
              <a:rPr lang="ru-RU" sz="2400" dirty="0"/>
              <a:t> X (синдром </a:t>
            </a:r>
            <a:r>
              <a:rPr lang="ru-RU" sz="2400" dirty="0" err="1"/>
              <a:t>Хенда-Шуллера-Крисчена</a:t>
            </a:r>
            <a:endParaRPr lang="ru-RU" sz="2400" dirty="0"/>
          </a:p>
        </p:txBody>
      </p:sp>
      <p:sp>
        <p:nvSpPr>
          <p:cNvPr id="3" name="Объект 2"/>
          <p:cNvSpPr>
            <a:spLocks noGrp="1"/>
          </p:cNvSpPr>
          <p:nvPr>
            <p:ph idx="1"/>
          </p:nvPr>
        </p:nvSpPr>
        <p:spPr>
          <a:xfrm>
            <a:off x="3841972" y="1123837"/>
            <a:ext cx="7315200" cy="5120640"/>
          </a:xfrm>
        </p:spPr>
        <p:txBody>
          <a:bodyPr/>
          <a:lstStyle/>
          <a:p>
            <a:r>
              <a:rPr lang="ru-RU" dirty="0"/>
              <a:t>В полости рта нарастают язвенно-некротический стоматит и гингивит тяжелой степени, пародонтит с глубокими </a:t>
            </a:r>
            <a:r>
              <a:rPr lang="ru-RU" dirty="0" err="1"/>
              <a:t>пародонтальными</a:t>
            </a:r>
            <a:r>
              <a:rPr lang="ru-RU" dirty="0"/>
              <a:t> карманами и гнойным отделяемым, обнажение кор­ней, пришеечная область которых может быть покрыта оран­жевым мягким налетом, являющимся пигментом разрушенных </a:t>
            </a:r>
            <a:r>
              <a:rPr lang="ru-RU" dirty="0" err="1"/>
              <a:t>ксантомных</a:t>
            </a:r>
            <a:r>
              <a:rPr lang="ru-RU" dirty="0"/>
              <a:t> клеток. Рентгенологически определяется деструк­ция костной ткани альвеолярной части</a:t>
            </a:r>
          </a:p>
          <a:p>
            <a:endParaRPr lang="ru-RU" dirty="0"/>
          </a:p>
        </p:txBody>
      </p:sp>
    </p:spTree>
    <p:extLst>
      <p:ext uri="{BB962C8B-B14F-4D97-AF65-F5344CB8AC3E}">
        <p14:creationId xmlns:p14="http://schemas.microsoft.com/office/powerpoint/2010/main" val="2931675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Лечение </a:t>
            </a:r>
            <a:r>
              <a:rPr lang="ru-RU" sz="3200" dirty="0" err="1" smtClean="0"/>
              <a:t>гистоцитозов</a:t>
            </a:r>
            <a:r>
              <a:rPr lang="ru-RU" sz="3200" dirty="0" smtClean="0"/>
              <a:t> Х</a:t>
            </a:r>
            <a:endParaRPr lang="ru-RU" sz="3200" dirty="0"/>
          </a:p>
        </p:txBody>
      </p:sp>
      <p:sp>
        <p:nvSpPr>
          <p:cNvPr id="3" name="Объект 2"/>
          <p:cNvSpPr>
            <a:spLocks noGrp="1"/>
          </p:cNvSpPr>
          <p:nvPr>
            <p:ph idx="1"/>
          </p:nvPr>
        </p:nvSpPr>
        <p:spPr/>
        <p:txBody>
          <a:bodyPr/>
          <a:lstStyle/>
          <a:p>
            <a:pPr>
              <a:buFont typeface="Wingdings" panose="05000000000000000000" pitchFamily="2" charset="2"/>
              <a:buChar char="v"/>
            </a:pPr>
            <a:r>
              <a:rPr lang="ru-RU" dirty="0"/>
              <a:t>Лечение </a:t>
            </a:r>
            <a:r>
              <a:rPr lang="ru-RU" dirty="0" err="1"/>
              <a:t>гистиоцитозов</a:t>
            </a:r>
            <a:r>
              <a:rPr lang="ru-RU" dirty="0"/>
              <a:t> X проводят вместе с онкологами и гематологами. </a:t>
            </a:r>
            <a:endParaRPr lang="ru-RU" dirty="0" smtClean="0"/>
          </a:p>
          <a:p>
            <a:pPr>
              <a:buFont typeface="Wingdings" panose="05000000000000000000" pitchFamily="2" charset="2"/>
              <a:buChar char="v"/>
            </a:pPr>
            <a:r>
              <a:rPr lang="ru-RU" dirty="0" smtClean="0"/>
              <a:t>Местная </a:t>
            </a:r>
            <a:r>
              <a:rPr lang="ru-RU" dirty="0"/>
              <a:t>терапия включает удаление зубных от­ложений под аппликационным обезболиванием, </a:t>
            </a:r>
            <a:r>
              <a:rPr lang="ru-RU" dirty="0" err="1"/>
              <a:t>кюретаж</a:t>
            </a:r>
            <a:r>
              <a:rPr lang="ru-RU" dirty="0"/>
              <a:t> </a:t>
            </a:r>
            <a:r>
              <a:rPr lang="ru-RU" dirty="0" err="1"/>
              <a:t>пародонтальных</a:t>
            </a:r>
            <a:r>
              <a:rPr lang="ru-RU" dirty="0"/>
              <a:t> карманов, удаление зубов с высокой степенью па­тологической подвижности и ортопедическое лечение.</a:t>
            </a:r>
          </a:p>
        </p:txBody>
      </p:sp>
    </p:spTree>
    <p:extLst>
      <p:ext uri="{BB962C8B-B14F-4D97-AF65-F5344CB8AC3E}">
        <p14:creationId xmlns:p14="http://schemas.microsoft.com/office/powerpoint/2010/main" val="348467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Синдром </a:t>
            </a:r>
            <a:r>
              <a:rPr lang="ru-RU" dirty="0" err="1"/>
              <a:t>Папийона-Лефевра</a:t>
            </a:r>
            <a:r>
              <a:rPr lang="ru-RU" dirty="0"/>
              <a:t> </a:t>
            </a:r>
          </a:p>
        </p:txBody>
      </p:sp>
      <p:sp>
        <p:nvSpPr>
          <p:cNvPr id="3" name="Объект 2"/>
          <p:cNvSpPr>
            <a:spLocks noGrp="1"/>
          </p:cNvSpPr>
          <p:nvPr>
            <p:ph idx="1"/>
          </p:nvPr>
        </p:nvSpPr>
        <p:spPr/>
        <p:txBody>
          <a:bodyPr/>
          <a:lstStyle/>
          <a:p>
            <a:r>
              <a:rPr lang="ru-RU" dirty="0"/>
              <a:t>Э</a:t>
            </a:r>
            <a:r>
              <a:rPr lang="ru-RU" dirty="0" smtClean="0"/>
              <a:t>то </a:t>
            </a:r>
            <a:r>
              <a:rPr lang="ru-RU" dirty="0"/>
              <a:t>наследственное аутосомно-рецессивное заболевание, обусловленное мутацией (выявлено более 40 видов мутаций) гена, ответственного за продукцию и функцию фермента </a:t>
            </a:r>
            <a:r>
              <a:rPr lang="ru-RU" dirty="0" err="1"/>
              <a:t>катепсина</a:t>
            </a:r>
            <a:r>
              <a:rPr lang="ru-RU" dirty="0"/>
              <a:t> С.</a:t>
            </a:r>
          </a:p>
        </p:txBody>
      </p:sp>
    </p:spTree>
    <p:extLst>
      <p:ext uri="{BB962C8B-B14F-4D97-AF65-F5344CB8AC3E}">
        <p14:creationId xmlns:p14="http://schemas.microsoft.com/office/powerpoint/2010/main" val="3489163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Синдром </a:t>
            </a:r>
            <a:r>
              <a:rPr lang="ru-RU" dirty="0" err="1"/>
              <a:t>Папийона-Лефевра</a:t>
            </a:r>
            <a:r>
              <a:rPr lang="ru-RU" dirty="0"/>
              <a:t> </a:t>
            </a:r>
          </a:p>
        </p:txBody>
      </p:sp>
      <p:sp>
        <p:nvSpPr>
          <p:cNvPr id="3" name="Объект 2"/>
          <p:cNvSpPr>
            <a:spLocks noGrp="1"/>
          </p:cNvSpPr>
          <p:nvPr>
            <p:ph idx="1"/>
          </p:nvPr>
        </p:nvSpPr>
        <p:spPr/>
        <p:txBody>
          <a:bodyPr/>
          <a:lstStyle/>
          <a:p>
            <a:r>
              <a:rPr lang="ru-RU" dirty="0" smtClean="0"/>
              <a:t>Синдром </a:t>
            </a:r>
            <a:r>
              <a:rPr lang="ru-RU" dirty="0" err="1"/>
              <a:t>Папийона-Лефевра</a:t>
            </a:r>
            <a:r>
              <a:rPr lang="ru-RU" dirty="0"/>
              <a:t> встречается редко (1 случай на 1 млн), не имеет расовых и половых различий, проявляется в раннем детском возрасте. </a:t>
            </a:r>
          </a:p>
          <a:p>
            <a:r>
              <a:rPr lang="ru-RU" dirty="0" smtClean="0"/>
              <a:t>Ведущие </a:t>
            </a:r>
            <a:r>
              <a:rPr lang="ru-RU" dirty="0"/>
              <a:t>признаки данного синдрома - ладонно-подошвенный </a:t>
            </a:r>
            <a:r>
              <a:rPr lang="ru-RU" dirty="0" err="1"/>
              <a:t>дискератоз</a:t>
            </a:r>
            <a:r>
              <a:rPr lang="ru-RU" dirty="0"/>
              <a:t> который выявляется сразу после рождения ребенка и прогрессирующее поражение </a:t>
            </a:r>
            <a:r>
              <a:rPr lang="ru-RU" dirty="0" smtClean="0"/>
              <a:t>пародонта, </a:t>
            </a:r>
            <a:r>
              <a:rPr lang="ru-RU" dirty="0"/>
              <a:t>появляющееся после прорезывания первых зубов и приводящее к преждевременной потере временных и постоянных зубов. </a:t>
            </a:r>
            <a:endParaRPr lang="ru-RU" dirty="0" smtClean="0"/>
          </a:p>
          <a:p>
            <a:r>
              <a:rPr lang="ru-RU" dirty="0" smtClean="0"/>
              <a:t>К </a:t>
            </a:r>
            <a:r>
              <a:rPr lang="ru-RU" dirty="0"/>
              <a:t>4-5 годам ребенок теряет все временные зубы, к 12-14 годам все постоянные. </a:t>
            </a:r>
          </a:p>
        </p:txBody>
      </p:sp>
    </p:spTree>
    <p:extLst>
      <p:ext uri="{BB962C8B-B14F-4D97-AF65-F5344CB8AC3E}">
        <p14:creationId xmlns:p14="http://schemas.microsoft.com/office/powerpoint/2010/main" val="1770661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Клиническая картина</a:t>
            </a:r>
            <a:endParaRPr lang="ru-RU" dirty="0"/>
          </a:p>
        </p:txBody>
      </p:sp>
      <p:sp>
        <p:nvSpPr>
          <p:cNvPr id="3" name="Объект 2"/>
          <p:cNvSpPr>
            <a:spLocks noGrp="1"/>
          </p:cNvSpPr>
          <p:nvPr>
            <p:ph idx="1"/>
          </p:nvPr>
        </p:nvSpPr>
        <p:spPr/>
        <p:txBody>
          <a:bodyPr/>
          <a:lstStyle/>
          <a:p>
            <a:r>
              <a:rPr lang="ru-RU" dirty="0"/>
              <a:t>Клинически синдром </a:t>
            </a:r>
            <a:r>
              <a:rPr lang="ru-RU" dirty="0" err="1"/>
              <a:t>Папийона-Лефевра</a:t>
            </a:r>
            <a:r>
              <a:rPr lang="ru-RU" dirty="0"/>
              <a:t> характеризуется ороговением </a:t>
            </a:r>
            <a:r>
              <a:rPr lang="ru-RU" dirty="0" err="1"/>
              <a:t>кожн</a:t>
            </a:r>
            <a:r>
              <a:rPr lang="ru-RU" dirty="0"/>
              <a:t> ладоней и стоп: участки гиперкератоза чередуются с участками повышенного слущивания эпидермиса. На коже локтей и коленей, тыльной поверхности рук и ног образуются очаги эритемы, сухости и шелушения, </a:t>
            </a:r>
            <a:r>
              <a:rPr lang="ru-RU" dirty="0" err="1"/>
              <a:t>псориазоподобные</a:t>
            </a:r>
            <a:r>
              <a:rPr lang="ru-RU" dirty="0"/>
              <a:t> бляшки.</a:t>
            </a:r>
          </a:p>
        </p:txBody>
      </p:sp>
    </p:spTree>
    <p:extLst>
      <p:ext uri="{BB962C8B-B14F-4D97-AF65-F5344CB8AC3E}">
        <p14:creationId xmlns:p14="http://schemas.microsoft.com/office/powerpoint/2010/main" val="896893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41972" y="263607"/>
            <a:ext cx="7315200" cy="5120640"/>
          </a:xfrm>
        </p:spPr>
        <p:txBody>
          <a:bodyPr/>
          <a:lstStyle/>
          <a:p>
            <a:pPr marL="0" indent="0" algn="ctr">
              <a:buNone/>
            </a:pPr>
            <a:r>
              <a:rPr lang="ru-RU" dirty="0"/>
              <a:t>Идиопатические заболевания пародонта</a:t>
            </a:r>
            <a:r>
              <a:rPr lang="ru-RU" dirty="0" smtClean="0"/>
              <a:t>.</a:t>
            </a:r>
          </a:p>
          <a:p>
            <a:pPr marL="0" indent="0">
              <a:buNone/>
            </a:pPr>
            <a:r>
              <a:rPr lang="ru-RU" dirty="0" smtClean="0"/>
              <a:t> </a:t>
            </a:r>
            <a:r>
              <a:rPr lang="ru-RU" dirty="0"/>
              <a:t>Характеризуются прогрессирующим лизисом тканей пародонта и в первую очередь кости альвеолы. К ним относятся десмодонтоз и </a:t>
            </a:r>
            <a:r>
              <a:rPr lang="ru-RU" dirty="0" err="1"/>
              <a:t>гистиоцитоз</a:t>
            </a:r>
            <a:r>
              <a:rPr lang="ru-RU" dirty="0"/>
              <a:t>, объединяющие такие заболевания, как эозинофильная гранулема, болезнь </a:t>
            </a:r>
            <a:r>
              <a:rPr lang="ru-RU" dirty="0" err="1"/>
              <a:t>Хенда-Шюллера-Крисчена</a:t>
            </a:r>
            <a:r>
              <a:rPr lang="ru-RU" dirty="0"/>
              <a:t>, болезнь </a:t>
            </a:r>
            <a:r>
              <a:rPr lang="ru-RU" dirty="0" err="1"/>
              <a:t>Леттерера</a:t>
            </a:r>
            <a:r>
              <a:rPr lang="ru-RU" dirty="0"/>
              <a:t> Зиве, а также синдром </a:t>
            </a:r>
            <a:r>
              <a:rPr lang="ru-RU" dirty="0" err="1"/>
              <a:t>Папийона-Лефевра</a:t>
            </a:r>
            <a:r>
              <a:rPr lang="ru-RU" dirty="0"/>
              <a:t>.</a:t>
            </a:r>
          </a:p>
        </p:txBody>
      </p:sp>
      <p:pic>
        <p:nvPicPr>
          <p:cNvPr id="4" name="Рисунок 3"/>
          <p:cNvPicPr>
            <a:picLocks noChangeAspect="1"/>
          </p:cNvPicPr>
          <p:nvPr/>
        </p:nvPicPr>
        <p:blipFill>
          <a:blip r:embed="rId2"/>
          <a:stretch>
            <a:fillRect/>
          </a:stretch>
        </p:blipFill>
        <p:spPr>
          <a:xfrm>
            <a:off x="165096" y="1865380"/>
            <a:ext cx="3072650" cy="3072650"/>
          </a:xfrm>
          <a:prstGeom prst="rect">
            <a:avLst/>
          </a:prstGeom>
        </p:spPr>
      </p:pic>
      <p:sp>
        <p:nvSpPr>
          <p:cNvPr id="5" name="Прямоугольник 4"/>
          <p:cNvSpPr/>
          <p:nvPr/>
        </p:nvSpPr>
        <p:spPr>
          <a:xfrm>
            <a:off x="3841972" y="4172913"/>
            <a:ext cx="3842270" cy="369332"/>
          </a:xfrm>
          <a:prstGeom prst="rect">
            <a:avLst/>
          </a:prstGeom>
        </p:spPr>
        <p:txBody>
          <a:bodyPr wrap="none">
            <a:spAutoFit/>
          </a:bodyPr>
          <a:lstStyle/>
          <a:p>
            <a:r>
              <a:rPr lang="ru-RU" b="1" dirty="0"/>
              <a:t>Этиология и патогенез неизвестны</a:t>
            </a:r>
            <a:r>
              <a:rPr lang="ru-RU" dirty="0"/>
              <a:t>.</a:t>
            </a:r>
          </a:p>
        </p:txBody>
      </p:sp>
    </p:spTree>
    <p:extLst>
      <p:ext uri="{BB962C8B-B14F-4D97-AF65-F5344CB8AC3E}">
        <p14:creationId xmlns:p14="http://schemas.microsoft.com/office/powerpoint/2010/main" val="1594216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Клиническая картина</a:t>
            </a:r>
          </a:p>
        </p:txBody>
      </p:sp>
      <p:sp>
        <p:nvSpPr>
          <p:cNvPr id="3" name="Объект 2"/>
          <p:cNvSpPr>
            <a:spLocks noGrp="1"/>
          </p:cNvSpPr>
          <p:nvPr>
            <p:ph idx="1"/>
          </p:nvPr>
        </p:nvSpPr>
        <p:spPr/>
        <p:txBody>
          <a:bodyPr/>
          <a:lstStyle/>
          <a:p>
            <a:r>
              <a:rPr lang="ru-RU" dirty="0"/>
              <a:t>У детей с синдромом </a:t>
            </a:r>
            <a:r>
              <a:rPr lang="ru-RU" dirty="0" err="1"/>
              <a:t>Папийона-Лефевра</a:t>
            </a:r>
            <a:r>
              <a:rPr lang="ru-RU" dirty="0"/>
              <a:t> снижена сопротивляемость инфекции, они часто болеют, характерно развитие гнойных инфекций кожи, которые могут осложниться бактериемией и абсцессом печени. У многих пациентов определяются дистрофические изменения ногтей (поперечные борозды, </a:t>
            </a:r>
            <a:r>
              <a:rPr lang="ru-RU" dirty="0" err="1"/>
              <a:t>узуры</a:t>
            </a:r>
            <a:r>
              <a:rPr lang="ru-RU" dirty="0"/>
              <a:t>) и </a:t>
            </a:r>
            <a:r>
              <a:rPr lang="ru-RU" dirty="0" err="1"/>
              <a:t>гипергидроз</a:t>
            </a:r>
            <a:r>
              <a:rPr lang="ru-RU" dirty="0"/>
              <a:t>, вызывающий неприятный зловонный запах ладоней и подошв.</a:t>
            </a:r>
          </a:p>
        </p:txBody>
      </p:sp>
    </p:spTree>
    <p:extLst>
      <p:ext uri="{BB962C8B-B14F-4D97-AF65-F5344CB8AC3E}">
        <p14:creationId xmlns:p14="http://schemas.microsoft.com/office/powerpoint/2010/main" val="641768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Клиническая картина</a:t>
            </a:r>
          </a:p>
        </p:txBody>
      </p:sp>
      <p:sp>
        <p:nvSpPr>
          <p:cNvPr id="3" name="Объект 2"/>
          <p:cNvSpPr>
            <a:spLocks noGrp="1"/>
          </p:cNvSpPr>
          <p:nvPr>
            <p:ph idx="1"/>
          </p:nvPr>
        </p:nvSpPr>
        <p:spPr/>
        <p:txBody>
          <a:bodyPr/>
          <a:lstStyle/>
          <a:p>
            <a:r>
              <a:rPr lang="ru-RU" dirty="0"/>
              <a:t>Развитие и прорезывание зубов происходит в обычные сроки. Первые признаки воспаления десны появляются в период прорезывания временных зубов. Гингивит быстро переходит в пародонтит, образуются </a:t>
            </a:r>
            <a:r>
              <a:rPr lang="ru-RU" dirty="0" err="1"/>
              <a:t>пародонтальные</a:t>
            </a:r>
            <a:r>
              <a:rPr lang="ru-RU" dirty="0"/>
              <a:t> карманы с гнойными выделениями и грануляциями, </a:t>
            </a:r>
            <a:r>
              <a:rPr lang="ru-RU" dirty="0" err="1"/>
              <a:t>абсцедированием</a:t>
            </a:r>
            <a:r>
              <a:rPr lang="ru-RU" dirty="0"/>
              <a:t>, развивается деструкция пародонта, обнажаются корни зубов, зубы становятся подвижными, изменяют свое положение, выпадают.</a:t>
            </a:r>
          </a:p>
        </p:txBody>
      </p:sp>
    </p:spTree>
    <p:extLst>
      <p:ext uri="{BB962C8B-B14F-4D97-AF65-F5344CB8AC3E}">
        <p14:creationId xmlns:p14="http://schemas.microsoft.com/office/powerpoint/2010/main" val="3150250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Рентгенологическая картина</a:t>
            </a:r>
            <a:endParaRPr lang="ru-RU" sz="2400" dirty="0"/>
          </a:p>
        </p:txBody>
      </p:sp>
      <p:sp>
        <p:nvSpPr>
          <p:cNvPr id="3" name="Объект 2"/>
          <p:cNvSpPr>
            <a:spLocks noGrp="1"/>
          </p:cNvSpPr>
          <p:nvPr>
            <p:ph idx="1"/>
          </p:nvPr>
        </p:nvSpPr>
        <p:spPr/>
        <p:txBody>
          <a:bodyPr/>
          <a:lstStyle/>
          <a:p>
            <a:r>
              <a:rPr lang="ru-RU" dirty="0"/>
              <a:t>На рентгенограмме определяется </a:t>
            </a:r>
            <a:r>
              <a:rPr lang="ru-RU" dirty="0" smtClean="0"/>
              <a:t>деструкция костной </a:t>
            </a:r>
            <a:r>
              <a:rPr lang="ru-RU" dirty="0"/>
              <a:t>ткани альвеолярного отростка </a:t>
            </a:r>
            <a:r>
              <a:rPr lang="ru-RU" dirty="0" smtClean="0"/>
              <a:t>с образованием кист ,воронкообразных углублений</a:t>
            </a:r>
            <a:r>
              <a:rPr lang="ru-RU" dirty="0"/>
              <a:t>, приводящих к </a:t>
            </a:r>
            <a:r>
              <a:rPr lang="ru-RU" dirty="0" smtClean="0"/>
              <a:t>выпадению временных  </a:t>
            </a:r>
            <a:r>
              <a:rPr lang="ru-RU" dirty="0"/>
              <a:t>зубов, а после и </a:t>
            </a:r>
            <a:r>
              <a:rPr lang="ru-RU" dirty="0" smtClean="0"/>
              <a:t>постоянных. Деструкция </a:t>
            </a:r>
            <a:r>
              <a:rPr lang="ru-RU" dirty="0"/>
              <a:t>и лизис костной </a:t>
            </a:r>
            <a:r>
              <a:rPr lang="ru-RU" dirty="0" smtClean="0"/>
              <a:t>ткани альвеолярного </a:t>
            </a:r>
            <a:r>
              <a:rPr lang="ru-RU" dirty="0"/>
              <a:t>отростка продолжается </a:t>
            </a:r>
            <a:r>
              <a:rPr lang="ru-RU" dirty="0" smtClean="0"/>
              <a:t>и после </a:t>
            </a:r>
            <a:r>
              <a:rPr lang="ru-RU" dirty="0"/>
              <a:t>выпадения </a:t>
            </a:r>
            <a:r>
              <a:rPr lang="ru-RU" dirty="0" smtClean="0"/>
              <a:t>зубов.</a:t>
            </a:r>
            <a:endParaRPr lang="ru-RU" dirty="0"/>
          </a:p>
        </p:txBody>
      </p:sp>
    </p:spTree>
    <p:extLst>
      <p:ext uri="{BB962C8B-B14F-4D97-AF65-F5344CB8AC3E}">
        <p14:creationId xmlns:p14="http://schemas.microsoft.com/office/powerpoint/2010/main" val="1608460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a:t>
            </a:r>
            <a:endParaRPr lang="ru-RU" dirty="0"/>
          </a:p>
        </p:txBody>
      </p:sp>
      <p:sp>
        <p:nvSpPr>
          <p:cNvPr id="3" name="Объект 2"/>
          <p:cNvSpPr>
            <a:spLocks noGrp="1"/>
          </p:cNvSpPr>
          <p:nvPr>
            <p:ph idx="1"/>
          </p:nvPr>
        </p:nvSpPr>
        <p:spPr/>
        <p:txBody>
          <a:bodyPr/>
          <a:lstStyle/>
          <a:p>
            <a:r>
              <a:rPr lang="ru-RU" dirty="0"/>
              <a:t>Заболевания пародонта занимают одно из ведущих мест среди проблем </a:t>
            </a:r>
            <a:r>
              <a:rPr lang="ru-RU" dirty="0" smtClean="0"/>
              <a:t>современной стоматологии</a:t>
            </a:r>
            <a:r>
              <a:rPr lang="ru-RU" dirty="0"/>
              <a:t>. Изучение этой темы </a:t>
            </a:r>
            <a:r>
              <a:rPr lang="ru-RU" dirty="0" smtClean="0"/>
              <a:t>позволяет научиться </a:t>
            </a:r>
            <a:r>
              <a:rPr lang="ru-RU" dirty="0"/>
              <a:t>выявлять </a:t>
            </a:r>
            <a:r>
              <a:rPr lang="ru-RU" dirty="0" smtClean="0"/>
              <a:t>факторы риска </a:t>
            </a:r>
            <a:r>
              <a:rPr lang="ru-RU" dirty="0"/>
              <a:t>и причину патологии пародонта, оценивать клинические </a:t>
            </a:r>
            <a:r>
              <a:rPr lang="ru-RU" dirty="0" smtClean="0"/>
              <a:t>проявления заболеваний </a:t>
            </a:r>
            <a:r>
              <a:rPr lang="ru-RU" dirty="0"/>
              <a:t>пародонта, проводить дифференциальную диагностику </a:t>
            </a:r>
            <a:r>
              <a:rPr lang="ru-RU" dirty="0" smtClean="0"/>
              <a:t>сходных состояний</a:t>
            </a:r>
            <a:r>
              <a:rPr lang="ru-RU" dirty="0"/>
              <a:t>.</a:t>
            </a:r>
          </a:p>
        </p:txBody>
      </p:sp>
    </p:spTree>
    <p:extLst>
      <p:ext uri="{BB962C8B-B14F-4D97-AF65-F5344CB8AC3E}">
        <p14:creationId xmlns:p14="http://schemas.microsoft.com/office/powerpoint/2010/main" val="837019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литературы</a:t>
            </a:r>
            <a:endParaRPr lang="ru-RU" dirty="0"/>
          </a:p>
        </p:txBody>
      </p:sp>
      <p:sp>
        <p:nvSpPr>
          <p:cNvPr id="3" name="Прямоугольник 2"/>
          <p:cNvSpPr/>
          <p:nvPr/>
        </p:nvSpPr>
        <p:spPr>
          <a:xfrm>
            <a:off x="3048000" y="2690336"/>
            <a:ext cx="6096000" cy="369332"/>
          </a:xfrm>
          <a:prstGeom prst="rect">
            <a:avLst/>
          </a:prstGeom>
        </p:spPr>
        <p:txBody>
          <a:bodyPr>
            <a:spAutoFit/>
          </a:bodyPr>
          <a:lstStyle/>
          <a:p>
            <a:endParaRPr lang="ru-RU" dirty="0"/>
          </a:p>
        </p:txBody>
      </p:sp>
      <p:sp>
        <p:nvSpPr>
          <p:cNvPr id="4" name="TextBox 3"/>
          <p:cNvSpPr txBox="1"/>
          <p:nvPr/>
        </p:nvSpPr>
        <p:spPr>
          <a:xfrm>
            <a:off x="3682185" y="332267"/>
            <a:ext cx="8256896" cy="6740307"/>
          </a:xfrm>
          <a:prstGeom prst="rect">
            <a:avLst/>
          </a:prstGeom>
          <a:noFill/>
        </p:spPr>
        <p:txBody>
          <a:bodyPr wrap="square" rtlCol="0">
            <a:spAutoFit/>
          </a:bodyPr>
          <a:lstStyle/>
          <a:p>
            <a:pPr marL="342900" indent="-342900">
              <a:buFont typeface="+mj-lt"/>
              <a:buAutoNum type="arabicPeriod"/>
            </a:pPr>
            <a:r>
              <a:rPr lang="ru-RU" dirty="0" smtClean="0"/>
              <a:t>Терапевтическая стоматология [Электронный ресурс]: национальное руководство / под ред. Л.А. Дмитриевой, Ю.М. </a:t>
            </a:r>
            <a:r>
              <a:rPr lang="ru-RU" dirty="0" err="1" smtClean="0"/>
              <a:t>Максимовского</a:t>
            </a:r>
            <a:r>
              <a:rPr lang="ru-RU" dirty="0" smtClean="0"/>
              <a:t>. - 2-е изд., </a:t>
            </a:r>
            <a:r>
              <a:rPr lang="ru-RU" dirty="0" err="1" smtClean="0"/>
              <a:t>перераб</a:t>
            </a:r>
            <a:r>
              <a:rPr lang="ru-RU" dirty="0" smtClean="0"/>
              <a:t>. и доп. - М.: ГЭОТАР-Медиа, 2015. </a:t>
            </a:r>
            <a:endParaRPr lang="ru-RU" dirty="0"/>
          </a:p>
          <a:p>
            <a:pPr marL="342900" indent="-342900">
              <a:buFont typeface="+mj-lt"/>
              <a:buAutoNum type="arabicPeriod"/>
            </a:pPr>
            <a:r>
              <a:rPr lang="ru-RU" dirty="0" err="1" smtClean="0"/>
              <a:t>Аржанцев</a:t>
            </a:r>
            <a:r>
              <a:rPr lang="ru-RU" dirty="0" smtClean="0"/>
              <a:t> А.П., Рентгенологические исследования в стоматологии и </a:t>
            </a:r>
            <a:r>
              <a:rPr lang="ru-RU" dirty="0" err="1" smtClean="0"/>
              <a:t>челюстнолицевой</a:t>
            </a:r>
            <a:r>
              <a:rPr lang="ru-RU" dirty="0" smtClean="0"/>
              <a:t> хирургии [Электронный ресурс] / А.П. </a:t>
            </a:r>
            <a:r>
              <a:rPr lang="ru-RU" dirty="0" err="1" smtClean="0"/>
              <a:t>Аржанцев</a:t>
            </a:r>
            <a:r>
              <a:rPr lang="ru-RU" dirty="0" smtClean="0"/>
              <a:t> - М.: </a:t>
            </a:r>
            <a:r>
              <a:rPr lang="ru-RU" dirty="0" err="1" smtClean="0"/>
              <a:t>ГЭОТАРМедиа</a:t>
            </a:r>
            <a:r>
              <a:rPr lang="ru-RU" dirty="0" smtClean="0"/>
              <a:t>, 2016. - 320 с. - ISBN 978-5-9704-3773-5</a:t>
            </a:r>
          </a:p>
          <a:p>
            <a:pPr marL="342900" indent="-342900">
              <a:buFont typeface="+mj-lt"/>
              <a:buAutoNum type="arabicPeriod"/>
            </a:pPr>
            <a:r>
              <a:rPr lang="ru-RU" dirty="0" smtClean="0"/>
              <a:t>Аверьянов, С. В. Современные аспекты лечебно-профилактической терапии воспалительного заболевания пародонта / С. В. Аверьянов, Э. Ф. </a:t>
            </a:r>
            <a:r>
              <a:rPr lang="ru-RU" dirty="0" err="1" smtClean="0"/>
              <a:t>Галиуллина</a:t>
            </a:r>
            <a:r>
              <a:rPr lang="ru-RU" dirty="0" smtClean="0"/>
              <a:t>, Д. Ф. Шакиров // Успехи современной науки и образования. – 2017. - Т. 4, № 3. – С. 71-76.</a:t>
            </a:r>
          </a:p>
          <a:p>
            <a:pPr marL="342900" indent="-342900">
              <a:buFont typeface="+mj-lt"/>
              <a:buAutoNum type="arabicPeriod"/>
            </a:pPr>
            <a:r>
              <a:rPr lang="ru-RU" dirty="0" err="1" smtClean="0"/>
              <a:t>Гажва</a:t>
            </a:r>
            <a:r>
              <a:rPr lang="ru-RU" dirty="0" smtClean="0"/>
              <a:t>, С. И. Распространенность и интенсивность воспалительных заболеваний пародонта / С. И. </a:t>
            </a:r>
            <a:r>
              <a:rPr lang="ru-RU" dirty="0" err="1" smtClean="0"/>
              <a:t>Гажва</a:t>
            </a:r>
            <a:r>
              <a:rPr lang="ru-RU" dirty="0" smtClean="0"/>
              <a:t>, Р. С. </a:t>
            </a:r>
            <a:r>
              <a:rPr lang="ru-RU" dirty="0" err="1" smtClean="0"/>
              <a:t>Гулуев</a:t>
            </a:r>
            <a:r>
              <a:rPr lang="ru-RU" dirty="0" smtClean="0"/>
              <a:t> // Обзор стоматологии. – 2012. – № 1. – С.13-14.</a:t>
            </a:r>
          </a:p>
          <a:p>
            <a:pPr marL="342900" indent="-342900">
              <a:buFont typeface="+mj-lt"/>
              <a:buAutoNum type="arabicPeriod"/>
            </a:pPr>
            <a:r>
              <a:rPr lang="ru-RU" dirty="0" smtClean="0"/>
              <a:t>Трутень В.П., </a:t>
            </a:r>
            <a:r>
              <a:rPr lang="ru-RU" dirty="0" err="1" smtClean="0"/>
              <a:t>Рентгеноанатомия</a:t>
            </a:r>
            <a:r>
              <a:rPr lang="ru-RU" dirty="0" smtClean="0"/>
              <a:t> и рентгенодиагностика в стоматологии [Электронный ресурс] / В.П. Трутень - М.: ГЭОТАР-Медиа, 2017. - 216 с. - ISBN 978-5-9704- 4102-2</a:t>
            </a:r>
          </a:p>
          <a:p>
            <a:pPr marL="342900" indent="-342900">
              <a:buFont typeface="+mj-lt"/>
              <a:buAutoNum type="arabicPeriod"/>
            </a:pPr>
            <a:r>
              <a:rPr lang="ru-RU" dirty="0" smtClean="0"/>
              <a:t>Современные аспекты вторичной профилактики </a:t>
            </a:r>
            <a:r>
              <a:rPr lang="ru-RU" dirty="0" err="1" smtClean="0"/>
              <a:t>зоболеваний</a:t>
            </a:r>
            <a:r>
              <a:rPr lang="ru-RU" dirty="0" smtClean="0"/>
              <a:t> пародонта / О. И. Олейник, К. П. </a:t>
            </a:r>
            <a:r>
              <a:rPr lang="ru-RU" dirty="0" err="1" smtClean="0"/>
              <a:t>Кубышкина</a:t>
            </a:r>
            <a:r>
              <a:rPr lang="ru-RU" dirty="0" smtClean="0"/>
              <a:t>, Н. В. </a:t>
            </a:r>
            <a:r>
              <a:rPr lang="ru-RU" dirty="0" err="1" smtClean="0"/>
              <a:t>Чиркова</a:t>
            </a:r>
            <a:r>
              <a:rPr lang="ru-RU" dirty="0" smtClean="0"/>
              <a:t>, Н. А. Полушкина // Научно-медицинский вестник Центрального Черноземья. – 2017. – № 69. –</a:t>
            </a:r>
          </a:p>
          <a:p>
            <a:pPr marL="342900" indent="-342900">
              <a:buFont typeface="+mj-lt"/>
              <a:buAutoNum type="arabicPeriod"/>
            </a:pPr>
            <a:r>
              <a:rPr lang="ru-RU" dirty="0" smtClean="0"/>
              <a:t>Усова, Н. Ф. Воспалительные заболевания пародонта : патогенез, принципы комплексного лечения / Н. Ф. Усова // Сибирский медицинский журнал. – 2013. – № 1</a:t>
            </a:r>
          </a:p>
          <a:p>
            <a:pPr marL="342900" indent="-342900">
              <a:buFont typeface="+mj-lt"/>
              <a:buAutoNum type="arabicPeriod"/>
            </a:pPr>
            <a:endParaRPr lang="ru-RU" dirty="0" smtClean="0"/>
          </a:p>
          <a:p>
            <a:pPr marL="342900" indent="-342900">
              <a:buFont typeface="+mj-lt"/>
              <a:buAutoNum type="arabicPeriod"/>
            </a:pPr>
            <a:endParaRPr lang="ru-RU" dirty="0"/>
          </a:p>
        </p:txBody>
      </p:sp>
    </p:spTree>
    <p:extLst>
      <p:ext uri="{BB962C8B-B14F-4D97-AF65-F5344CB8AC3E}">
        <p14:creationId xmlns:p14="http://schemas.microsoft.com/office/powerpoint/2010/main" val="3741956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5845" y="2620371"/>
            <a:ext cx="8993875" cy="707886"/>
          </a:xfrm>
          <a:prstGeom prst="rect">
            <a:avLst/>
          </a:prstGeom>
          <a:noFill/>
        </p:spPr>
        <p:txBody>
          <a:bodyPr wrap="square" rtlCol="0">
            <a:spAutoFit/>
          </a:bodyPr>
          <a:lstStyle/>
          <a:p>
            <a:pPr algn="ctr"/>
            <a:r>
              <a:rPr lang="ru-RU" sz="4000" dirty="0" smtClean="0"/>
              <a:t>Благодарю за внимание!</a:t>
            </a:r>
            <a:endParaRPr lang="ru-RU" sz="4000" dirty="0"/>
          </a:p>
        </p:txBody>
      </p:sp>
    </p:spTree>
    <p:extLst>
      <p:ext uri="{BB962C8B-B14F-4D97-AF65-F5344CB8AC3E}">
        <p14:creationId xmlns:p14="http://schemas.microsoft.com/office/powerpoint/2010/main" val="31140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Десмонтоз</a:t>
            </a:r>
            <a:endParaRPr lang="ru-RU" dirty="0"/>
          </a:p>
        </p:txBody>
      </p:sp>
      <p:sp>
        <p:nvSpPr>
          <p:cNvPr id="3" name="Объект 2"/>
          <p:cNvSpPr>
            <a:spLocks noGrp="1"/>
          </p:cNvSpPr>
          <p:nvPr>
            <p:ph idx="1"/>
          </p:nvPr>
        </p:nvSpPr>
        <p:spPr/>
        <p:txBody>
          <a:bodyPr/>
          <a:lstStyle/>
          <a:p>
            <a:r>
              <a:rPr lang="ru-RU" i="1" dirty="0"/>
              <a:t>Десмодонтоз (юношеский </a:t>
            </a:r>
            <a:r>
              <a:rPr lang="ru-RU" i="1" dirty="0" err="1"/>
              <a:t>пародонтолиз</a:t>
            </a:r>
            <a:r>
              <a:rPr lang="ru-RU" i="1" dirty="0"/>
              <a:t>). </a:t>
            </a:r>
            <a:r>
              <a:rPr lang="ru-RU" dirty="0" err="1"/>
              <a:t>Пародонтолиз</a:t>
            </a:r>
            <a:r>
              <a:rPr lang="ru-RU" dirty="0"/>
              <a:t> - патологическое состояние пародонта, характеризующееся прогрессирующим лизисом тканей пародонта, при котором ведущее значение имеют некоторые заболевания организма, син­дромы с невыясненной этиологией.</a:t>
            </a:r>
            <a:endParaRPr lang="ru-RU" dirty="0"/>
          </a:p>
        </p:txBody>
      </p:sp>
    </p:spTree>
    <p:extLst>
      <p:ext uri="{BB962C8B-B14F-4D97-AF65-F5344CB8AC3E}">
        <p14:creationId xmlns:p14="http://schemas.microsoft.com/office/powerpoint/2010/main" val="2085562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Общая характеристика </a:t>
            </a:r>
            <a:r>
              <a:rPr lang="ru-RU" sz="3200" dirty="0" err="1" smtClean="0"/>
              <a:t>пародонтолиза</a:t>
            </a:r>
            <a:endParaRPr lang="ru-RU" sz="3200" dirty="0"/>
          </a:p>
        </p:txBody>
      </p:sp>
      <p:sp>
        <p:nvSpPr>
          <p:cNvPr id="3" name="Объект 2"/>
          <p:cNvSpPr>
            <a:spLocks noGrp="1"/>
          </p:cNvSpPr>
          <p:nvPr>
            <p:ph idx="1"/>
          </p:nvPr>
        </p:nvSpPr>
        <p:spPr/>
        <p:txBody>
          <a:bodyPr/>
          <a:lstStyle/>
          <a:p>
            <a:r>
              <a:rPr lang="ru-RU" dirty="0" smtClean="0"/>
              <a:t>Неуклонное </a:t>
            </a:r>
            <a:r>
              <a:rPr lang="ru-RU" dirty="0"/>
              <a:t>прогрессирование процессов разрушения всех тканей </a:t>
            </a:r>
            <a:r>
              <a:rPr lang="ru-RU" dirty="0" smtClean="0"/>
              <a:t>пародонта</a:t>
            </a:r>
          </a:p>
          <a:p>
            <a:r>
              <a:rPr lang="ru-RU" dirty="0" smtClean="0"/>
              <a:t>быст­рое </a:t>
            </a:r>
            <a:r>
              <a:rPr lang="ru-RU" dirty="0"/>
              <a:t>образование </a:t>
            </a:r>
            <a:r>
              <a:rPr lang="ru-RU" dirty="0" err="1"/>
              <a:t>пародонтальных</a:t>
            </a:r>
            <a:r>
              <a:rPr lang="ru-RU" dirty="0"/>
              <a:t> карманов, определяющее выде­ление гноя, </a:t>
            </a:r>
            <a:r>
              <a:rPr lang="ru-RU" dirty="0" smtClean="0"/>
              <a:t>подвижность </a:t>
            </a:r>
            <a:r>
              <a:rPr lang="ru-RU" dirty="0"/>
              <a:t>зубов, </a:t>
            </a:r>
            <a:r>
              <a:rPr lang="ru-RU" dirty="0" smtClean="0"/>
              <a:t>смещение </a:t>
            </a:r>
            <a:r>
              <a:rPr lang="ru-RU" dirty="0"/>
              <a:t>и </a:t>
            </a:r>
            <a:r>
              <a:rPr lang="ru-RU" dirty="0" smtClean="0"/>
              <a:t>дистрофию</a:t>
            </a:r>
          </a:p>
          <a:p>
            <a:r>
              <a:rPr lang="ru-RU" dirty="0" smtClean="0"/>
              <a:t> </a:t>
            </a:r>
            <a:r>
              <a:rPr lang="ru-RU" dirty="0"/>
              <a:t>в срав­нительно короткий период времени появляются костные карма­ны, преобладает деструкция вертикального типа, затем образу­ются лакуны, процессы </a:t>
            </a:r>
            <a:r>
              <a:rPr lang="ru-RU" dirty="0" err="1"/>
              <a:t>остеолиза</a:t>
            </a:r>
            <a:r>
              <a:rPr lang="ru-RU" dirty="0"/>
              <a:t> ведут к полной резорбции ко­стной ткани пародонта и выпадению зубов в течение 2—3 лет.</a:t>
            </a:r>
          </a:p>
        </p:txBody>
      </p:sp>
    </p:spTree>
    <p:extLst>
      <p:ext uri="{BB962C8B-B14F-4D97-AF65-F5344CB8AC3E}">
        <p14:creationId xmlns:p14="http://schemas.microsoft.com/office/powerpoint/2010/main" val="181949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 </a:t>
            </a:r>
            <a:r>
              <a:rPr lang="ru-RU" dirty="0" err="1" smtClean="0"/>
              <a:t>десмонтоза</a:t>
            </a:r>
            <a:endParaRPr lang="ru-RU" dirty="0"/>
          </a:p>
        </p:txBody>
      </p:sp>
      <p:sp>
        <p:nvSpPr>
          <p:cNvPr id="3" name="Объект 2"/>
          <p:cNvSpPr>
            <a:spLocks noGrp="1"/>
          </p:cNvSpPr>
          <p:nvPr>
            <p:ph idx="1"/>
          </p:nvPr>
        </p:nvSpPr>
        <p:spPr/>
        <p:txBody>
          <a:bodyPr/>
          <a:lstStyle/>
          <a:p>
            <a:r>
              <a:rPr lang="ru-RU" dirty="0"/>
              <a:t>Этиология заболевания неизвестна, предполагается значе­ние наследственного фактора или энзимопатий. Заболевают ча­ще подростки в период полового созревания и молодые женщи­ны. Этот процесс наблюдается у детей при тяжелых некомпен­сированных заболеваниях и генетически обусловленных синд­ромах: некомпенсированном сахарном диабете, заболеваниях крови, синдроме </a:t>
            </a:r>
            <a:r>
              <a:rPr lang="ru-RU" dirty="0" err="1"/>
              <a:t>Папийона-Лефевра</a:t>
            </a:r>
            <a:r>
              <a:rPr lang="ru-RU" dirty="0"/>
              <a:t>, </a:t>
            </a:r>
            <a:r>
              <a:rPr lang="ru-RU" dirty="0" err="1"/>
              <a:t>гистиоцитозе</a:t>
            </a:r>
            <a:r>
              <a:rPr lang="ru-RU" dirty="0"/>
              <a:t> X и др.</a:t>
            </a:r>
          </a:p>
        </p:txBody>
      </p:sp>
    </p:spTree>
    <p:extLst>
      <p:ext uri="{BB962C8B-B14F-4D97-AF65-F5344CB8AC3E}">
        <p14:creationId xmlns:p14="http://schemas.microsoft.com/office/powerpoint/2010/main" val="691896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Клиническая картина</a:t>
            </a:r>
          </a:p>
        </p:txBody>
      </p:sp>
      <p:sp>
        <p:nvSpPr>
          <p:cNvPr id="3" name="Объект 2"/>
          <p:cNvSpPr>
            <a:spLocks noGrp="1"/>
          </p:cNvSpPr>
          <p:nvPr>
            <p:ph idx="1"/>
          </p:nvPr>
        </p:nvSpPr>
        <p:spPr/>
        <p:txBody>
          <a:bodyPr/>
          <a:lstStyle/>
          <a:p>
            <a:r>
              <a:rPr lang="ru-RU" dirty="0" smtClean="0"/>
              <a:t>Выделяют </a:t>
            </a:r>
            <a:r>
              <a:rPr lang="ru-RU" dirty="0"/>
              <a:t>две стадии заболевания</a:t>
            </a:r>
            <a:r>
              <a:rPr lang="ru-RU" dirty="0" smtClean="0"/>
              <a:t>:</a:t>
            </a:r>
            <a:endParaRPr lang="ru-RU" dirty="0"/>
          </a:p>
          <a:p>
            <a:pPr marL="457200" indent="-457200">
              <a:buFont typeface="+mj-lt"/>
              <a:buAutoNum type="arabicPeriod"/>
            </a:pPr>
            <a:r>
              <a:rPr lang="ru-RU" dirty="0" smtClean="0"/>
              <a:t> Первая </a:t>
            </a:r>
            <a:r>
              <a:rPr lang="ru-RU" dirty="0"/>
              <a:t>стадия десмодонтоза характеризуется отсутстви­ем симптомов воспаления. Ранними симптомами являются де­формация зубных рядов; в частности, веерообразное расхожде­ние зубов. В результате этого появляются </a:t>
            </a:r>
            <a:r>
              <a:rPr lang="ru-RU" dirty="0" err="1"/>
              <a:t>диастемы</a:t>
            </a:r>
            <a:r>
              <a:rPr lang="ru-RU" dirty="0"/>
              <a:t>, </a:t>
            </a:r>
            <a:r>
              <a:rPr lang="ru-RU" dirty="0" err="1"/>
              <a:t>тремы</a:t>
            </a:r>
            <a:r>
              <a:rPr lang="ru-RU" dirty="0"/>
              <a:t>. Характерна симметричность поражения (центральные резцы и моляры с обеих сторон челюсти). </a:t>
            </a:r>
            <a:r>
              <a:rPr lang="ru-RU" dirty="0" err="1"/>
              <a:t>Десневой</a:t>
            </a:r>
            <a:r>
              <a:rPr lang="ru-RU" dirty="0"/>
              <a:t> край на всем про­тяжении не изменен, однако, имеет место кровоточивость. Зуб­ные отложения скудны или отсутствуют. Что касается индек­сов, то ИГ в пределах нормы, РМА составляет 0 %. В области подвижных зубов отмечаются узкие и глубокие </a:t>
            </a:r>
            <a:r>
              <a:rPr lang="ru-RU" dirty="0" err="1"/>
              <a:t>пародонтальные</a:t>
            </a:r>
            <a:r>
              <a:rPr lang="ru-RU" dirty="0"/>
              <a:t> карманы без отделяемого. На рентгенограммах наблюдает­ся резорбция костной ткани вертикального типа с глубокими костными карманами;</a:t>
            </a:r>
          </a:p>
        </p:txBody>
      </p:sp>
    </p:spTree>
    <p:extLst>
      <p:ext uri="{BB962C8B-B14F-4D97-AF65-F5344CB8AC3E}">
        <p14:creationId xmlns:p14="http://schemas.microsoft.com/office/powerpoint/2010/main" val="1984809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Клиническая картина</a:t>
            </a:r>
            <a:endParaRPr lang="ru-RU" dirty="0"/>
          </a:p>
        </p:txBody>
      </p:sp>
      <p:sp>
        <p:nvSpPr>
          <p:cNvPr id="3" name="Объект 2"/>
          <p:cNvSpPr>
            <a:spLocks noGrp="1"/>
          </p:cNvSpPr>
          <p:nvPr>
            <p:ph idx="1"/>
          </p:nvPr>
        </p:nvSpPr>
        <p:spPr/>
        <p:txBody>
          <a:bodyPr/>
          <a:lstStyle/>
          <a:p>
            <a:pPr marL="457200" indent="-457200">
              <a:buFont typeface="+mj-lt"/>
              <a:buAutoNum type="arabicPeriod" startAt="2"/>
            </a:pPr>
            <a:r>
              <a:rPr lang="ru-RU" dirty="0"/>
              <a:t>В</a:t>
            </a:r>
            <a:r>
              <a:rPr lang="ru-RU" dirty="0" smtClean="0"/>
              <a:t>торая </a:t>
            </a:r>
            <a:r>
              <a:rPr lang="ru-RU" dirty="0"/>
              <a:t>стадия десмодонтоза - прогрессирует патологи­ческая подвижность зубов, присоединяется воспаление, появ­ляется боль в деснах, отечность, кровоточивость. При осмотре определяются различной глубины </a:t>
            </a:r>
            <a:r>
              <a:rPr lang="ru-RU" dirty="0" err="1"/>
              <a:t>пародонтальные</a:t>
            </a:r>
            <a:r>
              <a:rPr lang="ru-RU" dirty="0"/>
              <a:t> карманы с гнойным отделяемым, отмечается обострение процесса, </a:t>
            </a:r>
            <a:r>
              <a:rPr lang="ru-RU" dirty="0" err="1"/>
              <a:t>абсцедирование</a:t>
            </a:r>
            <a:r>
              <a:rPr lang="ru-RU" dirty="0"/>
              <a:t>. Патологическая подвижность варьирует от высокой степени до полной устойчивости и - наоборот. Возникает вто­ричная травматическая окклюзия, </a:t>
            </a:r>
            <a:r>
              <a:rPr lang="ru-RU" dirty="0" err="1"/>
              <a:t>электровозбудимость</a:t>
            </a:r>
            <a:r>
              <a:rPr lang="ru-RU" dirty="0"/>
              <a:t> пульпы подвижных зубов снижена, на рентгенограммах определяется диффузное разрушение костной ткани в области первых моля­ров и резцов, резорбция кости в виде чаши.</a:t>
            </a:r>
            <a:endParaRPr lang="ru-RU" dirty="0"/>
          </a:p>
        </p:txBody>
      </p:sp>
    </p:spTree>
    <p:extLst>
      <p:ext uri="{BB962C8B-B14F-4D97-AF65-F5344CB8AC3E}">
        <p14:creationId xmlns:p14="http://schemas.microsoft.com/office/powerpoint/2010/main" val="1996031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a:t>Клинические признаки </a:t>
            </a:r>
            <a:r>
              <a:rPr lang="ru-RU" dirty="0" err="1"/>
              <a:t>пародонтолиза</a:t>
            </a:r>
            <a:r>
              <a:rPr lang="ru-RU" dirty="0"/>
              <a:t> у детей выявляются в возрасте 1,5-2 лет. Через год-два ребенок теряет сначала рез­цы, потом - другие молочные зубы. </a:t>
            </a:r>
            <a:endParaRPr lang="ru-RU" dirty="0" smtClean="0"/>
          </a:p>
          <a:p>
            <a:pPr marL="0" indent="0">
              <a:buNone/>
            </a:pPr>
            <a:r>
              <a:rPr lang="ru-RU" dirty="0" smtClean="0"/>
              <a:t>То </a:t>
            </a:r>
            <a:r>
              <a:rPr lang="ru-RU" dirty="0"/>
              <a:t>же самое происходит с постоянными зубами: происходит лизис костной ткани, приво­дящий к образованию глубоких </a:t>
            </a:r>
            <a:r>
              <a:rPr lang="ru-RU" dirty="0" err="1"/>
              <a:t>пародонтальных</a:t>
            </a:r>
            <a:r>
              <a:rPr lang="ru-RU" dirty="0"/>
              <a:t> карманов, за­тем смещению, подвижности и выпадению сначала резцов, по­том первых моляров, далее - других зубов.</a:t>
            </a:r>
          </a:p>
        </p:txBody>
      </p:sp>
    </p:spTree>
    <p:extLst>
      <p:ext uri="{BB962C8B-B14F-4D97-AF65-F5344CB8AC3E}">
        <p14:creationId xmlns:p14="http://schemas.microsoft.com/office/powerpoint/2010/main" val="776107775"/>
      </p:ext>
    </p:extLst>
  </p:cSld>
  <p:clrMapOvr>
    <a:masterClrMapping/>
  </p:clrMapOvr>
</p:sld>
</file>

<file path=ppt/theme/theme1.xml><?xml version="1.0" encoding="utf-8"?>
<a:theme xmlns:a="http://schemas.openxmlformats.org/drawingml/2006/main" name="Рама">
  <a:themeElements>
    <a:clrScheme name="Рама">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Рам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Рамка</Template>
  <TotalTime>128</TotalTime>
  <Words>2145</Words>
  <Application>Microsoft Office PowerPoint</Application>
  <PresentationFormat>Широкоэкранный</PresentationFormat>
  <Paragraphs>99</Paragraphs>
  <Slides>35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35</vt:i4>
      </vt:variant>
    </vt:vector>
  </HeadingPairs>
  <TitlesOfParts>
    <vt:vector size="41" baseType="lpstr">
      <vt:lpstr>Calibri</vt:lpstr>
      <vt:lpstr>Corbel</vt:lpstr>
      <vt:lpstr>Times New Roman</vt:lpstr>
      <vt:lpstr>Wingdings</vt:lpstr>
      <vt:lpstr>Wingdings 2</vt:lpstr>
      <vt:lpstr>Рама</vt:lpstr>
      <vt:lpstr>Идиопатические заболевания пародонта</vt:lpstr>
      <vt:lpstr>Актуальность темы</vt:lpstr>
      <vt:lpstr>Презентация PowerPoint</vt:lpstr>
      <vt:lpstr>Десмонтоз</vt:lpstr>
      <vt:lpstr>Общая характеристика пародонтолиза</vt:lpstr>
      <vt:lpstr>Этиология десмонтоза</vt:lpstr>
      <vt:lpstr>Клиническая картина</vt:lpstr>
      <vt:lpstr>Клиническая картина</vt:lpstr>
      <vt:lpstr>Презентация PowerPoint</vt:lpstr>
      <vt:lpstr>Гистологическая картина</vt:lpstr>
      <vt:lpstr>Рентгенологическая картина</vt:lpstr>
      <vt:lpstr>Диф.диагностика</vt:lpstr>
      <vt:lpstr>Диф.диагностика (сахарный диабет)</vt:lpstr>
      <vt:lpstr>Диф.диагностика (сахарный диабет)</vt:lpstr>
      <vt:lpstr>Лечение пародонтилиза</vt:lpstr>
      <vt:lpstr>Гистоцитоз Х</vt:lpstr>
      <vt:lpstr>Гистоцитоз Х</vt:lpstr>
      <vt:lpstr>Локализованный гистиоцитоз X (эозинофильная гранулема, болезнь Таратынова) </vt:lpstr>
      <vt:lpstr>Локализованный гистоцитоз Х</vt:lpstr>
      <vt:lpstr>Локализованный гистоцитоз Х</vt:lpstr>
      <vt:lpstr>Локализованный гистоцитоз Х</vt:lpstr>
      <vt:lpstr>Острый диссеминированный гистиоцитоз X (синдром Леттерера-Зиве) </vt:lpstr>
      <vt:lpstr>Презентация PowerPoint</vt:lpstr>
      <vt:lpstr>Диссеминированный хронический гистиоцитоз X (синдром Хенда-Шуллера-Крисчена</vt:lpstr>
      <vt:lpstr>Диссеминированный хронический гистиоцитоз X (синдром Хенда-Шуллера-Крисчена</vt:lpstr>
      <vt:lpstr>Лечение гистоцитозов Х</vt:lpstr>
      <vt:lpstr>Синдром Папийона-Лефевра </vt:lpstr>
      <vt:lpstr>Синдром Папийона-Лефевра </vt:lpstr>
      <vt:lpstr>Клиническая картина</vt:lpstr>
      <vt:lpstr>Клиническая картина</vt:lpstr>
      <vt:lpstr>Клиническая картина</vt:lpstr>
      <vt:lpstr>Рентгенологическая картина</vt:lpstr>
      <vt:lpstr>Вывод</vt:lpstr>
      <vt:lpstr>Список литературы</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Аля Шиговдинова</dc:creator>
  <cp:lastModifiedBy>Аля Шиговдинова</cp:lastModifiedBy>
  <cp:revision>12</cp:revision>
  <dcterms:created xsi:type="dcterms:W3CDTF">2022-01-26T11:49:07Z</dcterms:created>
  <dcterms:modified xsi:type="dcterms:W3CDTF">2022-01-27T05:47:02Z</dcterms:modified>
</cp:coreProperties>
</file>