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3" r:id="rId2"/>
    <p:sldId id="287" r:id="rId3"/>
    <p:sldId id="366" r:id="rId4"/>
    <p:sldId id="388" r:id="rId5"/>
    <p:sldId id="395" r:id="rId6"/>
    <p:sldId id="397" r:id="rId7"/>
    <p:sldId id="389" r:id="rId8"/>
    <p:sldId id="390" r:id="rId9"/>
    <p:sldId id="391" r:id="rId10"/>
    <p:sldId id="393" r:id="rId11"/>
    <p:sldId id="394" r:id="rId12"/>
    <p:sldId id="398" r:id="rId13"/>
    <p:sldId id="399" r:id="rId14"/>
    <p:sldId id="387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B6EB"/>
    <a:srgbClr val="9437FF"/>
    <a:srgbClr val="D9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244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52D4DD-298A-42E2-B746-13FB4FF5251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4A037E-D887-4841-A292-EF11442683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F0DF67-0191-4A8E-AF7E-0625D68DC676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6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2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3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CFA1F5-556B-4931-8CB4-4A606E16CC19}" type="slidenum">
              <a:rPr lang="en-US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E416C0-A70B-44D3-B3AA-9CCF6BA5A002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5005FE-2DBC-4744-9E8E-8515A7AA06FD}" type="slidenum">
              <a:rPr lang="en-US" altLang="ru-RU">
                <a:latin typeface="Calibri" panose="020F0502020204030204" pitchFamily="34" charset="0"/>
              </a:rPr>
              <a:pPr eaLnBrk="1" hangingPunct="1"/>
              <a:t>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0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9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6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7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005FE-2DBC-4744-9E8E-8515A7AA06FD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0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FC4A-ACC0-4C8F-91E9-821E78AA073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0D723-A008-4C73-A126-77BC57324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63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9596-91DA-4948-9B5C-C4AE43DBF0A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DD8F-E92E-4C14-8E67-9A1719506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8834-98FE-4BEA-9499-8A76522363E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0120-84F7-4C29-8465-C5939E9FB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61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8" y="6508750"/>
            <a:ext cx="1027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71438" y="6203950"/>
            <a:ext cx="2355850" cy="608013"/>
            <a:chOff x="-5972" y="6038503"/>
            <a:chExt cx="2355657" cy="608810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02" y="6149671"/>
              <a:ext cx="2132683" cy="3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0"/>
            <p:cNvSpPr/>
            <p:nvPr/>
          </p:nvSpPr>
          <p:spPr>
            <a:xfrm>
              <a:off x="-5972" y="6038503"/>
              <a:ext cx="188897" cy="189161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-5972" y="6248328"/>
              <a:ext cx="188897" cy="189161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7" name="Rectangle 12"/>
            <p:cNvSpPr/>
            <p:nvPr/>
          </p:nvSpPr>
          <p:spPr>
            <a:xfrm>
              <a:off x="-5972" y="6458152"/>
              <a:ext cx="188897" cy="189161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8A3F-E0E7-4F2D-9358-54359605F64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B9AC-FE02-41A8-8051-F6580A081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06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3ED0-3A6F-4BFF-A36D-64B8234776B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ED75-52FF-48D5-ACDE-A7543DA24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5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2408-100C-4C57-B6B9-DFCA6DFC6E0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F61-6C9F-41F6-AD85-8D31941AE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3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967-F705-4AFB-8144-16058607F0C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9AC8C-CBEC-43F0-8FD6-4EAAE6F3E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1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835C-D45B-4300-9CC2-C063EBAC1E4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23EBE-AF35-462B-AB18-9A8555B468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9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0FDD-4D52-44DA-98A1-C4297469510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6350C-ED09-44B9-B7F1-75E838AA3A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25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DD89-8295-4B35-8ED3-A7184E9C4F4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8C93-1430-4E0D-B5CD-F71581EEB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5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C1CA-740A-40A4-9369-0C54B73FE42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9ADE-7406-4F2B-B2B5-AD1036C76D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5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43E3D-2390-4CC9-875F-67435B4A791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07B80B0-4E37-45EF-990B-2758EB33EA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1120775" y="2457450"/>
            <a:ext cx="10458450" cy="2397125"/>
          </a:xfrm>
        </p:spPr>
        <p:txBody>
          <a:bodyPr/>
          <a:lstStyle/>
          <a:p>
            <a:pPr eaLnBrk="1" hangingPunct="1"/>
            <a:r>
              <a:rPr lang="ru-RU" altLang="ru-RU" dirty="0"/>
              <a:t>Методы визуализации </a:t>
            </a:r>
            <a:r>
              <a:rPr lang="ru-RU" altLang="ru-RU" dirty="0" err="1"/>
              <a:t>пателлофеморальной</a:t>
            </a:r>
            <a:r>
              <a:rPr lang="ru-RU" altLang="ru-RU" dirty="0"/>
              <a:t> нестабильности. Часть 1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063" cy="13620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3000">
                <a:solidFill>
                  <a:schemeClr val="tx1"/>
                </a:solidFill>
                <a:cs typeface="Calibri" panose="020F0502020204030204" pitchFamily="34" charset="0"/>
              </a:rPr>
              <a:t>Выполнил</a:t>
            </a:r>
            <a:r>
              <a:rPr lang="en-US" altLang="ru-RU" sz="300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3000">
                <a:solidFill>
                  <a:schemeClr val="tx1"/>
                </a:solidFill>
                <a:cs typeface="Calibri" panose="020F0502020204030204" pitchFamily="34" charset="0"/>
              </a:rPr>
              <a:t>ординатор 2 года Банюкевич А.Е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287463" y="149225"/>
            <a:ext cx="9517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ФГБОУ ВПО «Красноярский государственный медицинский</a:t>
            </a:r>
            <a:b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Войно-Ясенецкого»</a:t>
            </a:r>
          </a:p>
          <a:p>
            <a:pPr algn="ctr" eaLnBrk="1" hangingPunct="1"/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46232"/>
            <a:ext cx="6248400" cy="2111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Дисплазия</a:t>
            </a:r>
            <a:r>
              <a:rPr kumimoji="0" lang="ru-RU" altLang="ru-RU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блока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бедренной кости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95250" y="4125914"/>
            <a:ext cx="120967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2200" dirty="0">
                <a:solidFill>
                  <a:prstClr val="black"/>
                </a:solidFill>
                <a:sym typeface="Arial" panose="020B0604020202020204" pitchFamily="34" charset="0"/>
              </a:rPr>
              <a:t>(I) Наклон латерального мыщелка: угол (°), измеренный между линией, проходящей вдоль надколенника и латерального мыщелка (а), и плоскостью мыщелков бедренной кости (b). Предельное значение &lt; 11°. (II) Асимметрия и глубина вырезки бедренной кости. Асимметрия : длина медиальной суставной поверхности (d), деленная на длину латеральной суставной поверхности (c) в процентах = d/c – 100 %. Нормальное значение &gt; 40 %. Глубина: расстояние от вырезки бедренной кости (f) вычитается из среднего значения расстояний от латеральной (e) и медиальной (g) суставной поверхности до плоскости мыщелков бедренной кости = (e + g)/2–f. Нормальное значение &gt; 3 мм.</a:t>
            </a:r>
            <a:endParaRPr kumimoji="0" lang="en-US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762001"/>
            <a:ext cx="7239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342900" y="109538"/>
            <a:ext cx="11439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dirty="0">
                <a:solidFill>
                  <a:prstClr val="black"/>
                </a:solidFill>
              </a:rPr>
              <a:t>Пателлофеморальная нестабильность, двусторонний вывих надколенника 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71463" y="1186756"/>
            <a:ext cx="53482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Пациент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,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16 лет. (а) </a:t>
            </a:r>
            <a:r>
              <a:rPr lang="ru-RU" altLang="ru-RU" sz="2300" b="1" dirty="0">
                <a:solidFill>
                  <a:prstClr val="black"/>
                </a:solidFill>
                <a:sym typeface="Arial" panose="020B0604020202020204" pitchFamily="34" charset="0"/>
              </a:rPr>
              <a:t>МРТ: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 в аксиальной плоскости визуализируется  латеральный подвывих надколенника с постконтузионным отеком. Кроме того, разрыв 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медиальной </a:t>
            </a:r>
            <a:r>
              <a:rPr lang="ru-RU" altLang="ru-RU" sz="2300" dirty="0" err="1" smtClean="0">
                <a:solidFill>
                  <a:prstClr val="black"/>
                </a:solidFill>
                <a:sym typeface="Arial" panose="020B0604020202020204" pitchFamily="34" charset="0"/>
              </a:rPr>
              <a:t>пателлофеморальной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 связки.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Признаки блоковой дисплазии (тип В по </a:t>
            </a:r>
            <a:r>
              <a:rPr lang="en-US" altLang="ru-RU" sz="2300" dirty="0" err="1">
                <a:solidFill>
                  <a:prstClr val="black"/>
                </a:solidFill>
                <a:sym typeface="Arial" panose="020B0604020202020204" pitchFamily="34" charset="0"/>
              </a:rPr>
              <a:t>Dejour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) </a:t>
            </a:r>
            <a:r>
              <a:rPr lang="ru-RU" altLang="ru-RU" sz="2300" b="1" dirty="0">
                <a:solidFill>
                  <a:prstClr val="black"/>
                </a:solidFill>
                <a:sym typeface="Arial" panose="020B0604020202020204" pitchFamily="34" charset="0"/>
              </a:rPr>
              <a:t>на рентгенограмме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(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b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) и </a:t>
            </a:r>
            <a:r>
              <a:rPr lang="ru-RU" altLang="ru-RU" sz="2300" b="1" dirty="0">
                <a:solidFill>
                  <a:prstClr val="black"/>
                </a:solidFill>
                <a:sym typeface="Arial" panose="020B0604020202020204" pitchFamily="34" charset="0"/>
              </a:rPr>
              <a:t>МРТ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(d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,е) с уплощением латерального наклона блока (7°) и уменьшением глубины блока (2 мм)</a:t>
            </a:r>
            <a:endParaRPr kumimoji="0" lang="en-US" alt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912" y="1186756"/>
            <a:ext cx="6257925" cy="55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342900" y="109538"/>
            <a:ext cx="11439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dirty="0">
                <a:solidFill>
                  <a:prstClr val="black"/>
                </a:solidFill>
              </a:rPr>
              <a:t>МРТ и КТ коленного сустава с </a:t>
            </a:r>
            <a:r>
              <a:rPr lang="en-US" altLang="ru-RU" sz="3200" b="1" dirty="0">
                <a:solidFill>
                  <a:prstClr val="black"/>
                </a:solidFill>
              </a:rPr>
              <a:t>3D</a:t>
            </a:r>
            <a:r>
              <a:rPr lang="ru-RU" altLang="ru-RU" sz="3200" b="1" dirty="0">
                <a:solidFill>
                  <a:prstClr val="black"/>
                </a:solidFill>
              </a:rPr>
              <a:t> –</a:t>
            </a:r>
            <a:r>
              <a:rPr lang="en-US" altLang="ru-RU" sz="3200" b="1" dirty="0">
                <a:solidFill>
                  <a:prstClr val="black"/>
                </a:solidFill>
              </a:rPr>
              <a:t> </a:t>
            </a:r>
            <a:r>
              <a:rPr lang="ru-RU" altLang="ru-RU" sz="3200" b="1" dirty="0">
                <a:solidFill>
                  <a:prstClr val="black"/>
                </a:solidFill>
              </a:rPr>
              <a:t>реконструкцией: Синдром ногтя – надколенника, двусторонняя нестабильность надколенника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71463" y="1679198"/>
            <a:ext cx="53482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Пациент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,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19 лет.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(</a:t>
            </a:r>
            <a:r>
              <a:rPr lang="en-US" altLang="ru-RU" sz="2300" dirty="0" err="1">
                <a:solidFill>
                  <a:prstClr val="black"/>
                </a:solidFill>
                <a:sym typeface="Arial" panose="020B0604020202020204" pitchFamily="34" charset="0"/>
              </a:rPr>
              <a:t>a,b,c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)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В аксиальной плоскости визуализируется дисплазия блока бедренной кости ( тип С по </a:t>
            </a:r>
            <a:r>
              <a:rPr lang="ru-RU" altLang="ru-RU" sz="2300" dirty="0" err="1">
                <a:solidFill>
                  <a:prstClr val="black"/>
                </a:solidFill>
                <a:sym typeface="Arial" panose="020B0604020202020204" pitchFamily="34" charset="0"/>
              </a:rPr>
              <a:t>Dejour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 ), </a:t>
            </a:r>
            <a:r>
              <a:rPr lang="ru-RU" altLang="ru-RU" sz="2300" dirty="0" err="1">
                <a:solidFill>
                  <a:prstClr val="black"/>
                </a:solidFill>
                <a:sym typeface="Arial" panose="020B0604020202020204" pitchFamily="34" charset="0"/>
              </a:rPr>
              <a:t>трохлеарная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 выемка заметно уплощена. </a:t>
            </a:r>
            <a:endParaRPr lang="en-US" altLang="ru-RU" sz="2300" dirty="0">
              <a:solidFill>
                <a:prstClr val="black"/>
              </a:solidFill>
              <a:sym typeface="Arial" panose="020B0604020202020204" pitchFamily="34" charset="0"/>
            </a:endParaRPr>
          </a:p>
          <a:p>
            <a:pPr lvl="0" eaLnBrk="1" hangingPunct="1"/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В аксиальной плоскости на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PD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-взвешенном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изображении визуализируется потеря вещества и сигнальные изменения в хряще медиальной части блока, указывающие на начало хондропатии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(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d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)</a:t>
            </a:r>
            <a:endParaRPr kumimoji="0" lang="en-US" alt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817" t="26209" r="32622" b="21881"/>
          <a:stretch/>
        </p:blipFill>
        <p:spPr>
          <a:xfrm>
            <a:off x="5906203" y="1679198"/>
            <a:ext cx="6085772" cy="51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342900" y="109538"/>
            <a:ext cx="11439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Травматический</a:t>
            </a:r>
            <a:r>
              <a:rPr kumimoji="0" lang="ru-RU" altLang="ru-RU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вывих надколенника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71463" y="1186755"/>
            <a:ext cx="5614987" cy="406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Пациент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,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30 лет. (а) </a:t>
            </a:r>
            <a:r>
              <a:rPr lang="ru-RU" altLang="ru-RU" sz="2300" b="1" dirty="0">
                <a:solidFill>
                  <a:prstClr val="black"/>
                </a:solidFill>
                <a:sym typeface="Arial" panose="020B0604020202020204" pitchFamily="34" charset="0"/>
              </a:rPr>
              <a:t>Рентгенография: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на рентгенограмме коленного сустава визуализируется подвывих надколенника. Кроме того, имеется отрывной перелом </a:t>
            </a:r>
            <a:r>
              <a:rPr lang="ru-RU" altLang="ru-RU" sz="2300" dirty="0" err="1">
                <a:solidFill>
                  <a:prstClr val="black"/>
                </a:solidFill>
                <a:sym typeface="Arial" panose="020B0604020202020204" pitchFamily="34" charset="0"/>
              </a:rPr>
              <a:t>медиальнее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 надколенника.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(b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) </a:t>
            </a:r>
            <a:r>
              <a:rPr lang="ru-RU" altLang="ru-RU" sz="2300" b="1" dirty="0">
                <a:solidFill>
                  <a:prstClr val="black"/>
                </a:solidFill>
                <a:sym typeface="Arial" panose="020B0604020202020204" pitchFamily="34" charset="0"/>
              </a:rPr>
              <a:t>МРТ: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в аксиальной плоскости </a:t>
            </a:r>
            <a:r>
              <a:rPr lang="en-US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PD-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взвешенное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изображение визуализирует разрыв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медиальной </a:t>
            </a:r>
            <a:r>
              <a:rPr lang="ru-RU" altLang="ru-RU" sz="2300" dirty="0" err="1">
                <a:solidFill>
                  <a:prstClr val="black"/>
                </a:solidFill>
                <a:sym typeface="Arial" panose="020B0604020202020204" pitchFamily="34" charset="0"/>
              </a:rPr>
              <a:t>пателлофеморальной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 </a:t>
            </a:r>
            <a:r>
              <a:rPr lang="ru-RU" altLang="ru-RU" sz="2300" dirty="0" smtClean="0">
                <a:solidFill>
                  <a:prstClr val="black"/>
                </a:solidFill>
                <a:sym typeface="Arial" panose="020B0604020202020204" pitchFamily="34" charset="0"/>
              </a:rPr>
              <a:t>связки и 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отрывной перелом надколенника.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(</a:t>
            </a:r>
            <a:r>
              <a:rPr lang="ru-RU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с, </a:t>
            </a:r>
            <a:r>
              <a:rPr lang="en-US" altLang="ru-RU" sz="2300" dirty="0">
                <a:solidFill>
                  <a:prstClr val="black"/>
                </a:solidFill>
                <a:sym typeface="Arial" panose="020B0604020202020204" pitchFamily="34" charset="0"/>
              </a:rPr>
              <a:t>d)</a:t>
            </a:r>
            <a:endParaRPr kumimoji="0" lang="en-US" alt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879" t="31211" r="33923" b="25153"/>
          <a:stretch/>
        </p:blipFill>
        <p:spPr>
          <a:xfrm>
            <a:off x="5972176" y="1186755"/>
            <a:ext cx="5953124" cy="50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341" y="2823518"/>
            <a:ext cx="11015209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/>
              <a:t>Продолжение следует…</a:t>
            </a:r>
            <a:endParaRPr lang="ru-RU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 Введение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72050"/>
          </a:xfrm>
        </p:spPr>
        <p:txBody>
          <a:bodyPr/>
          <a:lstStyle/>
          <a:p>
            <a:pPr algn="just"/>
            <a:r>
              <a:rPr lang="ru-RU" sz="2800" dirty="0" err="1">
                <a:latin typeface="+mj-lt"/>
                <a:cs typeface="Times New Roman" panose="02020603050405020304" pitchFamily="18" charset="0"/>
              </a:rPr>
              <a:t>Пателлофеморальная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нестабильность</a:t>
            </a:r>
            <a:r>
              <a:rPr lang="e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в коленном суставе, представляет высокий риск вывиха или повторного вывиха надколенника. Частота встречаемости этой патологии составляет 7–49 на 100 000 жителей;</a:t>
            </a:r>
          </a:p>
          <a:p>
            <a:pPr algn="just"/>
            <a:r>
              <a:rPr lang="ru-RU" sz="2800" dirty="0" err="1">
                <a:latin typeface="+mj-lt"/>
                <a:cs typeface="Times New Roman" panose="02020603050405020304" pitchFamily="18" charset="0"/>
              </a:rPr>
              <a:t>Пателлофеморальная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нестабильность</a:t>
            </a:r>
            <a:r>
              <a:rPr lang="e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может возникнуть в результате травматического повреждения коленного сустава и его связочного аппарата;</a:t>
            </a:r>
          </a:p>
          <a:p>
            <a:pPr algn="just"/>
            <a:r>
              <a:rPr lang="ru-RU" sz="2800" dirty="0">
                <a:latin typeface="+mj-lt"/>
                <a:cs typeface="Times New Roman" panose="02020603050405020304" pitchFamily="18" charset="0"/>
              </a:rPr>
              <a:t>Рентгенография, магнитно-резонансная томография, компьютерная томография и ультразвуковая диагностика являются основными методами диагностики </a:t>
            </a:r>
            <a:r>
              <a:rPr lang="ru-RU" sz="2800" dirty="0" err="1">
                <a:latin typeface="+mj-lt"/>
                <a:cs typeface="Times New Roman" panose="02020603050405020304" pitchFamily="18" charset="0"/>
              </a:rPr>
              <a:t>пателлофеморальной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 нестабильности, и позволяют в полной мере оценить степень повреждения.</a:t>
            </a:r>
            <a:endParaRPr lang="ru-RU" altLang="ru-RU" sz="28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Анатомия </a:t>
            </a:r>
            <a:endParaRPr lang="en-US" altLang="ru-RU" sz="3200" b="1" dirty="0"/>
          </a:p>
        </p:txBody>
      </p:sp>
      <p:sp>
        <p:nvSpPr>
          <p:cNvPr id="25604" name="TextBox 16"/>
          <p:cNvSpPr txBox="1">
            <a:spLocks noChangeArrowheads="1"/>
          </p:cNvSpPr>
          <p:nvPr/>
        </p:nvSpPr>
        <p:spPr bwMode="auto">
          <a:xfrm>
            <a:off x="47625" y="4479925"/>
            <a:ext cx="120967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sym typeface="Arial" panose="020B0604020202020204" pitchFamily="34" charset="0"/>
              </a:rPr>
              <a:t>Медиальная поверхность коленного сустава. </a:t>
            </a:r>
            <a:r>
              <a:rPr lang="ru-RU" altLang="ru-RU" sz="2200" dirty="0" smtClean="0">
                <a:sym typeface="Arial" panose="020B0604020202020204" pitchFamily="34" charset="0"/>
              </a:rPr>
              <a:t>М</a:t>
            </a:r>
            <a:r>
              <a:rPr lang="ru-RU" altLang="ru-RU" sz="2200" dirty="0" smtClean="0">
                <a:sym typeface="Arial" panose="020B0604020202020204" pitchFamily="34" charset="0"/>
              </a:rPr>
              <a:t>едиальная </a:t>
            </a:r>
            <a:r>
              <a:rPr lang="ru-RU" altLang="ru-RU" sz="2200" dirty="0" err="1">
                <a:sym typeface="Arial" panose="020B0604020202020204" pitchFamily="34" charset="0"/>
              </a:rPr>
              <a:t>пателлофеморальная</a:t>
            </a:r>
            <a:r>
              <a:rPr lang="ru-RU" altLang="ru-RU" sz="2200" dirty="0">
                <a:sym typeface="Arial" panose="020B0604020202020204" pitchFamily="34" charset="0"/>
              </a:rPr>
              <a:t> </a:t>
            </a:r>
            <a:r>
              <a:rPr lang="ru-RU" altLang="ru-RU" sz="2200" dirty="0" smtClean="0">
                <a:sym typeface="Arial" panose="020B0604020202020204" pitchFamily="34" charset="0"/>
              </a:rPr>
              <a:t>связка (</a:t>
            </a:r>
            <a:r>
              <a:rPr lang="en-US" altLang="ru-RU" sz="2200" dirty="0">
                <a:sym typeface="Arial" panose="020B0604020202020204" pitchFamily="34" charset="0"/>
              </a:rPr>
              <a:t>MPFL</a:t>
            </a:r>
            <a:r>
              <a:rPr lang="ru-RU" altLang="ru-RU" sz="2200" dirty="0">
                <a:sym typeface="Arial" panose="020B0604020202020204" pitchFamily="34" charset="0"/>
              </a:rPr>
              <a:t>)</a:t>
            </a:r>
            <a:r>
              <a:rPr lang="en-US" altLang="ru-RU" sz="2200" dirty="0">
                <a:sym typeface="Arial" panose="020B0604020202020204" pitchFamily="34" charset="0"/>
              </a:rPr>
              <a:t> </a:t>
            </a:r>
            <a:r>
              <a:rPr lang="ru-RU" altLang="ru-RU" sz="2200" dirty="0" smtClean="0">
                <a:sym typeface="Arial" panose="020B0604020202020204" pitchFamily="34" charset="0"/>
              </a:rPr>
              <a:t> </a:t>
            </a:r>
            <a:r>
              <a:rPr lang="ru-RU" altLang="ru-RU" sz="2200" dirty="0">
                <a:sym typeface="Arial" panose="020B0604020202020204" pitchFamily="34" charset="0"/>
              </a:rPr>
              <a:t>с горизонтальной ориентацией волокон связки относительно </a:t>
            </a:r>
            <a:r>
              <a:rPr lang="ru-RU" altLang="ru-RU" sz="2200" dirty="0" smtClean="0">
                <a:sym typeface="Arial" panose="020B0604020202020204" pitchFamily="34" charset="0"/>
              </a:rPr>
              <a:t>медиальная </a:t>
            </a:r>
            <a:r>
              <a:rPr lang="ru-RU" altLang="ru-RU" sz="2200" dirty="0">
                <a:sym typeface="Arial" panose="020B0604020202020204" pitchFamily="34" charset="0"/>
              </a:rPr>
              <a:t>широкая мышца </a:t>
            </a:r>
            <a:r>
              <a:rPr lang="ru-RU" altLang="ru-RU" sz="2200" dirty="0" smtClean="0">
                <a:sym typeface="Arial" panose="020B0604020202020204" pitchFamily="34" charset="0"/>
              </a:rPr>
              <a:t>бедра (</a:t>
            </a:r>
            <a:r>
              <a:rPr lang="en-US" altLang="ru-RU" sz="2200" dirty="0">
                <a:sym typeface="Arial" panose="020B0604020202020204" pitchFamily="34" charset="0"/>
              </a:rPr>
              <a:t>VMO</a:t>
            </a:r>
            <a:r>
              <a:rPr lang="ru-RU" altLang="ru-RU" sz="2200" dirty="0">
                <a:sym typeface="Arial" panose="020B0604020202020204" pitchFamily="34" charset="0"/>
              </a:rPr>
              <a:t>)</a:t>
            </a:r>
            <a:r>
              <a:rPr lang="en-US" altLang="ru-RU" sz="2200" dirty="0">
                <a:sym typeface="Arial" panose="020B0604020202020204" pitchFamily="34" charset="0"/>
              </a:rPr>
              <a:t> </a:t>
            </a:r>
            <a:r>
              <a:rPr lang="ru-RU" altLang="ru-RU" sz="2200" dirty="0" smtClean="0">
                <a:sym typeface="Arial" panose="020B0604020202020204" pitchFamily="34" charset="0"/>
              </a:rPr>
              <a:t>, </a:t>
            </a:r>
            <a:r>
              <a:rPr lang="ru-RU" altLang="ru-RU" sz="2200" dirty="0">
                <a:sym typeface="Arial" panose="020B0604020202020204" pitchFamily="34" charset="0"/>
              </a:rPr>
              <a:t>начинающейся от медиального </a:t>
            </a:r>
            <a:r>
              <a:rPr lang="ru-RU" altLang="ru-RU" sz="2200" dirty="0" err="1">
                <a:sym typeface="Arial" panose="020B0604020202020204" pitchFamily="34" charset="0"/>
              </a:rPr>
              <a:t>надмыщелка</a:t>
            </a:r>
            <a:r>
              <a:rPr lang="ru-RU" altLang="ru-RU" sz="2200" dirty="0">
                <a:sym typeface="Arial" panose="020B0604020202020204" pitchFamily="34" charset="0"/>
              </a:rPr>
              <a:t> бедренной кости (*) и прикрепляющейся к медиальному краю надколенника. </a:t>
            </a:r>
            <a:r>
              <a:rPr lang="en-US" altLang="ru-RU" sz="2200" dirty="0">
                <a:sym typeface="Arial" panose="020B0604020202020204" pitchFamily="34" charset="0"/>
              </a:rPr>
              <a:t>LP - </a:t>
            </a:r>
            <a:r>
              <a:rPr lang="en-US" altLang="ru-RU" sz="2200" dirty="0" smtClean="0">
                <a:sym typeface="Arial" panose="020B0604020202020204" pitchFamily="34" charset="0"/>
              </a:rPr>
              <a:t>c</a:t>
            </a:r>
            <a:r>
              <a:rPr lang="ru-RU" altLang="ru-RU" sz="2200" dirty="0" smtClean="0">
                <a:sym typeface="Arial" panose="020B0604020202020204" pitchFamily="34" charset="0"/>
              </a:rPr>
              <a:t>собственная </a:t>
            </a:r>
            <a:r>
              <a:rPr lang="ru-RU" altLang="ru-RU" sz="2200" dirty="0">
                <a:sym typeface="Arial" panose="020B0604020202020204" pitchFamily="34" charset="0"/>
              </a:rPr>
              <a:t>связка надколенника</a:t>
            </a:r>
            <a:endParaRPr lang="en-US" altLang="ru-RU" sz="2200" dirty="0">
              <a:sym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693737"/>
            <a:ext cx="6867524" cy="3786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ru-RU" altLang="ru-RU" sz="3200" b="1" dirty="0">
                <a:solidFill>
                  <a:prstClr val="black"/>
                </a:solidFill>
              </a:rPr>
              <a:t>Стабильность и нестабильность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2937" y="693738"/>
            <a:ext cx="11196637" cy="5916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ru-RU" altLang="ru-RU" sz="2100" dirty="0"/>
              <a:t>Статические стабилизаторы:</a:t>
            </a:r>
          </a:p>
          <a:p>
            <a:pPr marL="457200" indent="-457200" defTabSz="914400" eaLnBrk="1" hangingPunct="1">
              <a:buFont typeface="+mj-lt"/>
              <a:buAutoNum type="arabicPeriod"/>
            </a:pPr>
            <a:r>
              <a:rPr lang="ru-RU" altLang="ru-RU" sz="2100" dirty="0"/>
              <a:t>Медиальная поверхность: Медиальная надколеннично-бедренная связка (</a:t>
            </a:r>
            <a:r>
              <a:rPr lang="en-US" altLang="ru-RU" sz="2100" dirty="0"/>
              <a:t>MPFL</a:t>
            </a:r>
            <a:r>
              <a:rPr lang="ru-RU" altLang="ru-RU" sz="2100" dirty="0"/>
              <a:t>), надколеннично-менисковая связка (</a:t>
            </a:r>
            <a:r>
              <a:rPr lang="en-US" altLang="ru-RU" sz="2100" dirty="0"/>
              <a:t>MPML</a:t>
            </a:r>
            <a:r>
              <a:rPr lang="ru-RU" altLang="ru-RU" sz="2100" dirty="0"/>
              <a:t>) и надколеннично-большеберцовая связка (</a:t>
            </a:r>
            <a:r>
              <a:rPr lang="en-US" altLang="ru-RU" sz="2100" dirty="0"/>
              <a:t>MPTL</a:t>
            </a:r>
            <a:r>
              <a:rPr lang="ru-RU" altLang="ru-RU" sz="2100" dirty="0"/>
              <a:t>)</a:t>
            </a:r>
          </a:p>
          <a:p>
            <a:pPr marL="457200" indent="-457200" defTabSz="914400" eaLnBrk="1" hangingPunct="1">
              <a:buFont typeface="+mj-lt"/>
              <a:buAutoNum type="arabicPeriod"/>
            </a:pPr>
            <a:r>
              <a:rPr lang="ru-RU" altLang="ru-RU" sz="2100" dirty="0"/>
              <a:t>Латеральная поверхность: </a:t>
            </a:r>
            <a:r>
              <a:rPr lang="ru-RU" altLang="ru-RU" sz="2100" dirty="0" err="1"/>
              <a:t>Vastus</a:t>
            </a:r>
            <a:r>
              <a:rPr lang="ru-RU" altLang="ru-RU" sz="2100" dirty="0"/>
              <a:t> </a:t>
            </a:r>
            <a:r>
              <a:rPr lang="ru-RU" altLang="ru-RU" sz="2100" dirty="0" err="1"/>
              <a:t>lateralis</a:t>
            </a:r>
            <a:r>
              <a:rPr lang="ru-RU" altLang="ru-RU" sz="2100" dirty="0"/>
              <a:t> (передняя часть) и поверхностная косая поддерживающая связка являются поверхностной частью. Глубокий слой состоит из латеральной надколеннично-бедренной связки (</a:t>
            </a:r>
            <a:r>
              <a:rPr lang="en-US" altLang="ru-RU" sz="2100" dirty="0"/>
              <a:t>LPFL</a:t>
            </a:r>
            <a:r>
              <a:rPr lang="ru-RU" altLang="ru-RU" sz="2100" dirty="0"/>
              <a:t>), глубокой поперечной поддерживающей связки и надколеннично-большеберцовой связки (</a:t>
            </a:r>
            <a:r>
              <a:rPr lang="en-US" altLang="ru-RU" sz="2100" dirty="0"/>
              <a:t>LPTL</a:t>
            </a:r>
            <a:r>
              <a:rPr lang="ru-RU" altLang="ru-RU" sz="2100" dirty="0"/>
              <a:t>). </a:t>
            </a:r>
            <a:r>
              <a:rPr lang="en-US" altLang="ru-RU" sz="2100" dirty="0"/>
              <a:t>LPTL</a:t>
            </a:r>
            <a:r>
              <a:rPr lang="ru-RU" altLang="ru-RU" sz="2100" dirty="0"/>
              <a:t> прикрепляется к дистальному полюсу надколенника и направляет волокна как в боковой мениск, так и в нижележащую большеберцовую кость.</a:t>
            </a:r>
            <a:r>
              <a:rPr lang="en-US" altLang="ru-RU" sz="2100" dirty="0"/>
              <a:t> LPFL</a:t>
            </a:r>
            <a:r>
              <a:rPr lang="ru-RU" altLang="ru-RU" sz="2100" dirty="0"/>
              <a:t> прикрепляется через проксимальные и дистальные крепления подвздошно-нижнечелюстного тракта (</a:t>
            </a:r>
            <a:r>
              <a:rPr lang="en-US" altLang="ru-RU" sz="2100" dirty="0"/>
              <a:t>ITB</a:t>
            </a:r>
            <a:r>
              <a:rPr lang="ru-RU" altLang="ru-RU" sz="2100" dirty="0"/>
              <a:t>)</a:t>
            </a:r>
          </a:p>
          <a:p>
            <a:pPr defTabSz="914400" eaLnBrk="1" hangingPunct="1"/>
            <a:r>
              <a:rPr lang="ru-RU" altLang="ru-RU" sz="2100" dirty="0"/>
              <a:t>Динамические стабилизаторы:</a:t>
            </a:r>
          </a:p>
          <a:p>
            <a:pPr marL="457200" indent="-457200" defTabSz="914400" eaLnBrk="1" hangingPunct="1">
              <a:buFont typeface="+mj-lt"/>
              <a:buAutoNum type="arabicPeriod"/>
            </a:pPr>
            <a:r>
              <a:rPr lang="ru-RU" altLang="ru-RU" sz="2100" dirty="0"/>
              <a:t>Четырехглавая мышца является динамическим стабилизатором надколенника. Коленная чашечка используется в качестве биомеханического рычага, увеличивающего силу, оказываемую четырехглавой мышцей при разгибании колена.</a:t>
            </a:r>
          </a:p>
          <a:p>
            <a:pPr marL="457200" indent="-457200" defTabSz="914400" eaLnBrk="1" hangingPunct="1">
              <a:buFont typeface="+mj-lt"/>
              <a:buAutoNum type="arabicPeriod"/>
            </a:pPr>
            <a:r>
              <a:rPr lang="ru-RU" altLang="ru-RU" sz="2100" dirty="0"/>
              <a:t>Надколенник также централизует расходящиеся силы четырехглавой мышцы и передает напряжение вокруг бедренной кости сухожилию надколенника.</a:t>
            </a:r>
          </a:p>
        </p:txBody>
      </p:sp>
    </p:spTree>
    <p:extLst>
      <p:ext uri="{BB962C8B-B14F-4D97-AF65-F5344CB8AC3E}">
        <p14:creationId xmlns:p14="http://schemas.microsoft.com/office/powerpoint/2010/main" val="19925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Стабильность и нестабильность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47365"/>
              </p:ext>
            </p:extLst>
          </p:nvPr>
        </p:nvGraphicFramePr>
        <p:xfrm>
          <a:off x="571500" y="719666"/>
          <a:ext cx="111633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50">
                  <a:extLst>
                    <a:ext uri="{9D8B030D-6E8A-4147-A177-3AD203B41FA5}">
                      <a16:colId xmlns:a16="http://schemas.microsoft.com/office/drawing/2014/main" val="1888501693"/>
                    </a:ext>
                  </a:extLst>
                </a:gridCol>
                <a:gridCol w="5581650">
                  <a:extLst>
                    <a:ext uri="{9D8B030D-6E8A-4147-A177-3AD203B41FA5}">
                      <a16:colId xmlns:a16="http://schemas.microsoft.com/office/drawing/2014/main" val="1201650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Факторы риска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Баллы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6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Возраст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1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&gt;16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7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&lt;16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Двусторонняя</a:t>
                      </a:r>
                      <a:r>
                        <a:rPr lang="ru-RU" sz="2200" baseline="0" dirty="0"/>
                        <a:t> нестабильность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7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Нет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5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6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Дисплазия</a:t>
                      </a:r>
                      <a:r>
                        <a:rPr lang="ru-RU" sz="2200" baseline="0" dirty="0"/>
                        <a:t> блока бедренной кости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5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Нет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9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Средняя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Выраженная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6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Высота</a:t>
                      </a:r>
                      <a:r>
                        <a:rPr lang="ru-RU" sz="2200" baseline="0" dirty="0"/>
                        <a:t> надколенника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4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&lt;1.2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2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&gt;1.2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6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Стабильность и нестабильность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21991"/>
              </p:ext>
            </p:extLst>
          </p:nvPr>
        </p:nvGraphicFramePr>
        <p:xfrm>
          <a:off x="571500" y="719666"/>
          <a:ext cx="11163300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50">
                  <a:extLst>
                    <a:ext uri="{9D8B030D-6E8A-4147-A177-3AD203B41FA5}">
                      <a16:colId xmlns:a16="http://schemas.microsoft.com/office/drawing/2014/main" val="1888501693"/>
                    </a:ext>
                  </a:extLst>
                </a:gridCol>
                <a:gridCol w="5581650">
                  <a:extLst>
                    <a:ext uri="{9D8B030D-6E8A-4147-A177-3AD203B41FA5}">
                      <a16:colId xmlns:a16="http://schemas.microsoft.com/office/drawing/2014/main" val="1201650199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Факторы риска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Баллы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60040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ru-RU" sz="2200" dirty="0"/>
                        <a:t>Дистанция</a:t>
                      </a:r>
                      <a:r>
                        <a:rPr lang="ru-RU" sz="2200" baseline="0" dirty="0"/>
                        <a:t> </a:t>
                      </a:r>
                      <a:r>
                        <a:rPr lang="en-US" sz="2200" baseline="0" dirty="0"/>
                        <a:t>TT-TG </a:t>
                      </a:r>
                      <a:r>
                        <a:rPr lang="ru-RU" sz="2200" baseline="0" dirty="0"/>
                        <a:t>(мм)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1482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en-US" sz="2200" dirty="0"/>
                        <a:t>&gt;16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7863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en-US" sz="2200" dirty="0"/>
                        <a:t>&lt;16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5047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ru-RU" sz="2200" dirty="0"/>
                        <a:t>Наклон</a:t>
                      </a:r>
                      <a:r>
                        <a:rPr lang="ru-RU" sz="2200" baseline="0" dirty="0"/>
                        <a:t> надколенника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71090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en-US" sz="2200" dirty="0"/>
                        <a:t>&lt;20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51483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en-US" sz="2200" dirty="0"/>
                        <a:t>&gt;20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69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r>
                        <a:rPr lang="ru-RU" sz="2200" dirty="0"/>
                        <a:t>Всего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5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8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dirty="0">
                <a:solidFill>
                  <a:prstClr val="black"/>
                </a:solidFill>
              </a:rPr>
              <a:t>Факторы риска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86534"/>
              </p:ext>
            </p:extLst>
          </p:nvPr>
        </p:nvGraphicFramePr>
        <p:xfrm>
          <a:off x="507205" y="929482"/>
          <a:ext cx="11177590" cy="5402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95">
                  <a:extLst>
                    <a:ext uri="{9D8B030D-6E8A-4147-A177-3AD203B41FA5}">
                      <a16:colId xmlns:a16="http://schemas.microsoft.com/office/drawing/2014/main" val="52896121"/>
                    </a:ext>
                  </a:extLst>
                </a:gridCol>
                <a:gridCol w="5588795">
                  <a:extLst>
                    <a:ext uri="{9D8B030D-6E8A-4147-A177-3AD203B41FA5}">
                      <a16:colId xmlns:a16="http://schemas.microsoft.com/office/drawing/2014/main" val="3731818436"/>
                    </a:ext>
                  </a:extLst>
                </a:gridCol>
              </a:tblGrid>
              <a:tr h="434658">
                <a:tc grid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Факторы риска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4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Дисплазия мыщелка бедренной кости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▪ Классификация </a:t>
                      </a:r>
                      <a:r>
                        <a:rPr lang="ru-RU" sz="2200" dirty="0" err="1"/>
                        <a:t>Dejour</a:t>
                      </a:r>
                      <a:r>
                        <a:rPr lang="ru-RU" sz="2200" dirty="0"/>
                        <a:t> (A–D) </a:t>
                      </a:r>
                    </a:p>
                    <a:p>
                      <a:r>
                        <a:rPr lang="ru-RU" sz="2200" dirty="0"/>
                        <a:t>▪ Количественная оценка (стандартные значения) на основе: </a:t>
                      </a:r>
                    </a:p>
                    <a:p>
                      <a:r>
                        <a:rPr lang="ru-RU" sz="2200" dirty="0"/>
                        <a:t>– глубины блока: 3–10 мм </a:t>
                      </a:r>
                    </a:p>
                    <a:p>
                      <a:r>
                        <a:rPr lang="ru-RU" sz="2200" dirty="0"/>
                        <a:t>– угла наклона латерального блока: 11–16,9° </a:t>
                      </a:r>
                    </a:p>
                    <a:p>
                      <a:r>
                        <a:rPr lang="ru-RU" sz="2200" dirty="0"/>
                        <a:t>– предельного значения асимметрии фасеток блока: &gt; 40 %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2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Недостаточное расстояние между бугристостью большеберцовой кости и впадиной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▪ Физиологический диапазон: 10–15 мм </a:t>
                      </a:r>
                    </a:p>
                    <a:p>
                      <a:r>
                        <a:rPr lang="ru-RU" sz="2200" dirty="0"/>
                        <a:t>▪ Патологический &gt; 15 с неправильной</a:t>
                      </a:r>
                      <a:r>
                        <a:rPr lang="ru-RU" sz="2200" baseline="0" dirty="0"/>
                        <a:t> траекторией</a:t>
                      </a:r>
                      <a:r>
                        <a:rPr lang="ru-RU" sz="2200" dirty="0"/>
                        <a:t>, ≥ 20 мм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8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Дефект</a:t>
                      </a:r>
                      <a:r>
                        <a:rPr lang="ru-RU" sz="2200" baseline="0" dirty="0"/>
                        <a:t> </a:t>
                      </a:r>
                      <a:r>
                        <a:rPr lang="en-US" sz="2200" dirty="0"/>
                        <a:t>MPFL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▪ Критический стабилизатор </a:t>
                      </a:r>
                      <a:r>
                        <a:rPr lang="ru-RU" sz="2200" dirty="0" err="1"/>
                        <a:t>пателлофеморального</a:t>
                      </a:r>
                      <a:r>
                        <a:rPr lang="ru-RU" sz="2200" dirty="0"/>
                        <a:t> сустава </a:t>
                      </a:r>
                    </a:p>
                    <a:p>
                      <a:r>
                        <a:rPr lang="ru-RU" sz="2200" dirty="0" smtClean="0"/>
                        <a:t>▪ </a:t>
                      </a:r>
                      <a:r>
                        <a:rPr lang="ru-RU" sz="2200" dirty="0"/>
                        <a:t>Наиболее часто повреждаемая связка после вывиха надколенника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0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37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 риска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44034"/>
              </p:ext>
            </p:extLst>
          </p:nvPr>
        </p:nvGraphicFramePr>
        <p:xfrm>
          <a:off x="573879" y="959644"/>
          <a:ext cx="1104424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121">
                  <a:extLst>
                    <a:ext uri="{9D8B030D-6E8A-4147-A177-3AD203B41FA5}">
                      <a16:colId xmlns:a16="http://schemas.microsoft.com/office/drawing/2014/main" val="52896121"/>
                    </a:ext>
                  </a:extLst>
                </a:gridCol>
                <a:gridCol w="5522121">
                  <a:extLst>
                    <a:ext uri="{9D8B030D-6E8A-4147-A177-3AD203B41FA5}">
                      <a16:colId xmlns:a16="http://schemas.microsoft.com/office/drawing/2014/main" val="3731818436"/>
                    </a:ext>
                  </a:extLst>
                </a:gridCol>
              </a:tblGrid>
              <a:tr h="387033">
                <a:tc grid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Факторы риска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4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Высокое</a:t>
                      </a:r>
                      <a:r>
                        <a:rPr lang="ru-RU" sz="2200" baseline="0" dirty="0"/>
                        <a:t> стояние надколенника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▪ Диапазон индекса </a:t>
                      </a:r>
                      <a:r>
                        <a:rPr lang="ru-RU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Инсалла-Сальвати</a:t>
                      </a:r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(ISI): 0,8–1,2 </a:t>
                      </a:r>
                    </a:p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▪ Диапазон индекса </a:t>
                      </a:r>
                      <a:r>
                        <a:rPr lang="ru-RU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Катона-Дешама</a:t>
                      </a:r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(CDI): 0,6–1,2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2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Вальгусная</a:t>
                      </a:r>
                      <a:r>
                        <a:rPr lang="ru-RU" sz="2200" baseline="0" dirty="0"/>
                        <a:t> деформация коленного сустава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Патологические: боковое отклонение от линии Микулича &gt; 10 мм или ось голени повернута наружу &gt; 5°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8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Патологический торсионный угол оси голени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Физиологический торсионный угол по </a:t>
                      </a:r>
                      <a:r>
                        <a:rPr lang="ru-RU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Strecker</a:t>
                      </a:r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▪ внутренняя торсия бедра: 24,1 ± 17,4° </a:t>
                      </a:r>
                    </a:p>
                    <a:p>
                      <a:r>
                        <a:rPr lang="ru-RU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▪ наружная торсия большеберцовой кости: 34,9 ± 15,9°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0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5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RCC</a:t>
            </a: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2041525" y="109538"/>
            <a:ext cx="810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ru-RU" altLang="ru-RU" sz="3200" b="1" dirty="0">
                <a:solidFill>
                  <a:prstClr val="black"/>
                </a:solidFill>
              </a:rPr>
              <a:t>Дисплазия блока бедренной кости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178" y="1082675"/>
            <a:ext cx="8891644" cy="2276475"/>
          </a:xfrm>
          <a:prstGeom prst="rect">
            <a:avLst/>
          </a:prstGeom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95250" y="3748087"/>
            <a:ext cx="12096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sym typeface="Arial" panose="020B0604020202020204" pitchFamily="34" charset="0"/>
              </a:rPr>
              <a:t>Аксиальный вид дисплазии по </a:t>
            </a:r>
            <a:r>
              <a:rPr lang="en-US" altLang="ru-RU" sz="2200" dirty="0" err="1">
                <a:sym typeface="Arial" panose="020B0604020202020204" pitchFamily="34" charset="0"/>
              </a:rPr>
              <a:t>Dejour</a:t>
            </a:r>
            <a:r>
              <a:rPr lang="ru-RU" altLang="ru-RU" sz="2200" dirty="0">
                <a:sym typeface="Arial" panose="020B0604020202020204" pitchFamily="34" charset="0"/>
              </a:rPr>
              <a:t>. (а) Дисплазия типа А угол бороздки &gt;145°, но с нормальной формой. (b) Дисплазия типа В, уплощенная поверхность </a:t>
            </a:r>
            <a:r>
              <a:rPr lang="ru-RU" altLang="ru-RU" sz="2200" dirty="0" err="1">
                <a:sym typeface="Arial" panose="020B0604020202020204" pitchFamily="34" charset="0"/>
              </a:rPr>
              <a:t>трохлеарного</a:t>
            </a:r>
            <a:r>
              <a:rPr lang="ru-RU" altLang="ru-RU" sz="2200" dirty="0">
                <a:sym typeface="Arial" panose="020B0604020202020204" pitchFamily="34" charset="0"/>
              </a:rPr>
              <a:t> и </a:t>
            </a:r>
            <a:r>
              <a:rPr lang="ru-RU" altLang="ru-RU" sz="2200" dirty="0" err="1">
                <a:sym typeface="Arial" panose="020B0604020202020204" pitchFamily="34" charset="0"/>
              </a:rPr>
              <a:t>надтрохлеарного</a:t>
            </a:r>
            <a:r>
              <a:rPr lang="ru-RU" altLang="ru-RU" sz="2200" dirty="0">
                <a:sym typeface="Arial" panose="020B0604020202020204" pitchFamily="34" charset="0"/>
              </a:rPr>
              <a:t> отростка или с бугорком. (c) Дисплазия типа С, асимметричная </a:t>
            </a:r>
            <a:r>
              <a:rPr lang="ru-RU" altLang="ru-RU" sz="2200" dirty="0" err="1">
                <a:sym typeface="Arial" panose="020B0604020202020204" pitchFamily="34" charset="0"/>
              </a:rPr>
              <a:t>трохлеарная</a:t>
            </a:r>
            <a:r>
              <a:rPr lang="ru-RU" altLang="ru-RU" sz="2200" dirty="0">
                <a:sym typeface="Arial" panose="020B0604020202020204" pitchFamily="34" charset="0"/>
              </a:rPr>
              <a:t> поверхность (гипоплазия медиальной грани и деформированная (выступающая) латеральная, боковая грань). (d) Дисплазия типа D, полное уплощение бороздки медиальной поверхности</a:t>
            </a:r>
            <a:endParaRPr lang="en-US" altLang="ru-RU" sz="2200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5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6002</TotalTime>
  <Words>933</Words>
  <Application>Microsoft Office PowerPoint</Application>
  <PresentationFormat>Широкоэкранный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Методы визуализации пателлофеморальной нестабильности. Часть 1</vt:lpstr>
      <vt:lpstr> 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Антон Банюкевич</cp:lastModifiedBy>
  <cp:revision>1165</cp:revision>
  <dcterms:created xsi:type="dcterms:W3CDTF">2021-02-07T08:28:55Z</dcterms:created>
  <dcterms:modified xsi:type="dcterms:W3CDTF">2022-05-26T12:49:31Z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