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8" r:id="rId2"/>
    <p:sldId id="289" r:id="rId3"/>
    <p:sldId id="308" r:id="rId4"/>
    <p:sldId id="290" r:id="rId5"/>
    <p:sldId id="334" r:id="rId6"/>
    <p:sldId id="303" r:id="rId7"/>
    <p:sldId id="305" r:id="rId8"/>
    <p:sldId id="302" r:id="rId9"/>
    <p:sldId id="307" r:id="rId10"/>
    <p:sldId id="294" r:id="rId11"/>
    <p:sldId id="304" r:id="rId12"/>
    <p:sldId id="296" r:id="rId13"/>
    <p:sldId id="297" r:id="rId14"/>
    <p:sldId id="298" r:id="rId15"/>
    <p:sldId id="299" r:id="rId16"/>
    <p:sldId id="285" r:id="rId17"/>
    <p:sldId id="258" r:id="rId18"/>
    <p:sldId id="278" r:id="rId19"/>
    <p:sldId id="271" r:id="rId20"/>
    <p:sldId id="273" r:id="rId21"/>
    <p:sldId id="275" r:id="rId22"/>
    <p:sldId id="276" r:id="rId23"/>
    <p:sldId id="323" r:id="rId24"/>
    <p:sldId id="312" r:id="rId25"/>
    <p:sldId id="269" r:id="rId26"/>
    <p:sldId id="311" r:id="rId27"/>
    <p:sldId id="265" r:id="rId28"/>
    <p:sldId id="313" r:id="rId29"/>
    <p:sldId id="333" r:id="rId30"/>
    <p:sldId id="314" r:id="rId31"/>
    <p:sldId id="315" r:id="rId32"/>
    <p:sldId id="321" r:id="rId33"/>
    <p:sldId id="322" r:id="rId34"/>
    <p:sldId id="325" r:id="rId35"/>
    <p:sldId id="317" r:id="rId36"/>
    <p:sldId id="316" r:id="rId37"/>
    <p:sldId id="318" r:id="rId38"/>
    <p:sldId id="327" r:id="rId39"/>
    <p:sldId id="328" r:id="rId40"/>
    <p:sldId id="319" r:id="rId41"/>
    <p:sldId id="320" r:id="rId42"/>
    <p:sldId id="266" r:id="rId43"/>
    <p:sldId id="287" r:id="rId44"/>
    <p:sldId id="329" r:id="rId45"/>
    <p:sldId id="288" r:id="rId46"/>
    <p:sldId id="259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ECCA"/>
    <a:srgbClr val="CB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7636B-A3A8-4C65-BF80-76A3C8801F0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C4780-BFD2-4887-AF4D-0D17C382B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0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27F202-1672-4F5F-8BCA-329B783983E8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7238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4096" cy="411242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7B88F5-09F5-447D-8E98-604E578FD368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4063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F8B735D-D0EB-4570-9182-4EE45639494F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046E3A-2067-4575-9561-8E7F47012B18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5D625E-4660-4285-BBE6-51F90704E566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0F3884-4CD1-4537-8281-6B7414402A84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27148E-2A0E-447A-A2B9-E05BFC872ED1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5D848A-93D4-4D38-9D36-6CD38695E1F8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C4780-BFD2-4887-AF4D-0D17C382BCF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9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3CEB908-1AA7-469E-9361-D5B080927F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2398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10880" cy="11276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4EC15-379C-44BD-80F9-D4A416A80C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742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krasgmu.ru/index.php?page%5bcommon%5d=elib&amp;cat=catalog&amp;res_id=50691" TargetMode="External"/><Relationship Id="rId2" Type="http://schemas.openxmlformats.org/officeDocument/2006/relationships/hyperlink" Target="https://krasgmu.ru/index.php?page%5bcommon%5d=elib&amp;cat=catalog&amp;res_id=722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rasgmu.ru/index.php?page%5bcommon%5d=elib&amp;cat=catalog&amp;res_id=64290" TargetMode="External"/><Relationship Id="rId5" Type="http://schemas.openxmlformats.org/officeDocument/2006/relationships/hyperlink" Target="http://krasgmu.ru/index.php?page%5bcommon%5d=elib&amp;cat=catalog&amp;res_id=50455" TargetMode="External"/><Relationship Id="rId4" Type="http://schemas.openxmlformats.org/officeDocument/2006/relationships/hyperlink" Target="http://krasgmu.ru/index.php?page%5bcommon%5d=elib&amp;cat=catalog&amp;res_id=31227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435280" cy="48574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lnSpc>
                <a:spcPts val="3400"/>
              </a:lnSpc>
              <a:spcBef>
                <a:spcPts val="0"/>
              </a:spcBef>
              <a:buNone/>
            </a:pPr>
            <a:r>
              <a:rPr lang="ru-RU" sz="5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/>
              <a:t>Психология и педагогика здоровья и здорового образа жизни человека</a:t>
            </a:r>
            <a:r>
              <a:rPr lang="ru-RU" sz="5100" dirty="0"/>
              <a:t> </a:t>
            </a:r>
            <a:endParaRPr lang="ru-RU" sz="5100" dirty="0" smtClean="0"/>
          </a:p>
          <a:p>
            <a:pPr algn="ctr">
              <a:lnSpc>
                <a:spcPct val="80000"/>
              </a:lnSpc>
              <a:buNone/>
            </a:pPr>
            <a:endParaRPr lang="ru-RU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Лекция № 1(6) для студентов 2 курса, обучающихся по </a:t>
            </a:r>
          </a:p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специальности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31.05.01 - Лечебное дело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u="sng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u="sng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u="sng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600" dirty="0" smtClean="0">
                <a:latin typeface="Times New Roman" pitchFamily="18" charset="0"/>
              </a:rPr>
              <a:t>Канд. биол. наук, доцент Гуров В.А.</a:t>
            </a:r>
            <a:endParaRPr lang="ru-RU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Красноярск, 2020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45184" y="620688"/>
            <a:ext cx="6798816" cy="7254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Кафедра педагогики и  психологии с курсом ПО</a:t>
            </a:r>
            <a:endParaRPr lang="ru-RU" sz="24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1733624" cy="116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339752" y="1349932"/>
            <a:ext cx="6804247" cy="275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0350" indent="-260350"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Внутренняя картина болезни (ВКБ</a:t>
            </a:r>
            <a:r>
              <a:rPr lang="ru-RU" alt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это все то, что испытывает и переживает больной, всю массу его ощущений, его общее самочувствие, самонаблюдение, его представление о своей болезни, о ее 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причинах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(1935).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4" y="1367588"/>
            <a:ext cx="1927994" cy="241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40520" y="3971511"/>
            <a:ext cx="188992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</a:pPr>
            <a:r>
              <a:rPr lang="ru-RU" altLang="ru-RU" sz="2600" b="1" dirty="0" err="1">
                <a:latin typeface="Times New Roman" pitchFamily="16" charset="0"/>
              </a:rPr>
              <a:t>Лурия</a:t>
            </a:r>
            <a:r>
              <a:rPr lang="ru-RU" altLang="ru-RU" sz="2600" b="1" dirty="0">
                <a:latin typeface="Times New Roman" pitchFamily="16" charset="0"/>
              </a:rPr>
              <a:t> </a:t>
            </a:r>
            <a:r>
              <a:rPr lang="ru-RU" altLang="ru-RU" sz="2600" b="1" dirty="0" smtClean="0">
                <a:latin typeface="Times New Roman" pitchFamily="16" charset="0"/>
              </a:rPr>
              <a:t>А.Р.</a:t>
            </a:r>
            <a:endParaRPr lang="ru-RU" altLang="ru-RU" sz="2600" b="1" dirty="0">
              <a:latin typeface="Times New Roman" pitchFamily="1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472" y="5029492"/>
            <a:ext cx="8082611" cy="830997"/>
          </a:xfrm>
          <a:prstGeom prst="rect">
            <a:avLst/>
          </a:prstGeom>
          <a:solidFill>
            <a:srgbClr val="CBF5FD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среднем на формирование ВКБ требуется 4-5 дней с момента постановки диагноза.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0555" y="216610"/>
            <a:ext cx="8460680" cy="8361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900"/>
              </a:lnSpc>
            </a:pP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болезни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человека формируется внутренняя картина 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болезни (ВКБ)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54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6405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 dirty="0">
                <a:solidFill>
                  <a:srgbClr val="C5000B"/>
                </a:solidFill>
              </a:rPr>
              <a:t>Структура внутренней картины болезни (ВКБ</a:t>
            </a:r>
            <a:r>
              <a:rPr lang="ru-RU" altLang="ru-RU" sz="3200" b="1" dirty="0" smtClean="0">
                <a:solidFill>
                  <a:srgbClr val="C5000B"/>
                </a:solidFill>
              </a:rPr>
              <a:t>) </a:t>
            </a:r>
            <a:r>
              <a:rPr lang="ru-RU" altLang="ru-RU" sz="2400" b="1" dirty="0" smtClean="0">
                <a:solidFill>
                  <a:srgbClr val="C5000B"/>
                </a:solidFill>
              </a:rPr>
              <a:t>(Николаева В.В.)</a:t>
            </a:r>
            <a:endParaRPr lang="ru-RU" altLang="ru-RU" sz="2400" b="1" dirty="0">
              <a:solidFill>
                <a:srgbClr val="C5000B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072" y="1700808"/>
            <a:ext cx="3534942" cy="1019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ru-RU" altLang="ru-RU" sz="3600" b="1" i="1" dirty="0" smtClean="0">
                <a:solidFill>
                  <a:srgbClr val="000099"/>
                </a:solidFill>
              </a:rPr>
              <a:t>Эмоциональный</a:t>
            </a:r>
          </a:p>
          <a:p>
            <a:pPr>
              <a:lnSpc>
                <a:spcPts val="2400"/>
              </a:lnSpc>
            </a:pPr>
            <a:r>
              <a:rPr lang="ru-RU" altLang="ru-RU" sz="2400" dirty="0" smtClean="0">
                <a:solidFill>
                  <a:srgbClr val="000099"/>
                </a:solidFill>
              </a:rPr>
              <a:t>эмоции человека в связи</a:t>
            </a:r>
          </a:p>
          <a:p>
            <a:pPr>
              <a:lnSpc>
                <a:spcPts val="2400"/>
              </a:lnSpc>
            </a:pPr>
            <a:r>
              <a:rPr lang="ru-RU" altLang="ru-RU" sz="2400" dirty="0" smtClean="0">
                <a:solidFill>
                  <a:srgbClr val="000099"/>
                </a:solidFill>
              </a:rPr>
              <a:t> </a:t>
            </a:r>
            <a:r>
              <a:rPr lang="ru-RU" altLang="ru-RU" sz="2400" dirty="0">
                <a:solidFill>
                  <a:srgbClr val="000099"/>
                </a:solidFill>
              </a:rPr>
              <a:t>с заболеванием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3326" y="1521658"/>
            <a:ext cx="3568028" cy="887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altLang="ru-RU" sz="3600" b="1" i="1" dirty="0" err="1" smtClean="0">
                <a:solidFill>
                  <a:srgbClr val="000099"/>
                </a:solidFill>
              </a:rPr>
              <a:t>Сензитивный</a:t>
            </a:r>
            <a:endParaRPr lang="ru-RU" altLang="ru-RU" sz="3600" b="1" i="1" dirty="0" smtClean="0">
              <a:solidFill>
                <a:srgbClr val="000099"/>
              </a:solidFill>
            </a:endParaRPr>
          </a:p>
          <a:p>
            <a:pPr>
              <a:lnSpc>
                <a:spcPts val="3000"/>
              </a:lnSpc>
            </a:pPr>
            <a:r>
              <a:rPr lang="ru-RU" altLang="ru-RU" sz="3600" b="1" dirty="0">
                <a:solidFill>
                  <a:srgbClr val="000099"/>
                </a:solidFill>
              </a:rPr>
              <a:t> </a:t>
            </a:r>
            <a:r>
              <a:rPr lang="ru-RU" altLang="ru-RU" sz="2400" dirty="0">
                <a:solidFill>
                  <a:srgbClr val="000099"/>
                </a:solidFill>
              </a:rPr>
              <a:t>То, что человек чувствует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1897" y="4509120"/>
            <a:ext cx="3305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i="1" dirty="0">
                <a:solidFill>
                  <a:srgbClr val="330099"/>
                </a:solidFill>
              </a:rPr>
              <a:t>Поведенческий</a:t>
            </a:r>
            <a:r>
              <a:rPr lang="ru-RU" altLang="ru-RU" sz="2000" dirty="0">
                <a:solidFill>
                  <a:srgbClr val="330099"/>
                </a:solidFill>
              </a:rPr>
              <a:t>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4507459"/>
            <a:ext cx="3409588" cy="1327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ru-RU" altLang="ru-RU" sz="3600" b="1" i="1" dirty="0" smtClean="0">
                <a:solidFill>
                  <a:srgbClr val="0000CC"/>
                </a:solidFill>
              </a:rPr>
              <a:t>Когнитивный</a:t>
            </a:r>
          </a:p>
          <a:p>
            <a:pPr>
              <a:lnSpc>
                <a:spcPts val="24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что человек думает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</a:t>
            </a:r>
          </a:p>
          <a:p>
            <a:pPr>
              <a:lnSpc>
                <a:spcPts val="24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своем заболевании,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причинах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заболевания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29514" y="3256817"/>
            <a:ext cx="40182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Компоненты ВКБ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2051720" y="2873121"/>
            <a:ext cx="1591211" cy="383697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652120" y="2502552"/>
            <a:ext cx="1152128" cy="754266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555777" y="3964703"/>
            <a:ext cx="936104" cy="542756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652120" y="3964703"/>
            <a:ext cx="936104" cy="544417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532440" y="6357265"/>
            <a:ext cx="391454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sz="105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60363" y="266700"/>
            <a:ext cx="8532812" cy="6284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r>
              <a:rPr lang="ru-RU" altLang="ru-RU" sz="3200" b="1" dirty="0">
                <a:solidFill>
                  <a:srgbClr val="C5000B"/>
                </a:solidFill>
                <a:latin typeface="Times New Roman" pitchFamily="16" charset="0"/>
              </a:rPr>
              <a:t>Типы личностных реакций на заболевание: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800" b="1" i="1" dirty="0" err="1">
                <a:solidFill>
                  <a:srgbClr val="000066"/>
                </a:solidFill>
                <a:latin typeface="Times New Roman" pitchFamily="16" charset="0"/>
              </a:rPr>
              <a:t>Нормонозогнозия</a:t>
            </a:r>
            <a:r>
              <a:rPr lang="ru-RU" altLang="ru-RU" sz="2800" dirty="0">
                <a:latin typeface="Times New Roman" pitchFamily="16" charset="0"/>
              </a:rPr>
              <a:t> </a:t>
            </a:r>
            <a:r>
              <a:rPr lang="ru-RU" altLang="ru-RU" sz="2800" i="1" dirty="0">
                <a:latin typeface="Times New Roman" pitchFamily="16" charset="0"/>
              </a:rPr>
              <a:t>(адекватная реакция). </a:t>
            </a:r>
            <a:r>
              <a:rPr lang="ru-RU" altLang="ru-RU" sz="2800" dirty="0">
                <a:latin typeface="Times New Roman" pitchFamily="16" charset="0"/>
              </a:rPr>
              <a:t>Больные правильно оценивают свое состояние здоровья и перспективы. Их мнение совпадает с мнением врача.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800" b="1" i="1" dirty="0" err="1">
                <a:solidFill>
                  <a:srgbClr val="000033"/>
                </a:solidFill>
                <a:latin typeface="Times New Roman" pitchFamily="16" charset="0"/>
              </a:rPr>
              <a:t>Гипернозогнозия</a:t>
            </a:r>
            <a:r>
              <a:rPr lang="ru-RU" altLang="ru-RU" sz="2800" i="1" dirty="0">
                <a:latin typeface="Times New Roman" pitchFamily="16" charset="0"/>
              </a:rPr>
              <a:t> (паника). </a:t>
            </a:r>
            <a:r>
              <a:rPr lang="ru-RU" altLang="ru-RU" sz="2800" dirty="0">
                <a:latin typeface="Times New Roman" pitchFamily="16" charset="0"/>
              </a:rPr>
              <a:t>Больные склонны преувеличивать значимость отдельных симптомов и своего заболевания в целом.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800" b="1" i="1" smtClean="0">
                <a:solidFill>
                  <a:srgbClr val="000099"/>
                </a:solidFill>
                <a:latin typeface="Times New Roman" pitchFamily="16" charset="0"/>
              </a:rPr>
              <a:t>Гипонозогнозия</a:t>
            </a:r>
            <a:r>
              <a:rPr lang="ru-RU" altLang="ru-RU" sz="2800" i="1" smtClean="0">
                <a:latin typeface="Times New Roman" pitchFamily="16" charset="0"/>
              </a:rPr>
              <a:t>. </a:t>
            </a:r>
            <a:r>
              <a:rPr lang="ru-RU" altLang="ru-RU" sz="2800" dirty="0">
                <a:latin typeface="Times New Roman" pitchFamily="16" charset="0"/>
              </a:rPr>
              <a:t>Больные склонны недооценивать тяжесть своего состояния.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800" b="1" i="1" dirty="0" err="1">
                <a:solidFill>
                  <a:srgbClr val="000099"/>
                </a:solidFill>
                <a:latin typeface="Times New Roman" pitchFamily="16" charset="0"/>
              </a:rPr>
              <a:t>Диснозогнозия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itchFamily="16" charset="0"/>
              </a:rPr>
              <a:t>.</a:t>
            </a:r>
            <a:r>
              <a:rPr lang="ru-RU" altLang="ru-RU" sz="2800" dirty="0">
                <a:latin typeface="Times New Roman" pitchFamily="16" charset="0"/>
              </a:rPr>
              <a:t> Искаженное восприятие своего заболевания с элементами </a:t>
            </a:r>
            <a:r>
              <a:rPr lang="ru-RU" altLang="ru-RU" sz="2800" dirty="0" err="1">
                <a:latin typeface="Times New Roman" pitchFamily="16" charset="0"/>
              </a:rPr>
              <a:t>гипер</a:t>
            </a:r>
            <a:r>
              <a:rPr lang="ru-RU" altLang="ru-RU" sz="2800" dirty="0">
                <a:latin typeface="Times New Roman" pitchFamily="16" charset="0"/>
              </a:rPr>
              <a:t>- и </a:t>
            </a:r>
            <a:r>
              <a:rPr lang="ru-RU" altLang="ru-RU" sz="2800" dirty="0" err="1">
                <a:latin typeface="Times New Roman" pitchFamily="16" charset="0"/>
              </a:rPr>
              <a:t>гипонозогнозии</a:t>
            </a:r>
            <a:r>
              <a:rPr lang="ru-RU" altLang="ru-RU" sz="2800" dirty="0">
                <a:latin typeface="Times New Roman" pitchFamily="16" charset="0"/>
              </a:rPr>
              <a:t>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800" b="1" i="1" dirty="0" err="1">
                <a:solidFill>
                  <a:srgbClr val="000099"/>
                </a:solidFill>
                <a:latin typeface="Times New Roman" pitchFamily="16" charset="0"/>
              </a:rPr>
              <a:t>Анозогнозия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itchFamily="16" charset="0"/>
              </a:rPr>
              <a:t>.</a:t>
            </a:r>
            <a:r>
              <a:rPr lang="ru-RU" altLang="ru-RU" sz="2800" dirty="0">
                <a:latin typeface="Times New Roman" pitchFamily="16" charset="0"/>
              </a:rPr>
              <a:t> Полное отрицание болезни как таковой. (Алкоголизм, онкология).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2800" dirty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24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87338" y="1152525"/>
            <a:ext cx="8424862" cy="509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7E0021"/>
                </a:solidFill>
                <a:latin typeface="Times New Roman" pitchFamily="16" charset="0"/>
              </a:rPr>
              <a:t>Аггравация</a:t>
            </a:r>
            <a:r>
              <a:rPr lang="ru-RU" altLang="ru-RU" sz="2800" b="1" dirty="0">
                <a:solidFill>
                  <a:srgbClr val="0000CC"/>
                </a:solidFill>
                <a:latin typeface="Times New Roman" pitchFamily="16" charset="0"/>
              </a:rPr>
              <a:t> </a:t>
            </a:r>
            <a:r>
              <a:rPr lang="ru-RU" altLang="ru-RU" sz="2800" b="1" dirty="0">
                <a:solidFill>
                  <a:srgbClr val="000066"/>
                </a:solidFill>
                <a:latin typeface="Times New Roman" pitchFamily="16" charset="0"/>
              </a:rPr>
              <a:t>– </a:t>
            </a:r>
            <a:r>
              <a:rPr lang="ru-RU" altLang="ru-RU" sz="2800" dirty="0">
                <a:solidFill>
                  <a:srgbClr val="000066"/>
                </a:solidFill>
                <a:latin typeface="Times New Roman" pitchFamily="16" charset="0"/>
              </a:rPr>
              <a:t>преувеличение признаков имеющегося заболевания и субъективных жалоб</a:t>
            </a:r>
          </a:p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7E0021"/>
                </a:solidFill>
                <a:latin typeface="Times New Roman" pitchFamily="16" charset="0"/>
              </a:rPr>
              <a:t>Симуляция</a:t>
            </a:r>
            <a:r>
              <a:rPr lang="ru-RU" altLang="ru-RU" sz="2800" b="1" dirty="0">
                <a:solidFill>
                  <a:srgbClr val="000066"/>
                </a:solidFill>
                <a:latin typeface="Times New Roman" pitchFamily="16" charset="0"/>
              </a:rPr>
              <a:t> – </a:t>
            </a:r>
            <a:r>
              <a:rPr lang="ru-RU" altLang="ru-RU" sz="2800" dirty="0">
                <a:solidFill>
                  <a:srgbClr val="000066"/>
                </a:solidFill>
                <a:latin typeface="Times New Roman" pitchFamily="16" charset="0"/>
              </a:rPr>
              <a:t>это притворство, при помощи которого </a:t>
            </a:r>
            <a:r>
              <a:rPr lang="ru-RU" altLang="ru-RU" sz="2800" dirty="0" err="1">
                <a:solidFill>
                  <a:srgbClr val="000066"/>
                </a:solidFill>
                <a:latin typeface="Times New Roman" pitchFamily="16" charset="0"/>
              </a:rPr>
              <a:t>стремяться</a:t>
            </a:r>
            <a:r>
              <a:rPr lang="ru-RU" altLang="ru-RU" sz="2800" dirty="0">
                <a:solidFill>
                  <a:srgbClr val="000066"/>
                </a:solidFill>
                <a:latin typeface="Times New Roman" pitchFamily="16" charset="0"/>
              </a:rPr>
              <a:t> создать впечатление  о наличие болезни и ее признаков</a:t>
            </a:r>
          </a:p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7E0021"/>
                </a:solidFill>
                <a:latin typeface="Times New Roman" pitchFamily="16" charset="0"/>
              </a:rPr>
              <a:t>Диссимуляция </a:t>
            </a:r>
            <a:r>
              <a:rPr lang="ru-RU" altLang="ru-RU" sz="2800" b="1" dirty="0">
                <a:solidFill>
                  <a:srgbClr val="000066"/>
                </a:solidFill>
                <a:latin typeface="Times New Roman" pitchFamily="16" charset="0"/>
              </a:rPr>
              <a:t>– </a:t>
            </a:r>
            <a:r>
              <a:rPr lang="ru-RU" altLang="ru-RU" sz="2800" dirty="0">
                <a:solidFill>
                  <a:srgbClr val="000066"/>
                </a:solidFill>
                <a:latin typeface="Times New Roman" pitchFamily="16" charset="0"/>
              </a:rPr>
              <a:t>это скрывание болезни и ее              признаков</a:t>
            </a:r>
          </a:p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r>
              <a:rPr lang="ru-RU" altLang="ru-RU" sz="2800" b="1" i="1" dirty="0" err="1">
                <a:solidFill>
                  <a:srgbClr val="7E0021"/>
                </a:solidFill>
                <a:latin typeface="Times New Roman" pitchFamily="16" charset="0"/>
              </a:rPr>
              <a:t>Нозофилия</a:t>
            </a:r>
            <a:r>
              <a:rPr lang="ru-RU" altLang="ru-RU" sz="2800" dirty="0">
                <a:solidFill>
                  <a:srgbClr val="000066"/>
                </a:solidFill>
                <a:latin typeface="Times New Roman" pitchFamily="16" charset="0"/>
              </a:rPr>
              <a:t> (</a:t>
            </a:r>
            <a:r>
              <a:rPr lang="ru-RU" altLang="ru-RU" sz="2800" dirty="0" err="1" smtClean="0">
                <a:solidFill>
                  <a:srgbClr val="000066"/>
                </a:solidFill>
                <a:latin typeface="Times New Roman" pitchFamily="16" charset="0"/>
              </a:rPr>
              <a:t>букв.«</a:t>
            </a:r>
            <a:r>
              <a:rPr lang="ru-RU" altLang="ru-RU" sz="2800" i="1" dirty="0" err="1" smtClean="0">
                <a:solidFill>
                  <a:srgbClr val="000066"/>
                </a:solidFill>
                <a:latin typeface="Times New Roman" pitchFamily="16" charset="0"/>
              </a:rPr>
              <a:t>любовь</a:t>
            </a:r>
            <a:r>
              <a:rPr lang="ru-RU" altLang="ru-RU" sz="2800" i="1" dirty="0" smtClean="0">
                <a:solidFill>
                  <a:srgbClr val="000066"/>
                </a:solidFill>
                <a:latin typeface="Times New Roman" pitchFamily="16" charset="0"/>
              </a:rPr>
              <a:t> </a:t>
            </a:r>
            <a:r>
              <a:rPr lang="ru-RU" altLang="ru-RU" sz="2800" i="1" dirty="0">
                <a:solidFill>
                  <a:srgbClr val="000066"/>
                </a:solidFill>
                <a:latin typeface="Times New Roman" pitchFamily="16" charset="0"/>
              </a:rPr>
              <a:t>к болезни</a:t>
            </a:r>
            <a:r>
              <a:rPr lang="ru-RU" altLang="ru-RU" sz="2800" dirty="0">
                <a:solidFill>
                  <a:srgbClr val="000066"/>
                </a:solidFill>
                <a:latin typeface="Times New Roman" pitchFamily="16" charset="0"/>
              </a:rPr>
              <a:t>») — стремление сохранить свой недуг или заболеть, потому что это якобы нужно. 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15900" y="431800"/>
            <a:ext cx="82343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25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C5000B"/>
                </a:solidFill>
                <a:latin typeface="Times New Roman" pitchFamily="16" charset="0"/>
              </a:rPr>
              <a:t>Типы личностных реакций на заболевание:</a:t>
            </a:r>
          </a:p>
        </p:txBody>
      </p:sp>
    </p:spTree>
    <p:extLst>
      <p:ext uri="{BB962C8B-B14F-4D97-AF65-F5344CB8AC3E}">
        <p14:creationId xmlns:p14="http://schemas.microsoft.com/office/powerpoint/2010/main" val="1736590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31800" y="936625"/>
            <a:ext cx="8280400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 indent="54768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На основании ВКБ у больного создается модель заболевания, т.е. представление о ее этиопатогенезе, клинике, лечении и прогнозе, которая определяет «масштаб переживаний».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Масштаб переживаний болезни определяет ту или иную реакцию на болезнь.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99"/>
                </a:solidFill>
              </a:rPr>
              <a:t>Задача врача</a:t>
            </a:r>
            <a:r>
              <a:rPr lang="ru-RU" altLang="ru-RU" sz="2800" b="1" i="1">
                <a:solidFill>
                  <a:srgbClr val="7E0021"/>
                </a:solidFill>
              </a:rPr>
              <a:t> — коррекция модели болезни, коррекция «масштаба переживаний», определение группы риска.</a:t>
            </a:r>
            <a:r>
              <a:rPr lang="ru-RU" altLang="ru-RU" sz="1000" b="1" i="1">
                <a:solidFill>
                  <a:srgbClr val="7E0021"/>
                </a:solidFill>
              </a:rPr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 b="1" i="1">
              <a:solidFill>
                <a:srgbClr val="7E002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32440" y="6357265"/>
            <a:ext cx="391454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sz="105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90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03238" y="720725"/>
            <a:ext cx="792003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15925" indent="-311150"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charset="2"/>
              <a:buChar char=""/>
            </a:pPr>
            <a:r>
              <a:rPr lang="ru-RU" altLang="ru-RU" sz="2400" b="1">
                <a:latin typeface="Times New Roman" pitchFamily="16" charset="0"/>
              </a:rPr>
              <a:t>Детский возраст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charset="2"/>
              <a:buNone/>
            </a:pPr>
            <a:r>
              <a:rPr lang="ru-RU" altLang="ru-RU" sz="2400">
                <a:latin typeface="Times New Roman" pitchFamily="16" charset="0"/>
              </a:rPr>
              <a:t>ВКБ воспринимается как мешающий, ненужный факт – ограничение активности.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charset="2"/>
              <a:buNone/>
            </a:pPr>
            <a:r>
              <a:rPr lang="ru-RU" altLang="ru-RU" sz="2400">
                <a:latin typeface="Times New Roman" pitchFamily="16" charset="0"/>
              </a:rPr>
              <a:t>На формирование ВКБ оказывает влияние еще и врач.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charset="2"/>
              <a:buChar char=""/>
            </a:pPr>
            <a:r>
              <a:rPr lang="ru-RU" altLang="ru-RU" sz="2400" b="1">
                <a:latin typeface="Times New Roman" pitchFamily="16" charset="0"/>
              </a:rPr>
              <a:t>Младший школьный возраст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charset="2"/>
              <a:buNone/>
            </a:pPr>
            <a:r>
              <a:rPr lang="ru-RU" altLang="ru-RU" sz="2400">
                <a:latin typeface="Times New Roman" pitchFamily="16" charset="0"/>
              </a:rPr>
              <a:t>Ограничение собственной активности и общения.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charset="2"/>
              <a:buChar char=""/>
            </a:pPr>
            <a:r>
              <a:rPr lang="ru-RU" altLang="ru-RU" sz="2400" b="1">
                <a:latin typeface="Times New Roman" pitchFamily="16" charset="0"/>
              </a:rPr>
              <a:t>Подростковый возраст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charset="2"/>
              <a:buNone/>
            </a:pPr>
            <a:r>
              <a:rPr lang="ru-RU" altLang="ru-RU" sz="2400">
                <a:latin typeface="Times New Roman" pitchFamily="16" charset="0"/>
              </a:rPr>
              <a:t>Больными себя подростки признавать не хотят. Болезнь, как остановка жизни. 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44463" y="269875"/>
            <a:ext cx="86407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Возрастные особенности внутренней картины болезни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5900" y="4319588"/>
            <a:ext cx="84963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000"/>
              <a:t>Заболевания в</a:t>
            </a:r>
            <a:r>
              <a:rPr lang="ru-RU" altLang="ru-RU" sz="2000" b="1"/>
              <a:t> пожилом возрасте</a:t>
            </a:r>
            <a:r>
              <a:rPr lang="ru-RU" altLang="ru-RU" sz="2000"/>
              <a:t> переносятся физически тяжелее и на длительное время ухудшают общее самочувствие больных. С возрастом к человеку приходит целая гамма возрастных психологических феноменов: возмущение против старости, существенная трансформация личностных реакций и жизненного стереотипа. Появляется неуверенность, пессимизм, обидчивость, страх перед одиночеством, беспомощностью, снижается интерес к новому.</a:t>
            </a:r>
          </a:p>
        </p:txBody>
      </p:sp>
    </p:spTree>
    <p:extLst>
      <p:ext uri="{BB962C8B-B14F-4D97-AF65-F5344CB8AC3E}">
        <p14:creationId xmlns:p14="http://schemas.microsoft.com/office/powerpoint/2010/main" val="4007286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ru-RU" sz="2400" dirty="0"/>
              <a:t>В связи с ростом так называемых болезней стресса проблема адаптации человека к критическим факторам среды издавна привлекала исследователей. Поведение человека в ситуации стресса (в особенности - хронического стресса) является актуальной проблемой современности. При этом возникает не только ряд вопросов теоретической подготовки, но и необходимость владения практическими навыками и приемами диагностики психологических защитных механизмов и механизмов </a:t>
            </a:r>
            <a:r>
              <a:rPr lang="ru-RU" sz="2400" dirty="0" err="1"/>
              <a:t>копинг</a:t>
            </a:r>
            <a:r>
              <a:rPr lang="ru-RU" sz="2400" dirty="0"/>
              <a:t>-поведения. Знание и учет механизмов психологической защиты и </a:t>
            </a:r>
            <a:r>
              <a:rPr lang="ru-RU" sz="2400" dirty="0" err="1"/>
              <a:t>совладания</a:t>
            </a:r>
            <a:r>
              <a:rPr lang="ru-RU" sz="2400" dirty="0"/>
              <a:t> необходимы для повышения эффективности терапии и реабилитации.</a:t>
            </a:r>
          </a:p>
        </p:txBody>
      </p:sp>
    </p:spTree>
    <p:extLst>
      <p:ext uri="{BB962C8B-B14F-4D97-AF65-F5344CB8AC3E}">
        <p14:creationId xmlns:p14="http://schemas.microsoft.com/office/powerpoint/2010/main" val="27370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о стрессе и фрустрации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158702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Стресс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реакция организма на внешнее воздействие, нарушающее его стабильное состояние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000232" y="3071810"/>
            <a:ext cx="1928826" cy="35719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000628" y="3071810"/>
            <a:ext cx="2000264" cy="35719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66343" y="3576528"/>
            <a:ext cx="3929058" cy="8403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Эустресс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66905" y="3485903"/>
            <a:ext cx="3467973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Дистресс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Алексей\Desktop\Стресс\3174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404152"/>
            <a:ext cx="1709733" cy="2453848"/>
          </a:xfrm>
          <a:prstGeom prst="rect">
            <a:avLst/>
          </a:prstGeom>
          <a:noFill/>
        </p:spPr>
      </p:pic>
      <p:pic>
        <p:nvPicPr>
          <p:cNvPr id="12" name="Picture 6" descr="C:\Users\Алексей\Desktop\deti_smeyuts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4626537"/>
            <a:ext cx="3071912" cy="2042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ексей\Desktop\Стресс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ей\Desktop\Стресс\vliyanie_stressa_na_moz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663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ru-RU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Психология и педагогика здоровья и здорового образа жизни человека 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8136904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План</a:t>
            </a:r>
            <a:r>
              <a:rPr lang="ru-RU" b="1" dirty="0"/>
              <a:t>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1. Понятия </a:t>
            </a:r>
            <a:r>
              <a:rPr lang="ru-RU" dirty="0"/>
              <a:t>здоровье, внутренняя картина здоровья. Здоровый образ жизни человека </a:t>
            </a:r>
            <a:r>
              <a:rPr lang="ru-RU" dirty="0" smtClean="0"/>
              <a:t> (ЗОЖ).</a:t>
            </a:r>
          </a:p>
          <a:p>
            <a:pPr marL="0" indent="0">
              <a:buNone/>
            </a:pPr>
            <a:r>
              <a:rPr lang="ru-RU" dirty="0" smtClean="0"/>
              <a:t>2. Психологические </a:t>
            </a:r>
            <a:r>
              <a:rPr lang="ru-RU" dirty="0"/>
              <a:t>аспекты формирования мотивации к сохранению </a:t>
            </a:r>
            <a:r>
              <a:rPr lang="ru-RU" dirty="0" smtClean="0"/>
              <a:t>здоровья.</a:t>
            </a:r>
          </a:p>
          <a:p>
            <a:pPr marL="0" indent="0">
              <a:buNone/>
            </a:pPr>
            <a:r>
              <a:rPr lang="ru-RU" dirty="0" smtClean="0"/>
              <a:t>3. Отношение </a:t>
            </a:r>
            <a:r>
              <a:rPr lang="ru-RU" dirty="0"/>
              <a:t>человека к болезни. Внутренняя картина болезни </a:t>
            </a:r>
            <a:r>
              <a:rPr lang="ru-RU" dirty="0" smtClean="0"/>
              <a:t>(ВКБ).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Понятие о </a:t>
            </a:r>
            <a:r>
              <a:rPr lang="ru-RU" dirty="0" smtClean="0"/>
              <a:t>стрессе. </a:t>
            </a:r>
            <a:r>
              <a:rPr lang="ru-RU" dirty="0"/>
              <a:t>Способы преодоления  </a:t>
            </a:r>
            <a:r>
              <a:rPr lang="ru-RU" dirty="0" smtClean="0"/>
              <a:t> стресса</a:t>
            </a:r>
            <a:r>
              <a:rPr lang="ru-RU" dirty="0"/>
              <a:t>. Психологические способы защиты от стресса.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5. Понятие </a:t>
            </a:r>
            <a:r>
              <a:rPr lang="ru-RU" dirty="0"/>
              <a:t>о </a:t>
            </a:r>
            <a:r>
              <a:rPr lang="ru-RU" dirty="0" err="1"/>
              <a:t>психосоматике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1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esktop\Стресс\Стресс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7812" y="0"/>
            <a:ext cx="65588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Фрустрация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(обман, неудача, тщетное ожидание,  расстройство замыслов)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1196753"/>
            <a:ext cx="84249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9513" y="5288340"/>
            <a:ext cx="8784975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Естественным путем разрешения фрустрации считается агрессивное поведение. Агрессия может рассматриваться как прямая атака на препятствие или барьер, и в этом смысле она является проявлением адаптивного поведения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8506" cy="850106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altLang="ru-RU" sz="3600" b="1" dirty="0" err="1">
                <a:solidFill>
                  <a:srgbClr val="C00000"/>
                </a:solidFill>
              </a:rPr>
              <a:t>Фрустрационная</a:t>
            </a:r>
            <a:r>
              <a:rPr lang="ru-RU" altLang="ru-RU" sz="3600" b="1" dirty="0">
                <a:solidFill>
                  <a:srgbClr val="C00000"/>
                </a:solidFill>
              </a:rPr>
              <a:t>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теория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altLang="ru-RU" sz="3200" b="1" dirty="0" smtClean="0"/>
              <a:t> </a:t>
            </a:r>
            <a:r>
              <a:rPr lang="ru-RU" sz="2700" dirty="0" smtClean="0"/>
              <a:t>Джон </a:t>
            </a:r>
            <a:r>
              <a:rPr lang="ru-RU" sz="2700" dirty="0" err="1" smtClean="0"/>
              <a:t>Доллард</a:t>
            </a:r>
            <a:r>
              <a:rPr lang="ru-RU" sz="2700" dirty="0" smtClean="0"/>
              <a:t> (</a:t>
            </a:r>
            <a:r>
              <a:rPr lang="en-US" sz="2700" dirty="0" smtClean="0"/>
              <a:t>John Dollard</a:t>
            </a:r>
            <a:r>
              <a:rPr lang="ru-RU" sz="2700" dirty="0" smtClean="0"/>
              <a:t>), Нил </a:t>
            </a:r>
            <a:r>
              <a:rPr lang="ru-RU" sz="2700" dirty="0" err="1"/>
              <a:t>Элгар</a:t>
            </a:r>
            <a:r>
              <a:rPr lang="ru-RU" sz="2700" dirty="0"/>
              <a:t> Миллер (</a:t>
            </a:r>
            <a:r>
              <a:rPr lang="en-US" sz="2700" dirty="0"/>
              <a:t>Neal </a:t>
            </a:r>
            <a:r>
              <a:rPr lang="en-US" sz="2700" dirty="0" smtClean="0"/>
              <a:t>Miller</a:t>
            </a:r>
            <a:r>
              <a:rPr lang="ru-RU" sz="2700" dirty="0" smtClean="0"/>
              <a:t>)</a:t>
            </a:r>
            <a:endParaRPr lang="ru-RU" sz="2700" dirty="0"/>
          </a:p>
        </p:txBody>
      </p:sp>
      <p:pic>
        <p:nvPicPr>
          <p:cNvPr id="15363" name="Picture 3" descr="C:\Users\Алексей\Desktop\Стресс\1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29" y="2357430"/>
            <a:ext cx="5417725" cy="4234646"/>
          </a:xfrm>
          <a:prstGeom prst="rect">
            <a:avLst/>
          </a:prstGeom>
          <a:noFill/>
        </p:spPr>
      </p:pic>
      <p:pic>
        <p:nvPicPr>
          <p:cNvPr id="7" name="Picture 2" descr="C:\Users\Алексей\Desktop\Стресс\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15816" y="1406837"/>
            <a:ext cx="3543300" cy="2028825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Grp="1" noChangeArrowheads="1"/>
          </p:cNvSpPr>
          <p:nvPr/>
        </p:nvSpPr>
        <p:spPr bwMode="auto">
          <a:xfrm>
            <a:off x="318294" y="3075781"/>
            <a:ext cx="850741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algn="l"/>
            <a:endParaRPr lang="ru-RU" altLang="ru-RU" sz="40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8294" y="2177932"/>
            <a:ext cx="2957562" cy="32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u="sng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u="sng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u="sng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u="sng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altLang="ru-RU" sz="2700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агрессия </a:t>
            </a:r>
            <a:r>
              <a:rPr lang="ru-RU" altLang="ru-RU" sz="2700" u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всегда есть следствие фрустрации </a:t>
            </a:r>
            <a:endParaRPr lang="ru-RU" altLang="ru-RU" sz="2700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altLang="ru-RU" sz="2700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фрустрация </a:t>
            </a:r>
            <a:r>
              <a:rPr lang="ru-RU" altLang="ru-RU" sz="2700" u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всегда влечет за собой агрессию.</a:t>
            </a:r>
            <a:r>
              <a:rPr lang="ru-RU" altLang="ru-RU" u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</a:pP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Фрустрация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1871664" y="1844675"/>
            <a:ext cx="47879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Виды </a:t>
            </a:r>
            <a:r>
              <a:rPr lang="ru-RU" altLang="ru-RU" sz="2400" dirty="0" err="1"/>
              <a:t>фрустрационных</a:t>
            </a:r>
            <a:r>
              <a:rPr lang="ru-RU" altLang="ru-RU" sz="2400" dirty="0"/>
              <a:t> реакций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(С. Розенцвейг)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251520" y="3406545"/>
            <a:ext cx="2591693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err="1" smtClean="0"/>
              <a:t>Экстрапунитивные</a:t>
            </a:r>
            <a:endParaRPr lang="ru-RU" altLang="ru-RU" sz="2400" dirty="0"/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3276600" y="3573463"/>
            <a:ext cx="2807568" cy="1223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err="1"/>
              <a:t>Интрапунитивные</a:t>
            </a:r>
            <a:endParaRPr lang="ru-RU" altLang="ru-RU" sz="2400" dirty="0"/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6300788" y="3203408"/>
            <a:ext cx="2591692" cy="1150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err="1"/>
              <a:t>Импунитивные</a:t>
            </a:r>
            <a:endParaRPr lang="ru-RU" altLang="ru-RU" sz="2400" dirty="0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 flipH="1">
            <a:off x="1781969" y="2781300"/>
            <a:ext cx="773906" cy="625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>
            <a:off x="4427538" y="27813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>
            <a:off x="6443663" y="2781300"/>
            <a:ext cx="864641" cy="396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6" name="Oval 11"/>
          <p:cNvSpPr>
            <a:spLocks noChangeArrowheads="1"/>
          </p:cNvSpPr>
          <p:nvPr/>
        </p:nvSpPr>
        <p:spPr bwMode="auto">
          <a:xfrm>
            <a:off x="0" y="4724400"/>
            <a:ext cx="3563938" cy="21336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Направленность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реакции во вне.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Обвинение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обстоятельств 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других людей.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Агрессивные реакции</a:t>
            </a:r>
          </a:p>
        </p:txBody>
      </p:sp>
      <p:sp>
        <p:nvSpPr>
          <p:cNvPr id="45067" name="Oval 12"/>
          <p:cNvSpPr>
            <a:spLocks noChangeArrowheads="1"/>
          </p:cNvSpPr>
          <p:nvPr/>
        </p:nvSpPr>
        <p:spPr bwMode="auto">
          <a:xfrm>
            <a:off x="3276600" y="4797425"/>
            <a:ext cx="3382963" cy="1871663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Направленность реакции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 обвинения на себя.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Чувство вины и </a:t>
            </a:r>
            <a:r>
              <a:rPr lang="ru-RU" altLang="ru-RU" sz="2000" dirty="0" err="1"/>
              <a:t>аутоагрессия</a:t>
            </a:r>
            <a:endParaRPr lang="ru-RU" altLang="ru-RU" sz="2000" dirty="0"/>
          </a:p>
        </p:txBody>
      </p:sp>
      <p:sp>
        <p:nvSpPr>
          <p:cNvPr id="45068" name="Oval 13"/>
          <p:cNvSpPr>
            <a:spLocks noChangeArrowheads="1"/>
          </p:cNvSpPr>
          <p:nvPr/>
        </p:nvSpPr>
        <p:spPr bwMode="auto">
          <a:xfrm>
            <a:off x="6300788" y="4347812"/>
            <a:ext cx="2843212" cy="1944687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Отношение к  неудаче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как неизбежному или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малозначимому событию</a:t>
            </a:r>
          </a:p>
        </p:txBody>
      </p:sp>
    </p:spTree>
    <p:extLst>
      <p:ext uri="{BB962C8B-B14F-4D97-AF65-F5344CB8AC3E}">
        <p14:creationId xmlns:p14="http://schemas.microsoft.com/office/powerpoint/2010/main" val="1883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Фрустрационная</a:t>
            </a:r>
            <a:r>
              <a:rPr lang="ru-RU" dirty="0"/>
              <a:t> толерантность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это способность человека противостоять разного рода жизненным трудностям без утраты психологического равновесия. В ее основе лежит способность человека к адекватной оценке </a:t>
            </a:r>
            <a:r>
              <a:rPr lang="ru-RU" dirty="0" err="1"/>
              <a:t>фрустрационной</a:t>
            </a:r>
            <a:r>
              <a:rPr lang="ru-RU" dirty="0"/>
              <a:t> ситуации и предвидения выхода из нее.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71" y="4365104"/>
            <a:ext cx="1871663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7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01080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Стратегии преодоления стресса</a:t>
            </a:r>
            <a:endParaRPr lang="ru-RU" sz="3200" dirty="0"/>
          </a:p>
        </p:txBody>
      </p:sp>
      <p:pic>
        <p:nvPicPr>
          <p:cNvPr id="5122" name="Picture 2" descr="C:\Users\Алексей\Desktop\Стресс\Буклет-Скажи-НЕТ-стресу-лицо1-1024x7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48459"/>
            <a:ext cx="8358246" cy="59095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032" y="980728"/>
            <a:ext cx="6067144" cy="5940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b="1" dirty="0"/>
              <a:t>Десять заповедей преодоления стресса и стрессовых реакций:</a:t>
            </a:r>
          </a:p>
          <a:p>
            <a:pPr>
              <a:lnSpc>
                <a:spcPts val="1900"/>
              </a:lnSpc>
            </a:pPr>
            <a:r>
              <a:rPr lang="ru-RU" dirty="0" smtClean="0"/>
              <a:t>1</a:t>
            </a:r>
            <a:r>
              <a:rPr lang="ru-RU" dirty="0"/>
              <a:t>. Стремитесь к высшей из доступных целей и не вступайте в борьбу из-за безделиц (Ганс </a:t>
            </a:r>
            <a:r>
              <a:rPr lang="ru-RU" dirty="0" err="1"/>
              <a:t>Селье</a:t>
            </a:r>
            <a:r>
              <a:rPr lang="ru-RU" dirty="0"/>
              <a:t>).</a:t>
            </a:r>
          </a:p>
          <a:p>
            <a:pPr>
              <a:lnSpc>
                <a:spcPts val="1900"/>
              </a:lnSpc>
            </a:pPr>
            <a:r>
              <a:rPr lang="ru-RU" dirty="0" smtClean="0"/>
              <a:t>2</a:t>
            </a:r>
            <a:r>
              <a:rPr lang="ru-RU" dirty="0"/>
              <a:t>. Поступайте по отношению к другим так, как хотели бы, чтобы они обращались с Вами.</a:t>
            </a:r>
          </a:p>
          <a:p>
            <a:pPr>
              <a:lnSpc>
                <a:spcPts val="1900"/>
              </a:lnSpc>
            </a:pPr>
            <a:r>
              <a:rPr lang="ru-RU" dirty="0" smtClean="0"/>
              <a:t>3</a:t>
            </a:r>
            <a:r>
              <a:rPr lang="ru-RU" dirty="0"/>
              <a:t>. Не старайтесь сделать все сразу.</a:t>
            </a:r>
          </a:p>
          <a:p>
            <a:pPr>
              <a:lnSpc>
                <a:spcPts val="1900"/>
              </a:lnSpc>
            </a:pPr>
            <a:r>
              <a:rPr lang="ru-RU" dirty="0" smtClean="0"/>
              <a:t>4</a:t>
            </a:r>
            <a:r>
              <a:rPr lang="ru-RU" dirty="0"/>
              <a:t>. Не забывайте об отдыхе. Монотонная работа утомляет, смена занятий помогает сохранить силы и здоровье.</a:t>
            </a:r>
          </a:p>
          <a:p>
            <a:pPr>
              <a:lnSpc>
                <a:spcPts val="1900"/>
              </a:lnSpc>
            </a:pPr>
            <a:r>
              <a:rPr lang="ru-RU" dirty="0" smtClean="0"/>
              <a:t>5</a:t>
            </a:r>
            <a:r>
              <a:rPr lang="ru-RU" dirty="0"/>
              <a:t>. Цените радость подлинной простоты жизненного уклада, избегая всего наносного, показного и нарочитого. Этим Вы заслужите расположение и любовь окружающих.</a:t>
            </a:r>
          </a:p>
          <a:p>
            <a:pPr>
              <a:lnSpc>
                <a:spcPts val="1900"/>
              </a:lnSpc>
            </a:pPr>
            <a:r>
              <a:rPr lang="ru-RU" dirty="0" smtClean="0"/>
              <a:t>6</a:t>
            </a:r>
            <a:r>
              <a:rPr lang="ru-RU" dirty="0"/>
              <a:t>. Прежде чем что-то предпринять в конфликтной ситуации, взвесьте свои силы и целесообразность действий.</a:t>
            </a:r>
          </a:p>
          <a:p>
            <a:pPr>
              <a:lnSpc>
                <a:spcPts val="1900"/>
              </a:lnSpc>
            </a:pPr>
            <a:r>
              <a:rPr lang="ru-RU" dirty="0" smtClean="0"/>
              <a:t>7</a:t>
            </a:r>
            <a:r>
              <a:rPr lang="ru-RU" dirty="0"/>
              <a:t>. Старайтесь видеть светлые стороны событий и людей.</a:t>
            </a:r>
          </a:p>
          <a:p>
            <a:pPr>
              <a:lnSpc>
                <a:spcPts val="1900"/>
              </a:lnSpc>
            </a:pPr>
            <a:r>
              <a:rPr lang="ru-RU" dirty="0" smtClean="0"/>
              <a:t>8</a:t>
            </a:r>
            <a:r>
              <a:rPr lang="ru-RU" dirty="0"/>
              <a:t>. Если необходимо предпринять </a:t>
            </a:r>
            <a:r>
              <a:rPr lang="ru-RU" dirty="0" smtClean="0"/>
              <a:t>неприятное </a:t>
            </a:r>
            <a:r>
              <a:rPr lang="ru-RU" dirty="0"/>
              <a:t>для Вас дело (разговор), не откладывайте его на «потом».</a:t>
            </a:r>
          </a:p>
          <a:p>
            <a:pPr>
              <a:lnSpc>
                <a:spcPts val="1900"/>
              </a:lnSpc>
            </a:pPr>
            <a:r>
              <a:rPr lang="ru-RU" dirty="0" smtClean="0"/>
              <a:t>9</a:t>
            </a:r>
            <a:r>
              <a:rPr lang="ru-RU" dirty="0"/>
              <a:t>. Даже в случае неудачи в каком-либо деле (или разговоре) старайтесь увидеть свои «плюсы». Не сосредоточивайтесь на воспоминаниях о неудачах. </a:t>
            </a:r>
            <a:endParaRPr lang="ru-RU" dirty="0" smtClean="0"/>
          </a:p>
          <a:p>
            <a:pPr>
              <a:lnSpc>
                <a:spcPts val="1900"/>
              </a:lnSpc>
            </a:pPr>
            <a:r>
              <a:rPr lang="ru-RU" dirty="0" smtClean="0"/>
              <a:t>10</a:t>
            </a:r>
            <a:r>
              <a:rPr lang="ru-RU" dirty="0"/>
              <a:t>. Ставьте реальные и важные цели в любом деле. Научитесь поощрять себя за достижение поставленной цели.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57" y="321533"/>
            <a:ext cx="8784976" cy="1533832"/>
          </a:xfrm>
        </p:spPr>
        <p:txBody>
          <a:bodyPr>
            <a:noAutofit/>
          </a:bodyPr>
          <a:lstStyle/>
          <a:p>
            <a:r>
              <a:rPr lang="ru-RU" sz="3200" dirty="0"/>
              <a:t>На любой дискомфорт человек реагирует двумя способами: </a:t>
            </a:r>
            <a:r>
              <a:rPr lang="ru-RU" sz="3200" dirty="0"/>
              <a:t>применяя </a:t>
            </a:r>
            <a:r>
              <a:rPr lang="ru-RU" sz="3200" i="1" dirty="0"/>
              <a:t>психологические </a:t>
            </a:r>
            <a:r>
              <a:rPr lang="ru-RU" sz="3200" i="1" dirty="0" smtClean="0"/>
              <a:t>защиты и </a:t>
            </a:r>
            <a:r>
              <a:rPr lang="ru-RU" sz="3200" dirty="0" smtClean="0"/>
              <a:t>выстраивая </a:t>
            </a:r>
            <a:r>
              <a:rPr lang="ru-RU" sz="3200" i="1" dirty="0" err="1" smtClean="0"/>
              <a:t>копинг</a:t>
            </a:r>
            <a:r>
              <a:rPr lang="ru-RU" sz="3200" i="1" dirty="0" smtClean="0"/>
              <a:t>-стратегии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101" y="1855365"/>
            <a:ext cx="8507288" cy="4525963"/>
          </a:xfrm>
        </p:spPr>
        <p:txBody>
          <a:bodyPr/>
          <a:lstStyle/>
          <a:p>
            <a:r>
              <a:rPr lang="ru-RU" dirty="0"/>
              <a:t>Защитный механизм (</a:t>
            </a:r>
            <a:r>
              <a:rPr lang="ru-RU" b="1" dirty="0"/>
              <a:t>психологическая защита</a:t>
            </a:r>
            <a:r>
              <a:rPr lang="ru-RU" dirty="0"/>
              <a:t>) – неосознаваемый психический процесс направленный на минимизацию отрицательных </a:t>
            </a:r>
            <a:r>
              <a:rPr lang="ru-RU" dirty="0" smtClean="0"/>
              <a:t> воздействий. </a:t>
            </a:r>
          </a:p>
          <a:p>
            <a:r>
              <a:rPr lang="ru-RU" b="1" dirty="0" err="1"/>
              <a:t>копинг</a:t>
            </a:r>
            <a:r>
              <a:rPr lang="ru-RU" b="1" dirty="0"/>
              <a:t>-стратегии</a:t>
            </a:r>
            <a:r>
              <a:rPr lang="ru-RU" dirty="0"/>
              <a:t> </a:t>
            </a:r>
            <a:r>
              <a:rPr lang="ru-RU" dirty="0" smtClean="0"/>
              <a:t> (сознаваемый процесс) -приемы </a:t>
            </a:r>
            <a:r>
              <a:rPr lang="ru-RU" dirty="0"/>
              <a:t>и способы с помощью которых и происходит процесс </a:t>
            </a:r>
            <a:r>
              <a:rPr lang="ru-RU" dirty="0" err="1"/>
              <a:t>совладания</a:t>
            </a:r>
            <a:r>
              <a:rPr lang="ru-RU" dirty="0"/>
              <a:t> со </a:t>
            </a:r>
            <a:r>
              <a:rPr lang="ru-RU" dirty="0" smtClean="0"/>
              <a:t>стрессом.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45" y="5324845"/>
            <a:ext cx="2627033" cy="155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2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Механизмы психологической защиты. Стратегии преодоления механизмов психологической защиты</a:t>
            </a:r>
            <a:endParaRPr lang="ru-RU" sz="2800" dirty="0"/>
          </a:p>
        </p:txBody>
      </p:sp>
      <p:pic>
        <p:nvPicPr>
          <p:cNvPr id="12290" name="Picture 2" descr="C:\Users\Алексей\Desktop\57ae41e3aa2f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3" y="1571612"/>
            <a:ext cx="8899757" cy="48577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32440" y="6357265"/>
            <a:ext cx="391454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sz="105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Способы </a:t>
            </a:r>
            <a:r>
              <a:rPr lang="ru-RU" b="1" dirty="0" err="1" smtClean="0">
                <a:solidFill>
                  <a:srgbClr val="C00000"/>
                </a:solidFill>
              </a:rPr>
              <a:t>совладания</a:t>
            </a:r>
            <a:r>
              <a:rPr lang="ru-RU" b="1" dirty="0" smtClean="0">
                <a:solidFill>
                  <a:srgbClr val="C00000"/>
                </a:solidFill>
              </a:rPr>
              <a:t> со стрессом  </a:t>
            </a:r>
            <a:r>
              <a:rPr lang="ru-RU" sz="3600" b="1" dirty="0" smtClean="0">
                <a:solidFill>
                  <a:srgbClr val="C00000"/>
                </a:solidFill>
              </a:rPr>
              <a:t>(</a:t>
            </a:r>
            <a:r>
              <a:rPr lang="ru-RU" sz="3600" b="1" dirty="0" err="1" smtClean="0">
                <a:solidFill>
                  <a:srgbClr val="C00000"/>
                </a:solidFill>
              </a:rPr>
              <a:t>копинг</a:t>
            </a:r>
            <a:r>
              <a:rPr lang="ru-RU" sz="3600" b="1" dirty="0" smtClean="0">
                <a:solidFill>
                  <a:srgbClr val="C00000"/>
                </a:solidFill>
              </a:rPr>
              <a:t>-стратегии</a:t>
            </a:r>
            <a:r>
              <a:rPr lang="ru-RU" sz="2700" dirty="0" smtClean="0"/>
              <a:t>.  Англ.</a:t>
            </a:r>
            <a:r>
              <a:rPr lang="en-US" sz="2700" dirty="0" smtClean="0"/>
              <a:t>to cope-</a:t>
            </a:r>
            <a:r>
              <a:rPr lang="ru-RU" sz="2700" dirty="0" smtClean="0"/>
              <a:t>преодолеть, совладать </a:t>
            </a:r>
            <a:r>
              <a:rPr lang="ru-RU" sz="2700" b="1" dirty="0" smtClean="0"/>
              <a:t>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Активные</a:t>
            </a:r>
            <a:r>
              <a:rPr lang="ru-RU" dirty="0" smtClean="0"/>
              <a:t> (конфронтация, поиск социальной поддержки, планирование, позитивное переосмысление)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Пассивные </a:t>
            </a:r>
            <a:r>
              <a:rPr lang="ru-RU" dirty="0" smtClean="0"/>
              <a:t>(</a:t>
            </a:r>
            <a:r>
              <a:rPr lang="ru-RU" dirty="0" err="1" smtClean="0"/>
              <a:t>дистанцирование</a:t>
            </a:r>
            <a:r>
              <a:rPr lang="ru-RU" dirty="0" smtClean="0"/>
              <a:t>, принятие ответственности, избегание-уход от проблемы    (Ричард </a:t>
            </a:r>
            <a:r>
              <a:rPr lang="ru-RU" dirty="0"/>
              <a:t>С. </a:t>
            </a:r>
            <a:r>
              <a:rPr lang="ru-RU" dirty="0" err="1" smtClean="0"/>
              <a:t>Лазарус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869160"/>
            <a:ext cx="805762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Люди использующие активные стратегии преодоления, ориентирующиеся на результат,  имеют более высокое качество жизни, исход заболевания благоприятный.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" y="4890113"/>
            <a:ext cx="669904" cy="15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5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820472" cy="57606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b="1" dirty="0">
                <a:solidFill>
                  <a:srgbClr val="C00000"/>
                </a:solidFill>
              </a:rPr>
              <a:t>Конфронтация</a:t>
            </a:r>
            <a:r>
              <a:rPr lang="ru-RU" sz="2500" dirty="0"/>
              <a:t> – Настаиваю на своем и борюсь за то, чего хочу</a:t>
            </a:r>
          </a:p>
          <a:p>
            <a:pPr marL="0" indent="0">
              <a:buNone/>
            </a:pPr>
            <a:r>
              <a:rPr lang="ru-RU" sz="2500" b="1" dirty="0">
                <a:solidFill>
                  <a:srgbClr val="C00000"/>
                </a:solidFill>
              </a:rPr>
              <a:t>Поиск социальной поддержки </a:t>
            </a:r>
            <a:r>
              <a:rPr lang="ru-RU" sz="2500" dirty="0"/>
              <a:t>– Всегда ищу того, кто мог бы конкретно мне помочь в разрешении ситуации</a:t>
            </a:r>
          </a:p>
          <a:p>
            <a:pPr marL="0" indent="0">
              <a:buNone/>
            </a:pPr>
            <a:r>
              <a:rPr lang="ru-RU" sz="2500" b="1" dirty="0">
                <a:solidFill>
                  <a:srgbClr val="C00000"/>
                </a:solidFill>
              </a:rPr>
              <a:t>Планирование</a:t>
            </a:r>
            <a:r>
              <a:rPr lang="ru-RU" sz="2500" dirty="0"/>
              <a:t> – всегда составляю план и следую этому плану</a:t>
            </a:r>
          </a:p>
          <a:p>
            <a:pPr marL="0" indent="0">
              <a:buNone/>
            </a:pPr>
            <a:r>
              <a:rPr lang="ru-RU" sz="2500" b="1" dirty="0">
                <a:solidFill>
                  <a:srgbClr val="C00000"/>
                </a:solidFill>
              </a:rPr>
              <a:t>Позитивное переосмысление </a:t>
            </a:r>
            <a:r>
              <a:rPr lang="ru-RU" sz="2500" dirty="0"/>
              <a:t>– неудача позволила мне получить опыт, которого у меня не было.</a:t>
            </a:r>
          </a:p>
          <a:p>
            <a:pPr marL="0" indent="0" algn="ctr">
              <a:buNone/>
            </a:pP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Пассивные</a:t>
            </a:r>
          </a:p>
          <a:p>
            <a:pPr marL="0" indent="0">
              <a:buNone/>
            </a:pPr>
            <a:r>
              <a:rPr lang="ru-RU" sz="2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Дистанцирование</a:t>
            </a:r>
            <a:r>
              <a:rPr lang="ru-RU" sz="2500" dirty="0"/>
              <a:t> – Стараюсь относиться к этому легче, не желаю всерьез думать об этом</a:t>
            </a:r>
          </a:p>
          <a:p>
            <a:pPr marL="0" indent="0">
              <a:buNone/>
            </a:pP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Принятие ответственности </a:t>
            </a:r>
            <a:r>
              <a:rPr lang="ru-RU" sz="2500" dirty="0"/>
              <a:t>– Признаю, что сам создал себе проблемы</a:t>
            </a:r>
          </a:p>
          <a:p>
            <a:pPr marL="0" indent="0">
              <a:buNone/>
            </a:pP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Избегание</a:t>
            </a:r>
            <a:r>
              <a:rPr lang="ru-RU" sz="2500" dirty="0"/>
              <a:t>-уход от проблемы  - мечтаю  о том, чтобы ситуация исчезла  или разрешилась сама </a:t>
            </a:r>
            <a:r>
              <a:rPr lang="ru-RU" sz="2500" dirty="0" smtClean="0"/>
              <a:t>собой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062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41287" y="361475"/>
            <a:ext cx="8686080" cy="234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600" b="1" dirty="0">
                <a:solidFill>
                  <a:srgbClr val="C00000"/>
                </a:solidFill>
              </a:rPr>
              <a:t>Педагогические аспекты деятельности врача</a:t>
            </a:r>
            <a:r>
              <a:rPr lang="ru-RU" altLang="ru-RU" sz="26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600" dirty="0"/>
              <a:t> обучение пациентов особенностям, приёмам и методам ведения здорового образа жизни;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600" dirty="0"/>
              <a:t>ведение просветительской работы среди населения в целях профилактики и борьбы с заболеваниями.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400" dirty="0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41286" y="2708921"/>
            <a:ext cx="8451193" cy="16561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Aft>
                <a:spcPts val="907"/>
              </a:spcAft>
            </a:pPr>
            <a:r>
              <a:rPr lang="ru-RU" altLang="ru-RU" sz="2400" i="1" dirty="0"/>
              <a:t>«..В настоящее время охрана и укрепление здоровья населения занимает приоритетное место в государственной политике стран с социально ориентированной рыночной </a:t>
            </a:r>
            <a:r>
              <a:rPr lang="ru-RU" altLang="ru-RU" sz="2400" i="1" dirty="0" smtClean="0"/>
              <a:t>экономикой»</a:t>
            </a:r>
            <a:endParaRPr lang="ru-RU" altLang="ru-RU" sz="2400" i="1" dirty="0"/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4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25144"/>
            <a:ext cx="8568951" cy="18045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03496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015950"/>
            <a:ext cx="5544616" cy="456937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u="sng" dirty="0"/>
              <a:t>Знание и учет механизмов психологической защиты и </a:t>
            </a:r>
            <a:r>
              <a:rPr lang="ru-RU" u="sng" dirty="0" err="1"/>
              <a:t>совладания</a:t>
            </a:r>
            <a:r>
              <a:rPr lang="ru-RU" u="sng" dirty="0"/>
              <a:t> необходимы </a:t>
            </a:r>
            <a:r>
              <a:rPr lang="ru-RU" dirty="0"/>
              <a:t>при проведении </a:t>
            </a:r>
            <a:r>
              <a:rPr lang="ru-RU" dirty="0" err="1"/>
              <a:t>патогенетически</a:t>
            </a:r>
            <a:r>
              <a:rPr lang="ru-RU" dirty="0"/>
              <a:t> обоснованных психотерапевтических мероприятий с целью </a:t>
            </a:r>
            <a:r>
              <a:rPr lang="ru-RU" u="sng" dirty="0"/>
              <a:t>повышения эффективности терапии и реабилитации</a:t>
            </a:r>
          </a:p>
        </p:txBody>
      </p:sp>
      <p:pic>
        <p:nvPicPr>
          <p:cNvPr id="4098" name="Picture 2" descr="https://opttab.ru/blog/wp-content/uploads/2019/06/vred-zdorovju-sildenafil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" y="1556792"/>
            <a:ext cx="3069165" cy="34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889" y="404664"/>
            <a:ext cx="8229600" cy="2620888"/>
          </a:xfrm>
        </p:spPr>
        <p:txBody>
          <a:bodyPr/>
          <a:lstStyle/>
          <a:p>
            <a:r>
              <a:rPr lang="ru-RU" dirty="0" err="1"/>
              <a:t>Психосоматика</a:t>
            </a:r>
            <a:r>
              <a:rPr lang="ru-RU" dirty="0"/>
              <a:t> - область медико-психологических знаний, в которой наиболее тесно прослеживается связь между психикой и телом, их взаимодействие и взаимовлияние.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42538" y="3717032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Любое психосоматическое заболевание </a:t>
            </a:r>
            <a:r>
              <a:rPr lang="ru-RU" sz="2800" dirty="0"/>
              <a:t>является свойством человеческого организма как системы. Оно не выводится по отдельности ни из психических, ни из физиологических, (включая наследственные) свойств индивида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3" y="3897779"/>
            <a:ext cx="1800225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105835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(от др.-греч. </a:t>
            </a:r>
            <a:r>
              <a:rPr lang="ru-RU" sz="2400" dirty="0" err="1"/>
              <a:t>ψυχή</a:t>
            </a:r>
            <a:r>
              <a:rPr lang="ru-RU" sz="2400" dirty="0"/>
              <a:t> — «дух», «душа», «сознание» и </a:t>
            </a:r>
            <a:r>
              <a:rPr lang="ru-RU" sz="2400" dirty="0" err="1"/>
              <a:t>σῶμ</a:t>
            </a:r>
            <a:r>
              <a:rPr lang="ru-RU" sz="2400" dirty="0"/>
              <a:t>α — тело) </a:t>
            </a:r>
          </a:p>
        </p:txBody>
      </p:sp>
    </p:spTree>
    <p:extLst>
      <p:ext uri="{BB962C8B-B14F-4D97-AF65-F5344CB8AC3E}">
        <p14:creationId xmlns:p14="http://schemas.microsoft.com/office/powerpoint/2010/main" val="7863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496944" cy="26642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/>
              <a:t>Психосоматическое расстройство </a:t>
            </a:r>
            <a:r>
              <a:rPr lang="ru-RU" sz="3100" dirty="0"/>
              <a:t>- нарушения функций внутренних органов и систем, возникновение и развитие которых </a:t>
            </a:r>
            <a:r>
              <a:rPr lang="ru-RU" sz="3100" dirty="0" smtClean="0"/>
              <a:t>связано </a:t>
            </a:r>
            <a:r>
              <a:rPr lang="ru-RU" sz="3100" dirty="0"/>
              <a:t>с нервно-психическими факторами, </a:t>
            </a:r>
            <a:r>
              <a:rPr lang="ru-RU" sz="3100" dirty="0" smtClean="0"/>
              <a:t>специфическими </a:t>
            </a:r>
            <a:r>
              <a:rPr lang="ru-RU" sz="3100" dirty="0"/>
              <a:t>особенностями эмоционального реагирования личности</a:t>
            </a:r>
            <a:r>
              <a:rPr lang="ru-RU" sz="3100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573016"/>
            <a:ext cx="8424936" cy="2941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Причины</a:t>
            </a:r>
            <a:r>
              <a:rPr lang="ru-RU" sz="2800" dirty="0" smtClean="0"/>
              <a:t> </a:t>
            </a:r>
            <a:r>
              <a:rPr lang="ru-RU" sz="2800" dirty="0"/>
              <a:t>возникновения психосоматических расстройств </a:t>
            </a:r>
            <a:r>
              <a:rPr lang="ru-RU" sz="2400" dirty="0" smtClean="0"/>
              <a:t>(по </a:t>
            </a:r>
            <a:r>
              <a:rPr lang="ru-RU" sz="2400" dirty="0" err="1" smtClean="0"/>
              <a:t>Александеру</a:t>
            </a:r>
            <a:r>
              <a:rPr lang="ru-RU" sz="2400" dirty="0" smtClean="0"/>
              <a:t>) </a:t>
            </a:r>
            <a:r>
              <a:rPr lang="ru-RU" sz="2800" dirty="0" smtClean="0"/>
              <a:t>- взаимодействие </a:t>
            </a:r>
            <a:r>
              <a:rPr lang="ru-RU" sz="2800" dirty="0"/>
              <a:t>трех факторов </a:t>
            </a:r>
            <a:endParaRPr lang="ru-RU" sz="2800" dirty="0" smtClean="0"/>
          </a:p>
          <a:p>
            <a:pPr marL="1079500">
              <a:lnSpc>
                <a:spcPts val="3000"/>
              </a:lnSpc>
            </a:pPr>
            <a:r>
              <a:rPr lang="ru-RU" sz="2800" dirty="0" smtClean="0"/>
              <a:t>Социальных</a:t>
            </a:r>
          </a:p>
          <a:p>
            <a:pPr marL="1079500">
              <a:lnSpc>
                <a:spcPts val="3000"/>
              </a:lnSpc>
            </a:pPr>
            <a:r>
              <a:rPr lang="ru-RU" sz="2800" dirty="0" smtClean="0"/>
              <a:t>Физиологических</a:t>
            </a:r>
          </a:p>
          <a:p>
            <a:pPr marL="1079500">
              <a:lnSpc>
                <a:spcPts val="3000"/>
              </a:lnSpc>
            </a:pPr>
            <a:r>
              <a:rPr lang="ru-RU" sz="2800" dirty="0"/>
              <a:t>П</a:t>
            </a:r>
            <a:r>
              <a:rPr lang="ru-RU" sz="2800" dirty="0" smtClean="0"/>
              <a:t>сихологических 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1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900"/>
              </a:lnSpc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Эмоционально-обусловленные источники психосоматических расстройств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215"/>
            <a:ext cx="8568952" cy="5400599"/>
          </a:xfrm>
        </p:spPr>
        <p:txBody>
          <a:bodyPr>
            <a:noAutofit/>
          </a:bodyPr>
          <a:lstStyle/>
          <a:p>
            <a:pPr marL="177800" indent="-177800">
              <a:lnSpc>
                <a:spcPts val="2300"/>
              </a:lnSpc>
              <a:buNone/>
            </a:pPr>
            <a:r>
              <a:rPr lang="ru-RU" sz="2800" dirty="0" smtClean="0"/>
              <a:t>I</a:t>
            </a:r>
            <a:r>
              <a:rPr lang="ru-RU" sz="2800" dirty="0"/>
              <a:t>. </a:t>
            </a:r>
            <a:r>
              <a:rPr lang="ru-RU" sz="2800" b="1" dirty="0"/>
              <a:t>Внутренний конфликт </a:t>
            </a:r>
            <a:r>
              <a:rPr lang="ru-RU" sz="2800" dirty="0"/>
              <a:t>частей личности, сознательного и бессознательного в человеке.</a:t>
            </a:r>
          </a:p>
          <a:p>
            <a:pPr marL="177800" indent="-177800">
              <a:lnSpc>
                <a:spcPts val="2300"/>
              </a:lnSpc>
              <a:buNone/>
            </a:pPr>
            <a:r>
              <a:rPr lang="ru-RU" sz="2800" dirty="0"/>
              <a:t>II. </a:t>
            </a:r>
            <a:r>
              <a:rPr lang="ru-RU" sz="2800" b="1" dirty="0"/>
              <a:t>Мотивация по типу условной выгоды</a:t>
            </a:r>
            <a:r>
              <a:rPr lang="ru-RU" sz="2800" dirty="0"/>
              <a:t>, когда симптом несет условную выгоду для пациента. </a:t>
            </a:r>
          </a:p>
          <a:p>
            <a:pPr marL="177800" indent="-177800">
              <a:lnSpc>
                <a:spcPts val="2300"/>
              </a:lnSpc>
              <a:buNone/>
            </a:pPr>
            <a:r>
              <a:rPr lang="ru-RU" sz="2800" dirty="0"/>
              <a:t>III. </a:t>
            </a:r>
            <a:r>
              <a:rPr lang="ru-RU" sz="2800" b="1" dirty="0"/>
              <a:t>Эффект внушения </a:t>
            </a:r>
            <a:r>
              <a:rPr lang="ru-RU" sz="2800" dirty="0"/>
              <a:t>(другим лицом). </a:t>
            </a:r>
          </a:p>
          <a:p>
            <a:pPr marL="177800" indent="-177800">
              <a:lnSpc>
                <a:spcPts val="2300"/>
              </a:lnSpc>
              <a:buNone/>
            </a:pPr>
            <a:r>
              <a:rPr lang="ru-RU" sz="2800" dirty="0"/>
              <a:t>IV. «</a:t>
            </a:r>
            <a:r>
              <a:rPr lang="ru-RU" sz="2800" b="1" dirty="0"/>
              <a:t>Элементы органической речи</a:t>
            </a:r>
            <a:r>
              <a:rPr lang="ru-RU" sz="2800" dirty="0"/>
              <a:t>». Болезнь может быть физическим воплощением </a:t>
            </a:r>
            <a:r>
              <a:rPr lang="ru-RU" sz="2800" dirty="0" smtClean="0"/>
              <a:t>фразы</a:t>
            </a:r>
            <a:r>
              <a:rPr lang="ru-RU" sz="2800" dirty="0"/>
              <a:t> </a:t>
            </a:r>
            <a:r>
              <a:rPr lang="ru-RU" sz="2800" dirty="0" smtClean="0"/>
              <a:t>«у </a:t>
            </a:r>
            <a:r>
              <a:rPr lang="ru-RU" sz="2800" dirty="0"/>
              <a:t>меня сердце за него </a:t>
            </a:r>
            <a:r>
              <a:rPr lang="ru-RU" sz="2800" dirty="0" smtClean="0"/>
              <a:t>болит» могут </a:t>
            </a:r>
            <a:r>
              <a:rPr lang="ru-RU" sz="2800" dirty="0"/>
              <a:t>превратиться в реальные симптомы. </a:t>
            </a:r>
          </a:p>
          <a:p>
            <a:pPr marL="177800" indent="-177800">
              <a:lnSpc>
                <a:spcPts val="2300"/>
              </a:lnSpc>
              <a:buNone/>
            </a:pPr>
            <a:r>
              <a:rPr lang="ru-RU" sz="2800" dirty="0"/>
              <a:t>V. </a:t>
            </a:r>
            <a:r>
              <a:rPr lang="ru-RU" sz="2800" b="1" dirty="0"/>
              <a:t>Идентификация</a:t>
            </a:r>
            <a:r>
              <a:rPr lang="ru-RU" sz="2800" dirty="0"/>
              <a:t>, попытка быть похожим на кого-то. </a:t>
            </a:r>
          </a:p>
          <a:p>
            <a:pPr marL="177800" indent="-177800">
              <a:lnSpc>
                <a:spcPts val="2300"/>
              </a:lnSpc>
              <a:buNone/>
            </a:pPr>
            <a:r>
              <a:rPr lang="ru-RU" sz="2800" dirty="0"/>
              <a:t>VI. </a:t>
            </a:r>
            <a:r>
              <a:rPr lang="ru-RU" sz="2800" b="1" dirty="0"/>
              <a:t>Самонаказание</a:t>
            </a:r>
            <a:r>
              <a:rPr lang="ru-RU" sz="2800" dirty="0"/>
              <a:t> — очень распространенная причина многих травм и соматических нарушений. </a:t>
            </a:r>
          </a:p>
          <a:p>
            <a:pPr marL="177800" indent="-177800">
              <a:lnSpc>
                <a:spcPts val="2300"/>
              </a:lnSpc>
              <a:buNone/>
            </a:pPr>
            <a:r>
              <a:rPr lang="ru-RU" sz="2800" dirty="0"/>
              <a:t>VII. </a:t>
            </a:r>
            <a:r>
              <a:rPr lang="ru-RU" sz="2800" b="1" dirty="0"/>
              <a:t>Травматический </a:t>
            </a:r>
            <a:r>
              <a:rPr lang="ru-RU" sz="2800" b="1" dirty="0" smtClean="0"/>
              <a:t>опыт</a:t>
            </a:r>
            <a:r>
              <a:rPr lang="ru-RU" sz="2800" dirty="0" smtClean="0"/>
              <a:t>. </a:t>
            </a:r>
            <a:r>
              <a:rPr lang="ru-RU" sz="2800" dirty="0"/>
              <a:t>Как правило, это психические травмы раннего периода детства.</a:t>
            </a:r>
          </a:p>
          <a:p>
            <a:pPr marL="177800" indent="-177800">
              <a:lnSpc>
                <a:spcPts val="2300"/>
              </a:lnSpc>
              <a:buNone/>
            </a:pPr>
            <a:r>
              <a:rPr lang="ru-RU" sz="2800" dirty="0"/>
              <a:t>VIII. </a:t>
            </a:r>
            <a:r>
              <a:rPr lang="ru-RU" sz="2800" b="1" dirty="0" err="1"/>
              <a:t>Алекситимия</a:t>
            </a:r>
            <a:r>
              <a:rPr lang="ru-RU" sz="2800" b="1" dirty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67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dirty="0" smtClean="0"/>
              <a:t>АЛЕКСИТИМИЯ</a:t>
            </a:r>
            <a:r>
              <a:rPr lang="ru-RU" sz="3100" dirty="0"/>
              <a:t>— сниженная способность в вербализации эмоциональных состояний.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 smtClean="0"/>
              <a:t>Алекситимия</a:t>
            </a:r>
            <a:r>
              <a:rPr lang="ru-RU" b="1" dirty="0" smtClean="0"/>
              <a:t> </a:t>
            </a:r>
            <a:r>
              <a:rPr lang="ru-RU" dirty="0" smtClean="0"/>
              <a:t>характеризуется:</a:t>
            </a:r>
          </a:p>
          <a:p>
            <a:r>
              <a:rPr lang="ru-RU" dirty="0" smtClean="0"/>
              <a:t> </a:t>
            </a:r>
            <a:r>
              <a:rPr lang="ru-RU" dirty="0"/>
              <a:t>трудностью в определении и описании собственных эмоциональных состояний, </a:t>
            </a:r>
            <a:r>
              <a:rPr lang="ru-RU" dirty="0" smtClean="0"/>
              <a:t>переживаний и понимания эмоций других людей; </a:t>
            </a:r>
          </a:p>
          <a:p>
            <a:r>
              <a:rPr lang="ru-RU" dirty="0" smtClean="0"/>
              <a:t>затруднениями </a:t>
            </a:r>
            <a:r>
              <a:rPr lang="ru-RU" dirty="0"/>
              <a:t>в проведении различий между чувствами и телесными ощущениями; </a:t>
            </a:r>
            <a:endParaRPr lang="ru-RU" dirty="0" smtClean="0"/>
          </a:p>
          <a:p>
            <a:r>
              <a:rPr lang="ru-RU" dirty="0" smtClean="0"/>
              <a:t>снижением </a:t>
            </a:r>
            <a:r>
              <a:rPr lang="ru-RU" dirty="0"/>
              <a:t>способности к символизации; </a:t>
            </a:r>
            <a:endParaRPr lang="ru-RU" dirty="0" smtClean="0"/>
          </a:p>
          <a:p>
            <a:r>
              <a:rPr lang="ru-RU" dirty="0" err="1" smtClean="0"/>
              <a:t>фокусированности</a:t>
            </a:r>
            <a:r>
              <a:rPr lang="ru-RU" dirty="0" smtClean="0"/>
              <a:t> </a:t>
            </a:r>
            <a:r>
              <a:rPr lang="ru-RU" dirty="0"/>
              <a:t>личности в большей мере на внешних событиях, чем на внутренних переживаниях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8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5799" y="67754"/>
            <a:ext cx="6912768" cy="1930226"/>
          </a:xfrm>
        </p:spPr>
        <p:txBody>
          <a:bodyPr>
            <a:normAutofit/>
          </a:bodyPr>
          <a:lstStyle/>
          <a:p>
            <a:pPr>
              <a:lnSpc>
                <a:spcPts val="3100"/>
              </a:lnSpc>
            </a:pPr>
            <a:r>
              <a:rPr lang="ru-RU" sz="3200" b="1" dirty="0"/>
              <a:t>Проблема психосоматических взаимоотношений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100" dirty="0" smtClean="0"/>
              <a:t>(</a:t>
            </a:r>
            <a:r>
              <a:rPr lang="ru-RU" sz="3100" dirty="0"/>
              <a:t>В.В. Николаева</a:t>
            </a:r>
            <a:r>
              <a:rPr lang="ru-RU" sz="3100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752" y="2172069"/>
            <a:ext cx="4896544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Аспекты:</a:t>
            </a:r>
          </a:p>
          <a:p>
            <a:r>
              <a:rPr lang="ru-RU" b="1" dirty="0" err="1" smtClean="0"/>
              <a:t>соматогении</a:t>
            </a:r>
            <a:r>
              <a:rPr lang="ru-RU" dirty="0" smtClean="0"/>
              <a:t>  - в результате   </a:t>
            </a:r>
            <a:r>
              <a:rPr lang="ru-RU" dirty="0"/>
              <a:t>влияния на психику соматических заболеваний </a:t>
            </a:r>
          </a:p>
          <a:p>
            <a:r>
              <a:rPr lang="ru-RU" b="1" dirty="0"/>
              <a:t>психогении</a:t>
            </a:r>
            <a:r>
              <a:rPr lang="ru-RU" dirty="0"/>
              <a:t> – ведущая роль  психики в возникновении и развитии патологических процессов тех или иных органов систем организма </a:t>
            </a:r>
          </a:p>
          <a:p>
            <a:endParaRPr lang="ru-RU" dirty="0"/>
          </a:p>
        </p:txBody>
      </p:sp>
      <p:pic>
        <p:nvPicPr>
          <p:cNvPr id="5122" name="Picture 2" descr="http://www.medpsy.ru/climp/2014_4_6/pictures/pic03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1152128" cy="16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лексей\Desktop\psihosomatika_tablic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1791196"/>
            <a:ext cx="3346083" cy="4922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Современная теория возникновения психосоматических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расстройств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8496944" cy="557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ru-RU" sz="2800" b="1" dirty="0"/>
              <a:t>Ф</a:t>
            </a:r>
            <a:r>
              <a:rPr lang="ru-RU" sz="2800" b="1" dirty="0" smtClean="0"/>
              <a:t>акторы </a:t>
            </a:r>
            <a:r>
              <a:rPr lang="ru-RU" sz="2800" b="1" dirty="0"/>
              <a:t>патогенеза:</a:t>
            </a:r>
          </a:p>
          <a:p>
            <a:pPr marL="514350" indent="-514350">
              <a:lnSpc>
                <a:spcPts val="2900"/>
              </a:lnSpc>
              <a:buFont typeface="+mj-lt"/>
              <a:buAutoNum type="arabicPeriod"/>
            </a:pPr>
            <a:r>
              <a:rPr lang="ru-RU" sz="2800" dirty="0" smtClean="0"/>
              <a:t>неспецифической </a:t>
            </a:r>
            <a:r>
              <a:rPr lang="ru-RU" sz="2800" dirty="0"/>
              <a:t>наследственной и врожденной отягощенности соматическими нарушениями и дефектами (</a:t>
            </a:r>
            <a:r>
              <a:rPr lang="ru-RU" sz="2800" dirty="0" err="1"/>
              <a:t>эмбриопатия</a:t>
            </a:r>
            <a:r>
              <a:rPr lang="ru-RU" sz="2800" dirty="0"/>
              <a:t>, недоношенность и </a:t>
            </a:r>
            <a:r>
              <a:rPr lang="ru-RU" sz="2800" dirty="0" err="1"/>
              <a:t>д.р</a:t>
            </a:r>
            <a:r>
              <a:rPr lang="ru-RU" sz="2800" dirty="0"/>
              <a:t>.);</a:t>
            </a:r>
          </a:p>
          <a:p>
            <a:pPr marL="514350" indent="-514350">
              <a:lnSpc>
                <a:spcPts val="2900"/>
              </a:lnSpc>
              <a:buFont typeface="+mj-lt"/>
              <a:buAutoNum type="arabicPeriod"/>
            </a:pPr>
            <a:r>
              <a:rPr lang="ru-RU" sz="2800" dirty="0" smtClean="0"/>
              <a:t>наследственного </a:t>
            </a:r>
            <a:r>
              <a:rPr lang="ru-RU" sz="2800" dirty="0"/>
              <a:t>предрасположения к психосоматическим расстройствам;</a:t>
            </a:r>
          </a:p>
          <a:p>
            <a:pPr marL="514350" indent="-514350">
              <a:lnSpc>
                <a:spcPts val="2900"/>
              </a:lnSpc>
              <a:buFont typeface="+mj-lt"/>
              <a:buAutoNum type="arabicPeriod"/>
            </a:pPr>
            <a:r>
              <a:rPr lang="ru-RU" sz="2800" dirty="0" smtClean="0"/>
              <a:t>нейродинамических </a:t>
            </a:r>
            <a:r>
              <a:rPr lang="ru-RU" sz="2800" dirty="0"/>
              <a:t>сдвигов (нарушений деятельности ЦНС);</a:t>
            </a:r>
          </a:p>
          <a:p>
            <a:pPr marL="514350" indent="-514350">
              <a:lnSpc>
                <a:spcPts val="2900"/>
              </a:lnSpc>
              <a:buFont typeface="+mj-lt"/>
              <a:buAutoNum type="arabicPeriod"/>
            </a:pPr>
            <a:r>
              <a:rPr lang="ru-RU" sz="2800" dirty="0" smtClean="0"/>
              <a:t>личностных </a:t>
            </a:r>
            <a:r>
              <a:rPr lang="ru-RU" sz="2800" dirty="0"/>
              <a:t>особенностей;</a:t>
            </a:r>
          </a:p>
          <a:p>
            <a:pPr marL="514350" indent="-514350">
              <a:lnSpc>
                <a:spcPts val="2900"/>
              </a:lnSpc>
              <a:buFont typeface="+mj-lt"/>
              <a:buAutoNum type="arabicPeriod"/>
            </a:pPr>
            <a:r>
              <a:rPr lang="ru-RU" sz="2800" dirty="0" smtClean="0"/>
              <a:t>психического </a:t>
            </a:r>
            <a:r>
              <a:rPr lang="ru-RU" sz="2800" dirty="0"/>
              <a:t>и физического состояния во время действия психотравмирующих факторов;</a:t>
            </a:r>
          </a:p>
          <a:p>
            <a:pPr marL="514350" indent="-514350">
              <a:lnSpc>
                <a:spcPts val="2900"/>
              </a:lnSpc>
              <a:buFont typeface="+mj-lt"/>
              <a:buAutoNum type="arabicPeriod"/>
            </a:pPr>
            <a:r>
              <a:rPr lang="ru-RU" sz="2800" dirty="0" smtClean="0"/>
              <a:t>фона </a:t>
            </a:r>
            <a:r>
              <a:rPr lang="ru-RU" sz="2800" dirty="0"/>
              <a:t>неблагоприятных семейных и других социальных факторов;</a:t>
            </a:r>
          </a:p>
          <a:p>
            <a:pPr>
              <a:lnSpc>
                <a:spcPts val="2900"/>
              </a:lnSpc>
            </a:pPr>
            <a:r>
              <a:rPr lang="ru-RU" sz="2800" dirty="0" smtClean="0"/>
              <a:t>7.   особенностей </a:t>
            </a:r>
            <a:r>
              <a:rPr lang="ru-RU" sz="2800" dirty="0"/>
              <a:t>психотравмирующих событий.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>
              <a:lnSpc>
                <a:spcPts val="2700"/>
              </a:lnSpc>
            </a:pP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Расстройства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, отражающие психосоматические взаимоотношения при болезнях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5328592"/>
          </a:xfr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ru-RU" sz="2700" b="1" dirty="0" smtClean="0"/>
              <a:t>Психосоматические </a:t>
            </a:r>
            <a:r>
              <a:rPr lang="ru-RU" sz="2700" b="1" dirty="0"/>
              <a:t>расстройства </a:t>
            </a:r>
            <a:r>
              <a:rPr lang="ru-RU" sz="2700" dirty="0"/>
              <a:t>- это соматические заболевания функциональной или органической природы, в происхождении, проявлениях и течении которых существенную роль </a:t>
            </a:r>
            <a:r>
              <a:rPr lang="ru-RU" sz="2700" dirty="0" smtClean="0"/>
              <a:t>принадлежит  психологическим </a:t>
            </a:r>
            <a:r>
              <a:rPr lang="ru-RU" sz="2700"/>
              <a:t>и </a:t>
            </a:r>
            <a:r>
              <a:rPr lang="ru-RU" sz="2700" smtClean="0"/>
              <a:t>психосоциальным факторам.</a:t>
            </a:r>
            <a:endParaRPr lang="ru-RU" sz="2700" dirty="0"/>
          </a:p>
          <a:p>
            <a:pPr marL="0" indent="0" algn="ctr">
              <a:lnSpc>
                <a:spcPts val="2400"/>
              </a:lnSpc>
              <a:buNone/>
            </a:pPr>
            <a:r>
              <a:rPr lang="ru-RU" sz="2700" b="1" dirty="0" smtClean="0"/>
              <a:t>Психосоматические расстройства </a:t>
            </a:r>
            <a:r>
              <a:rPr lang="ru-RU" sz="2400" dirty="0" smtClean="0"/>
              <a:t>(Манфред </a:t>
            </a:r>
            <a:r>
              <a:rPr lang="ru-RU" sz="2400" dirty="0" err="1" smtClean="0"/>
              <a:t>Блейлер</a:t>
            </a:r>
            <a:r>
              <a:rPr lang="ru-RU" sz="2400" dirty="0" smtClean="0"/>
              <a:t>):</a:t>
            </a:r>
            <a:endParaRPr lang="ru-RU" sz="2400" dirty="0"/>
          </a:p>
          <a:p>
            <a:pPr marL="531813" indent="-531813">
              <a:lnSpc>
                <a:spcPts val="2400"/>
              </a:lnSpc>
              <a:buNone/>
            </a:pPr>
            <a:r>
              <a:rPr lang="ru-RU" sz="2700" b="1" dirty="0" err="1" smtClean="0">
                <a:solidFill>
                  <a:srgbClr val="C00000"/>
                </a:solidFill>
              </a:rPr>
              <a:t>психосоматозы</a:t>
            </a:r>
            <a:r>
              <a:rPr lang="ru-RU" sz="2700" b="1" dirty="0" smtClean="0"/>
              <a:t> </a:t>
            </a:r>
            <a:r>
              <a:rPr lang="ru-RU" sz="2700" dirty="0"/>
              <a:t>- органические соматические заболевания, в происхождении и развитии которых существенную роль играют психологические факторы:</a:t>
            </a:r>
          </a:p>
          <a:p>
            <a:pPr marL="531813" indent="-531813">
              <a:lnSpc>
                <a:spcPts val="2400"/>
              </a:lnSpc>
              <a:buNone/>
            </a:pPr>
            <a:r>
              <a:rPr lang="ru-RU" sz="2700" b="1" dirty="0" smtClean="0">
                <a:solidFill>
                  <a:srgbClr val="C00000"/>
                </a:solidFill>
              </a:rPr>
              <a:t>психосоматические </a:t>
            </a:r>
            <a:r>
              <a:rPr lang="ru-RU" sz="2700" b="1" dirty="0">
                <a:solidFill>
                  <a:srgbClr val="C00000"/>
                </a:solidFill>
              </a:rPr>
              <a:t>дисфункции </a:t>
            </a:r>
            <a:r>
              <a:rPr lang="ru-RU" sz="2700" dirty="0"/>
              <a:t>- относительно кратковременные и обратимые расстройства, тесно связанные с психическим состоянием человека:</a:t>
            </a:r>
          </a:p>
          <a:p>
            <a:pPr marL="531813" indent="-531813">
              <a:lnSpc>
                <a:spcPts val="2400"/>
              </a:lnSpc>
              <a:buNone/>
            </a:pPr>
            <a:r>
              <a:rPr lang="ru-RU" sz="2700" b="1" dirty="0" smtClean="0">
                <a:solidFill>
                  <a:srgbClr val="C00000"/>
                </a:solidFill>
              </a:rPr>
              <a:t>личностно </a:t>
            </a:r>
            <a:r>
              <a:rPr lang="ru-RU" sz="2700" b="1" dirty="0">
                <a:solidFill>
                  <a:srgbClr val="C00000"/>
                </a:solidFill>
              </a:rPr>
              <a:t>обусловленные расстройства </a:t>
            </a:r>
            <a:r>
              <a:rPr lang="ru-RU" sz="2700" dirty="0"/>
              <a:t>- болезни, не вызванные стрессом, но имеющие связь с личностью </a:t>
            </a:r>
            <a:r>
              <a:rPr lang="ru-RU" sz="2700" dirty="0" smtClean="0"/>
              <a:t>пациента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8015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3600" i="1" dirty="0"/>
              <a:t>Первоначально выделяли 7 </a:t>
            </a:r>
            <a:r>
              <a:rPr lang="ru-RU" sz="3600" i="1" dirty="0" err="1"/>
              <a:t>психосоматозов</a:t>
            </a:r>
            <a:r>
              <a:rPr lang="ru-RU" sz="3600" dirty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бронхиальная </a:t>
            </a:r>
            <a:r>
              <a:rPr lang="ru-RU" dirty="0"/>
              <a:t>астма,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язвенный </a:t>
            </a:r>
            <a:r>
              <a:rPr lang="ru-RU" dirty="0"/>
              <a:t>колит,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эссенциальная</a:t>
            </a:r>
            <a:r>
              <a:rPr lang="ru-RU" dirty="0" smtClean="0"/>
              <a:t> </a:t>
            </a:r>
            <a:r>
              <a:rPr lang="ru-RU" dirty="0"/>
              <a:t>гипертония,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нейродермит</a:t>
            </a:r>
            <a:r>
              <a:rPr lang="ru-RU" dirty="0"/>
              <a:t>,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ревматоидный </a:t>
            </a:r>
            <a:r>
              <a:rPr lang="ru-RU" dirty="0"/>
              <a:t>артрит,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язва </a:t>
            </a:r>
            <a:r>
              <a:rPr lang="ru-RU" dirty="0"/>
              <a:t>двенадцатиперстной кишки,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гипертиреоз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Позже </a:t>
            </a:r>
            <a:r>
              <a:rPr lang="ru-RU" dirty="0"/>
              <a:t>этот список </a:t>
            </a:r>
            <a:r>
              <a:rPr lang="ru-RU" dirty="0" smtClean="0"/>
              <a:t>расширился…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1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Группы заболеваний, имеющих психосоматическую природу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968552"/>
          </a:xfrm>
        </p:spPr>
        <p:txBody>
          <a:bodyPr>
            <a:noAutofit/>
          </a:bodyPr>
          <a:lstStyle/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2800" dirty="0" smtClean="0"/>
              <a:t>1. </a:t>
            </a:r>
            <a:r>
              <a:rPr lang="ru-RU" sz="2800" dirty="0"/>
              <a:t>Проблемы с дыхательной системой;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2800" dirty="0" smtClean="0"/>
              <a:t>2. </a:t>
            </a:r>
            <a:r>
              <a:rPr lang="ru-RU" sz="2800" dirty="0"/>
              <a:t>Заболевания сердца и сосудов;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2800" dirty="0" smtClean="0"/>
              <a:t>3. </a:t>
            </a:r>
            <a:r>
              <a:rPr lang="ru-RU" sz="2800" dirty="0"/>
              <a:t>Разлад пищевого поведения (ожирение, анорексия на нервной почве, булимия);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2800" dirty="0" smtClean="0"/>
              <a:t>4. </a:t>
            </a:r>
            <a:r>
              <a:rPr lang="ru-RU" sz="2800" dirty="0"/>
              <a:t>Болезни желудочно-кишечного тракта;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2800" dirty="0" smtClean="0"/>
              <a:t>5. </a:t>
            </a:r>
            <a:r>
              <a:rPr lang="ru-RU" sz="2800" dirty="0"/>
              <a:t>Заболевания эндокринной системы;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2800" dirty="0" smtClean="0"/>
              <a:t>6. </a:t>
            </a:r>
            <a:r>
              <a:rPr lang="ru-RU" sz="2800" dirty="0"/>
              <a:t>Проблемы с кожными покровами;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2800" dirty="0" smtClean="0"/>
              <a:t>7. </a:t>
            </a:r>
            <a:r>
              <a:rPr lang="ru-RU" sz="2800" dirty="0"/>
              <a:t>Болезни, связанные с гинекологией;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2800" dirty="0" smtClean="0"/>
              <a:t>8. </a:t>
            </a:r>
            <a:r>
              <a:rPr lang="ru-RU" sz="2800" dirty="0"/>
              <a:t>Расстройства сексуальной природы;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2800" dirty="0" smtClean="0"/>
              <a:t>9. </a:t>
            </a:r>
            <a:r>
              <a:rPr lang="ru-RU" sz="2800" dirty="0"/>
              <a:t>Онкологии;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2800" dirty="0" smtClean="0"/>
              <a:t>10. </a:t>
            </a:r>
            <a:r>
              <a:rPr lang="ru-RU" sz="2800" dirty="0"/>
              <a:t>Болезни инфекционного происхождения;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2800" dirty="0" smtClean="0"/>
              <a:t>11. </a:t>
            </a:r>
            <a:r>
              <a:rPr lang="ru-RU" sz="2800" dirty="0"/>
              <a:t>Заболевания опорно-двигательного аппарата;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2800" dirty="0" smtClean="0"/>
              <a:t>12. </a:t>
            </a:r>
            <a:r>
              <a:rPr lang="ru-RU" sz="2800" dirty="0"/>
              <a:t>Психовегетативная дисфункция;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2800" dirty="0" smtClean="0"/>
              <a:t>13. </a:t>
            </a:r>
            <a:r>
              <a:rPr lang="ru-RU" sz="2800" dirty="0"/>
              <a:t>Депрессия;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2800" dirty="0" smtClean="0"/>
              <a:t>14. </a:t>
            </a:r>
            <a:r>
              <a:rPr lang="ru-RU" sz="2800" dirty="0"/>
              <a:t>Головная боль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442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7338"/>
            <a:ext cx="901700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32440" y="6357265"/>
            <a:ext cx="391454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sz="105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57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43289"/>
            <a:ext cx="8784976" cy="1813703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Соматопсихические</a:t>
            </a:r>
            <a:r>
              <a:rPr lang="ru-RU" sz="2800" b="1" dirty="0"/>
              <a:t> расстройства </a:t>
            </a:r>
            <a:r>
              <a:rPr lang="ru-RU" sz="2800" dirty="0"/>
              <a:t>- это психические синдромы различной выраженности (от невроза до психоза), обусловленные имеющимся у пациента соматическим </a:t>
            </a:r>
            <a:r>
              <a:rPr lang="ru-RU" sz="2800" dirty="0" smtClean="0"/>
              <a:t>заболеванием.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60648"/>
            <a:ext cx="8471284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2700"/>
              </a:lnSpc>
            </a:pP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Расстройства, отражающие психосоматические взаимоотношения при болезнях: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73016"/>
            <a:ext cx="8712968" cy="289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55600" indent="-355600"/>
            <a:r>
              <a:rPr lang="ru-RU" sz="2600" dirty="0"/>
              <a:t>Виды </a:t>
            </a:r>
            <a:r>
              <a:rPr lang="ru-RU" sz="2600" dirty="0" smtClean="0"/>
              <a:t>влияния </a:t>
            </a:r>
            <a:r>
              <a:rPr lang="ru-RU" sz="2600" dirty="0"/>
              <a:t>соматической болезни на психику:</a:t>
            </a:r>
          </a:p>
          <a:p>
            <a:pPr marL="355600" indent="-355600"/>
            <a:r>
              <a:rPr lang="ru-RU" sz="2600" b="1" dirty="0"/>
              <a:t>Соматогенный - </a:t>
            </a:r>
            <a:r>
              <a:rPr lang="ru-RU" sz="2600" dirty="0"/>
              <a:t>интоксикационное воздействие на ЦНС, нарушение кровоснабжения головного мозга, повышение внутричерепного давления, органическое поражение клеток коры </a:t>
            </a:r>
            <a:r>
              <a:rPr lang="ru-RU" sz="2600" dirty="0" smtClean="0"/>
              <a:t>ГМ</a:t>
            </a:r>
            <a:endParaRPr lang="ru-RU" sz="2600" dirty="0"/>
          </a:p>
          <a:p>
            <a:pPr marL="355600" indent="-355600"/>
            <a:r>
              <a:rPr lang="ru-RU" sz="2600" b="1" dirty="0"/>
              <a:t>Психогенный</a:t>
            </a:r>
            <a:r>
              <a:rPr lang="ru-RU" sz="2600" dirty="0"/>
              <a:t> - эмоциональная реакция личности на </a:t>
            </a:r>
            <a:r>
              <a:rPr lang="ru-RU" sz="2600" dirty="0" smtClean="0"/>
              <a:t>заболевание.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2842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456" y="692697"/>
            <a:ext cx="8473024" cy="2664295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Соматоформные</a:t>
            </a:r>
            <a:r>
              <a:rPr lang="ru-RU" sz="2800" b="1" dirty="0" smtClean="0"/>
              <a:t> расстройства </a:t>
            </a:r>
            <a:r>
              <a:rPr lang="ru-RU" sz="2800" dirty="0" smtClean="0"/>
              <a:t>- это психические заболевания, сопровождающиеся функциональными изменениями в работе внутренних органов или имитирующие своими проявлениями какое-либо соматическое заболевание.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92" y="3573016"/>
            <a:ext cx="1524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74" y="3573016"/>
            <a:ext cx="7032218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500" dirty="0" smtClean="0"/>
              <a:t>Лицам</a:t>
            </a:r>
            <a:r>
              <a:rPr lang="ru-RU" sz="2500" dirty="0"/>
              <a:t>, страдающим психосоматическими заболеваниями, свойственны общие черты</a:t>
            </a:r>
            <a:r>
              <a:rPr lang="ru-RU" sz="25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/>
              <a:t> </a:t>
            </a:r>
            <a:r>
              <a:rPr lang="ru-RU" sz="2500" dirty="0"/>
              <a:t>склонность к отстранению от реальности, </a:t>
            </a:r>
            <a:endParaRPr lang="ru-RU" sz="2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/>
              <a:t>недостаточная </a:t>
            </a:r>
            <a:r>
              <a:rPr lang="ru-RU" sz="2500" dirty="0" err="1"/>
              <a:t>вовлечённость</a:t>
            </a:r>
            <a:r>
              <a:rPr lang="ru-RU" sz="2500" dirty="0"/>
              <a:t> в текущую ситуацию наряду с недостаточной способностью к словесному описанию </a:t>
            </a:r>
            <a:r>
              <a:rPr lang="ru-RU" sz="2500" dirty="0" smtClean="0"/>
              <a:t>своих  эмоциональных </a:t>
            </a:r>
            <a:r>
              <a:rPr lang="ru-RU" sz="2500" smtClean="0"/>
              <a:t>переживаний и другого </a:t>
            </a:r>
            <a:r>
              <a:rPr lang="ru-RU" sz="2500" dirty="0" smtClean="0"/>
              <a:t>человека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8555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Психосоматические и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соматопсихические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взаимоотношения </a:t>
            </a:r>
            <a:endParaRPr lang="ru-RU" sz="2500" b="1" dirty="0"/>
          </a:p>
        </p:txBody>
      </p:sp>
      <p:pic>
        <p:nvPicPr>
          <p:cNvPr id="16387" name="Picture 3" descr="C:\Users\Алексей\Desktop\397363_29_pic_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124744"/>
            <a:ext cx="7218704" cy="5453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just">
              <a:buFont typeface="Arial" charset="0"/>
              <a:buAutoNum type="arabicPeriod"/>
            </a:pPr>
            <a:r>
              <a:rPr lang="ru-RU" sz="2800" dirty="0"/>
              <a:t>П</a:t>
            </a:r>
            <a:r>
              <a:rPr lang="ru-RU" sz="2800" dirty="0" smtClean="0"/>
              <a:t>рофессиональная </a:t>
            </a:r>
            <a:r>
              <a:rPr lang="ru-RU" sz="2800" dirty="0"/>
              <a:t>деятельность </a:t>
            </a:r>
            <a:r>
              <a:rPr lang="ru-RU" sz="2800" dirty="0" smtClean="0"/>
              <a:t>– пространство </a:t>
            </a:r>
            <a:r>
              <a:rPr lang="ru-RU" sz="2800" dirty="0"/>
              <a:t>личностного развития </a:t>
            </a:r>
            <a:r>
              <a:rPr lang="ru-RU" sz="2800" dirty="0" smtClean="0"/>
              <a:t>врача.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 dirty="0" smtClean="0"/>
              <a:t>В </a:t>
            </a:r>
            <a:r>
              <a:rPr lang="ru-RU" sz="2800" dirty="0"/>
              <a:t>любой деятельности предусмотрено проживание кризисов</a:t>
            </a:r>
            <a:r>
              <a:rPr lang="ru-RU" sz="2800" dirty="0" smtClean="0"/>
              <a:t>.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 dirty="0" smtClean="0"/>
              <a:t>Чтобы </a:t>
            </a:r>
            <a:r>
              <a:rPr lang="ru-RU" sz="2800" dirty="0"/>
              <a:t>профессиональный кризис не перерос в нечто деструктивное, необходимо о нем знать и владеть навыками проживания в нем. </a:t>
            </a:r>
            <a:endParaRPr lang="ru-RU" sz="2800" dirty="0" smtClean="0"/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 dirty="0" smtClean="0"/>
              <a:t>Профессия врача </a:t>
            </a:r>
            <a:r>
              <a:rPr lang="ru-RU" sz="2800" dirty="0"/>
              <a:t>предусматривает работу с различными </a:t>
            </a:r>
            <a:r>
              <a:rPr lang="ru-RU" sz="2800" dirty="0" smtClean="0"/>
              <a:t>пациентами, </a:t>
            </a:r>
            <a:r>
              <a:rPr lang="ru-RU" sz="2800" dirty="0"/>
              <a:t>большим объемом информации, требующей высокой концентрации внимания и сосредоточенности, что влечет за собой возможность возникновения стресса. </a:t>
            </a:r>
          </a:p>
        </p:txBody>
      </p:sp>
    </p:spTree>
    <p:extLst>
      <p:ext uri="{BB962C8B-B14F-4D97-AF65-F5344CB8AC3E}">
        <p14:creationId xmlns:p14="http://schemas.microsoft.com/office/powerpoint/2010/main" val="23654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676456" cy="1143000"/>
          </a:xfrm>
        </p:spPr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ru-RU" sz="3100" b="1" dirty="0" smtClean="0"/>
              <a:t>Тема</a:t>
            </a:r>
            <a:r>
              <a:rPr lang="ru-RU" sz="3100" dirty="0" smtClean="0"/>
              <a:t>  следующей лекции:  </a:t>
            </a:r>
            <a:br>
              <a:rPr lang="ru-RU" sz="3100" dirty="0" smtClean="0"/>
            </a:br>
            <a:r>
              <a:rPr lang="ru-RU" sz="3100" i="1" dirty="0" smtClean="0"/>
              <a:t>Психолого-педагогические </a:t>
            </a:r>
            <a:r>
              <a:rPr lang="ru-RU" sz="3100" i="1" dirty="0"/>
              <a:t>основы профессиональной деятельности врача 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b="1" dirty="0" smtClean="0"/>
              <a:t>План: </a:t>
            </a:r>
            <a:r>
              <a:rPr lang="ru-RU" sz="4400" dirty="0" smtClean="0"/>
              <a:t>1. Понятие и структура профессиональной деятельности врача. Уровни профессионализма врача. 2. Основные психолого-педагогические характеристики профессиональной деятельности врача (самосовершенствование врача); многофункциональность труда практического врача, высокий уровень неопределенности в ходе решения профессиональных проблем; психическое напряжение; недостаточная проработанность критериев оценки эффективности врачебной деятельности, высокий уровень личной ответственности в решении сложных профессиональных задач и др.) 3. Вопросы морали, нравственности и гуманности в деятельности врача. Нравственный образ современного врача 4. Психология трудовой мотивации личности 5. Типология профессиональных кризисов врача 6. Психолого-педагогические методы развития личности врача в профессии</a:t>
            </a:r>
          </a:p>
          <a:p>
            <a:pPr marL="0" indent="0" algn="r">
              <a:buNone/>
            </a:pPr>
            <a:r>
              <a:rPr lang="ru-RU" sz="4400" dirty="0" smtClean="0"/>
              <a:t>ОК-5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221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43863" cy="796925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2923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 marL="0" indent="360000">
              <a:spcBef>
                <a:spcPts val="0"/>
              </a:spcBef>
              <a:buNone/>
              <a:defRPr/>
            </a:pPr>
            <a:r>
              <a:rPr lang="ru-RU" sz="1800" dirty="0">
                <a:hlinkClick r:id="rId2"/>
              </a:rPr>
              <a:t>Психология и педагогика в медицинском образовании</a:t>
            </a:r>
            <a:r>
              <a:rPr lang="ru-RU" sz="1800" dirty="0"/>
              <a:t> : учебник / Н. В. Кудрявая, К. В. Зорин, Н. Б. Смирнова [и др.] ; ред. Н. В. Кудрявая. - М. : КНОРУС, 2016. - 318 с. - (</a:t>
            </a:r>
            <a:r>
              <a:rPr lang="ru-RU" sz="1800" dirty="0" err="1"/>
              <a:t>Специалитет</a:t>
            </a:r>
            <a:r>
              <a:rPr lang="ru-RU" sz="1800" dirty="0"/>
              <a:t>). </a:t>
            </a:r>
            <a:endParaRPr lang="ru-RU" sz="1800" dirty="0" smtClean="0"/>
          </a:p>
          <a:p>
            <a:pPr marL="0" indent="360000">
              <a:spcBef>
                <a:spcPts val="0"/>
              </a:spcBef>
              <a:buNone/>
              <a:defRPr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Психология и педагогика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Н. В.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С. И. Розум. - СПб. : Питер, 2014. - 624 с.</a:t>
            </a:r>
            <a:endParaRPr lang="ru-RU" sz="1800" dirty="0" smtClean="0"/>
          </a:p>
          <a:p>
            <a:pPr marL="0" indent="360000">
              <a:spcBef>
                <a:spcPts val="0"/>
              </a:spcBef>
              <a:buNone/>
              <a:defRPr/>
            </a:pP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Дополнительная:</a:t>
            </a:r>
          </a:p>
          <a:p>
            <a:pPr marL="0" indent="360000">
              <a:spcBef>
                <a:spcPts val="0"/>
              </a:spcBef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  <a:hlinkClick r:id="rId4"/>
              </a:rPr>
              <a:t>Психология и педагогика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[Электронный ресурс] : учеб. для бакалавров. Электронная копия / ред. П. И.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Пидкасистый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- 3-е изд.,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и доп. - М. 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2012. - (CD-ROM). - 724 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>
              <a:spcBef>
                <a:spcPts val="0"/>
              </a:spcBef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Маклаков, А.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Общая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5"/>
              </a:rPr>
              <a:t>психология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А. Г. Маклаков. - СПб. : Питер, 2016. - 583 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>
              <a:spcBef>
                <a:spcPts val="0"/>
              </a:spcBef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  <a:hlinkClick r:id="rId6"/>
              </a:rPr>
              <a:t>Основы педагогической психологии высшей школы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[Электронный ресурс] : учеб. пособие / А. Н. Митин. - М. : Проспект ; Екатеринбург : Уральская государственная юридическая академия, 2016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>
              <a:spcBef>
                <a:spcPts val="0"/>
              </a:spcBef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Электронные ресурсы:</a:t>
            </a:r>
          </a:p>
          <a:p>
            <a:pPr marL="0" indent="360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1. Электронный каталог КрасГМУ.. ЭБС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Colibris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2. Электронная библиотека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Absotheue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3. БД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МедАрт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</a:endParaRPr>
          </a:p>
          <a:p>
            <a:pPr algn="ctr">
              <a:buNone/>
            </a:pPr>
            <a:endParaRPr lang="ru-RU" b="1" dirty="0">
              <a:latin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</a:rPr>
              <a:t>Спасибо за внимание!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75000"/>
              </a:lnSpc>
            </a:pPr>
            <a:r>
              <a:rPr lang="ru-RU" altLang="ru-RU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Здоровье человека определяют:</a:t>
            </a:r>
            <a:r>
              <a:rPr lang="ru-RU" alt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2400" dirty="0"/>
              <a:t>(По данным Всемирной организации здравоохранения)</a:t>
            </a:r>
            <a:endParaRPr lang="ru-RU" altLang="ru-RU" sz="4000" dirty="0"/>
          </a:p>
        </p:txBody>
      </p:sp>
      <p:graphicFrame>
        <p:nvGraphicFramePr>
          <p:cNvPr id="229379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3824651"/>
              </p:ext>
            </p:extLst>
          </p:nvPr>
        </p:nvGraphicFramePr>
        <p:xfrm>
          <a:off x="-15391" y="2346325"/>
          <a:ext cx="40386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Диаграмма" r:id="rId3" imgW="4038752" imgH="4495626" progId="MSGraph.Chart.8">
                  <p:embed followColorScheme="full"/>
                </p:oleObj>
              </mc:Choice>
              <mc:Fallback>
                <p:oleObj name="Диаграмма" r:id="rId3" imgW="4038752" imgH="449562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391" y="2346325"/>
                        <a:ext cx="4038600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0" name="Rectangle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0683297"/>
              </p:ext>
            </p:extLst>
          </p:nvPr>
        </p:nvGraphicFramePr>
        <p:xfrm>
          <a:off x="4139952" y="2708920"/>
          <a:ext cx="4752528" cy="2932938"/>
        </p:xfrm>
        <a:graphic>
          <a:graphicData uri="http://schemas.openxmlformats.org/drawingml/2006/table">
            <a:tbl>
              <a:tblPr/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CF0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15-2</a:t>
                      </a:r>
                      <a:r>
                        <a:rPr kumimoji="0" lang="en-US" alt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CF0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0% - </a:t>
                      </a:r>
                      <a:r>
                        <a:rPr kumimoji="0" lang="ru-RU" alt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CF0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Наследственность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450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10</a:t>
                      </a:r>
                      <a:r>
                        <a:rPr kumimoji="0" lang="ru-RU" alt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450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-15</a:t>
                      </a:r>
                      <a:r>
                        <a:rPr kumimoji="0" lang="en-US" alt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450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%  -  </a:t>
                      </a:r>
                      <a:r>
                        <a:rPr kumimoji="0" lang="ru-RU" alt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450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Уровень развития медицины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362E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20-25</a:t>
                      </a:r>
                      <a:r>
                        <a:rPr kumimoji="0" lang="en-US" alt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362E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% - </a:t>
                      </a:r>
                      <a:r>
                        <a:rPr kumimoji="0" lang="ru-RU" alt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362E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Экология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F9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50-5</a:t>
                      </a:r>
                      <a:r>
                        <a:rPr kumimoji="0" lang="en-US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F9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5% - 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F9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Образ жизни человека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9395" name="Text Box 19"/>
          <p:cNvSpPr txBox="1">
            <a:spLocks noChangeArrowheads="1"/>
          </p:cNvSpPr>
          <p:nvPr/>
        </p:nvSpPr>
        <p:spPr bwMode="auto">
          <a:xfrm>
            <a:off x="755240" y="4602644"/>
            <a:ext cx="15845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3200" dirty="0" smtClean="0">
                <a:solidFill>
                  <a:srgbClr val="C00000"/>
                </a:solidFill>
              </a:rPr>
              <a:t>50-55</a:t>
            </a:r>
            <a:r>
              <a:rPr lang="ru-RU" altLang="ru-RU" sz="3200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229396" name="Text Box 20"/>
          <p:cNvSpPr txBox="1">
            <a:spLocks noChangeArrowheads="1"/>
          </p:cNvSpPr>
          <p:nvPr/>
        </p:nvSpPr>
        <p:spPr bwMode="auto">
          <a:xfrm>
            <a:off x="2154433" y="316727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2400" dirty="0"/>
              <a:t>2</a:t>
            </a:r>
            <a:r>
              <a:rPr lang="ru-RU" altLang="ru-RU" sz="2400" dirty="0" smtClean="0"/>
              <a:t>0</a:t>
            </a:r>
            <a:r>
              <a:rPr lang="ru-RU" altLang="ru-RU" sz="2400" dirty="0"/>
              <a:t>%</a:t>
            </a:r>
          </a:p>
        </p:txBody>
      </p:sp>
      <p:sp>
        <p:nvSpPr>
          <p:cNvPr id="229397" name="Text Box 21"/>
          <p:cNvSpPr txBox="1">
            <a:spLocks noChangeArrowheads="1"/>
          </p:cNvSpPr>
          <p:nvPr/>
        </p:nvSpPr>
        <p:spPr bwMode="auto">
          <a:xfrm>
            <a:off x="2875158" y="3644900"/>
            <a:ext cx="5443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2400" dirty="0"/>
              <a:t>10%</a:t>
            </a:r>
          </a:p>
        </p:txBody>
      </p:sp>
      <p:sp>
        <p:nvSpPr>
          <p:cNvPr id="229398" name="Text Box 22"/>
          <p:cNvSpPr txBox="1">
            <a:spLocks noChangeArrowheads="1"/>
          </p:cNvSpPr>
          <p:nvPr/>
        </p:nvSpPr>
        <p:spPr bwMode="auto">
          <a:xfrm>
            <a:off x="2554288" y="4354695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2400" dirty="0" smtClean="0"/>
              <a:t>2</a:t>
            </a:r>
            <a:r>
              <a:rPr lang="ru-RU" altLang="ru-RU" sz="2400" dirty="0"/>
              <a:t>0</a:t>
            </a:r>
            <a:r>
              <a:rPr lang="ru-RU" altLang="ru-RU" sz="2400" dirty="0" smtClean="0"/>
              <a:t>%</a:t>
            </a:r>
            <a:endParaRPr lang="ru-RU" altLang="ru-RU" sz="2400" dirty="0"/>
          </a:p>
        </p:txBody>
      </p:sp>
      <p:sp>
        <p:nvSpPr>
          <p:cNvPr id="229399" name="Rectangle 23"/>
          <p:cNvSpPr>
            <a:spLocks noChangeArrowheads="1"/>
          </p:cNvSpPr>
          <p:nvPr/>
        </p:nvSpPr>
        <p:spPr bwMode="auto">
          <a:xfrm>
            <a:off x="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240" y="4017869"/>
            <a:ext cx="992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ЗОЖ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611560" y="3068960"/>
            <a:ext cx="808316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3352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</a:pPr>
            <a:endParaRPr lang="ru-RU" altLang="ru-RU" sz="1600" dirty="0" smtClean="0">
              <a:solidFill>
                <a:srgbClr val="000000"/>
              </a:solidFill>
            </a:endParaRPr>
          </a:p>
          <a:p>
            <a:pPr algn="ctr" eaLnBrk="1"/>
            <a:r>
              <a:rPr lang="ru-RU" altLang="ru-RU" sz="2900" dirty="0" smtClean="0">
                <a:solidFill>
                  <a:srgbClr val="000000"/>
                </a:solidFill>
              </a:rPr>
              <a:t>ЗОЖ </a:t>
            </a:r>
            <a:r>
              <a:rPr lang="ru-RU" altLang="ru-RU" sz="2900" dirty="0">
                <a:solidFill>
                  <a:srgbClr val="000000"/>
                </a:solidFill>
              </a:rPr>
              <a:t>формируется двумя путями: </a:t>
            </a:r>
          </a:p>
          <a:p>
            <a:pPr marL="900113" indent="-722313" eaLnBrk="1">
              <a:tabLst>
                <a:tab pos="447675" algn="l"/>
                <a:tab pos="53181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900" u="sng" dirty="0">
                <a:solidFill>
                  <a:srgbClr val="000000"/>
                </a:solidFill>
              </a:rPr>
              <a:t>во-первых</a:t>
            </a:r>
            <a:r>
              <a:rPr lang="ru-RU" altLang="ru-RU" sz="2900" dirty="0">
                <a:solidFill>
                  <a:srgbClr val="000000"/>
                </a:solidFill>
              </a:rPr>
              <a:t>, через уменьшение и элиминирование факторов риска; </a:t>
            </a:r>
          </a:p>
          <a:p>
            <a:pPr marL="900113" indent="-722313" eaLnBrk="1">
              <a:tabLst>
                <a:tab pos="447675" algn="l"/>
                <a:tab pos="53181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900" u="sng" dirty="0">
                <a:solidFill>
                  <a:srgbClr val="000000"/>
                </a:solidFill>
              </a:rPr>
              <a:t>во-вторых</a:t>
            </a:r>
            <a:r>
              <a:rPr lang="ru-RU" altLang="ru-RU" sz="2900" dirty="0">
                <a:solidFill>
                  <a:srgbClr val="000000"/>
                </a:solidFill>
              </a:rPr>
              <a:t>, через создание условий для сохранения и укрепления здоровья индивидом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</a:pPr>
            <a:endParaRPr lang="ru-RU" altLang="ru-RU" sz="29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620688"/>
            <a:ext cx="8064896" cy="2224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ru-RU" altLang="ru-RU" sz="3600" b="1" dirty="0">
                <a:solidFill>
                  <a:srgbClr val="FF420E"/>
                </a:solidFill>
              </a:rPr>
              <a:t>Здоровый образ </a:t>
            </a:r>
            <a:r>
              <a:rPr lang="ru-RU" altLang="ru-RU" sz="3600" b="1" dirty="0" smtClean="0">
                <a:solidFill>
                  <a:srgbClr val="FF420E"/>
                </a:solidFill>
              </a:rPr>
              <a:t>жизни (ЗОЖ)</a:t>
            </a:r>
            <a:r>
              <a:rPr lang="ru-RU" altLang="ru-RU" sz="36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3600" dirty="0">
                <a:solidFill>
                  <a:srgbClr val="000000"/>
                </a:solidFill>
              </a:rPr>
              <a:t>— </a:t>
            </a:r>
            <a:r>
              <a:rPr lang="ru-RU" sz="3200" i="1" dirty="0">
                <a:solidFill>
                  <a:srgbClr val="9933FF"/>
                </a:solidFill>
              </a:rPr>
              <a:t> </a:t>
            </a:r>
            <a:r>
              <a:rPr lang="ru-RU" sz="3600" i="1" dirty="0">
                <a:solidFill>
                  <a:srgbClr val="9933FF"/>
                </a:solidFill>
              </a:rPr>
              <a:t>это совокупность сознательно сформированных привычек человека, направленных на поддержание и укрепление здоровья.</a:t>
            </a:r>
            <a:endParaRPr lang="ru-RU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36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ru-RU" sz="4000" dirty="0" smtClean="0"/>
              <a:t>Основные составляющие здорового образа жизни студента: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1844824"/>
            <a:ext cx="8540750" cy="5181600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Режим дня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Закаливание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Физическая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активность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Отсутствие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вредных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привычек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Личная гигиена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Адекватное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питание…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535766"/>
            <a:ext cx="5113337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1348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Мотивация ЗОЖ. Модели мотивации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xfrm>
            <a:off x="539552" y="1196753"/>
            <a:ext cx="8445624" cy="5256583"/>
          </a:xfrm>
        </p:spPr>
        <p:txBody>
          <a:bodyPr>
            <a:normAutofit fontScale="92500" lnSpcReduction="10000"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265113" lvl="0" indent="265113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Calibri" pitchFamily="18"/>
              </a:rPr>
              <a:t>1. Медицинская </a:t>
            </a:r>
            <a:r>
              <a:rPr lang="ru-RU" sz="2800" b="1" dirty="0">
                <a:latin typeface="Calibri" pitchFamily="18"/>
              </a:rPr>
              <a:t>модель </a:t>
            </a:r>
            <a:r>
              <a:rPr lang="ru-RU" sz="2800" b="1" dirty="0" smtClean="0">
                <a:latin typeface="Calibri" pitchFamily="18"/>
              </a:rPr>
              <a:t>(</a:t>
            </a:r>
            <a:r>
              <a:rPr lang="ru-RU" sz="2800" dirty="0" smtClean="0">
                <a:latin typeface="Calibri" pitchFamily="18"/>
              </a:rPr>
              <a:t>профилактическая) </a:t>
            </a:r>
          </a:p>
          <a:p>
            <a:pPr marL="265113" indent="265113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Calibri" pitchFamily="18"/>
              </a:rPr>
              <a:t>Модель ЗОП (знание, отношение, поведение).  Полностью </a:t>
            </a:r>
            <a:r>
              <a:rPr lang="ru-RU" sz="2800" dirty="0">
                <a:latin typeface="Calibri" pitchFamily="18"/>
              </a:rPr>
              <a:t>построена на </a:t>
            </a:r>
            <a:r>
              <a:rPr lang="ru-RU" sz="2800" dirty="0" smtClean="0">
                <a:latin typeface="Calibri" pitchFamily="18"/>
              </a:rPr>
              <a:t>информировании.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marL="265113" indent="265113">
              <a:lnSpc>
                <a:spcPct val="110000"/>
              </a:lnSpc>
              <a:spcAft>
                <a:spcPts val="0"/>
              </a:spcAft>
              <a:buNone/>
            </a:pPr>
            <a:endParaRPr lang="ru-RU" sz="2800" b="1" dirty="0" smtClean="0"/>
          </a:p>
          <a:p>
            <a:pPr marL="265113" indent="265113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800" b="1" dirty="0" smtClean="0"/>
              <a:t>2</a:t>
            </a:r>
            <a:r>
              <a:rPr lang="ru-RU" sz="2800" b="1" dirty="0"/>
              <a:t>. Модель убеждения в области здоровья</a:t>
            </a:r>
          </a:p>
          <a:p>
            <a:pPr marL="265113" indent="265113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800" dirty="0" smtClean="0"/>
              <a:t>На поведение </a:t>
            </a:r>
            <a:r>
              <a:rPr lang="ru-RU" sz="2800" dirty="0"/>
              <a:t>человека в сфере охраны здоровья влияют </a:t>
            </a:r>
            <a:r>
              <a:rPr lang="ru-RU" sz="2800" dirty="0" smtClean="0"/>
              <a:t> факторы: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1. Эмоциональное отношение к болезни.</a:t>
            </a:r>
            <a:br>
              <a:rPr lang="ru-RU" sz="2800" dirty="0"/>
            </a:br>
            <a:r>
              <a:rPr lang="ru-RU" sz="2800" dirty="0"/>
              <a:t>2. Осознание серьезности заболевания.</a:t>
            </a:r>
            <a:br>
              <a:rPr lang="ru-RU" sz="2800" dirty="0"/>
            </a:br>
            <a:r>
              <a:rPr lang="ru-RU" sz="2800" dirty="0"/>
              <a:t>3. Восприятие угрозы заболевания.</a:t>
            </a:r>
            <a:br>
              <a:rPr lang="ru-RU" sz="2800" dirty="0"/>
            </a:br>
            <a:r>
              <a:rPr lang="ru-RU" sz="2800" dirty="0"/>
              <a:t>4.1. Убеждение в необходимости действовать.</a:t>
            </a:r>
            <a:br>
              <a:rPr lang="ru-RU" sz="2800" dirty="0"/>
            </a:br>
            <a:r>
              <a:rPr lang="ru-RU" sz="2800" dirty="0"/>
              <a:t>4.2. Убеждение в наличии преград, затрудняющих выполнение решений.</a:t>
            </a:r>
          </a:p>
          <a:p>
            <a:pPr marL="0" lvl="0" indent="0">
              <a:spcBef>
                <a:spcPts val="638"/>
              </a:spcBef>
              <a:buNone/>
            </a:pPr>
            <a:endParaRPr lang="ru-RU" sz="2800" dirty="0" smtClean="0">
              <a:latin typeface="Calibri" pitchFamily="18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526" y="2996952"/>
            <a:ext cx="8892000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265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2299</Words>
  <Application>Microsoft Office PowerPoint</Application>
  <PresentationFormat>Экран (4:3)</PresentationFormat>
  <Paragraphs>268</Paragraphs>
  <Slides>46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7" baseType="lpstr">
      <vt:lpstr>Microsoft YaHei</vt:lpstr>
      <vt:lpstr>Arial</vt:lpstr>
      <vt:lpstr>Calibri</vt:lpstr>
      <vt:lpstr>Garamond</vt:lpstr>
      <vt:lpstr>Mangal</vt:lpstr>
      <vt:lpstr>StarSymbol</vt:lpstr>
      <vt:lpstr>Tahoma</vt:lpstr>
      <vt:lpstr>Times New Roman</vt:lpstr>
      <vt:lpstr>Wingdings</vt:lpstr>
      <vt:lpstr>Тема Office</vt:lpstr>
      <vt:lpstr>Диаграмма</vt:lpstr>
      <vt:lpstr>Кафедра педагогики и  психологии с курсом ПО</vt:lpstr>
      <vt:lpstr>Психология и педагогика здоровья и здорового образа жизни человека </vt:lpstr>
      <vt:lpstr>Презентация PowerPoint</vt:lpstr>
      <vt:lpstr>Презентация PowerPoint</vt:lpstr>
      <vt:lpstr>Презентация PowerPoint</vt:lpstr>
      <vt:lpstr>Здоровье человека определяют:  (По данным Всемирной организации здравоохранения)</vt:lpstr>
      <vt:lpstr>Презентация PowerPoint</vt:lpstr>
      <vt:lpstr>Основные составляющие здорового образа жизни студента:</vt:lpstr>
      <vt:lpstr>Мотивация ЗОЖ. Модели мотивации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 темы</vt:lpstr>
      <vt:lpstr>Понятие о стрессе и фрустрации</vt:lpstr>
      <vt:lpstr>Презентация PowerPoint</vt:lpstr>
      <vt:lpstr>Презентация PowerPoint</vt:lpstr>
      <vt:lpstr>Презентация PowerPoint</vt:lpstr>
      <vt:lpstr>Фрустрация (обман, неудача, тщетное ожидание,  расстройство замыслов)</vt:lpstr>
      <vt:lpstr>Фрустрационная теория  Джон Доллард (John Dollard), Нил Элгар Миллер (Neal Miller)</vt:lpstr>
      <vt:lpstr>Фрустрация</vt:lpstr>
      <vt:lpstr>Фрустрационная толерантность </vt:lpstr>
      <vt:lpstr>Стратегии преодоления стресса</vt:lpstr>
      <vt:lpstr>На любой дискомфорт человек реагирует двумя способами: применяя психологические защиты и выстраивая копинг-стратегии.</vt:lpstr>
      <vt:lpstr>Механизмы психологической защиты. Стратегии преодоления механизмов психологической защиты</vt:lpstr>
      <vt:lpstr>Способы совладания со стрессом  (копинг-стратегии.  Англ.to cope-преодолеть, совладать )</vt:lpstr>
      <vt:lpstr>Презентация PowerPoint</vt:lpstr>
      <vt:lpstr>Презентация PowerPoint</vt:lpstr>
      <vt:lpstr>Презентация PowerPoint</vt:lpstr>
      <vt:lpstr>Психосоматическое расстройство - нарушения функций внутренних органов и систем, возникновение и развитие которых связано с нервно-психическими факторами, специфическими особенностями эмоционального реагирования личности.</vt:lpstr>
      <vt:lpstr>Эмоционально-обусловленные источники психосоматических расстройств</vt:lpstr>
      <vt:lpstr>АЛЕКСИТИМИЯ— сниженная способность в вербализации эмоциональных состояний. </vt:lpstr>
      <vt:lpstr>Проблема психосоматических взаимоотношений  (В.В. Николаева)</vt:lpstr>
      <vt:lpstr>Современная теория возникновения психосоматических расстройств</vt:lpstr>
      <vt:lpstr>Расстройства, отражающие психосоматические взаимоотношения при болезнях:</vt:lpstr>
      <vt:lpstr>Первоначально выделяли 7 психосоматозов: </vt:lpstr>
      <vt:lpstr>Группы заболеваний, имеющих психосоматическую природу:</vt:lpstr>
      <vt:lpstr>Презентация PowerPoint</vt:lpstr>
      <vt:lpstr>Презентация PowerPoint</vt:lpstr>
      <vt:lpstr>Психосоматические и соматопсихические взаимоотношения </vt:lpstr>
      <vt:lpstr>Заключение</vt:lpstr>
      <vt:lpstr>Тема  следующей лекции:   Психолого-педагогические основы профессиональной деятельности врача 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Гуров</cp:lastModifiedBy>
  <cp:revision>184</cp:revision>
  <dcterms:created xsi:type="dcterms:W3CDTF">2016-09-25T15:32:31Z</dcterms:created>
  <dcterms:modified xsi:type="dcterms:W3CDTF">2020-09-07T14:46:57Z</dcterms:modified>
</cp:coreProperties>
</file>