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63" r:id="rId16"/>
    <p:sldId id="264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1C71CE-04E9-D7F7-04B2-7FD2E60888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C04EB79-091A-8825-436D-CFB8650A89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1F1C71F-8C24-9352-FE17-81727D358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0C779-19D6-4252-996C-ADA701065DF8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511A9F-0B6F-FA7E-24EF-17F9E2DE3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209AFC-FED3-4809-8A16-3D0D79D10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A29F9-FD14-4FCF-AF37-C509CDDC3D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2563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925BE5-3D49-53AF-E02A-0314620B3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CC13CA1-5499-D715-1F40-81698C8D1F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E52582-7F88-A7A9-A23B-D4938BE6B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0C779-19D6-4252-996C-ADA701065DF8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6BA6C4-3915-E5AD-2D70-E7D471EBD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0D28C44-9C83-2373-2148-B5920EAE1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A29F9-FD14-4FCF-AF37-C509CDDC3D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3113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0AE7B76-7061-20FA-361E-0098207E33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72C328A-5DFE-6DC7-8327-FF7891197E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4B9176-04E1-8E1F-7FD4-1AEDB68C3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0C779-19D6-4252-996C-ADA701065DF8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FF6095-10B1-AAC5-A599-B625BC241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C50377-A7E8-693D-1437-ACF4C33E6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A29F9-FD14-4FCF-AF37-C509CDDC3D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764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769846-5343-A283-2C8A-A8326D627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A0B741-8A5E-8AED-EADE-691B813849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1BA7012-3EBF-9AC2-F9FC-ED2DA3BD4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0C779-19D6-4252-996C-ADA701065DF8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23B03A-0E13-41D0-E18E-A0D5FDCD5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C23D68-0705-6B2F-B078-2BA812FE4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A29F9-FD14-4FCF-AF37-C509CDDC3D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115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EA3C61-7497-780C-2F28-63E4A7531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CEF3C8-A81A-ABC0-3757-F328923640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A56C4E-5125-E2C8-9F58-1A577E8AD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0C779-19D6-4252-996C-ADA701065DF8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F3FA69-E53B-6391-39C5-ECD7527E0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B73618-79D4-16B7-96A0-99E85BE8E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A29F9-FD14-4FCF-AF37-C509CDDC3D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472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860064-D9EA-4A37-D2D6-51224FBFE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24CBCD-DE4A-B1BD-D425-74B7FCB803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691A61A-75C5-9E51-4DC5-A16F6FDDEC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EFDE19A-F939-6462-0DD8-95BC2EE69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0C779-19D6-4252-996C-ADA701065DF8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D427EE1-08FF-5D5B-FDF0-346F53104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40902FB-D9E5-A61D-838A-95881749A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A29F9-FD14-4FCF-AF37-C509CDDC3D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28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4C991B-DCB4-24A7-9DA0-BA00201D9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B60CD7-CA2C-3DB5-53EF-139B43BDCB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9CE5937-8359-2CE3-EB2D-0FD9368E50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9A665E7-092B-363E-45FA-6096E8F521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FC9ED06-C07C-C56E-B101-1016D0D451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6C08F07-346B-724C-0971-5A08083DB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0C779-19D6-4252-996C-ADA701065DF8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C4E64AE-A6E5-256D-A513-ABA10B5EF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3FEDE31-2B98-B179-FCD4-52396178C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A29F9-FD14-4FCF-AF37-C509CDDC3D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307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E07743-AF34-8EB9-98CB-942852793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A62402F-F91B-6847-0D66-6D79CFEB8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0C779-19D6-4252-996C-ADA701065DF8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4329B92-C7C6-A08F-1445-DFA83C161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C719612-4781-A17E-948A-9989C958F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A29F9-FD14-4FCF-AF37-C509CDDC3D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065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151BB63-464F-6520-2E54-FA41580DF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0C779-19D6-4252-996C-ADA701065DF8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DDFC22A-545B-5643-186D-89B15C1BD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1D6E79F-1699-DA91-C29E-392249853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A29F9-FD14-4FCF-AF37-C509CDDC3D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986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031BDC-2201-416A-D894-66E355034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0D0C2C-7A7D-61D0-94C3-0756FA6C75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B484695-D794-8217-C8C3-9212965431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20CAA5E-B9E9-B4A0-B2FC-63F677F5F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0C779-19D6-4252-996C-ADA701065DF8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DBE87EF-B34D-672A-7DA5-0E5A137FF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CA2F9B5-0664-7983-9162-39D9A6FB5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A29F9-FD14-4FCF-AF37-C509CDDC3D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077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D33414-142B-DA7B-D4D0-5F1609BF7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1F022CC-CDCC-A09D-C8C8-5E4A7778F3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CD5F8C4-4CA1-1A23-55CF-7574074489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656F044-61B0-51C5-B265-CA760254A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0C779-19D6-4252-996C-ADA701065DF8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64C2BD-01C1-261F-8B76-7B1CF88AB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E05AF71-3A64-446E-58A6-AE902CFB2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A29F9-FD14-4FCF-AF37-C509CDDC3D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189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69CEB-E2D7-70DA-25BD-133E101BD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E2849A-92B6-C55D-8C52-2E65E3840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30A6A6-D45B-7225-89C6-A219856274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0C779-19D6-4252-996C-ADA701065DF8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A3AA13-DE38-0786-0602-DDA3E95E36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3D0D34-6BD4-7A10-0623-3DCCA9789A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A29F9-FD14-4FCF-AF37-C509CDDC3D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2256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A5565AA-6B49-D6B9-4825-27A931309CC0}"/>
              </a:ext>
            </a:extLst>
          </p:cNvPr>
          <p:cNvSpPr/>
          <p:nvPr/>
        </p:nvSpPr>
        <p:spPr>
          <a:xfrm>
            <a:off x="3152749" y="199163"/>
            <a:ext cx="588650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В.Ф.Войно-Ясенецкого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Министерства здравоохранения Российской Федерации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Фармацевтический колледж </a:t>
            </a:r>
            <a:endParaRPr lang="ru-RU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31B6DDEB-714B-968C-95D7-BB46BB278FC3}"/>
              </a:ext>
            </a:extLst>
          </p:cNvPr>
          <p:cNvSpPr txBox="1">
            <a:spLocks/>
          </p:cNvSpPr>
          <p:nvPr/>
        </p:nvSpPr>
        <p:spPr>
          <a:xfrm>
            <a:off x="3647727" y="2019587"/>
            <a:ext cx="4896544" cy="1007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Курсовая работа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48806BE7-8293-5A20-A2E6-DFF3425230EE}"/>
              </a:ext>
            </a:extLst>
          </p:cNvPr>
          <p:cNvSpPr txBox="1">
            <a:spLocks/>
          </p:cNvSpPr>
          <p:nvPr/>
        </p:nvSpPr>
        <p:spPr>
          <a:xfrm>
            <a:off x="3094204" y="3093398"/>
            <a:ext cx="611511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Инвентаризация товарно-материальных ценностей в аптечных организациях.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специальности 33.02.01 Фармация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6549E3AA-EC7A-A26D-1DCC-7497EA1F02A9}"/>
              </a:ext>
            </a:extLst>
          </p:cNvPr>
          <p:cNvSpPr txBox="1">
            <a:spLocks/>
          </p:cNvSpPr>
          <p:nvPr/>
        </p:nvSpPr>
        <p:spPr>
          <a:xfrm>
            <a:off x="593092" y="4740127"/>
            <a:ext cx="3924944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Юртина Екатерина  Николаевна</a:t>
            </a:r>
          </a:p>
          <a:p>
            <a:pPr algn="l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 Казакова Елена Николаевна 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562E4057-57AB-D42C-1CC8-6A9630C50973}"/>
              </a:ext>
            </a:extLst>
          </p:cNvPr>
          <p:cNvSpPr txBox="1">
            <a:spLocks/>
          </p:cNvSpPr>
          <p:nvPr/>
        </p:nvSpPr>
        <p:spPr>
          <a:xfrm>
            <a:off x="5211074" y="5855384"/>
            <a:ext cx="1881369" cy="8034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Красноярск, 2024</a:t>
            </a:r>
          </a:p>
        </p:txBody>
      </p:sp>
    </p:spTree>
    <p:extLst>
      <p:ext uri="{BB962C8B-B14F-4D97-AF65-F5344CB8AC3E}">
        <p14:creationId xmlns:p14="http://schemas.microsoft.com/office/powerpoint/2010/main" val="36218186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8B99A6E2-445D-0261-A83C-F478335D258D}"/>
              </a:ext>
            </a:extLst>
          </p:cNvPr>
          <p:cNvSpPr txBox="1">
            <a:spLocks/>
          </p:cNvSpPr>
          <p:nvPr/>
        </p:nvSpPr>
        <p:spPr>
          <a:xfrm>
            <a:off x="3666931" y="137316"/>
            <a:ext cx="5098401" cy="8385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документация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E28947-2742-27BB-4468-3B252CFC4D55}"/>
              </a:ext>
            </a:extLst>
          </p:cNvPr>
          <p:cNvSpPr txBox="1"/>
          <p:nvPr/>
        </p:nvSpPr>
        <p:spPr>
          <a:xfrm>
            <a:off x="2946920" y="975840"/>
            <a:ext cx="6097554" cy="3853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3331210" algn="ctr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Инвентаризационная опись</a:t>
            </a:r>
            <a:r>
              <a:rPr lang="ru-RU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3353830-6D91-1E73-BF0D-37717A032E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815" y="2110414"/>
            <a:ext cx="5784231" cy="213484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98F32E8-C5F9-ED52-38C9-48A163B222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4279" y="2495776"/>
            <a:ext cx="5788555" cy="262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4412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5B0AF51-03D3-2E1C-FF25-F237C4FE4D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312" y="1441774"/>
            <a:ext cx="7191375" cy="45529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A3392A-09FA-698B-7C73-45E85BF6E6D3}"/>
              </a:ext>
            </a:extLst>
          </p:cNvPr>
          <p:cNvSpPr txBox="1"/>
          <p:nvPr/>
        </p:nvSpPr>
        <p:spPr>
          <a:xfrm>
            <a:off x="2946920" y="975840"/>
            <a:ext cx="6097554" cy="3853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3331210" algn="ctr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Инвентаризационная опись</a:t>
            </a:r>
            <a:r>
              <a:rPr lang="ru-RU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659D5039-E279-976A-3F48-5376037192CC}"/>
              </a:ext>
            </a:extLst>
          </p:cNvPr>
          <p:cNvSpPr txBox="1">
            <a:spLocks/>
          </p:cNvSpPr>
          <p:nvPr/>
        </p:nvSpPr>
        <p:spPr>
          <a:xfrm>
            <a:off x="3666931" y="137316"/>
            <a:ext cx="5098401" cy="8385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документация </a:t>
            </a:r>
          </a:p>
        </p:txBody>
      </p:sp>
    </p:spTree>
    <p:extLst>
      <p:ext uri="{BB962C8B-B14F-4D97-AF65-F5344CB8AC3E}">
        <p14:creationId xmlns:p14="http://schemas.microsoft.com/office/powerpoint/2010/main" val="1173562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FDCCF18-0830-44E1-C731-C10555FF844F}"/>
              </a:ext>
            </a:extLst>
          </p:cNvPr>
          <p:cNvSpPr txBox="1"/>
          <p:nvPr/>
        </p:nvSpPr>
        <p:spPr>
          <a:xfrm>
            <a:off x="2816292" y="975840"/>
            <a:ext cx="6097554" cy="3853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3331210" algn="ctr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Сводная опись</a:t>
            </a:r>
            <a:r>
              <a:rPr lang="ru-RU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5B04B00B-C3EB-26B8-4D24-72E04F612301}"/>
              </a:ext>
            </a:extLst>
          </p:cNvPr>
          <p:cNvSpPr txBox="1">
            <a:spLocks/>
          </p:cNvSpPr>
          <p:nvPr/>
        </p:nvSpPr>
        <p:spPr>
          <a:xfrm>
            <a:off x="3666931" y="137316"/>
            <a:ext cx="5098401" cy="8385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документация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E3E3597-D848-6AC6-7DAB-536F808DD8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188" y="1667881"/>
            <a:ext cx="6103837" cy="259625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CB5D805-C2FD-DECC-4944-C4BC603C78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6131" y="2560766"/>
            <a:ext cx="5648325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2090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8A9C145-48EF-BF03-B827-64202171F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0827" y="1361202"/>
            <a:ext cx="7363542" cy="46515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53D607-D7CF-13ED-3983-C363987CB8C3}"/>
              </a:ext>
            </a:extLst>
          </p:cNvPr>
          <p:cNvSpPr txBox="1"/>
          <p:nvPr/>
        </p:nvSpPr>
        <p:spPr>
          <a:xfrm>
            <a:off x="2816292" y="975840"/>
            <a:ext cx="6097554" cy="3853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3331210" algn="ctr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Сличительная ведомость</a:t>
            </a:r>
            <a:r>
              <a:rPr lang="ru-RU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FEC9F44F-B0D6-E0D1-A00F-25354239E7E0}"/>
              </a:ext>
            </a:extLst>
          </p:cNvPr>
          <p:cNvSpPr txBox="1">
            <a:spLocks/>
          </p:cNvSpPr>
          <p:nvPr/>
        </p:nvSpPr>
        <p:spPr>
          <a:xfrm>
            <a:off x="3666931" y="137316"/>
            <a:ext cx="5098401" cy="8385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документация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69ECCFD-6F3D-8214-9CE1-A07C29819F5F}"/>
              </a:ext>
            </a:extLst>
          </p:cNvPr>
          <p:cNvSpPr/>
          <p:nvPr/>
        </p:nvSpPr>
        <p:spPr>
          <a:xfrm>
            <a:off x="4842588" y="1361202"/>
            <a:ext cx="1819469" cy="6915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0026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428F9D3-0784-C29B-D977-9A4143202983}"/>
              </a:ext>
            </a:extLst>
          </p:cNvPr>
          <p:cNvSpPr txBox="1"/>
          <p:nvPr/>
        </p:nvSpPr>
        <p:spPr>
          <a:xfrm>
            <a:off x="2972578" y="885005"/>
            <a:ext cx="6097554" cy="3853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3331210" algn="ctr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 результатов инвентаризации</a:t>
            </a:r>
            <a:r>
              <a:rPr lang="ru-RU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E1FA4B0-3750-370D-9E93-6793ADE090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962" y="1423987"/>
            <a:ext cx="8982075" cy="4010025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F3D212FB-7BD1-F1FC-64F5-10D5263DEAFA}"/>
              </a:ext>
            </a:extLst>
          </p:cNvPr>
          <p:cNvSpPr txBox="1">
            <a:spLocks/>
          </p:cNvSpPr>
          <p:nvPr/>
        </p:nvSpPr>
        <p:spPr>
          <a:xfrm>
            <a:off x="3666931" y="137316"/>
            <a:ext cx="5098401" cy="8385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документация </a:t>
            </a:r>
          </a:p>
        </p:txBody>
      </p:sp>
    </p:spTree>
    <p:extLst>
      <p:ext uri="{BB962C8B-B14F-4D97-AF65-F5344CB8AC3E}">
        <p14:creationId xmlns:p14="http://schemas.microsoft.com/office/powerpoint/2010/main" val="37330787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02674961-D034-434F-6710-A3801B6387C8}"/>
              </a:ext>
            </a:extLst>
          </p:cNvPr>
          <p:cNvSpPr txBox="1">
            <a:spLocks/>
          </p:cNvSpPr>
          <p:nvPr/>
        </p:nvSpPr>
        <p:spPr>
          <a:xfrm>
            <a:off x="2133989" y="0"/>
            <a:ext cx="7373905" cy="11103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30D331-D6DD-2559-6DF1-EEC947895061}"/>
              </a:ext>
            </a:extLst>
          </p:cNvPr>
          <p:cNvSpPr txBox="1"/>
          <p:nvPr/>
        </p:nvSpPr>
        <p:spPr>
          <a:xfrm>
            <a:off x="1055137" y="1006992"/>
            <a:ext cx="1060210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заключении можно сделать вывод, что инвентаризация товарно-материальных ценностей в аптеке является одним из важнейши</a:t>
            </a:r>
            <a:r>
              <a:rPr lang="ru-RU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 процессов бухгалтерского учёта. Благодаря инвентаризации можно предупредить выход из строя оборудования, своевременно выявить расхождения по фактическому наличию и согласно данным учёта. Инвентаризация помогает повысить эффективность работы аптеки.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DF7FAA2-C4F6-6721-8A21-1DE662ED4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137" y="3633235"/>
            <a:ext cx="3326659" cy="2217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21366367-5F75-50B3-9B02-7B3E94DF3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456" y="3633235"/>
            <a:ext cx="3326659" cy="2217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B298D0D7-D53E-F316-6945-65433C7C1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775" y="3633235"/>
            <a:ext cx="3326659" cy="2217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02386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319A4298-8482-5936-5263-153C6D1AA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9732" y="2567541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4263435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>
            <a:extLst>
              <a:ext uri="{FF2B5EF4-FFF2-40B4-BE49-F238E27FC236}">
                <a16:creationId xmlns:a16="http://schemas.microsoft.com/office/drawing/2014/main" id="{BDBB4825-2B7F-BC05-05FA-0F93CD22F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223" y="1380930"/>
            <a:ext cx="4067564" cy="4338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E64A64F-0CBF-1BE9-70A5-11E2B6F6527C}"/>
              </a:ext>
            </a:extLst>
          </p:cNvPr>
          <p:cNvSpPr txBox="1"/>
          <p:nvPr/>
        </p:nvSpPr>
        <p:spPr>
          <a:xfrm>
            <a:off x="4789777" y="279500"/>
            <a:ext cx="26124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8ADEBE-14DD-A55A-CFB3-251718ACAD0F}"/>
              </a:ext>
            </a:extLst>
          </p:cNvPr>
          <p:cNvSpPr txBox="1"/>
          <p:nvPr/>
        </p:nvSpPr>
        <p:spPr>
          <a:xfrm>
            <a:off x="912070" y="1539550"/>
            <a:ext cx="6253841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000" algn="just" fontAlgn="base"/>
            <a:r>
              <a:rPr lang="ru-RU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данной курсовой работы обусловлена важностью контроля и учёта товарно-материальных ценностей в аптеке, в том числе фармацевтической продукции, её сроков годности, условий хранения. </a:t>
            </a:r>
          </a:p>
          <a:p>
            <a:pPr indent="450000" algn="just" fontAlgn="base"/>
            <a:r>
              <a:rPr lang="ru-RU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Инвентаризация — это  ключевой фактор для успешного функционирования организации. Она позволяет обеспечить надежное функционирование аптеки и выявить на раннем этапе ошибки в управлении и исправить их.</a:t>
            </a:r>
          </a:p>
          <a:p>
            <a:pPr algn="just" fontAlgn="base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  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23FFCF0-31D0-1462-8BA6-E91031585EE6}"/>
              </a:ext>
            </a:extLst>
          </p:cNvPr>
          <p:cNvSpPr/>
          <p:nvPr/>
        </p:nvSpPr>
        <p:spPr>
          <a:xfrm>
            <a:off x="7402223" y="864275"/>
            <a:ext cx="3877707" cy="6915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A78D75B-679A-D613-41A8-A5014268BB8C}"/>
              </a:ext>
            </a:extLst>
          </p:cNvPr>
          <p:cNvSpPr/>
          <p:nvPr/>
        </p:nvSpPr>
        <p:spPr>
          <a:xfrm>
            <a:off x="7246713" y="5318450"/>
            <a:ext cx="4556511" cy="6915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903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1FD9B7C0-1A07-FDAF-DB02-F55189FF7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569" y="1123193"/>
            <a:ext cx="5325497" cy="5165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687204-947D-71E2-D8C7-02BFFEFB3C96}"/>
              </a:ext>
            </a:extLst>
          </p:cNvPr>
          <p:cNvSpPr txBox="1"/>
          <p:nvPr/>
        </p:nvSpPr>
        <p:spPr>
          <a:xfrm>
            <a:off x="2908818" y="239876"/>
            <a:ext cx="609755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Цель и задачи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55DCB3-4AA4-9151-798C-45524CBEE37B}"/>
              </a:ext>
            </a:extLst>
          </p:cNvPr>
          <p:cNvSpPr txBox="1"/>
          <p:nvPr/>
        </p:nvSpPr>
        <p:spPr>
          <a:xfrm>
            <a:off x="628989" y="1123193"/>
            <a:ext cx="6097554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 fontAlgn="base"/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Целью данной курсовой работы является изучение процесса инвентаризации в аптечных учреждениях. Исходя из поставленной цели, были определены следующие задачи:</a:t>
            </a:r>
          </a:p>
          <a:p>
            <a:pPr indent="450215" algn="just" fontAlgn="base"/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fontAlgn="base">
              <a:buFont typeface="+mj-lt"/>
              <a:buAutoNum type="arabicPeriod"/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Определить цели и задачи инвентаризации.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fontAlgn="base">
              <a:buFont typeface="+mj-lt"/>
              <a:buAutoNum type="arabicPeriod"/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Изучить научную литературу, статьи и законы по заданной тематике.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fontAlgn="base">
              <a:buFont typeface="+mj-lt"/>
              <a:buAutoNum type="arabicPeriod"/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Рассмотреть особенности проведения инвентаризации в аптечных организациях.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fontAlgn="base">
              <a:buFont typeface="+mj-lt"/>
              <a:buAutoNum type="arabicPeriod"/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Изучить состав документов для проведения инвентаризации. 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585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BACCBD-5D4B-9158-690F-C3CB0FA6F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2569" y="261775"/>
            <a:ext cx="4666861" cy="838524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инвентаризации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0EF532C-D1AE-FCAB-D3E6-0A19CDEAAB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27976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Согласно федеральному закону от 06.12.2011 №402-ФЗ «О бухгалтерском учёте» инвентаризация — это поверка наличия, состояния и стоимости имущества и обязательств организации с целью обеспечения достоверности.</a:t>
            </a: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D0037D2-D73A-04F0-BC5F-7AFFEFBCD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2796483"/>
            <a:ext cx="4789714" cy="3110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B06762BC-5F02-CC19-9CD2-85A3FAD09C4D}"/>
              </a:ext>
            </a:extLst>
          </p:cNvPr>
          <p:cNvGrpSpPr/>
          <p:nvPr/>
        </p:nvGrpSpPr>
        <p:grpSpPr>
          <a:xfrm>
            <a:off x="6431901" y="2796484"/>
            <a:ext cx="4494246" cy="3110508"/>
            <a:chOff x="6095999" y="2796483"/>
            <a:chExt cx="4643536" cy="3110508"/>
          </a:xfrm>
        </p:grpSpPr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6878EFE1-F8DD-D85D-40F7-292F5E2DA8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3203" y="3169661"/>
              <a:ext cx="2595643" cy="2364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8A99D44C-AC19-B667-0765-0CCC26FD453C}"/>
                </a:ext>
              </a:extLst>
            </p:cNvPr>
            <p:cNvSpPr/>
            <p:nvPr/>
          </p:nvSpPr>
          <p:spPr>
            <a:xfrm>
              <a:off x="6095999" y="2796483"/>
              <a:ext cx="4643536" cy="311050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235313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40C0FD0-CC7E-3D82-30A6-90C1382C9794}"/>
              </a:ext>
            </a:extLst>
          </p:cNvPr>
          <p:cNvSpPr txBox="1">
            <a:spLocks/>
          </p:cNvSpPr>
          <p:nvPr/>
        </p:nvSpPr>
        <p:spPr>
          <a:xfrm>
            <a:off x="3762569" y="261775"/>
            <a:ext cx="4666861" cy="8385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инвентаризации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BE0CEF30-D0C8-3CC5-395C-4B1493D4B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9477" y="1892041"/>
            <a:ext cx="2523154" cy="838524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обхвату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3C96CECA-6D39-29A4-75A5-7EF260722C13}"/>
              </a:ext>
            </a:extLst>
          </p:cNvPr>
          <p:cNvSpPr txBox="1">
            <a:spLocks/>
          </p:cNvSpPr>
          <p:nvPr/>
        </p:nvSpPr>
        <p:spPr>
          <a:xfrm>
            <a:off x="1596699" y="3581402"/>
            <a:ext cx="2523154" cy="8385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Полная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6BE401B0-20F0-4DD8-0F07-C849461EEC1D}"/>
              </a:ext>
            </a:extLst>
          </p:cNvPr>
          <p:cNvSpPr txBox="1">
            <a:spLocks/>
          </p:cNvSpPr>
          <p:nvPr/>
        </p:nvSpPr>
        <p:spPr>
          <a:xfrm>
            <a:off x="3621054" y="3566890"/>
            <a:ext cx="2523154" cy="8385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Частичная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8B02B139-37B9-6D1E-88AB-1CCB69232768}"/>
              </a:ext>
            </a:extLst>
          </p:cNvPr>
          <p:cNvSpPr txBox="1">
            <a:spLocks/>
          </p:cNvSpPr>
          <p:nvPr/>
        </p:nvSpPr>
        <p:spPr>
          <a:xfrm>
            <a:off x="7203621" y="1892041"/>
            <a:ext cx="2523154" cy="8385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времени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AE1D8D5B-70F5-BCD6-1F43-CFE9893BDD5A}"/>
              </a:ext>
            </a:extLst>
          </p:cNvPr>
          <p:cNvSpPr txBox="1">
            <a:spLocks/>
          </p:cNvSpPr>
          <p:nvPr/>
        </p:nvSpPr>
        <p:spPr>
          <a:xfrm>
            <a:off x="5942044" y="3581402"/>
            <a:ext cx="2523154" cy="8385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Плановая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FBDDF881-5B5D-D7C3-8E9F-E8CB3C165B98}"/>
              </a:ext>
            </a:extLst>
          </p:cNvPr>
          <p:cNvSpPr txBox="1">
            <a:spLocks/>
          </p:cNvSpPr>
          <p:nvPr/>
        </p:nvSpPr>
        <p:spPr>
          <a:xfrm>
            <a:off x="8334179" y="3575188"/>
            <a:ext cx="2523154" cy="8385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Внеплановая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2A9BC063-A646-6015-3EFC-4864348AF282}"/>
              </a:ext>
            </a:extLst>
          </p:cNvPr>
          <p:cNvCxnSpPr/>
          <p:nvPr/>
        </p:nvCxnSpPr>
        <p:spPr>
          <a:xfrm>
            <a:off x="2232736" y="3148045"/>
            <a:ext cx="237230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718A8AA7-F182-605E-F770-F3E2BBAD410C}"/>
              </a:ext>
            </a:extLst>
          </p:cNvPr>
          <p:cNvCxnSpPr/>
          <p:nvPr/>
        </p:nvCxnSpPr>
        <p:spPr>
          <a:xfrm>
            <a:off x="7073769" y="3148045"/>
            <a:ext cx="237230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D29889DB-EE71-7C11-A1D0-F24D513D4170}"/>
              </a:ext>
            </a:extLst>
          </p:cNvPr>
          <p:cNvCxnSpPr/>
          <p:nvPr/>
        </p:nvCxnSpPr>
        <p:spPr>
          <a:xfrm>
            <a:off x="2232736" y="3148045"/>
            <a:ext cx="0" cy="57849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38716230-4E09-32D8-B0A2-32AD7E472453}"/>
              </a:ext>
            </a:extLst>
          </p:cNvPr>
          <p:cNvCxnSpPr/>
          <p:nvPr/>
        </p:nvCxnSpPr>
        <p:spPr>
          <a:xfrm>
            <a:off x="4605044" y="3148045"/>
            <a:ext cx="0" cy="57849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F2C550E1-CC55-A61F-1951-54DC7A4F23C7}"/>
              </a:ext>
            </a:extLst>
          </p:cNvPr>
          <p:cNvCxnSpPr/>
          <p:nvPr/>
        </p:nvCxnSpPr>
        <p:spPr>
          <a:xfrm>
            <a:off x="7073769" y="3148045"/>
            <a:ext cx="0" cy="57849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8266BE10-D04B-099A-86FE-8D144B33A03F}"/>
              </a:ext>
            </a:extLst>
          </p:cNvPr>
          <p:cNvCxnSpPr/>
          <p:nvPr/>
        </p:nvCxnSpPr>
        <p:spPr>
          <a:xfrm>
            <a:off x="9452297" y="3137159"/>
            <a:ext cx="0" cy="57849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20A2C5F4-68FE-AD31-FC38-C3CAA21ACDA1}"/>
              </a:ext>
            </a:extLst>
          </p:cNvPr>
          <p:cNvCxnSpPr>
            <a:cxnSpLocks/>
          </p:cNvCxnSpPr>
          <p:nvPr/>
        </p:nvCxnSpPr>
        <p:spPr>
          <a:xfrm>
            <a:off x="3418890" y="2653522"/>
            <a:ext cx="0" cy="48363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6039E8C8-645C-30C0-BDF0-7A852B92B50F}"/>
              </a:ext>
            </a:extLst>
          </p:cNvPr>
          <p:cNvCxnSpPr>
            <a:cxnSpLocks/>
          </p:cNvCxnSpPr>
          <p:nvPr/>
        </p:nvCxnSpPr>
        <p:spPr>
          <a:xfrm>
            <a:off x="8254869" y="2653522"/>
            <a:ext cx="0" cy="48363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5950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A1D94A6-2C13-8ACF-0ECE-9C5AFE8CFBB8}"/>
              </a:ext>
            </a:extLst>
          </p:cNvPr>
          <p:cNvSpPr txBox="1"/>
          <p:nvPr/>
        </p:nvSpPr>
        <p:spPr>
          <a:xfrm>
            <a:off x="725455" y="1474236"/>
            <a:ext cx="7336194" cy="37820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 fontAlgn="base">
              <a:lnSpc>
                <a:spcPct val="150000"/>
              </a:lnSpc>
            </a:pP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Инвентаризация проводится в следующих случаях: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50000"/>
              </a:lnSpc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Меняется руководитель, материально-ответственные лица;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50000"/>
              </a:lnSpc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Выявлен факт хищения;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50000"/>
              </a:lnSpc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Если происходит реорганизация или ликвидация организации.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50000"/>
              </a:lnSpc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Перед передачей имущества в аренду, его продажей, выкупе,</a:t>
            </a:r>
          </a:p>
          <a:p>
            <a:pPr lvl="0" algn="just" fontAlgn="base">
              <a:lnSpc>
                <a:spcPct val="150000"/>
              </a:lnSpc>
            </a:pP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при преобразовании ГУП или МУП;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 fontAlgn="base">
              <a:lnSpc>
                <a:spcPct val="150000"/>
              </a:lnSpc>
            </a:pP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5.    После стихийных бедствий, пожара, затопления или</a:t>
            </a:r>
          </a:p>
          <a:p>
            <a:pPr lvl="0" algn="just" fontAlgn="base">
              <a:lnSpc>
                <a:spcPct val="150000"/>
              </a:lnSpc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других чрезвычайных ситуаций;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 fontAlgn="base">
              <a:lnSpc>
                <a:spcPct val="150000"/>
              </a:lnSpc>
            </a:pP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6.   При составлении ежегодной бухгалтерской отчетности. 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68C7A188-DD12-C5D0-6111-FC1F4D7B13AC}"/>
              </a:ext>
            </a:extLst>
          </p:cNvPr>
          <p:cNvSpPr txBox="1">
            <a:spLocks/>
          </p:cNvSpPr>
          <p:nvPr/>
        </p:nvSpPr>
        <p:spPr>
          <a:xfrm>
            <a:off x="2409630" y="187130"/>
            <a:ext cx="6753031" cy="8385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проведения инвентаризации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8B02FC5-9A1F-4898-F58D-A955A3D5B8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54382" y="2474168"/>
            <a:ext cx="4012163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4533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F2DC01E6-4CEA-6324-40BE-30AA2066E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10504" y="2316650"/>
            <a:ext cx="6097924" cy="454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99458779-C08A-1735-D9B0-7D00457AE80C}"/>
              </a:ext>
            </a:extLst>
          </p:cNvPr>
          <p:cNvSpPr txBox="1">
            <a:spLocks/>
          </p:cNvSpPr>
          <p:nvPr/>
        </p:nvSpPr>
        <p:spPr>
          <a:xfrm>
            <a:off x="3331029" y="261775"/>
            <a:ext cx="5098401" cy="8385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и задачи комиссии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C8CCFF-F25B-8A36-D1C8-B43B3B061CEE}"/>
              </a:ext>
            </a:extLst>
          </p:cNvPr>
          <p:cNvSpPr txBox="1"/>
          <p:nvPr/>
        </p:nvSpPr>
        <p:spPr>
          <a:xfrm>
            <a:off x="734785" y="1240258"/>
            <a:ext cx="892239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составе должны присутствовать руководитель, либо другой представитель администрации, главный бухгалтер, материально -ответственные лица, а также другие специалисты. Состав утверждается в приказе.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E961DB-B371-EDB7-F10E-A6F4DA354425}"/>
              </a:ext>
            </a:extLst>
          </p:cNvPr>
          <p:cNvSpPr txBox="1"/>
          <p:nvPr/>
        </p:nvSpPr>
        <p:spPr>
          <a:xfrm>
            <a:off x="734785" y="3220004"/>
            <a:ext cx="7041501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 fontAlgn="base"/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задачи инвентаризационной комиссии входят: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fontAlgn="base">
              <a:buFont typeface="+mj-lt"/>
              <a:buAutoNum type="arabicPeriod"/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Установление фактического наличия товарно-материальной ценности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fontAlgn="base">
              <a:buFont typeface="+mj-lt"/>
              <a:buAutoNum type="arabicPeriod"/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Сопоставление наличия товарно-материальной ценности с данными бухгалтерского учёта.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fontAlgn="base">
              <a:buFont typeface="+mj-lt"/>
              <a:buAutoNum type="arabicPeriod"/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Оценка товарно-материальной ценности.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fontAlgn="base">
              <a:buFont typeface="+mj-lt"/>
              <a:buAutoNum type="arabicPeriod"/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Оформление документации инвентаризации.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245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C6F84913-B990-E53E-62A8-22CF65FA51D5}"/>
              </a:ext>
            </a:extLst>
          </p:cNvPr>
          <p:cNvSpPr txBox="1">
            <a:spLocks/>
          </p:cNvSpPr>
          <p:nvPr/>
        </p:nvSpPr>
        <p:spPr>
          <a:xfrm>
            <a:off x="3331029" y="261775"/>
            <a:ext cx="5098401" cy="8385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инвентаризации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A57199AC-2030-4204-CE65-0815F290B00A}"/>
              </a:ext>
            </a:extLst>
          </p:cNvPr>
          <p:cNvSpPr txBox="1">
            <a:spLocks/>
          </p:cNvSpPr>
          <p:nvPr/>
        </p:nvSpPr>
        <p:spPr>
          <a:xfrm>
            <a:off x="1995198" y="1809426"/>
            <a:ext cx="5098401" cy="8385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Подготовительный этап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656FBC13-82A4-7AC3-6D91-D4B84FF692D1}"/>
              </a:ext>
            </a:extLst>
          </p:cNvPr>
          <p:cNvSpPr txBox="1">
            <a:spLocks/>
          </p:cNvSpPr>
          <p:nvPr/>
        </p:nvSpPr>
        <p:spPr>
          <a:xfrm>
            <a:off x="3847713" y="2793481"/>
            <a:ext cx="5098401" cy="8385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этап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DC4269A9-1B09-7419-0B8C-C191BF0657A1}"/>
              </a:ext>
            </a:extLst>
          </p:cNvPr>
          <p:cNvSpPr txBox="1">
            <a:spLocks/>
          </p:cNvSpPr>
          <p:nvPr/>
        </p:nvSpPr>
        <p:spPr>
          <a:xfrm>
            <a:off x="5536555" y="3718865"/>
            <a:ext cx="5098401" cy="8385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Аналитический этап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80F7D233-3EC9-10E9-B7D9-E03E516252BB}"/>
              </a:ext>
            </a:extLst>
          </p:cNvPr>
          <p:cNvSpPr txBox="1">
            <a:spLocks/>
          </p:cNvSpPr>
          <p:nvPr/>
        </p:nvSpPr>
        <p:spPr>
          <a:xfrm>
            <a:off x="7093599" y="4702920"/>
            <a:ext cx="5098401" cy="8385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Заключительный этап</a:t>
            </a:r>
          </a:p>
        </p:txBody>
      </p:sp>
      <p:sp>
        <p:nvSpPr>
          <p:cNvPr id="9" name="Дуга 8">
            <a:extLst>
              <a:ext uri="{FF2B5EF4-FFF2-40B4-BE49-F238E27FC236}">
                <a16:creationId xmlns:a16="http://schemas.microsoft.com/office/drawing/2014/main" id="{C12270EA-DA95-E928-7C1B-BB0DE1381180}"/>
              </a:ext>
            </a:extLst>
          </p:cNvPr>
          <p:cNvSpPr/>
          <p:nvPr/>
        </p:nvSpPr>
        <p:spPr>
          <a:xfrm flipH="1" flipV="1">
            <a:off x="2829118" y="1692859"/>
            <a:ext cx="1715280" cy="1537606"/>
          </a:xfrm>
          <a:prstGeom prst="arc">
            <a:avLst>
              <a:gd name="adj1" fmla="val 15532748"/>
              <a:gd name="adj2" fmla="val 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Дуга 9">
            <a:extLst>
              <a:ext uri="{FF2B5EF4-FFF2-40B4-BE49-F238E27FC236}">
                <a16:creationId xmlns:a16="http://schemas.microsoft.com/office/drawing/2014/main" id="{8230B7DA-6382-FE85-D8AC-6E873F0059F1}"/>
              </a:ext>
            </a:extLst>
          </p:cNvPr>
          <p:cNvSpPr/>
          <p:nvPr/>
        </p:nvSpPr>
        <p:spPr>
          <a:xfrm rot="9274204" flipH="1" flipV="1">
            <a:off x="4670646" y="3246989"/>
            <a:ext cx="1867680" cy="1385206"/>
          </a:xfrm>
          <a:prstGeom prst="arc">
            <a:avLst>
              <a:gd name="adj1" fmla="val 19265322"/>
              <a:gd name="adj2" fmla="val 171156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Дуга 10">
            <a:extLst>
              <a:ext uri="{FF2B5EF4-FFF2-40B4-BE49-F238E27FC236}">
                <a16:creationId xmlns:a16="http://schemas.microsoft.com/office/drawing/2014/main" id="{FA2D72A8-EDE7-62E9-13E9-6CF658157951}"/>
              </a:ext>
            </a:extLst>
          </p:cNvPr>
          <p:cNvSpPr/>
          <p:nvPr/>
        </p:nvSpPr>
        <p:spPr>
          <a:xfrm flipH="1" flipV="1">
            <a:off x="5809861" y="3718865"/>
            <a:ext cx="1715280" cy="1537606"/>
          </a:xfrm>
          <a:prstGeom prst="arc">
            <a:avLst>
              <a:gd name="adj1" fmla="val 14425148"/>
              <a:gd name="adj2" fmla="val 664798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2736705A-304B-45C0-1E70-3C48825C1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73653" y="1253608"/>
            <a:ext cx="3989796" cy="228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479F02C4-9A88-5349-8E54-668A58072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75" y="4111997"/>
            <a:ext cx="3591769" cy="2020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9064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411A5B0B-2ECA-ED40-3D5C-49DFAEB5CFD2}"/>
              </a:ext>
            </a:extLst>
          </p:cNvPr>
          <p:cNvSpPr txBox="1">
            <a:spLocks/>
          </p:cNvSpPr>
          <p:nvPr/>
        </p:nvSpPr>
        <p:spPr>
          <a:xfrm>
            <a:off x="3331029" y="261775"/>
            <a:ext cx="5098401" cy="8385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документация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D610C9-E136-CDCA-4FB0-5A6F9F6B8445}"/>
              </a:ext>
            </a:extLst>
          </p:cNvPr>
          <p:cNvSpPr txBox="1"/>
          <p:nvPr/>
        </p:nvSpPr>
        <p:spPr>
          <a:xfrm>
            <a:off x="0" y="1301592"/>
            <a:ext cx="6097554" cy="3906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3331210" algn="ctr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Приказ на проведение инвентаризации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3D0410E-B16B-860E-4846-77E2737600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091" y="2070851"/>
            <a:ext cx="4328160" cy="307086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EE760A0-A049-FC07-325A-1F4924A487BA}"/>
              </a:ext>
            </a:extLst>
          </p:cNvPr>
          <p:cNvSpPr txBox="1"/>
          <p:nvPr/>
        </p:nvSpPr>
        <p:spPr>
          <a:xfrm>
            <a:off x="5456076" y="1246238"/>
            <a:ext cx="6172200" cy="3906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3331210" algn="ctr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Памятка для инвентаризационной комиссии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C6A313D-7151-7B65-5C5F-7B40803BAC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109" y="1636922"/>
            <a:ext cx="4178642" cy="45591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13979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432</Words>
  <Application>Microsoft Office PowerPoint</Application>
  <PresentationFormat>Широкоэкранный</PresentationFormat>
  <Paragraphs>65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Понятие инвентаризации</vt:lpstr>
      <vt:lpstr>По обхвату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 Юртина</dc:creator>
  <cp:lastModifiedBy>Екатерина Юртина</cp:lastModifiedBy>
  <cp:revision>12</cp:revision>
  <dcterms:created xsi:type="dcterms:W3CDTF">2024-03-14T15:44:25Z</dcterms:created>
  <dcterms:modified xsi:type="dcterms:W3CDTF">2024-03-24T10:41:35Z</dcterms:modified>
</cp:coreProperties>
</file>