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6" r:id="rId4"/>
    <p:sldId id="278" r:id="rId5"/>
    <p:sldId id="280" r:id="rId6"/>
    <p:sldId id="268" r:id="rId7"/>
    <p:sldId id="269" r:id="rId8"/>
    <p:sldId id="270" r:id="rId9"/>
    <p:sldId id="271" r:id="rId10"/>
    <p:sldId id="262" r:id="rId11"/>
    <p:sldId id="274" r:id="rId12"/>
    <p:sldId id="281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8AF9E-AEE3-4CC0-9158-46C66F92EC4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6EAB0-9BA6-4BDE-B320-FDD7D5B41E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366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A6E0B1-FFCC-4E66-B24D-DA4D846B4EF8}" type="datetime1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B4AA-0802-4AEC-88DF-F93EB167124F}" type="datetime1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647A-B018-47E8-9240-1396BF73EEFD}" type="datetime1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F72A29-D1D4-4E22-B401-B30EF2610209}" type="datetime1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884B21-F859-4116-B1F8-33DBABCAD8EB}" type="datetime1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EA52-E1B0-4013-ACD8-D75366817AD1}" type="datetime1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6F4D-5DD9-4CB1-A6DB-A6FA17095B5B}" type="datetime1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3B73DB-8B70-4712-A766-B64043D23835}" type="datetime1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D4DD-13F5-4E8F-AC38-5DDA9EB55F14}" type="datetime1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4F8417-ECBB-4B85-B925-BC466EBF818A}" type="datetime1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A701DE-03AD-4425-BF03-972B639DF8BE}" type="datetime1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4D0447-C4EB-404B-87BB-001F2200C1AD}" type="datetime1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0240" y="5157192"/>
            <a:ext cx="6172200" cy="1371600"/>
          </a:xfrm>
        </p:spPr>
        <p:txBody>
          <a:bodyPr/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студентка </a:t>
            </a:r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Богданова </a:t>
            </a:r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Жанна Николаевна 210    группы</a:t>
            </a:r>
          </a:p>
          <a:p>
            <a:endParaRPr lang="ru-RU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690336"/>
            <a:ext cx="6246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Тема: Организация рецептурного и безрецептурного отпуска лекарственных препаратов аптечными организациями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0"/>
            <a:ext cx="55983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Федеральное государственное бюджетное образовательное </a:t>
            </a:r>
            <a:r>
              <a:rPr lang="ru-RU" sz="1400" dirty="0" smtClean="0"/>
              <a:t>учреждение высшего </a:t>
            </a:r>
            <a:r>
              <a:rPr lang="ru-RU" sz="1400" dirty="0"/>
              <a:t>образования «Красноярский государственный </a:t>
            </a:r>
            <a:r>
              <a:rPr lang="ru-RU" sz="1400" dirty="0" smtClean="0"/>
              <a:t>медицинский университет </a:t>
            </a:r>
            <a:r>
              <a:rPr lang="ru-RU" sz="1400" dirty="0"/>
              <a:t>имени профессора В.Ф. </a:t>
            </a:r>
            <a:r>
              <a:rPr lang="ru-RU" sz="1400" dirty="0" err="1"/>
              <a:t>Войно-Ясенецкого</a:t>
            </a:r>
            <a:r>
              <a:rPr lang="ru-RU" sz="1400" dirty="0"/>
              <a:t>»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Министерства здравоохранения Российской Федерации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Фармацевтический колледж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292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064896" cy="40530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>
                <a:latin typeface="Times New Roman CYR"/>
                <a:ea typeface="SimSun"/>
              </a:rPr>
              <a:t>Приказ </a:t>
            </a:r>
            <a:r>
              <a:rPr lang="ru-RU" dirty="0" err="1" smtClean="0">
                <a:latin typeface="Times New Roman CYR"/>
                <a:ea typeface="SimSun"/>
              </a:rPr>
              <a:t>Минздра</a:t>
            </a:r>
            <a:r>
              <a:rPr lang="ru-RU" dirty="0" smtClean="0">
                <a:latin typeface="Times New Roman CYR"/>
                <a:ea typeface="SimSun"/>
              </a:rPr>
              <a:t> </a:t>
            </a:r>
            <a:r>
              <a:rPr lang="ru-RU" dirty="0" err="1" smtClean="0">
                <a:latin typeface="Times New Roman CYR"/>
                <a:ea typeface="SimSun"/>
              </a:rPr>
              <a:t>ва</a:t>
            </a:r>
            <a:r>
              <a:rPr lang="ru-RU" dirty="0" smtClean="0">
                <a:latin typeface="Times New Roman CYR"/>
                <a:ea typeface="SimSun"/>
              </a:rPr>
              <a:t> </a:t>
            </a:r>
            <a:r>
              <a:rPr lang="ru-RU" dirty="0" smtClean="0"/>
              <a:t>от </a:t>
            </a:r>
            <a:r>
              <a:rPr lang="ru-RU" dirty="0" smtClean="0"/>
              <a:t>24 ноября 2021 г. N 1094н 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формы N 107-у/НП (15 дней),</a:t>
            </a:r>
          </a:p>
          <a:p>
            <a:pPr marL="0" indent="0">
              <a:buNone/>
            </a:pPr>
            <a:r>
              <a:rPr lang="ru-RU" dirty="0"/>
              <a:t>формы N 148-1/у-88 (15 дней),</a:t>
            </a:r>
          </a:p>
          <a:p>
            <a:pPr marL="0" indent="0">
              <a:buNone/>
            </a:pPr>
            <a:r>
              <a:rPr lang="ru-RU" dirty="0"/>
              <a:t>формы N 107-1/у (60 дней, до 1 года).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Сроки действия рецептов </a:t>
            </a:r>
          </a:p>
        </p:txBody>
      </p:sp>
    </p:spTree>
    <p:extLst>
      <p:ext uri="{BB962C8B-B14F-4D97-AF65-F5344CB8AC3E}">
        <p14:creationId xmlns:p14="http://schemas.microsoft.com/office/powerpoint/2010/main" xmlns="" val="104323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7931224" cy="54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современные экономические условия, складывающиеся в европейских странах, и возрастающие потребности потребителей, можно сделать вывод, что роль самостоятельного лечения в настоящее время растет. Это сопровождается повышением роли и квалификации фармацевтов. Для эффективной работы аптек в новых условиях они должны быть переоборудованы с учетом интересов потребителей.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88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 лекарственных средств без рецепта является формой лекарственного обслуживания населения, характеризующейся тем, что решение о выборе конкретного лекарственного средства, о необходимости его приобретения и применения принимает сам потребитель (пациент).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8191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dirty="0" smtClean="0">
                <a:latin typeface="+mj-lt"/>
                <a:cs typeface="Times New Roman" panose="02020603050405020304" pitchFamily="18" charset="0"/>
              </a:rPr>
              <a:t>Спасибо за внимание</a:t>
            </a:r>
            <a:endParaRPr lang="ru-RU" sz="3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810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3600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Актуальность данной курсовой работы обусловлена тем, что основной целью аптечной организации является обеспечение населения лекарственными средствами, к которым относятся и лекарственные препараты.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678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cs typeface="Times New Roman" panose="02020603050405020304" pitchFamily="18" charset="0"/>
              </a:rPr>
              <a:t>Цель и задачи:</a:t>
            </a:r>
            <a:endParaRPr lang="ru-RU" sz="3600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80920" cy="448511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курсовой работы является исследование организации рецептурного и безрецептурного отпуска лекарственных препаратов в аптечной организации.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1.Провести анализ литературных источников и нормативно-правовых документов в области рецептурного и безрецептурного отпуска лекарственных препаратов.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2.Произвести анализ организацию рецептурного и безрецептурного отпуска.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333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предмет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2132856"/>
            <a:ext cx="8064896" cy="43410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 рецептурные и безрецептурные препараты.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 организация рецептурного и безрецептурного отпуска.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6870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1.Анализ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литературных источников.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2.Анализ нормативной документации.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87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79592" y="1124744"/>
            <a:ext cx="8384896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Существует следующие формы рецептных бланков:</a:t>
            </a:r>
          </a:p>
          <a:p>
            <a:pPr marL="0" lvl="0" indent="0">
              <a:buNone/>
            </a:pPr>
            <a:r>
              <a:rPr lang="ru-RU" dirty="0"/>
              <a:t>Форма № 107-1/у</a:t>
            </a:r>
          </a:p>
          <a:p>
            <a:pPr marL="0" lvl="0" indent="0">
              <a:buNone/>
            </a:pPr>
            <a:r>
              <a:rPr lang="ru-RU" dirty="0"/>
              <a:t>Форма № 148-1у-88</a:t>
            </a:r>
          </a:p>
          <a:p>
            <a:pPr marL="0" lvl="0" indent="0">
              <a:buNone/>
            </a:pPr>
            <a:r>
              <a:rPr lang="ru-RU" dirty="0"/>
              <a:t>Форма № 148-1/у-04 (</a:t>
            </a:r>
            <a:r>
              <a:rPr lang="ru-RU" dirty="0" smtClean="0"/>
              <a:t>л)</a:t>
            </a:r>
          </a:p>
          <a:p>
            <a:pPr marL="0" lvl="0" indent="0">
              <a:buNone/>
            </a:pPr>
            <a:r>
              <a:rPr lang="ru-RU" dirty="0" smtClean="0"/>
              <a:t>Форм</a:t>
            </a:r>
            <a:r>
              <a:rPr lang="en-US" dirty="0"/>
              <a:t>а № 107/у-НП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32656"/>
            <a:ext cx="8316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cap="small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Формы рецептурных бланков</a:t>
            </a:r>
            <a:endParaRPr lang="ru-RU" sz="3600" cap="small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723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848872" cy="48737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Бланки 107-у/НП предназначены для прописывания наркотических и психотропных средств списка II Постановление Правительства №681 за исключением ЛП в виде </a:t>
            </a:r>
            <a:r>
              <a:rPr lang="ru-RU" dirty="0" err="1"/>
              <a:t>трансдермальных</a:t>
            </a:r>
            <a:r>
              <a:rPr lang="ru-RU" dirty="0"/>
              <a:t> терапевтических систем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332656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cap="small" dirty="0" smtClean="0">
                <a:solidFill>
                  <a:schemeClr val="tx2"/>
                </a:solidFill>
                <a:latin typeface="+mj-lt"/>
                <a:ea typeface="+mj-ea"/>
                <a:cs typeface="Times New Roman" panose="02020603050405020304" pitchFamily="18" charset="0"/>
              </a:rPr>
              <a:t>№107-у/НП</a:t>
            </a:r>
            <a:endParaRPr lang="ru-RU" sz="3200" cap="small" dirty="0">
              <a:solidFill>
                <a:schemeClr val="tx2"/>
              </a:solidFill>
              <a:latin typeface="+mj-lt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57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467600" cy="487375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Рецептурный бланк </a:t>
            </a:r>
            <a:r>
              <a:rPr lang="ru-RU" dirty="0"/>
              <a:t>форм N 148-1/у-04 (л</a:t>
            </a:r>
            <a:r>
              <a:rPr lang="ru-RU" dirty="0" smtClean="0"/>
              <a:t>) предназначен </a:t>
            </a:r>
            <a:r>
              <a:rPr lang="ru-RU" dirty="0"/>
              <a:t>для выписывания лекарственных препаратов гражданам, имеющим право на бесплатное получение лекарственных препаратов или получение лекарственных препаратов со скидкой.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8031" y="26064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cap="small" dirty="0" smtClean="0">
                <a:solidFill>
                  <a:schemeClr val="tx2"/>
                </a:solidFill>
                <a:latin typeface="+mj-lt"/>
                <a:ea typeface="+mj-ea"/>
                <a:cs typeface="Times New Roman" panose="02020603050405020304" pitchFamily="18" charset="0"/>
              </a:rPr>
              <a:t>№148-1/у-04(л)</a:t>
            </a:r>
            <a:endParaRPr lang="ru-RU" sz="3600" cap="small" dirty="0">
              <a:solidFill>
                <a:schemeClr val="tx2"/>
              </a:solidFill>
              <a:latin typeface="+mj-lt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3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992888" cy="26642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 бланке 107-1/у выписываются:</a:t>
            </a:r>
          </a:p>
          <a:p>
            <a:pPr marL="457200" indent="-457200">
              <a:buAutoNum type="arabicParenR"/>
            </a:pPr>
            <a:r>
              <a:rPr lang="ru-RU" dirty="0" smtClean="0"/>
              <a:t>ЛП</a:t>
            </a:r>
            <a:r>
              <a:rPr lang="ru-RU" dirty="0"/>
              <a:t>, указанные в пункте 11 </a:t>
            </a:r>
            <a:r>
              <a:rPr lang="ru-RU" dirty="0" smtClean="0"/>
              <a:t>Приказа от </a:t>
            </a:r>
            <a:r>
              <a:rPr lang="ru-RU" dirty="0"/>
              <a:t>24 ноября 2021 г. N </a:t>
            </a:r>
            <a:r>
              <a:rPr lang="ru-RU" dirty="0" smtClean="0"/>
              <a:t>1094н</a:t>
            </a:r>
          </a:p>
          <a:p>
            <a:pPr marL="457200" indent="-45720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Иные ЛП, отпускаемые по рецепту.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511804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cap="small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№107-1/у</a:t>
            </a:r>
            <a:endParaRPr lang="ru-RU" sz="3600" cap="small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24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</TotalTime>
  <Words>404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       </vt:lpstr>
      <vt:lpstr>Актуальность</vt:lpstr>
      <vt:lpstr>Цель и задачи:</vt:lpstr>
      <vt:lpstr>Объект и предмет исследования</vt:lpstr>
      <vt:lpstr>Методы исследования: </vt:lpstr>
      <vt:lpstr>Слайд 6</vt:lpstr>
      <vt:lpstr>Слайд 7</vt:lpstr>
      <vt:lpstr>Слайд 8</vt:lpstr>
      <vt:lpstr>Слайд 9</vt:lpstr>
      <vt:lpstr>Сроки действия рецептов </vt:lpstr>
      <vt:lpstr>ЗАКЛЮЧЕНИЕ</vt:lpstr>
      <vt:lpstr>ЗАКЛЮЧЕНИЕ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</dc:title>
  <dc:creator>Катерина</dc:creator>
  <cp:lastModifiedBy>yaly</cp:lastModifiedBy>
  <cp:revision>20</cp:revision>
  <dcterms:created xsi:type="dcterms:W3CDTF">2019-03-07T12:44:27Z</dcterms:created>
  <dcterms:modified xsi:type="dcterms:W3CDTF">2023-03-13T15:04:01Z</dcterms:modified>
</cp:coreProperties>
</file>