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0F7078F-B5DB-4BEC-817A-595F199A51C3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4B4CE1-5FE0-49E4-A430-49B9F2E61C9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078F-B5DB-4BEC-817A-595F199A51C3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4CE1-5FE0-49E4-A430-49B9F2E61C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078F-B5DB-4BEC-817A-595F199A51C3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4CE1-5FE0-49E4-A430-49B9F2E61C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078F-B5DB-4BEC-817A-595F199A51C3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4CE1-5FE0-49E4-A430-49B9F2E61C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0F7078F-B5DB-4BEC-817A-595F199A51C3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4B4CE1-5FE0-49E4-A430-49B9F2E61C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078F-B5DB-4BEC-817A-595F199A51C3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4CE1-5FE0-49E4-A430-49B9F2E61C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078F-B5DB-4BEC-817A-595F199A51C3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4CE1-5FE0-49E4-A430-49B9F2E61C9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078F-B5DB-4BEC-817A-595F199A51C3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4CE1-5FE0-49E4-A430-49B9F2E61C9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078F-B5DB-4BEC-817A-595F199A51C3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4CE1-5FE0-49E4-A430-49B9F2E61C9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078F-B5DB-4BEC-817A-595F199A51C3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4CE1-5FE0-49E4-A430-49B9F2E61C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078F-B5DB-4BEC-817A-595F199A51C3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4CE1-5FE0-49E4-A430-49B9F2E61C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F7078F-B5DB-4BEC-817A-595F199A51C3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4B4CE1-5FE0-49E4-A430-49B9F2E61C9A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Диагностика и хирургическое лечение рака печени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157192"/>
            <a:ext cx="2448272" cy="5040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Выполнил: студент Казанцев Н.А. 607 </a:t>
            </a:r>
            <a:r>
              <a:rPr lang="ru-RU" dirty="0" err="1" smtClean="0"/>
              <a:t>леч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Методы локальной деструкции опухоли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latin typeface="+mj-lt"/>
              </a:rPr>
              <a:t>Стереотаксическая </a:t>
            </a:r>
            <a:r>
              <a:rPr lang="ru-RU" dirty="0" err="1">
                <a:latin typeface="+mj-lt"/>
              </a:rPr>
              <a:t>радиохирургия</a:t>
            </a:r>
            <a:endParaRPr lang="ru-RU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5937101" cy="396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Радиочастотная абляция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816424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82446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Криоабляция</a:t>
            </a: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060848"/>
            <a:ext cx="87849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Трансартериальная</a:t>
            </a:r>
            <a:r>
              <a:rPr lang="ru-RU" dirty="0" smtClean="0"/>
              <a:t> </a:t>
            </a:r>
            <a:r>
              <a:rPr lang="ru-RU" dirty="0" err="1" smtClean="0"/>
              <a:t>химиоэмболизация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404140"/>
            <a:ext cx="8229600" cy="456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Трансартериальная</a:t>
            </a:r>
            <a:r>
              <a:rPr lang="ru-RU" dirty="0" smtClean="0"/>
              <a:t> </a:t>
            </a:r>
            <a:r>
              <a:rPr lang="ru-RU" dirty="0" err="1" smtClean="0"/>
              <a:t>химиоэмболизация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895046" cy="40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148064" y="2551837"/>
            <a:ext cx="3024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Рекомендуется </a:t>
            </a:r>
            <a:r>
              <a:rPr lang="ru-RU" dirty="0" err="1" smtClean="0">
                <a:latin typeface="+mj-lt"/>
              </a:rPr>
              <a:t>трансартериальная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химиоэмболизация</a:t>
            </a:r>
            <a:r>
              <a:rPr lang="ru-RU" dirty="0" smtClean="0">
                <a:latin typeface="+mj-lt"/>
              </a:rPr>
              <a:t> (ТАХЭ) опухолевых сосудов в 1-й линии паллиативного лечения пациентам </a:t>
            </a:r>
            <a:r>
              <a:rPr lang="ru-RU" dirty="0" err="1" smtClean="0">
                <a:latin typeface="+mj-lt"/>
              </a:rPr>
              <a:t>c</a:t>
            </a:r>
            <a:r>
              <a:rPr lang="ru-RU" dirty="0" smtClean="0">
                <a:latin typeface="+mj-lt"/>
              </a:rPr>
              <a:t> ГЦР при </a:t>
            </a:r>
            <a:r>
              <a:rPr lang="ru-RU" dirty="0" err="1" smtClean="0">
                <a:latin typeface="+mj-lt"/>
              </a:rPr>
              <a:t>нерезектабельном</a:t>
            </a:r>
            <a:r>
              <a:rPr lang="ru-RU" dirty="0" smtClean="0">
                <a:latin typeface="+mj-lt"/>
              </a:rPr>
              <a:t>/неоперабельном процессе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+mj-lt"/>
              </a:rPr>
              <a:t>1)   Вишневский В.А., </a:t>
            </a:r>
            <a:r>
              <a:rPr lang="ru-RU" sz="2400" dirty="0" err="1" smtClean="0">
                <a:latin typeface="+mj-lt"/>
              </a:rPr>
              <a:t>Ефанов</a:t>
            </a:r>
            <a:r>
              <a:rPr lang="ru-RU" sz="2400" dirty="0" smtClean="0">
                <a:latin typeface="+mj-lt"/>
              </a:rPr>
              <a:t> М.Г., </a:t>
            </a:r>
            <a:r>
              <a:rPr lang="ru-RU" sz="2400" dirty="0" err="1" smtClean="0">
                <a:latin typeface="+mj-lt"/>
              </a:rPr>
              <a:t>Икрамов</a:t>
            </a:r>
            <a:r>
              <a:rPr lang="ru-RU" sz="2400" dirty="0" smtClean="0">
                <a:latin typeface="+mj-lt"/>
              </a:rPr>
              <a:t> Р.З. и др. Способ воротного доступа к сосудисто-секреторным элементам при анатомических сегментарных резекциях печени // Хирургия. 2018. № 9. С. 33–40</a:t>
            </a:r>
          </a:p>
          <a:p>
            <a:r>
              <a:rPr lang="ru-RU" sz="2400" dirty="0" smtClean="0">
                <a:latin typeface="+mj-lt"/>
              </a:rPr>
              <a:t>2) </a:t>
            </a:r>
            <a:r>
              <a:rPr lang="ru-RU" sz="2400" b="1" dirty="0">
                <a:latin typeface="+mj-lt"/>
              </a:rPr>
              <a:t>Рак </a:t>
            </a:r>
            <a:r>
              <a:rPr lang="ru-RU" sz="2400" b="1" dirty="0" smtClean="0">
                <a:latin typeface="+mj-lt"/>
              </a:rPr>
              <a:t>печени - </a:t>
            </a:r>
            <a:r>
              <a:rPr lang="ru-RU" sz="2400" dirty="0" smtClean="0">
                <a:latin typeface="+mj-lt"/>
              </a:rPr>
              <a:t>Версия</a:t>
            </a:r>
            <a:r>
              <a:rPr lang="ru-RU" sz="2400" dirty="0">
                <a:latin typeface="+mj-lt"/>
              </a:rPr>
              <a:t>: Клинические рекомендации РФ 2022 (Россия)</a:t>
            </a:r>
            <a:endParaRPr lang="ru-RU" sz="2400" b="1" dirty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3) </a:t>
            </a:r>
            <a:r>
              <a:rPr lang="en-US" sz="2400" dirty="0">
                <a:latin typeface="Cambria" pitchFamily="18" charset="0"/>
              </a:rPr>
              <a:t>Child C.G., </a:t>
            </a:r>
            <a:r>
              <a:rPr lang="en-US" sz="2400" dirty="0" err="1">
                <a:latin typeface="Cambria" pitchFamily="18" charset="0"/>
              </a:rPr>
              <a:t>Turcotte</a:t>
            </a:r>
            <a:r>
              <a:rPr lang="en-US" sz="2400" dirty="0">
                <a:latin typeface="Cambria" pitchFamily="18" charset="0"/>
              </a:rPr>
              <a:t> J.G. Surgery and portal hypertension // The Liver and Portal Hypertension. Philadelphia: Saunders, </a:t>
            </a:r>
            <a:r>
              <a:rPr lang="ru-RU" sz="2400" dirty="0" smtClean="0">
                <a:latin typeface="Cambria" pitchFamily="18" charset="0"/>
              </a:rPr>
              <a:t>2009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>
                <a:latin typeface="Cambria" pitchFamily="18" charset="0"/>
              </a:rPr>
              <a:t>50–58 p</a:t>
            </a:r>
            <a:r>
              <a:rPr lang="en-US" sz="2400" dirty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рака печени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+mj-lt"/>
              </a:rPr>
              <a:t>Критерии установления диагноза/состояния: 1)На основании </a:t>
            </a:r>
            <a:r>
              <a:rPr lang="ru-RU" dirty="0" err="1" smtClean="0">
                <a:latin typeface="+mj-lt"/>
              </a:rPr>
              <a:t>патогномоничных</a:t>
            </a:r>
            <a:r>
              <a:rPr lang="ru-RU" dirty="0" smtClean="0">
                <a:latin typeface="+mj-lt"/>
              </a:rPr>
              <a:t> клинико-рентгенологических данных; 2)Результатов </a:t>
            </a:r>
            <a:r>
              <a:rPr lang="ru-RU" dirty="0" err="1" smtClean="0">
                <a:latin typeface="+mj-lt"/>
              </a:rPr>
              <a:t>патолого-анатомического</a:t>
            </a:r>
            <a:r>
              <a:rPr lang="ru-RU" dirty="0" smtClean="0">
                <a:latin typeface="+mj-lt"/>
              </a:rPr>
              <a:t> исследования </a:t>
            </a:r>
            <a:r>
              <a:rPr lang="ru-RU" dirty="0" err="1" smtClean="0">
                <a:latin typeface="+mj-lt"/>
              </a:rPr>
              <a:t>биопсийного</a:t>
            </a:r>
            <a:r>
              <a:rPr lang="ru-RU" dirty="0" smtClean="0">
                <a:latin typeface="+mj-lt"/>
              </a:rPr>
              <a:t> или операционного материала; 3) Лабораторных исследований, направленных на оценку функции печени; 4) Инструментального обследования распространенности опухолевого процесса и выраженности сопутствующих заболеваний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Всем пациентам, которые входят в группу риска — людям с хроническим воспалением в печени, циррозом — необходимо выполнять УЗИ брюшной полости один раз в шесть месяцев, а также сдавать кровь на </a:t>
            </a:r>
            <a:r>
              <a:rPr lang="ru-RU" sz="2000" dirty="0" err="1" smtClean="0"/>
              <a:t>онкомаркер</a:t>
            </a:r>
            <a:r>
              <a:rPr lang="ru-RU" sz="2000" dirty="0" smtClean="0"/>
              <a:t> АФП (альфа - </a:t>
            </a:r>
            <a:r>
              <a:rPr lang="ru-RU" sz="2000" dirty="0" err="1" smtClean="0"/>
              <a:t>фетопротеин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74829"/>
            <a:ext cx="8229600" cy="382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70" y="476672"/>
            <a:ext cx="862833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КТ-картина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484822" cy="450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МРТ-картина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587692" cy="415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Биопсия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889428" cy="470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Хирургическое лечение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235399"/>
            <a:ext cx="8229600" cy="490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877272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размер единственной опухоли ≤ 5 см или наличие в печени не более 3 очагов с диаметром наибольшего узла ≤ 3 см и отсутствием инвазии в сосуды.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13690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210</TotalTime>
  <Words>166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Начальная</vt:lpstr>
      <vt:lpstr>Диагностика и хирургическое лечение рака печени</vt:lpstr>
      <vt:lpstr>Диагностика рака печени</vt:lpstr>
      <vt:lpstr>Всем пациентам, которые входят в группу риска — людям с хроническим воспалением в печени, циррозом — необходимо выполнять УЗИ брюшной полости один раз в шесть месяцев, а также сдавать кровь на онкомаркер АФП (альфа - фетопротеин)</vt:lpstr>
      <vt:lpstr>Слайд 4</vt:lpstr>
      <vt:lpstr>КТ-картина</vt:lpstr>
      <vt:lpstr>МРТ-картина</vt:lpstr>
      <vt:lpstr>Биопсия</vt:lpstr>
      <vt:lpstr>Хирургическое лечение</vt:lpstr>
      <vt:lpstr>размер единственной опухоли ≤ 5 см или наличие в печени не более 3 очагов с диаметром наибольшего узла ≤ 3 см и отсутствием инвазии в сосуды. </vt:lpstr>
      <vt:lpstr>Методы локальной деструкции опухоли</vt:lpstr>
      <vt:lpstr>Радиочастотная абляция</vt:lpstr>
      <vt:lpstr>Криоабляция</vt:lpstr>
      <vt:lpstr>Трансартериальная химиоэмболизация</vt:lpstr>
      <vt:lpstr>Трансартериальная химиоэмболизация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Post2otd</dc:creator>
  <cp:lastModifiedBy>Post2otd</cp:lastModifiedBy>
  <cp:revision>20</cp:revision>
  <dcterms:created xsi:type="dcterms:W3CDTF">2023-09-08T14:14:14Z</dcterms:created>
  <dcterms:modified xsi:type="dcterms:W3CDTF">2023-09-08T17:44:24Z</dcterms:modified>
</cp:coreProperties>
</file>