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31"/>
  </p:notesMasterIdLst>
  <p:sldIdLst>
    <p:sldId id="543" r:id="rId2"/>
    <p:sldId id="444" r:id="rId3"/>
    <p:sldId id="257" r:id="rId4"/>
    <p:sldId id="550" r:id="rId5"/>
    <p:sldId id="545" r:id="rId6"/>
    <p:sldId id="258" r:id="rId7"/>
    <p:sldId id="547" r:id="rId8"/>
    <p:sldId id="482" r:id="rId9"/>
    <p:sldId id="484" r:id="rId10"/>
    <p:sldId id="504" r:id="rId11"/>
    <p:sldId id="505" r:id="rId12"/>
    <p:sldId id="507" r:id="rId13"/>
    <p:sldId id="508" r:id="rId14"/>
    <p:sldId id="509" r:id="rId15"/>
    <p:sldId id="325" r:id="rId16"/>
    <p:sldId id="348" r:id="rId17"/>
    <p:sldId id="463" r:id="rId18"/>
    <p:sldId id="510" r:id="rId19"/>
    <p:sldId id="511" r:id="rId20"/>
    <p:sldId id="464" r:id="rId21"/>
    <p:sldId id="399" r:id="rId22"/>
    <p:sldId id="530" r:id="rId23"/>
    <p:sldId id="548" r:id="rId24"/>
    <p:sldId id="533" r:id="rId25"/>
    <p:sldId id="534" r:id="rId26"/>
    <p:sldId id="536" r:id="rId27"/>
    <p:sldId id="537" r:id="rId28"/>
    <p:sldId id="542" r:id="rId29"/>
    <p:sldId id="549" r:id="rId3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93C327"/>
    <a:srgbClr val="FF66FF"/>
    <a:srgbClr val="FF66CC"/>
    <a:srgbClr val="FF0000"/>
    <a:srgbClr val="00FFFF"/>
    <a:srgbClr val="FFCC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6187" autoAdjust="0"/>
  </p:normalViewPr>
  <p:slideViewPr>
    <p:cSldViewPr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3223" tIns="46612" rIns="93223" bIns="4661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3223" tIns="46612" rIns="93223" bIns="4661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9BC5E48-2F9D-4724-920E-B9D20C67B5D0}" type="datetimeFigureOut">
              <a:rPr lang="ru-RU"/>
              <a:pPr>
                <a:defRPr/>
              </a:pPr>
              <a:t>10.03.2019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23" tIns="46612" rIns="93223" bIns="4661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3223" tIns="46612" rIns="93223" bIns="4661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3223" tIns="46612" rIns="93223" bIns="4661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3223" tIns="46612" rIns="93223" bIns="466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025956-BD12-4D98-BE9D-58E4DAD59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36111D-F3FB-4E48-B25B-F554A4B18C1F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Этиология энуреза. 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Результаты многочисленных исследований отечественных и зарубежных ученых определили полиэтиологичность энуреза.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Предполагается, что </a:t>
            </a:r>
            <a:r>
              <a:rPr lang="ru-RU" altLang="ru-RU" b="1" smtClean="0"/>
              <a:t>первичный энурез</a:t>
            </a:r>
            <a:r>
              <a:rPr lang="ru-RU" altLang="ru-RU" smtClean="0"/>
              <a:t> может быть обусловлен: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Наследственными причинами,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Нарушениями реакции активации во время сна,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Задержкой становления навыков регуляции мочеиспускания,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Нарушением секреции антидиуретического гормона. 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Вторичный энурез</a:t>
            </a:r>
            <a:r>
              <a:rPr lang="ru-RU" altLang="ru-RU" smtClean="0"/>
              <a:t> нередко связан со стрессовыми факторами, перенесенными инфекционными  и соматическими заболеваниями, черепно-мозговыми травмами.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3BF920-FBB5-45E6-A894-96ACAF8FB2B9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Лечение энуреза представляет собой достаточно сложную проблему, требующую комплексного подхода направленного на выработку и восстановление утраченного рефлекса, стимуляцию обменных процессов в нервной ткани, способствующих формированию регуляции мочеиспускания, на коррекцию невротических расстройств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FAE1ED-F4F5-46CC-955C-CBC9D3DC2130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Для лечения энуреза используются как медикаментозные, так и немедикаментозные методы.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К немедикаментозным методам отностятся мочевые будильники, пробуждение по расписанию, различные виды психотерапии, физиотерапия и диетотерапия.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 лекарственных средств назначаются препараты из групп анксиолитиков, ноотропов, синтетических аналогов вазопрессина.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Многие из вышеперечисленных препаратов, оказывая позитивное действие на купирование тиков, дают нежелательные побочные эффекты. Из современных эффективных медикаментозных средств с минимальными побочными эффектами, направленных на лечение энуреза следует выделить ТЕНОТЕН ДЕТСКИЙ.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688EE2-B0E2-4351-BD52-4AD51E82D185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Тенотен детский – современный успокаивающий препарат с вегетотропным и ноотропным действием.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F6F901-7439-4351-8DA9-AA01C3E97384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Механизм действия Тенотена детского связан с регуляцией работы мозгоспецифического белка </a:t>
            </a:r>
            <a:r>
              <a:rPr lang="en-US" smtClean="0"/>
              <a:t>S</a:t>
            </a:r>
            <a:r>
              <a:rPr lang="ru-RU" smtClean="0"/>
              <a:t>100, в результате  которой нормализуются метаболизм и функции нейрона, что приводит к восстановлению нарушенных процессов активации и торможения в центральной нервной системе.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FC624A-5888-47AB-A27B-D3A4E2CE7AAC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000" smtClean="0">
                <a:solidFill>
                  <a:srgbClr val="990033"/>
                </a:solidFill>
              </a:rPr>
              <a:t> Применение Тенотена детского при энурезе у детей</a:t>
            </a:r>
          </a:p>
          <a:p>
            <a:pPr eaLnBrk="1" hangingPunct="1">
              <a:spcBef>
                <a:spcPct val="50000"/>
              </a:spcBef>
            </a:pPr>
            <a:r>
              <a:rPr lang="ru-RU" sz="1000" smtClean="0">
                <a:solidFill>
                  <a:srgbClr val="990033"/>
                </a:solidFill>
              </a:rPr>
              <a:t>-  </a:t>
            </a:r>
            <a:r>
              <a:rPr lang="ru-RU" sz="1400" smtClean="0">
                <a:solidFill>
                  <a:srgbClr val="990033"/>
                </a:solidFill>
              </a:rPr>
              <a:t>позволяет сократить частоту </a:t>
            </a:r>
            <a:r>
              <a:rPr lang="ru-RU" sz="1000" smtClean="0">
                <a:solidFill>
                  <a:srgbClr val="990033"/>
                </a:solidFill>
              </a:rPr>
              <a:t>эпизодов ночного недержания мочи, а в некоторых случаях </a:t>
            </a:r>
            <a:r>
              <a:rPr lang="ru-RU" sz="1400" smtClean="0">
                <a:solidFill>
                  <a:srgbClr val="990033"/>
                </a:solidFill>
              </a:rPr>
              <a:t>полностью прекратить</a:t>
            </a:r>
            <a:r>
              <a:rPr lang="ru-RU" sz="1000" smtClean="0">
                <a:solidFill>
                  <a:srgbClr val="990033"/>
                </a:solidFill>
              </a:rPr>
              <a:t> энурез у детей,</a:t>
            </a:r>
            <a:r>
              <a:rPr lang="ru-RU" sz="1400" smtClean="0">
                <a:solidFill>
                  <a:srgbClr val="990033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smtClean="0">
                <a:solidFill>
                  <a:srgbClr val="990033"/>
                </a:solidFill>
              </a:rPr>
              <a:t>-не имеет побочных эффектов</a:t>
            </a:r>
            <a:r>
              <a:rPr lang="ru-RU" sz="1000" smtClean="0">
                <a:solidFill>
                  <a:srgbClr val="990033"/>
                </a:solidFill>
              </a:rPr>
              <a:t>, хорошо переносится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smtClean="0">
                <a:solidFill>
                  <a:srgbClr val="990033"/>
                </a:solidFill>
              </a:rPr>
              <a:t>- уменьшает </a:t>
            </a:r>
            <a:r>
              <a:rPr lang="ru-RU" sz="1000" smtClean="0">
                <a:solidFill>
                  <a:srgbClr val="990033"/>
                </a:solidFill>
              </a:rPr>
              <a:t>проявления тревожности у детей.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0E51-A96B-4892-95A1-7A99B22A4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AD78-6159-45AA-B034-ABCEA63D2E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03E2-D6E8-4DD3-9BA0-939462F9F7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2DC0-8B85-41DC-B100-3BF83B856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0C06D-FFE1-4492-B7A6-231CEF2703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D988-7E8E-4C4C-BAC8-0720044488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4F2B-C543-4928-B90B-FBE42CAC9D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F9B5-1377-4CBD-A96D-03D5802EA5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FD94-9666-4B1B-9E26-61243632D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12C2-147B-45E0-A369-E306C44D4B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2384-0DC7-4367-A616-954B51A7DF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4E2D-FBFF-408D-AEDA-DF285EFCCA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7E844-B068-4EA3-81BD-6E6DE213BA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267D-67A1-4B7A-8CE4-4FE8553CD5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F63E-8A1E-4364-A4EA-33153C6874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BDF9-AF0B-4FFB-B7C1-81D77F47E0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BDDB7E8-C08E-4468-BD0D-0686D2277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8" r:id="rId11"/>
    <p:sldLayoutId id="2147484003" r:id="rId12"/>
    <p:sldLayoutId id="2147484009" r:id="rId13"/>
    <p:sldLayoutId id="2147484004" r:id="rId14"/>
    <p:sldLayoutId id="2147484005" r:id="rId15"/>
    <p:sldLayoutId id="214748400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4292600"/>
            <a:ext cx="7345362" cy="1838325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Выполнила: студентка 4 курса</a:t>
            </a: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Специальности педиатрия</a:t>
            </a: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Бруцкая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А.К.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ru-RU" sz="2800" b="1" dirty="0" smtClean="0">
              <a:solidFill>
                <a:srgbClr val="00FFFF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8117" y="1700808"/>
            <a:ext cx="54483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Энурез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Содержимое 2"/>
          <p:cNvSpPr>
            <a:spLocks/>
          </p:cNvSpPr>
          <p:nvPr/>
        </p:nvSpPr>
        <p:spPr bwMode="auto">
          <a:xfrm>
            <a:off x="395288" y="2133600"/>
            <a:ext cx="8229600" cy="3911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Этиология Первичного </a:t>
            </a:r>
            <a:r>
              <a:rPr lang="ru-RU" altLang="ru-RU" sz="2400" b="1" u="sng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энуреза</a:t>
            </a:r>
            <a:endParaRPr lang="ru-RU" altLang="ru-RU" sz="2400" b="1" u="sng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ru-RU" sz="2400" b="1" u="sng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наследственная отягощенность,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нарушения реакции активации во время сна,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задержка (темповая) становления навыков регуляции мочеиспускания,</a:t>
            </a:r>
          </a:p>
          <a:p>
            <a:pPr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нарушение секреции антидиуретического гормона.</a:t>
            </a:r>
          </a:p>
          <a:p>
            <a:pPr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ru-RU" altLang="ru-RU" sz="2400" dirty="0" smtClean="0">
              <a:solidFill>
                <a:srgbClr val="9900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404813"/>
            <a:ext cx="691356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Первичный </a:t>
            </a:r>
            <a:r>
              <a:rPr lang="ru-RU" altLang="ru-RU" sz="2400" b="1" u="sng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энурез</a:t>
            </a:r>
            <a:r>
              <a:rPr lang="ru-RU" altLang="ru-RU" sz="2400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 недержание мочи                    у ребенка старше 5 лет, при условии отсутствия периода контроля над мочеиспусканием.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2133600"/>
            <a:ext cx="7993062" cy="49403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ClrTx/>
              <a:buSzTx/>
              <a:buFont typeface="Wingdings 3" charset="2"/>
              <a:buNone/>
              <a:defRPr/>
            </a:pPr>
            <a:r>
              <a:rPr lang="ru-RU" altLang="ru-RU" sz="3600" b="1" u="sng" dirty="0">
                <a:solidFill>
                  <a:schemeClr val="accent5">
                    <a:lumMod val="50000"/>
                  </a:schemeClr>
                </a:solidFill>
              </a:rPr>
              <a:t>Этиология Вторичного </a:t>
            </a:r>
            <a:r>
              <a:rPr lang="ru-RU" altLang="ru-RU" sz="3600" b="1" u="sng" dirty="0" err="1">
                <a:solidFill>
                  <a:schemeClr val="accent5">
                    <a:lumMod val="50000"/>
                  </a:schemeClr>
                </a:solidFill>
              </a:rPr>
              <a:t>энуреза</a:t>
            </a:r>
            <a:r>
              <a:rPr lang="ru-RU" altLang="ru-RU" sz="36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</a:rPr>
              <a:t>стрессовые факторы,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</a:rPr>
              <a:t>перенесенные инфекционные  и соматические заболевания,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</a:rPr>
              <a:t>черепно-мозговые травмы.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неврологический,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невротический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диссомнический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(на фоне нарушений сна и бодрствования)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семейный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урологический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при ведущей соматической патологии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вертеброгенный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сочетанный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188913"/>
            <a:ext cx="7704137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Вторичный</a:t>
            </a:r>
            <a:r>
              <a:rPr lang="ru-RU" altLang="ru-RU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энурез</a:t>
            </a:r>
            <a:r>
              <a:rPr lang="ru-RU" altLang="ru-RU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недержание мочи ,  возникшее у ребенка старше пятилетнего возраста, у которого ранее отмечался период стабильного контроля за опорожнением           мочевого пузыря.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92375"/>
            <a:ext cx="8218487" cy="992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</a:rPr>
              <a:t>Степень выраженности</a:t>
            </a:r>
            <a:b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</a:rPr>
              <a:t>(по частоте неконтролируемого мочеиспускания)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284538"/>
            <a:ext cx="8207375" cy="3384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None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легчайшая – не чаще 1 раза в месяц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лёгкая – 1-5 раз в месяц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средняя – 6-15 раз в месяц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тяжёлая – более 15 раз в месяц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крайне тяжёлая – каждую ночь, по несколько раз за ночь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энурез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сочетанный, регулярный, частый)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188" y="244475"/>
            <a:ext cx="6348412" cy="2347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SzPct val="140000"/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</a:rPr>
              <a:t>Тип течения</a:t>
            </a:r>
            <a:endParaRPr lang="ru-RU" sz="2400" b="1" dirty="0" smtClean="0"/>
          </a:p>
          <a:p>
            <a:pPr fontAlgn="auto"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непрогредиентное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регредиентное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прогредиентное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229600" cy="3638550"/>
          </a:xfrm>
        </p:spPr>
        <p:txBody>
          <a:bodyPr/>
          <a:lstStyle/>
          <a:p>
            <a:pPr eaLnBrk="1" hangingPunct="1">
              <a:buSzPct val="14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ремиссия</a:t>
            </a:r>
          </a:p>
          <a:p>
            <a:pPr eaLnBrk="1" hangingPunct="1">
              <a:buSzPct val="14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недлительная – отсутствие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энуреза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1-3 месяца</a:t>
            </a:r>
          </a:p>
          <a:p>
            <a:pPr eaLnBrk="1" hangingPunct="1">
              <a:buSzPct val="14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средней длительности – отсутствие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энуреза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3-6 месяцев</a:t>
            </a:r>
          </a:p>
          <a:p>
            <a:pPr eaLnBrk="1" hangingPunct="1">
              <a:buSzPct val="14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длительная – отсутствие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энуреза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6-12 месяцев</a:t>
            </a:r>
          </a:p>
          <a:p>
            <a:pPr eaLnBrk="1" hangingPunct="1">
              <a:buSzPct val="14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выздоровление – отсутствие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энуреза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более 1 года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60648"/>
            <a:ext cx="192386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Исход</a:t>
            </a:r>
          </a:p>
        </p:txBody>
      </p:sp>
      <p:pic>
        <p:nvPicPr>
          <p:cNvPr id="6" name="Рисунок 5" descr="19578f5f6d719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960440"/>
            <a:ext cx="2897560" cy="289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5" y="1484784"/>
            <a:ext cx="5256584" cy="324026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40000"/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Перед тем, как назначать лечение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энуреза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у детей </a:t>
            </a:r>
          </a:p>
          <a:p>
            <a:pPr eaLnBrk="1" hangingPunct="1">
              <a:lnSpc>
                <a:spcPct val="90000"/>
              </a:lnSpc>
              <a:buSzPct val="140000"/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необходимо назначить обследование: </a:t>
            </a:r>
          </a:p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анализы мочи и крови, </a:t>
            </a:r>
          </a:p>
          <a:p>
            <a:pPr eaLnBrk="1" hangingPunct="1">
              <a:lnSpc>
                <a:spcPct val="90000"/>
              </a:lnSpc>
              <a:buSzPct val="140000"/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 необходимости:</a:t>
            </a:r>
          </a:p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цистоскопию </a:t>
            </a:r>
          </a:p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внутривенную урографию</a:t>
            </a:r>
          </a:p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УЗИ органов малого таза и почек.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40466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Диагностика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165b7ee36ce6f0c8ee2cf0406c6954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132856"/>
            <a:ext cx="4210363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96975"/>
            <a:ext cx="8229600" cy="18716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нарушение мочеиспускания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нарушение дефекации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дискомфорт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спине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дискомфорт в ногах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  <a:defRPr/>
            </a:pP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8788" y="3813175"/>
            <a:ext cx="8229600" cy="1871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крепкий - от мокрого не просыпаются</a:t>
            </a:r>
          </a:p>
          <a:p>
            <a:pPr fontAlgn="auto"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беспокойный - мочеиспускание может происходить на высоте беспокойства с последующим пробуждением</a:t>
            </a:r>
          </a:p>
          <a:p>
            <a:pPr fontAlgn="auto"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поверхностный сон с наличием ярких сновидений</a:t>
            </a:r>
          </a:p>
          <a:p>
            <a:pPr fontAlgn="auto">
              <a:buSzPct val="140000"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сон со снохождением,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сноговорением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332656"/>
            <a:ext cx="258057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Жалобы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924944"/>
            <a:ext cx="551946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Характеристка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7559675" cy="3881437"/>
          </a:xfrm>
        </p:spPr>
        <p:txBody>
          <a:bodyPr/>
          <a:lstStyle/>
          <a:p>
            <a:pPr eaLnBrk="1" hangingPunct="1">
              <a:buSzPct val="140000"/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buSzPct val="14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холод </a:t>
            </a:r>
          </a:p>
          <a:p>
            <a:pPr eaLnBrk="1" hangingPunct="1">
              <a:buSzPct val="14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простудные заболевания </a:t>
            </a:r>
          </a:p>
          <a:p>
            <a:pPr eaLnBrk="1" hangingPunct="1">
              <a:buSzPct val="14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стрессы </a:t>
            </a:r>
          </a:p>
          <a:p>
            <a:pPr eaLnBrk="1" hangingPunct="1">
              <a:buSzPct val="14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физические и психические нагрузки </a:t>
            </a:r>
          </a:p>
          <a:p>
            <a:pPr eaLnBrk="1" hangingPunct="1">
              <a:buSzPct val="14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острая или хроническая психотравмирующая ситуация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774776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Провоцирующие факторы</a:t>
            </a:r>
          </a:p>
        </p:txBody>
      </p:sp>
      <p:pic>
        <p:nvPicPr>
          <p:cNvPr id="34820" name="Picture 4" descr="E:\картиники дети\Новая папка\53ebd61bb1db17eaca4de64a75bf27f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44196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72009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ru-RU" altLang="ru-RU" sz="2400" b="1" dirty="0"/>
              <a:t>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</a:rPr>
              <a:t>Выработка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</a:rPr>
              <a:t>и/или восстановление рефлекса</a:t>
            </a:r>
          </a:p>
          <a:p>
            <a:pPr marL="342900" indent="-342900">
              <a:buFontTx/>
              <a:buChar char="•"/>
              <a:defRPr/>
            </a:pPr>
            <a:endParaRPr lang="ru-RU" alt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</a:rPr>
              <a:t>Стимуляция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</a:rPr>
              <a:t> обменных процессов в нервной ткани, способствующих формированию регуляции мочеиспускания, </a:t>
            </a:r>
          </a:p>
          <a:p>
            <a:pPr marL="342900" indent="-342900">
              <a:defRPr/>
            </a:pPr>
            <a:endParaRPr lang="ru-RU" alt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</a:rPr>
              <a:t>Коррекция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</a:rPr>
              <a:t> невротических        расстройств.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ru-RU" altLang="ru-RU" sz="2400" dirty="0">
              <a:solidFill>
                <a:srgbClr val="99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7369" y="260648"/>
            <a:ext cx="498239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Лечение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энуреза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404813"/>
            <a:ext cx="3600078" cy="539591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Дети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которые имеют снижение самооценки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и не осознают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энурез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как проблему, в обязательном порядке проходят помимо медикаментозного,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психотерапевтическое лечение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Дневное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недержание мочи у детей неорганического происхождения лечится только психотерапией.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Отмечена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низкая эффективность терапии у детей, не осознающих свой дефект.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1_1432184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796819"/>
            <a:ext cx="5076056" cy="3288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229600" cy="4530725"/>
          </a:xfrm>
        </p:spPr>
        <p:txBody>
          <a:bodyPr/>
          <a:lstStyle/>
          <a:p>
            <a:pPr eaLnBrk="1" hangingPunct="1">
              <a:buSzPct val="140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Начинают лечение ночного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энуреза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с системы "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алярм-контроль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", то есть, принудительных ночных побудок.</a:t>
            </a:r>
          </a:p>
          <a:p>
            <a:pPr algn="ctr" eaLnBrk="1" hangingPunct="1">
              <a:buSzPct val="140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Условия которые необходимо соблюсти: </a:t>
            </a:r>
          </a:p>
          <a:p>
            <a:pPr eaLnBrk="1" hangingPunct="1">
              <a:buSzPct val="140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Важно, чтобы родитель спал в одной комнате с ребенком и помогал ему вставать по звонку будильника.</a:t>
            </a:r>
          </a:p>
          <a:p>
            <a:pPr eaLnBrk="1" hangingPunct="1">
              <a:buSzPct val="140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Применение методики должно быть непрерывным. </a:t>
            </a:r>
          </a:p>
          <a:p>
            <a:pPr eaLnBrk="1" hangingPunct="1">
              <a:buSzPct val="140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Если после шести-восьми недель достигнут эффект, терапию продолжают до двух недель сухих ночей. </a:t>
            </a:r>
          </a:p>
          <a:p>
            <a:pPr eaLnBrk="1" hangingPunct="1">
              <a:buSzPct val="140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Если эффекта нет, то терапия прекращается.</a:t>
            </a:r>
          </a:p>
          <a:p>
            <a:pPr eaLnBrk="1" hangingPunct="1">
              <a:buSzPct val="140000"/>
              <a:buFont typeface="Wingdings" pitchFamily="2" charset="2"/>
              <a:buNone/>
              <a:defRPr/>
            </a:pP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6121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Проблема современной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диагностики причин и лечения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энуреза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у детей относится к числу важнейших социальных и медицинских аспектов.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thinkstockphotos-96040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0" y="3324225"/>
            <a:ext cx="42862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3527425" cy="523875"/>
          </a:xfrm>
          <a:prstGeom prst="rect">
            <a:avLst/>
          </a:prstGeom>
          <a:solidFill>
            <a:srgbClr val="CCFF99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rgbClr val="006600"/>
                </a:solidFill>
              </a:rPr>
              <a:t>Медикаментозные 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572000" y="1844675"/>
            <a:ext cx="3887788" cy="523875"/>
          </a:xfrm>
          <a:prstGeom prst="rect">
            <a:avLst/>
          </a:prstGeom>
          <a:solidFill>
            <a:srgbClr val="CCFF99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rgbClr val="006600"/>
                </a:solidFill>
              </a:rPr>
              <a:t>Немедикаментозные 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716463" y="2636838"/>
            <a:ext cx="44275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Мочевые </a:t>
            </a:r>
            <a:r>
              <a:rPr lang="ru-RU" alt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алармы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(будильники),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Пробуждение по расписанию,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Психотерапия,   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Физиотерапия,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Диетотерапия.</a:t>
            </a:r>
          </a:p>
          <a:p>
            <a:pPr>
              <a:spcBef>
                <a:spcPct val="50000"/>
              </a:spcBef>
              <a:defRPr/>
            </a:pPr>
            <a:endParaRPr lang="ru-RU" altLang="ru-RU" sz="2400" dirty="0">
              <a:solidFill>
                <a:srgbClr val="990033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68313" y="2708275"/>
            <a:ext cx="431958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Транквилизаторы и </a:t>
            </a:r>
            <a:r>
              <a:rPr lang="ru-RU" alt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анксиолитики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alt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Ноотропы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alt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Оксибутинина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гидрохлорид,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Синтетические аналоги, вазопрессина.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Тенотен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детский</a:t>
            </a:r>
          </a:p>
        </p:txBody>
      </p:sp>
      <p:sp>
        <p:nvSpPr>
          <p:cNvPr id="47110" name="Line 13"/>
          <p:cNvSpPr>
            <a:spLocks noChangeShapeType="1"/>
          </p:cNvSpPr>
          <p:nvPr/>
        </p:nvSpPr>
        <p:spPr bwMode="auto">
          <a:xfrm flipH="1">
            <a:off x="2411413" y="765175"/>
            <a:ext cx="1152525" cy="9350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1" name="Line 13"/>
          <p:cNvSpPr>
            <a:spLocks noChangeShapeType="1"/>
          </p:cNvSpPr>
          <p:nvPr/>
        </p:nvSpPr>
        <p:spPr bwMode="auto">
          <a:xfrm>
            <a:off x="4932363" y="765175"/>
            <a:ext cx="1008062" cy="9350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0"/>
            <a:ext cx="73619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 лечение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энуреза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476250"/>
            <a:ext cx="4213225" cy="5689600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908720"/>
            <a:ext cx="6228507" cy="57991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режима дня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диета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лечебный массаж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мануальная терапия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краниальная МТ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висцеральная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рефлексотерапия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фармакопунктура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физиотерапия 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водные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процедуры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ЛФК</a:t>
            </a: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психотерапия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Char char="q"/>
              <a:defRPr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140000"/>
              <a:buFont typeface="Wingdings" panose="05000000000000000000" pitchFamily="2" charset="2"/>
              <a:buNone/>
              <a:defRPr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606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Немедикаментозная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-8191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1. Производные </a:t>
            </a:r>
            <a:r>
              <a:rPr lang="ru-RU" sz="2400" b="1" dirty="0" smtClean="0">
                <a:solidFill>
                  <a:srgbClr val="C00000"/>
                </a:solidFill>
              </a:rPr>
              <a:t>гормона вазопрессина   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десмопрессин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минирин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) – восполняет низкий уровень гормона вазопрессина, действует непосредственно на почки и уменьшает объем  мочи, тем самым снижая возможность недержания мочи.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Десмопрессин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 виде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спрея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 нос или подъязычных форм, 5 -30 мкг/сутки), перед сном.                      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 неэффективности в течение двух недель, лекарство отменяют.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 недержании мочи у ребенка на фоне нейрогенного мочевого пузыря </a:t>
            </a:r>
            <a:r>
              <a:rPr lang="ru-RU" sz="2400" b="1" dirty="0" smtClean="0">
                <a:solidFill>
                  <a:srgbClr val="C00000"/>
                </a:solidFill>
              </a:rPr>
              <a:t>2.антихолиэргические </a:t>
            </a:r>
            <a:r>
              <a:rPr lang="ru-RU" sz="2400" b="1" dirty="0" smtClean="0">
                <a:solidFill>
                  <a:srgbClr val="C00000"/>
                </a:solidFill>
              </a:rPr>
              <a:t>средства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Дриптан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Спазмекс</a:t>
            </a:r>
            <a:r>
              <a:rPr lang="ru-RU" sz="2400" dirty="0" smtClean="0"/>
              <a:t>.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7920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3.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+mn-lt"/>
              </a:rPr>
              <a:t>Психостимуляторы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: </a:t>
            </a:r>
            <a:r>
              <a:rPr lang="ru-RU" sz="2400" dirty="0" err="1">
                <a:latin typeface="+mn-lt"/>
              </a:rPr>
              <a:t>Мезокарб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Сиднокарб</a:t>
            </a:r>
            <a:r>
              <a:rPr lang="ru-RU" sz="2400" dirty="0">
                <a:latin typeface="+mn-lt"/>
              </a:rPr>
              <a:t>). Воздействует на общий тонус гладкомышечных образований, включая мочевой пузырь.</a:t>
            </a:r>
          </a:p>
          <a:p>
            <a:r>
              <a:rPr lang="ru-RU" sz="2400" dirty="0">
                <a:latin typeface="+mn-lt"/>
              </a:rPr>
              <a:t>Кофеин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4. Антидепрессанты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: </a:t>
            </a:r>
            <a:r>
              <a:rPr lang="ru-RU" sz="2400" dirty="0" err="1">
                <a:latin typeface="+mn-lt"/>
              </a:rPr>
              <a:t>Имипрамин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Мелипрамин</a:t>
            </a:r>
            <a:r>
              <a:rPr lang="ru-RU" sz="2400" dirty="0">
                <a:latin typeface="+mn-lt"/>
              </a:rPr>
              <a:t>), </a:t>
            </a:r>
            <a:r>
              <a:rPr lang="ru-RU" sz="2400" dirty="0" err="1">
                <a:latin typeface="+mn-lt"/>
              </a:rPr>
              <a:t>Амитриптилин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Амитриптилин</a:t>
            </a:r>
            <a:r>
              <a:rPr lang="ru-RU" sz="2400" dirty="0">
                <a:latin typeface="+mn-lt"/>
              </a:rPr>
              <a:t>). Точный механизм действия антидепрессантов при недержании мочи неизвестен, эффективность </a:t>
            </a:r>
            <a:r>
              <a:rPr lang="ru-RU" sz="2400" dirty="0" err="1">
                <a:latin typeface="+mn-lt"/>
              </a:rPr>
              <a:t>имипрамина</a:t>
            </a:r>
            <a:r>
              <a:rPr lang="ru-RU" sz="2400" dirty="0">
                <a:latin typeface="+mn-lt"/>
              </a:rPr>
              <a:t> и </a:t>
            </a:r>
            <a:r>
              <a:rPr lang="ru-RU" sz="2400" dirty="0" err="1">
                <a:latin typeface="+mn-lt"/>
              </a:rPr>
              <a:t>амитриптилина</a:t>
            </a:r>
            <a:r>
              <a:rPr lang="ru-RU" sz="2400" dirty="0">
                <a:latin typeface="+mn-lt"/>
              </a:rPr>
              <a:t> установлена эмпирически, однако впоследствии подтверждена многими исследованиями. Для других антидепрессантов подобный эффект не известен.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5. </a:t>
            </a:r>
            <a:r>
              <a:rPr lang="ru-RU" sz="2400" dirty="0" err="1" smtClean="0">
                <a:solidFill>
                  <a:srgbClr val="C00000"/>
                </a:solidFill>
                <a:latin typeface="+mn-lt"/>
              </a:rPr>
              <a:t>Адреномиметики</a:t>
            </a:r>
            <a:r>
              <a:rPr lang="ru-RU" sz="2400" dirty="0">
                <a:latin typeface="+mn-lt"/>
              </a:rPr>
              <a:t>: Эфедрин (Эфедрина гидрохлорид). Действие </a:t>
            </a:r>
            <a:r>
              <a:rPr lang="ru-RU" sz="2400" dirty="0" err="1">
                <a:latin typeface="+mn-lt"/>
              </a:rPr>
              <a:t>адреномиметиков</a:t>
            </a:r>
            <a:r>
              <a:rPr lang="ru-RU" sz="2400" dirty="0">
                <a:latin typeface="+mn-lt"/>
              </a:rPr>
              <a:t> связывают с психостимулирующим эффектом.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789487"/>
          </a:xfrm>
        </p:spPr>
        <p:txBody>
          <a:bodyPr/>
          <a:lstStyle/>
          <a:p>
            <a:pPr eaLnBrk="1" hangingPunct="1">
              <a:buSzPct val="14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седативные средства: препараты валерианы, боярышника, пустырника, сбор седативных трав </a:t>
            </a:r>
          </a:p>
          <a:p>
            <a:pPr eaLnBrk="1" hangingPunct="1">
              <a:buSzPct val="140000"/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адаптогены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- настойка лимонника, женьшеня, заманихи, аралии, экстракт элеутерококка, экстракт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родиолы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розовой.</a:t>
            </a:r>
          </a:p>
          <a:p>
            <a:pPr eaLnBrk="1" hangingPunct="1">
              <a:buSzPct val="140000"/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algn="ctr" eaLnBrk="1" hangingPunct="1">
              <a:buSzPct val="140000"/>
              <a:buFont typeface="Wingdings" pitchFamily="2" charset="2"/>
              <a:buNone/>
              <a:defRPr/>
            </a:pPr>
            <a:r>
              <a:rPr lang="ru-RU" sz="2800" b="1" dirty="0" smtClean="0"/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32656"/>
            <a:ext cx="394627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Фитотерапия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d02002d911f7169654bd4329db2cc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73016"/>
            <a:ext cx="4648092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6348412" cy="3881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Церебролизин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кортексин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ноотропил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пирацетам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энцефабол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пиридитол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пантогам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семакс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глицин</a:t>
            </a:r>
          </a:p>
          <a:p>
            <a:pPr eaLnBrk="1" hangingPunct="1">
              <a:lnSpc>
                <a:spcPct val="90000"/>
              </a:lnSpc>
              <a:buSzPct val="14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 др.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04664"/>
            <a:ext cx="806938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Воздействия на нарушения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мозгового метаболизма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3"/>
          <p:cNvSpPr>
            <a:spLocks noChangeArrowheads="1"/>
          </p:cNvSpPr>
          <p:nvPr/>
        </p:nvSpPr>
        <p:spPr bwMode="auto">
          <a:xfrm>
            <a:off x="250825" y="1989138"/>
            <a:ext cx="35052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323850" y="2420938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990033"/>
                </a:solidFill>
              </a:rPr>
              <a:t>успокаивающий</a:t>
            </a:r>
          </a:p>
        </p:txBody>
      </p:sp>
      <p:sp>
        <p:nvSpPr>
          <p:cNvPr id="56324" name="Oval 5"/>
          <p:cNvSpPr>
            <a:spLocks noChangeArrowheads="1"/>
          </p:cNvSpPr>
          <p:nvPr/>
        </p:nvSpPr>
        <p:spPr bwMode="auto">
          <a:xfrm>
            <a:off x="5435600" y="2060575"/>
            <a:ext cx="3429000" cy="1447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5508625" y="2349500"/>
            <a:ext cx="3416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</a:rPr>
              <a:t>вегетотропный</a:t>
            </a:r>
          </a:p>
        </p:txBody>
      </p:sp>
      <p:sp>
        <p:nvSpPr>
          <p:cNvPr id="56326" name="Oval 7"/>
          <p:cNvSpPr>
            <a:spLocks noChangeArrowheads="1"/>
          </p:cNvSpPr>
          <p:nvPr/>
        </p:nvSpPr>
        <p:spPr bwMode="auto">
          <a:xfrm>
            <a:off x="2843213" y="5334000"/>
            <a:ext cx="3200400" cy="15240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3059113" y="573405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6600"/>
                </a:solidFill>
              </a:rPr>
              <a:t>ноотропный</a:t>
            </a:r>
          </a:p>
        </p:txBody>
      </p:sp>
      <p:pic>
        <p:nvPicPr>
          <p:cNvPr id="5632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716338"/>
            <a:ext cx="1944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Line 10"/>
          <p:cNvSpPr>
            <a:spLocks noChangeShapeType="1"/>
          </p:cNvSpPr>
          <p:nvPr/>
        </p:nvSpPr>
        <p:spPr bwMode="auto">
          <a:xfrm flipV="1">
            <a:off x="5580063" y="3500438"/>
            <a:ext cx="100965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 flipH="1">
            <a:off x="4356100" y="4652963"/>
            <a:ext cx="15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 flipH="1" flipV="1">
            <a:off x="2484438" y="3500438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0"/>
            <a:ext cx="6086987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Фармакологические 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эффекты </a:t>
            </a:r>
          </a:p>
          <a:p>
            <a:pPr algn="ctr" eaLnBrk="0" hangingPunct="0"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Тенотена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детского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мозг Л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852738"/>
            <a:ext cx="273526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268413"/>
            <a:ext cx="2601912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492500" y="1773238"/>
            <a:ext cx="2159000" cy="792162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6600"/>
                </a:solidFill>
                <a:latin typeface="+mj-lt"/>
              </a:rPr>
              <a:t>Белок</a:t>
            </a:r>
            <a:r>
              <a:rPr lang="en-US" sz="2800" b="1" dirty="0">
                <a:solidFill>
                  <a:srgbClr val="006600"/>
                </a:solidFill>
                <a:latin typeface="+mj-lt"/>
              </a:rPr>
              <a:t> S100</a:t>
            </a:r>
            <a:endParaRPr lang="ru-RU" sz="28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250825" y="3284538"/>
            <a:ext cx="3132138" cy="1728787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990033"/>
                </a:solidFill>
                <a:latin typeface="+mj-lt"/>
              </a:rPr>
              <a:t>Нормализует </a:t>
            </a:r>
          </a:p>
          <a:p>
            <a:pPr algn="ctr" eaLnBrk="0" hangingPunct="0">
              <a:defRPr/>
            </a:pPr>
            <a:r>
              <a:rPr lang="ru-RU" sz="3200" b="1" dirty="0">
                <a:solidFill>
                  <a:srgbClr val="990033"/>
                </a:solidFill>
                <a:latin typeface="+mj-lt"/>
              </a:rPr>
              <a:t>метаболизм </a:t>
            </a:r>
          </a:p>
          <a:p>
            <a:pPr algn="ctr" eaLnBrk="0" hangingPunct="0">
              <a:defRPr/>
            </a:pPr>
            <a:r>
              <a:rPr lang="ru-RU" sz="3200" b="1" dirty="0">
                <a:solidFill>
                  <a:srgbClr val="990033"/>
                </a:solidFill>
                <a:latin typeface="+mj-lt"/>
              </a:rPr>
              <a:t>нейрона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6156325" y="3213100"/>
            <a:ext cx="2808288" cy="1728788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990033"/>
                </a:solidFill>
                <a:latin typeface="+mj-lt"/>
              </a:rPr>
              <a:t>Нормализует </a:t>
            </a:r>
          </a:p>
          <a:p>
            <a:pPr algn="ctr" eaLnBrk="0" hangingPunct="0">
              <a:defRPr/>
            </a:pPr>
            <a:r>
              <a:rPr lang="ru-RU" sz="3200" b="1" dirty="0">
                <a:solidFill>
                  <a:srgbClr val="990033"/>
                </a:solidFill>
                <a:latin typeface="+mj-lt"/>
              </a:rPr>
              <a:t>функции </a:t>
            </a:r>
          </a:p>
          <a:p>
            <a:pPr algn="ctr" eaLnBrk="0" hangingPunct="0">
              <a:defRPr/>
            </a:pPr>
            <a:r>
              <a:rPr lang="ru-RU" sz="3200" b="1" dirty="0">
                <a:solidFill>
                  <a:srgbClr val="990033"/>
                </a:solidFill>
                <a:latin typeface="+mj-lt"/>
              </a:rPr>
              <a:t>нейрона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258888" y="5562600"/>
            <a:ext cx="66246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Восстанавливает нарушенные процессы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активации и торможения в ЦНС.</a:t>
            </a:r>
          </a:p>
        </p:txBody>
      </p:sp>
      <p:sp>
        <p:nvSpPr>
          <p:cNvPr id="57352" name="Line 13"/>
          <p:cNvSpPr>
            <a:spLocks noChangeShapeType="1"/>
          </p:cNvSpPr>
          <p:nvPr/>
        </p:nvSpPr>
        <p:spPr bwMode="auto">
          <a:xfrm flipH="1">
            <a:off x="2124075" y="2420938"/>
            <a:ext cx="1223963" cy="863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3" name="Line 13"/>
          <p:cNvSpPr>
            <a:spLocks noChangeShapeType="1"/>
          </p:cNvSpPr>
          <p:nvPr/>
        </p:nvSpPr>
        <p:spPr bwMode="auto">
          <a:xfrm>
            <a:off x="5724525" y="2276475"/>
            <a:ext cx="1152525" cy="9350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4" name="Line 13"/>
          <p:cNvSpPr>
            <a:spLocks noChangeShapeType="1"/>
          </p:cNvSpPr>
          <p:nvPr/>
        </p:nvSpPr>
        <p:spPr bwMode="auto">
          <a:xfrm flipH="1">
            <a:off x="2195513" y="5157788"/>
            <a:ext cx="0" cy="431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5" name="Line 13"/>
          <p:cNvSpPr>
            <a:spLocks noChangeShapeType="1"/>
          </p:cNvSpPr>
          <p:nvPr/>
        </p:nvSpPr>
        <p:spPr bwMode="auto">
          <a:xfrm flipH="1">
            <a:off x="7019925" y="5084763"/>
            <a:ext cx="0" cy="5048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6" name="Line 13"/>
          <p:cNvSpPr>
            <a:spLocks noChangeShapeType="1"/>
          </p:cNvSpPr>
          <p:nvPr/>
        </p:nvSpPr>
        <p:spPr bwMode="auto">
          <a:xfrm>
            <a:off x="2987675" y="2133600"/>
            <a:ext cx="431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116632"/>
            <a:ext cx="5855449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Механизм действия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Тенотена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38068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990033"/>
                </a:solidFill>
              </a:rPr>
              <a:t>   </a:t>
            </a:r>
            <a:r>
              <a:rPr lang="ru-RU" dirty="0" smtClean="0">
                <a:solidFill>
                  <a:srgbClr val="990033"/>
                </a:solidFill>
              </a:rPr>
              <a:t>1</a:t>
            </a:r>
            <a:r>
              <a:rPr lang="ru-RU" sz="2400" dirty="0" smtClean="0"/>
              <a:t>.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позволяет сократить частоту  э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пизодов ночного недержания мочи, а в некоторых случаях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полностью прекратить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энурез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у детей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2.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не имеет побочных эффектов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хорошо переносится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3.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уменьшает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проявления тревожности у детей </a:t>
            </a:r>
          </a:p>
          <a:p>
            <a:pPr eaLnBrk="1" hangingPunct="1">
              <a:defRPr/>
            </a:pPr>
            <a:endParaRPr lang="ru-RU" sz="2400" dirty="0" smtClean="0">
              <a:solidFill>
                <a:srgbClr val="990033"/>
              </a:solidFill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883150"/>
            <a:ext cx="36004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65828" y="260648"/>
            <a:ext cx="618521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Тенотен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детский 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лечении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энуреза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nochnoj-enurez-u-detej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6912768" cy="46085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692150"/>
            <a:ext cx="8229600" cy="5041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Энурез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- одна из частых причин обращения детей к врачу. </a:t>
            </a:r>
          </a:p>
          <a:p>
            <a:pPr eaLnBrk="1" fontAlgn="auto" hangingPunct="1">
              <a:spcAft>
                <a:spcPts val="0"/>
              </a:spcAft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Энурезом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страдают до 10% детей.</a:t>
            </a:r>
          </a:p>
          <a:p>
            <a:pPr eaLnBrk="1" fontAlgn="auto" hangingPunct="1">
              <a:spcAft>
                <a:spcPts val="0"/>
              </a:spcAft>
              <a:buSzPct val="120000"/>
              <a:buFont typeface="Wingdings" panose="05000000000000000000" pitchFamily="2" charset="2"/>
              <a:buChar char="q"/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120000"/>
              <a:buFont typeface="Wingdings 3" charset="2"/>
              <a:buNone/>
              <a:defRPr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 возрасте 2-х лет 44,7%, </a:t>
            </a:r>
          </a:p>
          <a:p>
            <a:pPr eaLnBrk="1" fontAlgn="auto" hangingPunct="1">
              <a:spcAft>
                <a:spcPts val="0"/>
              </a:spcAft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от 2-х до 7-ми 23,1%, </a:t>
            </a:r>
          </a:p>
          <a:p>
            <a:pPr eaLnBrk="1" fontAlgn="auto" hangingPunct="1">
              <a:spcAft>
                <a:spcPts val="0"/>
              </a:spcAft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от 8-ми до 15-ти 5,8%, </a:t>
            </a:r>
          </a:p>
          <a:p>
            <a:pPr eaLnBrk="1" fontAlgn="auto" hangingPunct="1">
              <a:spcAft>
                <a:spcPts val="0"/>
              </a:spcAft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старше 18-ти менее 1%.  </a:t>
            </a:r>
          </a:p>
          <a:p>
            <a:pPr eaLnBrk="1" fontAlgn="auto" hangingPunct="1">
              <a:spcAft>
                <a:spcPts val="0"/>
              </a:spcAft>
              <a:buSzPct val="120000"/>
              <a:buFont typeface="Wingdings" panose="05000000000000000000" pitchFamily="2" charset="2"/>
              <a:buNone/>
              <a:defRPr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6552728" cy="57081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66247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Энурез</a:t>
            </a:r>
            <a:r>
              <a:rPr lang="ru-RU" sz="2400" dirty="0" smtClean="0">
                <a:latin typeface="+mn-lt"/>
                <a:cs typeface="Times New Roman" pitchFamily="18" charset="0"/>
              </a:rPr>
              <a:t>- это стойкое непроизвольное мочеиспускание днем и (или) ночью, не соответствующее психологическому возрасту </a:t>
            </a:r>
            <a:r>
              <a:rPr lang="ru-RU" sz="2400" dirty="0" err="1" smtClean="0">
                <a:latin typeface="+mn-lt"/>
                <a:cs typeface="Times New Roman" pitchFamily="18" charset="0"/>
              </a:rPr>
              <a:t>ребека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(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определение международной классификации  Х пересмотри от 1995г</a:t>
            </a:r>
            <a:r>
              <a:rPr lang="ru-RU" sz="2400" dirty="0" smtClean="0">
                <a:latin typeface="+mn-lt"/>
                <a:cs typeface="Times New Roman" pitchFamily="18" charset="0"/>
              </a:rPr>
              <a:t>.)</a:t>
            </a:r>
          </a:p>
          <a:p>
            <a:endParaRPr lang="ru-RU" sz="2400" dirty="0">
              <a:latin typeface="+mn-lt"/>
              <a:cs typeface="Times New Roman" pitchFamily="18" charset="0"/>
            </a:endParaRPr>
          </a:p>
          <a:p>
            <a:endParaRPr lang="ru-RU" sz="2400" dirty="0" smtClean="0">
              <a:latin typeface="+mn-lt"/>
              <a:cs typeface="Times New Roman" pitchFamily="18" charset="0"/>
            </a:endParaRPr>
          </a:p>
          <a:p>
            <a:r>
              <a:rPr lang="ru-RU" sz="2400" dirty="0" err="1" smtClean="0">
                <a:latin typeface="+mn-lt"/>
                <a:cs typeface="Times New Roman" pitchFamily="18" charset="0"/>
              </a:rPr>
              <a:t>Энурез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</a:t>
            </a:r>
            <a:r>
              <a:rPr lang="ru-RU" sz="2400" dirty="0">
                <a:latin typeface="+mn-lt"/>
                <a:cs typeface="Times New Roman" pitchFamily="18" charset="0"/>
              </a:rPr>
              <a:t>считается заболеванием у детей </a:t>
            </a:r>
            <a:r>
              <a:rPr lang="ru-RU" sz="2400" dirty="0">
                <a:solidFill>
                  <a:schemeClr val="accent5"/>
                </a:solidFill>
                <a:latin typeface="+mn-lt"/>
                <a:cs typeface="Times New Roman" pitchFamily="18" charset="0"/>
              </a:rPr>
              <a:t>после </a:t>
            </a:r>
            <a:r>
              <a:rPr lang="ru-RU" sz="2400" b="1" dirty="0">
                <a:solidFill>
                  <a:schemeClr val="accent5"/>
                </a:solidFill>
                <a:latin typeface="+mn-lt"/>
                <a:cs typeface="Times New Roman" pitchFamily="18" charset="0"/>
              </a:rPr>
              <a:t>5 лет</a:t>
            </a:r>
            <a:r>
              <a:rPr lang="ru-RU" sz="2400" dirty="0">
                <a:latin typeface="+mn-lt"/>
                <a:cs typeface="Times New Roman" pitchFamily="18" charset="0"/>
              </a:rPr>
              <a:t>. С этого времени можно и нужно начинать лечение, ведь известно, что у детей с любым типом недержания мочи снижается самооценка, а это может быть причиной возникновения психологических проблем у ребенка.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7762875" cy="55451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SzPct val="120000"/>
              <a:buFont typeface="Wingdings" panose="05000000000000000000" pitchFamily="2" charset="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социальном значении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энуреза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свидетельствуют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следующие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цифры: 61% родителей считают мочеиспускание в постель серьезной проблемой, а 1/3 из них наказывают детей за это.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SzPct val="120000"/>
              <a:buFont typeface="Wingdings 3" charset="2"/>
              <a:buNone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Сохраняющиеся расстройства мочеиспускания нередко приводят к развитию психопатологических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расстройств,                                 значительному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снижению качества жизни и требует длительного лечения.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SzPct val="120000"/>
              <a:buFont typeface="Wingdings" panose="05000000000000000000" pitchFamily="2" charset="2"/>
              <a:buNone/>
              <a:defRPr/>
            </a:pP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76672"/>
            <a:ext cx="5688632" cy="576064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Основые</a:t>
            </a:r>
            <a:r>
              <a:rPr lang="ru-RU" sz="4400" dirty="0" smtClean="0"/>
              <a:t> причины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91661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незрелость центральной нервной системы и мочевого пузыря.</a:t>
            </a:r>
            <a:r>
              <a:rPr lang="ru-RU" dirty="0" smtClean="0"/>
              <a:t> Как будто не работают "передаточные устройства", которые должны сообщить мозгу, что мочевой пузырь переполнен и надо проснуться;</a:t>
            </a:r>
          </a:p>
          <a:p>
            <a:r>
              <a:rPr lang="ru-RU" b="1" dirty="0" smtClean="0"/>
              <a:t>задержка созревания нервной системы </a:t>
            </a:r>
            <a:r>
              <a:rPr lang="ru-RU" dirty="0" smtClean="0"/>
              <a:t>(часто с различными формами психоневрологических нарушений, например, с синдромом дефицита внимания с </a:t>
            </a:r>
            <a:r>
              <a:rPr lang="ru-RU" dirty="0" err="1" smtClean="0"/>
              <a:t>гиперактивностью</a:t>
            </a:r>
            <a:r>
              <a:rPr lang="ru-RU" dirty="0" smtClean="0"/>
              <a:t>, нарушениями поведения у детей и подростков);</a:t>
            </a:r>
          </a:p>
          <a:p>
            <a:r>
              <a:rPr lang="ru-RU" b="1" dirty="0" smtClean="0"/>
              <a:t>действие психологических факторов и стресса</a:t>
            </a:r>
            <a:r>
              <a:rPr lang="ru-RU" dirty="0" smtClean="0"/>
              <a:t>, например, смена обстановки, появление новых лиц, разлука с мамой, ссоры в семье;</a:t>
            </a:r>
          </a:p>
          <a:p>
            <a:r>
              <a:rPr lang="ru-RU" b="1" dirty="0" smtClean="0"/>
              <a:t>наследственность</a:t>
            </a:r>
            <a:r>
              <a:rPr lang="ru-RU" dirty="0" smtClean="0"/>
              <a:t>. Если родители малыша в детстве сталкивались с проблемой непроизвольного мочеиспускания, скорее всего, и ребенка ждет та же участь. При заболевании у обоих родителей вероятность недержания мочи у их ребенка 77%, если же заболеванием страдал только один из них — 44%.</a:t>
            </a:r>
          </a:p>
          <a:p>
            <a:r>
              <a:rPr lang="ru-RU" b="1" dirty="0" smtClean="0"/>
              <a:t>нарушения ритма секреции антидиуретического гормона</a:t>
            </a:r>
            <a:r>
              <a:rPr lang="ru-RU" dirty="0" smtClean="0"/>
              <a:t>. Этот гормон регулирует объем вырабатываемой мочи: чем больше этого гормона в крови, тем меньше мочи образуется. В норме уровень этого гормона повышается ночью, тем самым меньше вырабатывается мочи. При </a:t>
            </a:r>
            <a:r>
              <a:rPr lang="ru-RU" dirty="0" err="1" smtClean="0"/>
              <a:t>энурезе</a:t>
            </a:r>
            <a:r>
              <a:rPr lang="ru-RU" dirty="0" smtClean="0"/>
              <a:t> все происходит наоборот;</a:t>
            </a:r>
          </a:p>
          <a:p>
            <a:r>
              <a:rPr lang="ru-RU" b="1" dirty="0" smtClean="0"/>
              <a:t>заболевания мочеполовой системы</a:t>
            </a:r>
            <a:r>
              <a:rPr lang="ru-RU" dirty="0" smtClean="0"/>
              <a:t>, такие как сужение мочеиспускательного канала у девочек или сужение отверстия крайней плоти у мальчиков, недостаточная емкость мочевого пузыря (чаще функциональная);</a:t>
            </a:r>
          </a:p>
          <a:p>
            <a:r>
              <a:rPr lang="ru-RU" b="1" dirty="0" smtClean="0"/>
              <a:t>инфекции </a:t>
            </a:r>
            <a:r>
              <a:rPr lang="ru-RU" dirty="0" smtClean="0"/>
              <a:t>мочевых путей.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55775"/>
            <a:ext cx="8229600" cy="1143000"/>
          </a:xfrm>
        </p:spPr>
        <p:txBody>
          <a:bodyPr rtlCol="0">
            <a:normAutofit fontScale="9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u="sng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700" b="1" u="sng" dirty="0" smtClean="0">
                <a:solidFill>
                  <a:schemeClr val="accent2">
                    <a:lumMod val="50000"/>
                  </a:schemeClr>
                </a:solidFill>
              </a:rPr>
              <a:t>тановление </a:t>
            </a:r>
            <a:r>
              <a:rPr lang="ru-RU" sz="2700" b="1" u="sng" dirty="0">
                <a:solidFill>
                  <a:schemeClr val="accent2">
                    <a:lumMod val="50000"/>
                  </a:schemeClr>
                </a:solidFill>
              </a:rPr>
              <a:t>функции контроля над мочеиспусканием </a:t>
            </a:r>
            <a:r>
              <a:rPr lang="ru-RU" sz="2700" b="1" u="sng" dirty="0" smtClean="0">
                <a:solidFill>
                  <a:schemeClr val="accent2">
                    <a:lumMod val="50000"/>
                  </a:schemeClr>
                </a:solidFill>
              </a:rPr>
              <a:t>в норме: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700" b="1" dirty="0">
                <a:solidFill>
                  <a:srgbClr val="FF0000"/>
                </a:solidFill>
              </a:rPr>
              <a:t>и</a:t>
            </a:r>
            <a:r>
              <a:rPr lang="ru-RU" sz="2700" b="1" dirty="0" smtClean="0">
                <a:solidFill>
                  <a:srgbClr val="FF0000"/>
                </a:solidFill>
              </a:rPr>
              <a:t>нфантильный </a:t>
            </a:r>
            <a:r>
              <a:rPr lang="ru-RU" sz="2700" b="1" dirty="0">
                <a:solidFill>
                  <a:srgbClr val="FF0000"/>
                </a:solidFill>
              </a:rPr>
              <a:t>мочевой </a:t>
            </a:r>
            <a:r>
              <a:rPr lang="ru-RU" sz="2700" b="1" dirty="0" smtClean="0">
                <a:solidFill>
                  <a:srgbClr val="FF0000"/>
                </a:solidFill>
              </a:rPr>
              <a:t>пузырь</a:t>
            </a:r>
            <a:r>
              <a:rPr lang="ru-RU" sz="2700" b="1" dirty="0" smtClean="0">
                <a:solidFill>
                  <a:schemeClr val="tx1"/>
                </a:solidFill>
              </a:rPr>
              <a:t>. 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В </a:t>
            </a:r>
            <a:r>
              <a:rPr lang="ru-RU" sz="2700" b="1" dirty="0">
                <a:solidFill>
                  <a:schemeClr val="tx1"/>
                </a:solidFill>
              </a:rPr>
              <a:t>первые месяцы жизни мочеиспускание происходит полностью рефлекторно, прямая парасимпатическая стимуляция. Период наполнения сменяется неконтролируемым опорожнением. 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• </a:t>
            </a:r>
            <a:r>
              <a:rPr lang="ru-RU" sz="2700" b="1" dirty="0" smtClean="0">
                <a:solidFill>
                  <a:srgbClr val="FF0000"/>
                </a:solidFill>
              </a:rPr>
              <a:t>незрелый </a:t>
            </a:r>
            <a:r>
              <a:rPr lang="ru-RU" sz="2700" b="1" dirty="0">
                <a:solidFill>
                  <a:srgbClr val="FF0000"/>
                </a:solidFill>
              </a:rPr>
              <a:t>мочевой пузырь</a:t>
            </a:r>
            <a:r>
              <a:rPr lang="ru-RU" sz="2700" b="1" dirty="0">
                <a:solidFill>
                  <a:schemeClr val="tx1"/>
                </a:solidFill>
              </a:rPr>
              <a:t>. 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В возрасте 1-2 лет информация достигает коры головного мозга. Ребенок учится управлять мочеиспусканием.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• </a:t>
            </a:r>
            <a:r>
              <a:rPr lang="ru-RU" sz="2700" b="1" dirty="0" smtClean="0">
                <a:solidFill>
                  <a:srgbClr val="FF0000"/>
                </a:solidFill>
              </a:rPr>
              <a:t>зрелый </a:t>
            </a:r>
            <a:r>
              <a:rPr lang="ru-RU" sz="2700" b="1" dirty="0">
                <a:solidFill>
                  <a:srgbClr val="FF0000"/>
                </a:solidFill>
              </a:rPr>
              <a:t>мочевой пузырь </a:t>
            </a:r>
            <a:r>
              <a:rPr lang="ru-RU" sz="2700" b="1" dirty="0">
                <a:solidFill>
                  <a:schemeClr val="tx1"/>
                </a:solidFill>
              </a:rPr>
              <a:t>(формируется к 3 – 4 годам): </a:t>
            </a:r>
            <a:r>
              <a:rPr lang="ru-RU" sz="2700" b="1" dirty="0" smtClean="0">
                <a:solidFill>
                  <a:schemeClr val="tx1"/>
                </a:solidFill>
              </a:rPr>
              <a:t>увеличивается </a:t>
            </a:r>
            <a:r>
              <a:rPr lang="ru-RU" sz="2700" b="1" dirty="0">
                <a:solidFill>
                  <a:schemeClr val="tx1"/>
                </a:solidFill>
              </a:rPr>
              <a:t>эффективный объем мочевого пузыря. </a:t>
            </a:r>
            <a:r>
              <a:rPr lang="ru-RU" sz="2700" b="1" dirty="0" smtClean="0">
                <a:solidFill>
                  <a:schemeClr val="tx1"/>
                </a:solidFill>
              </a:rPr>
              <a:t>Мочеиспускание </a:t>
            </a:r>
            <a:r>
              <a:rPr lang="ru-RU" sz="2700" b="1" dirty="0">
                <a:solidFill>
                  <a:schemeClr val="tx1"/>
                </a:solidFill>
              </a:rPr>
              <a:t>полностью управляемое.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SzPct val="14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	Ряд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авторов рассматривают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энурез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как патологический феномен сна и считают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глубокий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сон причиной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энуреза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	Нарушения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ритма секреции антидиуретического гормона и ночная полиурия.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	По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данным А. Ц. 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Гольбиной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 мочеиспускание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сне связано с формированием стадий сна.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		До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2,5 месяцев жизни мочеиспускание во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сне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возникает перед пробуждением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способствует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ему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		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 концу первого года жизни ребенка наступает физиологическая задержка мочеиспускания во время сна по биологическим механизмам, а не вследствие формирования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навыка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«опрятности», прививаемого взрослыми.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3137</TotalTime>
  <Words>1326</Words>
  <Application>Microsoft Office PowerPoint</Application>
  <PresentationFormat>Экран (4:3)</PresentationFormat>
  <Paragraphs>206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Trebuchet MS</vt:lpstr>
      <vt:lpstr>Wingdings 3</vt:lpstr>
      <vt:lpstr>Calibri</vt:lpstr>
      <vt:lpstr>Wingdings</vt:lpstr>
      <vt:lpstr>Грань</vt:lpstr>
      <vt:lpstr>Слайд 1</vt:lpstr>
      <vt:lpstr>Проблема современной диагностики причин и лечения энуреза у детей относится к числу важнейших социальных и медицинских аспектов. </vt:lpstr>
      <vt:lpstr>Слайд 3</vt:lpstr>
      <vt:lpstr>Слайд 4</vt:lpstr>
      <vt:lpstr>Слайд 5</vt:lpstr>
      <vt:lpstr>Слайд 6</vt:lpstr>
      <vt:lpstr>Основые причины</vt:lpstr>
      <vt:lpstr>    Становление функции контроля над мочеиспусканием в норме:  • инфантильный мочевой пузырь.  В первые месяцы жизни мочеиспускание происходит полностью рефлекторно, прямая парасимпатическая стимуляция. Период наполнения сменяется неконтролируемым опорожнением.  • незрелый мочевой пузырь.  В возрасте 1-2 лет информация достигает коры головного мозга. Ребенок учится управлять мочеиспусканием. • зрелый мочевой пузырь (формируется к 3 – 4 годам): увеличивается эффективный объем мочевого пузыря. Мочеиспускание полностью управляемое. </vt:lpstr>
      <vt:lpstr>   Ряд авторов рассматривают энурез, как патологический феномен сна и считают  глубокий сон причиной энуреза.   Нарушения ритма секреции антидиуретического гормона и ночная полиурия.   По данным А. Ц. Гольбиной   мочеиспускание  во сне связано с формированием стадий сна.     До 2,5 месяцев жизни мочеиспускание во  сне возникает перед пробуждением и  способствует ему.    К концу первого года жизни ребенка наступает физиологическая задержка мочеиспускания во время сна по биологическим механизмам, а не вследствие формирования  навыка «опрятности», прививаемого взрослыми.   </vt:lpstr>
      <vt:lpstr>Слайд 10</vt:lpstr>
      <vt:lpstr>Слайд 11</vt:lpstr>
      <vt:lpstr>Степень выраженности (по частоте неконтролируемого мочеиспускания)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</vt:lpstr>
      <vt:lpstr>   1. Производные гормона вазопрессина          (десмопрессин, минирин) – восполняет низкий уровень гормона вазопрессина, действует непосредственно на почки и уменьшает объем  мочи, тем самым снижая возможность недержания мочи.  Десмопрессин в виде спрея в нос или подъязычных форм, 5 -30 мкг/сутки), перед сном.                         При неэффективности в течение двух недель, лекарство отменяют. При недержании мочи у ребенка на фоне нейрогенного мочевого пузыря 2.антихолиэргические средства -Дриптан и Спазмекс.  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Варианты головной боли у детей и подростков: патогенез, клиника, лечение</dc:title>
  <dc:creator>mg</dc:creator>
  <cp:lastModifiedBy>Анастасия Бруцкая</cp:lastModifiedBy>
  <cp:revision>169</cp:revision>
  <cp:lastPrinted>2017-05-18T10:50:36Z</cp:lastPrinted>
  <dcterms:created xsi:type="dcterms:W3CDTF">2005-04-01T15:46:08Z</dcterms:created>
  <dcterms:modified xsi:type="dcterms:W3CDTF">2019-03-10T15:19:37Z</dcterms:modified>
</cp:coreProperties>
</file>