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4"/>
  </p:notesMasterIdLst>
  <p:sldIdLst>
    <p:sldId id="256" r:id="rId2"/>
    <p:sldId id="262" r:id="rId3"/>
    <p:sldId id="261" r:id="rId4"/>
    <p:sldId id="264" r:id="rId5"/>
    <p:sldId id="265" r:id="rId6"/>
    <p:sldId id="266" r:id="rId7"/>
    <p:sldId id="267" r:id="rId8"/>
    <p:sldId id="268" r:id="rId9"/>
    <p:sldId id="283" r:id="rId10"/>
    <p:sldId id="269" r:id="rId11"/>
    <p:sldId id="270" r:id="rId12"/>
    <p:sldId id="271" r:id="rId13"/>
    <p:sldId id="258" r:id="rId14"/>
    <p:sldId id="272" r:id="rId15"/>
    <p:sldId id="275" r:id="rId16"/>
    <p:sldId id="281" r:id="rId17"/>
    <p:sldId id="276" r:id="rId18"/>
    <p:sldId id="279" r:id="rId19"/>
    <p:sldId id="280" r:id="rId20"/>
    <p:sldId id="277" r:id="rId21"/>
    <p:sldId id="282" r:id="rId22"/>
    <p:sldId id="28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3D54D-0B6C-4E95-B6F8-8C5CBF26C3D4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CE40-37BD-42F5-BFA5-F7DA88B08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709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7CE40-37BD-42F5-BFA5-F7DA88B08B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7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6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286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0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547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76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97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98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6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0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9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6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4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0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2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63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A98819-5D2A-4C6A-826B-87FA05DA9A67}" type="datetimeFigureOut">
              <a:rPr lang="ru-RU" smtClean="0"/>
              <a:t>02.04.2019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F29503-D037-49A1-BDD6-3349C4057D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36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84;&#1086;&#1080;%20&#1076;&#1086;&#1082;&#1091;&#1084;&#1077;&#1085;&#1090;&#1099;+\&#1059;&#1089;&#1086;&#1074;&#1077;&#1088;&#1096;&#1077;&#1085;&#1089;&#1090;&#1074;&#1086;&#1074;&#1072;&#1085;&#1080;&#1077;\&#1075;&#1080;&#1076;&#1088;&#1086;&#1085;&#1077;&#1092;&#1088;&#1086;&#1079;%202010\&#1087;&#1080;&#1088;&#1072;&#1084;&#1080;&#1076;!!.00.avi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900igr.net/up/datai/116471/0007-020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79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1169" y="1754235"/>
            <a:ext cx="7665567" cy="25459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Стандартное медицинское заключение по результатам ультразвукового исследования почек, надпочечников, предстательной железы и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семенных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пузырьков. Дифференциальная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9878" y="5277184"/>
            <a:ext cx="5988147" cy="155448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Ординатор, </a:t>
            </a:r>
          </a:p>
          <a:p>
            <a:pPr algn="ctr"/>
            <a:r>
              <a:rPr lang="ru-RU" b="1" i="1" dirty="0" err="1" smtClean="0">
                <a:solidFill>
                  <a:schemeClr val="bg1"/>
                </a:solidFill>
              </a:rPr>
              <a:t>Цыклинская</a:t>
            </a:r>
            <a:r>
              <a:rPr lang="ru-RU" b="1" i="1" dirty="0" smtClean="0">
                <a:solidFill>
                  <a:schemeClr val="bg1"/>
                </a:solidFill>
              </a:rPr>
              <a:t> Алена Валерьевна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Красноярск, 2018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299880" y="123019"/>
            <a:ext cx="6014972" cy="16312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Красноярский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государственный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медицинский университет 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им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. проф. В.Ф</a:t>
            </a: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+mj-lt"/>
              </a:rPr>
              <a:t>Войно-Ясенецкого</a:t>
            </a:r>
            <a:endParaRPr lang="ru-RU" sz="2000" b="1" dirty="0" smtClean="0">
              <a:solidFill>
                <a:schemeClr val="bg1"/>
              </a:solidFill>
              <a:latin typeface="+mj-lt"/>
            </a:endParaRP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ru-RU" sz="2000" b="1" dirty="0">
              <a:solidFill>
                <a:schemeClr val="bg1"/>
              </a:solidFill>
              <a:latin typeface="+mj-lt"/>
            </a:endParaRP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Кафедра лучевой диагностики ИПО</a:t>
            </a:r>
          </a:p>
        </p:txBody>
      </p:sp>
    </p:spTree>
    <p:extLst>
      <p:ext uri="{BB962C8B-B14F-4D97-AF65-F5344CB8AC3E}">
        <p14:creationId xmlns:p14="http://schemas.microsoft.com/office/powerpoint/2010/main" val="27640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1749785" y="4304891"/>
            <a:ext cx="7183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Объемное образование правой почки с поражением паранефрия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(дифференцировать паранефрит,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t-r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 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</a:rPr>
              <a:t>т.д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479746" y="148371"/>
            <a:ext cx="7777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Воспалительные заболевания почек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7421" y="1831425"/>
            <a:ext cx="650795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Очаговое образование правой почки </a:t>
            </a:r>
            <a:r>
              <a:rPr lang="ru-RU" sz="2800" b="1" dirty="0">
                <a:latin typeface="Times New Roman" pitchFamily="18" charset="0"/>
              </a:rPr>
              <a:t>(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дифференцировать абсцесс,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t-r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 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</a:rPr>
              <a:t>т.д</a:t>
            </a:r>
            <a:r>
              <a:rPr lang="ru-RU" sz="2800" b="1" dirty="0">
                <a:latin typeface="Times New Roman" pitchFamily="18" charset="0"/>
              </a:rPr>
              <a:t> 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" name="Picture 6" descr="20120914143323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 r="18489" b="18091"/>
          <a:stretch>
            <a:fillRect/>
          </a:stretch>
        </p:blipFill>
        <p:spPr bwMode="auto">
          <a:xfrm>
            <a:off x="7194313" y="1012112"/>
            <a:ext cx="4125192" cy="2809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93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3676650" y="1136581"/>
            <a:ext cx="82486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Структурные изменения паренхимы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667393" y="99794"/>
            <a:ext cx="8571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Диффузные  заболевания почек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3850" y="2424595"/>
            <a:ext cx="8143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Очаговый/сегментарный нефросклероз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" name="Picture 6" descr="243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9" t="987" r="2692" b="78838"/>
          <a:stretch>
            <a:fillRect/>
          </a:stretch>
        </p:blipFill>
        <p:spPr bwMode="auto">
          <a:xfrm>
            <a:off x="6265398" y="3564282"/>
            <a:ext cx="4614204" cy="31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6674" y="3483092"/>
            <a:ext cx="5878724" cy="324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Признаки нефросклероза: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размеров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неровность контуров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истончение паренхимы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повышенная </a:t>
            </a:r>
            <a:r>
              <a:rPr lang="ru-RU" sz="2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эхогенность</a:t>
            </a:r>
            <a:endParaRPr lang="ru-RU" sz="2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кортико-медулярной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дифферинцировки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паренхима:почечный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синус 1:1 и меньше</a:t>
            </a:r>
          </a:p>
        </p:txBody>
      </p:sp>
    </p:spTree>
    <p:extLst>
      <p:ext uri="{BB962C8B-B14F-4D97-AF65-F5344CB8AC3E}">
        <p14:creationId xmlns:p14="http://schemas.microsoft.com/office/powerpoint/2010/main" val="731391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96139" y="67505"/>
            <a:ext cx="3843131" cy="162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>
                <a:latin typeface="Georgia" pitchFamily="18" charset="0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latin typeface="Georgia" pitchFamily="18" charset="0"/>
              </a:rPr>
              <a:t>Заключение.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i="1" dirty="0">
                <a:latin typeface="Georgia" pitchFamily="18" charset="0"/>
              </a:rPr>
              <a:t>Кальцинаты (обызвествление) сосочков пирамидок </a:t>
            </a:r>
            <a:endParaRPr lang="ru-RU" sz="2800" b="1" i="1" dirty="0">
              <a:latin typeface="Georg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2872" y="1782411"/>
            <a:ext cx="3481024" cy="329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>
                <a:latin typeface="Georgia" pitchFamily="18" charset="0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latin typeface="Georgia" pitchFamily="18" charset="0"/>
              </a:rPr>
              <a:t>Заключение.</a:t>
            </a: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i="1" dirty="0">
                <a:latin typeface="Georgia" pitchFamily="18" charset="0"/>
              </a:rPr>
              <a:t>Медуллярный нефрокальциноз (синдром гиперэхогенных пирамидок)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9379" y="5169169"/>
            <a:ext cx="11466029" cy="168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i="1" dirty="0">
                <a:solidFill>
                  <a:srgbClr val="FFFF00"/>
                </a:solidFill>
                <a:latin typeface="Georgia" pitchFamily="18" charset="0"/>
              </a:rPr>
              <a:t>Заключение.</a:t>
            </a: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i="1" dirty="0">
                <a:latin typeface="Georgia" pitchFamily="18" charset="0"/>
              </a:rPr>
              <a:t>Синдром выделяющихся </a:t>
            </a:r>
            <a:r>
              <a:rPr lang="ru-RU" sz="2400" b="1" i="1" dirty="0" smtClean="0">
                <a:latin typeface="Georgia" pitchFamily="18" charset="0"/>
              </a:rPr>
              <a:t>пирамидок</a:t>
            </a:r>
          </a:p>
          <a:p>
            <a:pPr>
              <a:defRPr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 признаки: повышение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эхогенности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коркового вещества и снижение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эхогенности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пирамидок почки)</a:t>
            </a:r>
            <a:endParaRPr lang="ru-RU" dirty="0"/>
          </a:p>
          <a:p>
            <a:pPr>
              <a:defRPr/>
            </a:pP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6" name="Picture 2" descr="Губч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9" y="1782412"/>
            <a:ext cx="3333493" cy="32931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пирамид!!.00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70" y="0"/>
            <a:ext cx="4174434" cy="301157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472" y="1325218"/>
            <a:ext cx="6697249" cy="5106503"/>
          </a:xfrm>
        </p:spPr>
        <p:txBody>
          <a:bodyPr>
            <a:normAutofit fontScale="90000"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мочевого пузыря (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-заднего, поперечного, верхне-нижнего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оценить толщину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стенки мочевого пузыря,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вычислить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мочевого пузыря (при адекватном наполнении около 250 мл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оценить объем остаточной мочи после опорожнения ( не более 10% от исходного уровня)</a:t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Оценить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(правильная, неправильная),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(свободен, эхо-взвесь, с пристеночными эхо-структурами), шейку мочевого пузыря (сохранена/сглажена) состояние треугольника </a:t>
            </a:r>
            <a:r>
              <a:rPr lang="ru-RU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Льето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выбросы из устьев мочеточников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 патологических образований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п-норма.00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413" y="1451527"/>
            <a:ext cx="4495800" cy="337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99794"/>
            <a:ext cx="12046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Ультразвуковая диагностика мочевого пузыря</a:t>
            </a: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304800" y="932656"/>
            <a:ext cx="1178118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Диффузное/локальное утолщение стенки мочевого пузыря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(дифференцировать воспалительный и опухолевый характер поражения)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58218" y="150545"/>
            <a:ext cx="8239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Заболевания мочевого пузыря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2521" y="2486720"/>
            <a:ext cx="8143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Объемное образование мочевого пузыря (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t-r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" name="Picture 5" descr="024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7196" r="5173" b="7312"/>
          <a:stretch>
            <a:fillRect/>
          </a:stretch>
        </p:blipFill>
        <p:spPr bwMode="auto">
          <a:xfrm>
            <a:off x="7952962" y="2963764"/>
            <a:ext cx="4114800" cy="32750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4411" y="3712803"/>
            <a:ext cx="7248939" cy="26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2000" i="1" u="sng" dirty="0"/>
              <a:t>При проведении УЗИ необходимо оценить: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/>
              <a:t>Размеры опухоли;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/>
              <a:t>Локализацию;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/>
              <a:t>Глубину </a:t>
            </a:r>
            <a:r>
              <a:rPr lang="ru-RU" altLang="ru-RU" sz="1800" dirty="0" smtClean="0"/>
              <a:t>поражения стенки</a:t>
            </a:r>
            <a:r>
              <a:rPr lang="ru-RU" altLang="ru-RU" sz="1800" dirty="0"/>
              <a:t>;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sz="1800" dirty="0" smtClean="0"/>
              <a:t>Распространение </a:t>
            </a:r>
            <a:r>
              <a:rPr lang="ru-RU" altLang="ru-RU" sz="1800" dirty="0"/>
              <a:t>опухоли </a:t>
            </a:r>
            <a:r>
              <a:rPr lang="ru-RU" altLang="ru-RU" sz="1800" i="1" dirty="0"/>
              <a:t>(связь с устьем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1800" i="1" dirty="0"/>
              <a:t>   мочеточника, шейкой </a:t>
            </a:r>
            <a:r>
              <a:rPr lang="ru-RU" altLang="ru-RU" sz="1800" i="1" dirty="0" smtClean="0"/>
              <a:t>мочевого </a:t>
            </a:r>
            <a:r>
              <a:rPr lang="ru-RU" altLang="ru-RU" sz="1800" i="1" dirty="0"/>
              <a:t>пузыря, </a:t>
            </a:r>
          </a:p>
          <a:p>
            <a:pPr algn="l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ru-RU" altLang="ru-RU" sz="1800" i="1" dirty="0"/>
              <a:t>   простатой, передней </a:t>
            </a:r>
            <a:r>
              <a:rPr lang="ru-RU" altLang="ru-RU" sz="1800" i="1" dirty="0" smtClean="0"/>
              <a:t> </a:t>
            </a:r>
            <a:r>
              <a:rPr lang="ru-RU" altLang="ru-RU" sz="1800" i="1" dirty="0"/>
              <a:t>стенкой матки)</a:t>
            </a:r>
          </a:p>
        </p:txBody>
      </p:sp>
    </p:spTree>
    <p:extLst>
      <p:ext uri="{BB962C8B-B14F-4D97-AF65-F5344CB8AC3E}">
        <p14:creationId xmlns:p14="http://schemas.microsoft.com/office/powerpoint/2010/main" val="2944399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76437" y="259558"/>
            <a:ext cx="8239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Травма почек и мочевого пузыря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70281" y="4879144"/>
            <a:ext cx="80010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Заключение</a:t>
            </a: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: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>
                <a:latin typeface="Georgia" pitchFamily="18" charset="0"/>
              </a:rPr>
              <a:t>Отграниченное жидкостное скопление в </a:t>
            </a:r>
            <a:r>
              <a:rPr lang="ru-RU" sz="2400" b="1" dirty="0" err="1">
                <a:latin typeface="Georgia" pitchFamily="18" charset="0"/>
              </a:rPr>
              <a:t>паравезикальной</a:t>
            </a:r>
            <a:r>
              <a:rPr lang="ru-RU" sz="2400" b="1" dirty="0">
                <a:latin typeface="Georgia" pitchFamily="18" charset="0"/>
              </a:rPr>
              <a:t> клетчатке (вероятнее мочевой затек)</a:t>
            </a:r>
            <a:endParaRPr lang="ru-RU" sz="28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70282" y="1220273"/>
            <a:ext cx="8001000" cy="585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rgbClr val="FFFF00"/>
                </a:solidFill>
              </a:rPr>
              <a:t>Заключение</a:t>
            </a:r>
            <a:r>
              <a:rPr lang="ru-RU" altLang="ru-RU" sz="2800" b="1" dirty="0">
                <a:solidFill>
                  <a:srgbClr val="FFFF00"/>
                </a:solidFill>
              </a:rPr>
              <a:t>.</a:t>
            </a:r>
            <a:r>
              <a:rPr lang="ru-RU" altLang="ru-RU" sz="3200" b="1" dirty="0">
                <a:solidFill>
                  <a:srgbClr val="FFFF00"/>
                </a:solidFill>
              </a:rPr>
              <a:t> </a:t>
            </a:r>
            <a:r>
              <a:rPr lang="ru-RU" altLang="ru-RU" sz="3200" b="1" dirty="0"/>
              <a:t>Ушиб (контузия) почки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770282" y="2051567"/>
            <a:ext cx="8001000" cy="8302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Заключение. </a:t>
            </a:r>
            <a:r>
              <a:rPr lang="ru-RU" altLang="ru-RU" sz="2400" b="1" dirty="0" err="1">
                <a:latin typeface="Georgia" panose="02040502050405020303" pitchFamily="18" charset="0"/>
              </a:rPr>
              <a:t>Подкапсульная</a:t>
            </a:r>
            <a:r>
              <a:rPr lang="ru-RU" altLang="ru-RU" sz="2400" b="1" dirty="0">
                <a:latin typeface="Georgia" panose="02040502050405020303" pitchFamily="18" charset="0"/>
              </a:rPr>
              <a:t>/</a:t>
            </a:r>
            <a:r>
              <a:rPr lang="ru-RU" altLang="ru-RU" sz="2400" b="1" dirty="0" err="1">
                <a:latin typeface="Georgia" panose="02040502050405020303" pitchFamily="18" charset="0"/>
              </a:rPr>
              <a:t>паранефральная</a:t>
            </a:r>
            <a:r>
              <a:rPr lang="ru-RU" altLang="ru-RU" sz="2400" b="1" dirty="0">
                <a:latin typeface="Georgia" panose="02040502050405020303" pitchFamily="18" charset="0"/>
              </a:rPr>
              <a:t> гематома</a:t>
            </a: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770281" y="3373558"/>
            <a:ext cx="10162762" cy="1200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Заключение. </a:t>
            </a:r>
            <a:r>
              <a:rPr lang="ru-RU" altLang="ru-RU" sz="2400" b="1" dirty="0" err="1">
                <a:latin typeface="Georgia" panose="02040502050405020303" pitchFamily="18" charset="0"/>
              </a:rPr>
              <a:t>Подкапсульное</a:t>
            </a:r>
            <a:r>
              <a:rPr lang="ru-RU" altLang="ru-RU" sz="2400" b="1" dirty="0">
                <a:latin typeface="Georgia" panose="02040502050405020303" pitchFamily="18" charset="0"/>
              </a:rPr>
              <a:t>/</a:t>
            </a:r>
            <a:r>
              <a:rPr lang="ru-RU" altLang="ru-RU" sz="2400" b="1" dirty="0" err="1">
                <a:latin typeface="Georgia" panose="02040502050405020303" pitchFamily="18" charset="0"/>
              </a:rPr>
              <a:t>паранефральное</a:t>
            </a:r>
            <a:r>
              <a:rPr lang="ru-RU" altLang="ru-RU" sz="2400" b="1" dirty="0">
                <a:latin typeface="Georgia" panose="02040502050405020303" pitchFamily="18" charset="0"/>
              </a:rPr>
              <a:t> отграниченное жидкостное скопление (дифференцировать гематому с </a:t>
            </a:r>
            <a:r>
              <a:rPr lang="ru-RU" altLang="ru-RU" sz="2400" b="1" dirty="0" err="1">
                <a:latin typeface="Georgia" panose="02040502050405020303" pitchFamily="18" charset="0"/>
              </a:rPr>
              <a:t>уриномой</a:t>
            </a:r>
            <a:r>
              <a:rPr lang="ru-RU" altLang="ru-RU" sz="2400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3062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846264" y="1308101"/>
            <a:ext cx="770572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altLang="ru-RU" sz="2000" b="1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371851" y="1268374"/>
            <a:ext cx="8424863" cy="38164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1100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Аппарат ________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Ф.И.О. 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_______________________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Возраст 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______________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Предстательная железа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треугольной,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 округлой формы, выбухание контура железы в просвет мочевого пузыря)__________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Размеры ___2,9*2,2*3,8_________(N 1,6-2.3 x 2,7-4,3 x 2,4-4,1 см)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Контуры (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ровные,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 неровные, 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четкие,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 нечеткие)___________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Структура (однородная, 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неоднородная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диффузного, </a:t>
            </a:r>
            <a:r>
              <a:rPr lang="ru-RU" altLang="ru-RU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нодулярного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, смешанного  характера: 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в периферической зоне правой доли – участок повышенной </a:t>
            </a:r>
            <a:r>
              <a:rPr lang="ru-RU" altLang="ru-RU" sz="20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эхогенности</a:t>
            </a:r>
            <a:r>
              <a:rPr lang="ru-RU" altLang="ru-RU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 с нечеткими неровными контурами …..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</a:rPr>
              <a:t>……..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684588" y="115888"/>
            <a:ext cx="6875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3399"/>
                </a:solidFill>
              </a:rPr>
              <a:t>Протокол ультразвукового исследования</a:t>
            </a:r>
          </a:p>
          <a:p>
            <a:pPr algn="ctr" eaLnBrk="1" hangingPunct="1"/>
            <a:r>
              <a:rPr lang="ru-RU" altLang="ru-RU" sz="2800" b="1">
                <a:solidFill>
                  <a:srgbClr val="003399"/>
                </a:solidFill>
              </a:rPr>
              <a:t>предстательной железы</a:t>
            </a:r>
          </a:p>
        </p:txBody>
      </p:sp>
      <p:pic>
        <p:nvPicPr>
          <p:cNvPr id="168966" name="Picture 6" descr="P9180104"/>
          <p:cNvPicPr>
            <a:picLocks noChangeAspect="1" noChangeArrowheads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0" t="36133" r="3053" b="44783"/>
          <a:stretch>
            <a:fillRect/>
          </a:stretch>
        </p:blipFill>
        <p:spPr bwMode="auto">
          <a:xfrm>
            <a:off x="191742" y="115888"/>
            <a:ext cx="2983530" cy="2282411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2249488" y="5173507"/>
            <a:ext cx="8424863" cy="15081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</a:rPr>
              <a:t>ЗАКЛЮЧЕНИЕ: </a:t>
            </a:r>
            <a:r>
              <a:rPr lang="ru-RU" altLang="ru-RU" b="1" u="sng" dirty="0">
                <a:solidFill>
                  <a:schemeClr val="bg1"/>
                </a:solidFill>
              </a:rPr>
              <a:t>Структурные изменения правой доли предстательной железы (вероятнее воспалительного характера)</a:t>
            </a:r>
          </a:p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</a:rPr>
              <a:t>ДАТА ______________________                          ВРАЧ____________</a:t>
            </a:r>
          </a:p>
        </p:txBody>
      </p:sp>
    </p:spTree>
    <p:extLst>
      <p:ext uri="{BB962C8B-B14F-4D97-AF65-F5344CB8AC3E}">
        <p14:creationId xmlns:p14="http://schemas.microsoft.com/office/powerpoint/2010/main" val="3094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77009" y="119857"/>
            <a:ext cx="899367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Заболевания предстательной железы и семенных пузырьков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6041" y="1565444"/>
            <a:ext cx="77910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ru-RU" sz="2800" b="1" dirty="0">
                <a:latin typeface="Times New Roman" pitchFamily="18" charset="0"/>
              </a:rPr>
              <a:t>Кальцинаты предстательной железы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06041" y="2887226"/>
            <a:ext cx="77910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Заключение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ru-RU" sz="2800" b="1" dirty="0">
                <a:latin typeface="Times New Roman" pitchFamily="18" charset="0"/>
              </a:rPr>
              <a:t>Увеличение объема предстательной железы, эхографическая картина не исключает острый воспалительный процесс предстательной железы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1" name="Picture 3" descr="283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r="52589" b="76816"/>
          <a:stretch>
            <a:fillRect/>
          </a:stretch>
        </p:blipFill>
        <p:spPr bwMode="auto">
          <a:xfrm>
            <a:off x="8388626" y="1565444"/>
            <a:ext cx="3505200" cy="2519363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4" t="859" r="1711" b="75902"/>
          <a:stretch>
            <a:fillRect/>
          </a:stretch>
        </p:blipFill>
        <p:spPr bwMode="auto">
          <a:xfrm>
            <a:off x="8388626" y="4206343"/>
            <a:ext cx="3505200" cy="259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03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71500" y="77053"/>
            <a:ext cx="685800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FFFF00"/>
                </a:solidFill>
              </a:rPr>
              <a:t>Заключение: </a:t>
            </a:r>
            <a:r>
              <a:rPr lang="ru-RU" altLang="ru-RU" b="1" dirty="0"/>
              <a:t>Гиперплазия предстательной железы (аденома)</a:t>
            </a: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1702903" y="1022349"/>
            <a:ext cx="13253" cy="269876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71500" y="1339096"/>
            <a:ext cx="2933701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00CC"/>
                </a:solidFill>
              </a:rPr>
              <a:t>Узловая форма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3917674" y="1331674"/>
            <a:ext cx="3511826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00CC"/>
                </a:solidFill>
              </a:rPr>
              <a:t>Диффузная форма</a:t>
            </a: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5930348" y="2089149"/>
            <a:ext cx="0" cy="198120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2325480" y="2512535"/>
            <a:ext cx="3015146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bg1"/>
                </a:solidFill>
              </a:rPr>
              <a:t>Увеличение объема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bg1"/>
                </a:solidFill>
              </a:rPr>
              <a:t> (&gt;30 мл)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4284912"/>
            <a:ext cx="3242641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chemeClr val="bg1"/>
                </a:solidFill>
              </a:rPr>
              <a:t>Очаговые изменения </a:t>
            </a: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4724400" y="4284912"/>
            <a:ext cx="320040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chemeClr val="bg1"/>
                </a:solidFill>
              </a:rPr>
              <a:t>Структурные изменения  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5340626" y="990600"/>
            <a:ext cx="26503" cy="361846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>
            <a:off x="1348408" y="2089149"/>
            <a:ext cx="0" cy="198120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3657600" y="1022349"/>
            <a:ext cx="13252" cy="1380093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" name="Picture 2" descr="P9180109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6" t="7681" r="3516" b="73047"/>
          <a:stretch>
            <a:fillRect/>
          </a:stretch>
        </p:blipFill>
        <p:spPr bwMode="auto">
          <a:xfrm>
            <a:off x="8055304" y="75962"/>
            <a:ext cx="3734521" cy="30037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4" descr="P9180107"/>
          <p:cNvPicPr>
            <a:picLocks noChangeAspect="1" noChangeArrowheads="1"/>
          </p:cNvPicPr>
          <p:nvPr/>
        </p:nvPicPr>
        <p:blipFill>
          <a:blip r:embed="rId3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43750" r="75000" b="37500"/>
          <a:stretch>
            <a:fillRect/>
          </a:stretch>
        </p:blipFill>
        <p:spPr bwMode="auto">
          <a:xfrm>
            <a:off x="8055304" y="3326025"/>
            <a:ext cx="3962400" cy="303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7201" y="5351668"/>
            <a:ext cx="7374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FF00"/>
                </a:solidFill>
              </a:rPr>
              <a:t>Заключение: </a:t>
            </a:r>
            <a:r>
              <a:rPr lang="ru-RU" altLang="ru-RU" sz="2400" b="1" dirty="0" smtClean="0"/>
              <a:t>Аденома  предстательной железы (гиперплазия переходной зоны)</a:t>
            </a: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632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385553" y="1505747"/>
            <a:ext cx="1009235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Заключение: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Очаговое образование предстательной железы </a:t>
            </a:r>
            <a:r>
              <a:rPr lang="ru-RU" sz="2400" b="1" dirty="0">
                <a:latin typeface="Times New Roman" pitchFamily="18" charset="0"/>
              </a:rPr>
              <a:t>(</a:t>
            </a:r>
            <a:r>
              <a:rPr lang="ru-RU" sz="2400" b="1" dirty="0" err="1">
                <a:latin typeface="Times New Roman" pitchFamily="18" charset="0"/>
              </a:rPr>
              <a:t>дифф</a:t>
            </a:r>
            <a:r>
              <a:rPr lang="ru-RU" sz="2400" b="1" dirty="0">
                <a:latin typeface="Times New Roman" pitchFamily="18" charset="0"/>
              </a:rPr>
              <a:t>. воспалительный и опухолевый характер поражения)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85552" y="2858108"/>
            <a:ext cx="559117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Заключение: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2841598" y="2889214"/>
            <a:ext cx="2590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ru-RU" sz="2400" b="1" dirty="0" err="1"/>
              <a:t>Susp</a:t>
            </a:r>
            <a:r>
              <a:rPr lang="en-US" altLang="ru-RU" sz="2400" b="1" dirty="0"/>
              <a:t>. </a:t>
            </a:r>
            <a:r>
              <a:rPr lang="ru-RU" altLang="ru-RU" sz="2400" b="1" dirty="0"/>
              <a:t>с-</a:t>
            </a:r>
            <a:r>
              <a:rPr lang="en-US" altLang="ru-RU" sz="2400" b="1" dirty="0"/>
              <a:t>r </a:t>
            </a:r>
            <a:r>
              <a:rPr lang="en-US" altLang="ru-RU" sz="2400" b="1" dirty="0" err="1"/>
              <a:t>prostatae</a:t>
            </a:r>
            <a:endParaRPr lang="ru-RU" altLang="ru-RU" sz="2400" dirty="0"/>
          </a:p>
        </p:txBody>
      </p:sp>
      <p:pic>
        <p:nvPicPr>
          <p:cNvPr id="5" name="Picture 3" descr="113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37547" r="57341" b="41931"/>
          <a:stretch>
            <a:fillRect/>
          </a:stretch>
        </p:blipFill>
        <p:spPr bwMode="auto">
          <a:xfrm>
            <a:off x="6374224" y="2706276"/>
            <a:ext cx="4103687" cy="3478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77009" y="119857"/>
            <a:ext cx="899367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Заболевания предстательной железы и семенных пузырьков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68696" y="6273046"/>
            <a:ext cx="53147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</a:rPr>
              <a:t>Прорастание в стенку прямой кишки</a:t>
            </a:r>
          </a:p>
        </p:txBody>
      </p:sp>
    </p:spTree>
    <p:extLst>
      <p:ext uri="{BB962C8B-B14F-4D97-AF65-F5344CB8AC3E}">
        <p14:creationId xmlns:p14="http://schemas.microsoft.com/office/powerpoint/2010/main" val="41083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42681" y="235779"/>
            <a:ext cx="7561263" cy="277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ru-RU" altLang="ru-RU" sz="2600" b="1" dirty="0">
                <a:solidFill>
                  <a:schemeClr val="bg1"/>
                </a:solidFill>
              </a:rPr>
              <a:t>почка имеет четкие, (не) ровные контуры </a:t>
            </a:r>
            <a:r>
              <a:rPr lang="ru-RU" altLang="ru-RU" sz="2600" b="1" i="1" dirty="0">
                <a:solidFill>
                  <a:schemeClr val="bg1"/>
                </a:solidFill>
              </a:rPr>
              <a:t>(дифференциальная диагностика - с фетальной </a:t>
            </a:r>
            <a:r>
              <a:rPr lang="ru-RU" altLang="ru-RU" sz="2600" b="1" i="1" dirty="0" err="1">
                <a:solidFill>
                  <a:schemeClr val="bg1"/>
                </a:solidFill>
              </a:rPr>
              <a:t>дольчатостью</a:t>
            </a:r>
            <a:r>
              <a:rPr lang="ru-RU" altLang="ru-RU" sz="2600" b="1" i="1" dirty="0">
                <a:solidFill>
                  <a:schemeClr val="bg1"/>
                </a:solidFill>
              </a:rPr>
              <a:t>, «горбатой почкой»;</a:t>
            </a:r>
          </a:p>
          <a:p>
            <a:pPr eaLnBrk="1" hangingPunct="1">
              <a:lnSpc>
                <a:spcPct val="105000"/>
              </a:lnSpc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ru-RU" altLang="ru-RU" sz="2600" b="1" dirty="0">
                <a:solidFill>
                  <a:schemeClr val="bg1"/>
                </a:solidFill>
              </a:rPr>
              <a:t> положение почки оценивается относительно диафрагмальной поверхности печени (ворот селезенки);</a:t>
            </a: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4475993" y="3347200"/>
            <a:ext cx="7561263" cy="3014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5000"/>
              </a:lnSpc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ru-RU" altLang="ru-RU" sz="2600" b="1" dirty="0">
                <a:solidFill>
                  <a:srgbClr val="CC3300"/>
                </a:solidFill>
              </a:rPr>
              <a:t> </a:t>
            </a:r>
            <a:r>
              <a:rPr lang="ru-RU" altLang="ru-RU" sz="2600" b="1" dirty="0">
                <a:solidFill>
                  <a:schemeClr val="bg1"/>
                </a:solidFill>
              </a:rPr>
              <a:t>центральный эхо-комплекс  представлен  элементами почечного синуса; </a:t>
            </a:r>
            <a:r>
              <a:rPr lang="ru-RU" altLang="ru-RU" sz="2600" b="1" i="1" dirty="0" err="1">
                <a:solidFill>
                  <a:schemeClr val="bg1"/>
                </a:solidFill>
              </a:rPr>
              <a:t>гиперэхогенный</a:t>
            </a:r>
            <a:r>
              <a:rPr lang="ru-RU" altLang="ru-RU" sz="2600" b="1" i="1" dirty="0">
                <a:solidFill>
                  <a:schemeClr val="bg1"/>
                </a:solidFill>
              </a:rPr>
              <a:t> компонент</a:t>
            </a:r>
            <a:r>
              <a:rPr lang="ru-RU" altLang="ru-RU" sz="2600" b="1" dirty="0">
                <a:solidFill>
                  <a:schemeClr val="bg1"/>
                </a:solidFill>
              </a:rPr>
              <a:t> – жировая клетчатка, </a:t>
            </a:r>
            <a:r>
              <a:rPr lang="ru-RU" altLang="ru-RU" sz="2600" b="1" i="1" dirty="0">
                <a:solidFill>
                  <a:schemeClr val="bg1"/>
                </a:solidFill>
              </a:rPr>
              <a:t>ан-</a:t>
            </a:r>
            <a:r>
              <a:rPr lang="ru-RU" altLang="ru-RU" sz="2600" b="1" i="1" dirty="0" err="1">
                <a:solidFill>
                  <a:schemeClr val="bg1"/>
                </a:solidFill>
              </a:rPr>
              <a:t>гипоэхогенные</a:t>
            </a:r>
            <a:r>
              <a:rPr lang="ru-RU" altLang="ru-RU" sz="2600" b="1" i="1" dirty="0">
                <a:solidFill>
                  <a:schemeClr val="bg1"/>
                </a:solidFill>
              </a:rPr>
              <a:t> образования</a:t>
            </a:r>
            <a:r>
              <a:rPr lang="ru-RU" altLang="ru-RU" sz="2600" b="1" dirty="0">
                <a:solidFill>
                  <a:schemeClr val="bg1"/>
                </a:solidFill>
              </a:rPr>
              <a:t> </a:t>
            </a:r>
            <a:r>
              <a:rPr lang="ru-RU" altLang="ru-RU" sz="2600" b="1" i="1" dirty="0">
                <a:solidFill>
                  <a:schemeClr val="bg1"/>
                </a:solidFill>
              </a:rPr>
              <a:t>(при исследовании натощак)</a:t>
            </a:r>
            <a:r>
              <a:rPr lang="ru-RU" altLang="ru-RU" sz="2600" b="1" dirty="0">
                <a:solidFill>
                  <a:schemeClr val="bg1"/>
                </a:solidFill>
              </a:rPr>
              <a:t> – сосуды;</a:t>
            </a:r>
          </a:p>
          <a:p>
            <a:pPr eaLnBrk="1" hangingPunct="1">
              <a:lnSpc>
                <a:spcPct val="105000"/>
              </a:lnSpc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ru-RU" altLang="ru-RU" sz="2600" b="1" dirty="0">
                <a:solidFill>
                  <a:schemeClr val="bg1"/>
                </a:solidFill>
              </a:rPr>
              <a:t> визуализация ЧЛС зависит от уровня диуреза и степени наполнения мочевого пузыря</a:t>
            </a:r>
          </a:p>
        </p:txBody>
      </p:sp>
      <p:pic>
        <p:nvPicPr>
          <p:cNvPr id="1028" name="Picture 4" descr="https://ukgh.ru/uploads/ddd-3-28ddd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415" y="193142"/>
            <a:ext cx="3811514" cy="285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unkan-medi.ru/images/uzi/uzi-pochek-i-mochevogo-puzyrya-u-detej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" y="3347200"/>
            <a:ext cx="3964081" cy="32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053260" y="173936"/>
            <a:ext cx="8239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Заболевания предстательной железы и семенных пузырьков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75240" y="1697935"/>
            <a:ext cx="8215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Заключение.</a:t>
            </a: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>
                <a:latin typeface="Georgia" pitchFamily="18" charset="0"/>
              </a:rPr>
              <a:t>Увеличение семенных пузырьков, вероятнее воспалительного/ застойного характера</a:t>
            </a:r>
          </a:p>
        </p:txBody>
      </p:sp>
      <p:pic>
        <p:nvPicPr>
          <p:cNvPr id="6" name="Picture 3" descr="общая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7039" r="52437" b="12022"/>
          <a:stretch>
            <a:fillRect/>
          </a:stretch>
        </p:blipFill>
        <p:spPr bwMode="auto">
          <a:xfrm>
            <a:off x="1129748" y="3160644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общая 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9" t="3519" r="2202" b="8504"/>
          <a:stretch>
            <a:fillRect/>
          </a:stretch>
        </p:blipFill>
        <p:spPr bwMode="auto">
          <a:xfrm>
            <a:off x="5940287" y="3115400"/>
            <a:ext cx="403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83704" y="6007187"/>
            <a:ext cx="10661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66FFCC"/>
                </a:solidFill>
              </a:rPr>
              <a:t>а – правый семенной пузырек; </a:t>
            </a:r>
            <a:r>
              <a:rPr lang="ru-RU" altLang="ru-RU" sz="2800" b="1" dirty="0" smtClean="0">
                <a:solidFill>
                  <a:srgbClr val="66FFCC"/>
                </a:solidFill>
              </a:rPr>
              <a:t>б </a:t>
            </a:r>
            <a:r>
              <a:rPr lang="ru-RU" altLang="ru-RU" sz="2800" b="1" dirty="0">
                <a:solidFill>
                  <a:srgbClr val="66FFCC"/>
                </a:solidFill>
              </a:rPr>
              <a:t>– левый семенной пузырек</a:t>
            </a:r>
          </a:p>
        </p:txBody>
      </p:sp>
    </p:spTree>
    <p:extLst>
      <p:ext uri="{BB962C8B-B14F-4D97-AF65-F5344CB8AC3E}">
        <p14:creationId xmlns:p14="http://schemas.microsoft.com/office/powerpoint/2010/main" val="83063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92313" y="5084763"/>
            <a:ext cx="525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66FFCC"/>
                </a:solidFill>
              </a:rPr>
              <a:t>1 – предстательная железа; </a:t>
            </a:r>
          </a:p>
          <a:p>
            <a:pPr eaLnBrk="1" hangingPunct="1"/>
            <a:r>
              <a:rPr lang="ru-RU" altLang="ru-RU" sz="2800" b="1">
                <a:solidFill>
                  <a:srgbClr val="66FFCC"/>
                </a:solidFill>
              </a:rPr>
              <a:t>2 –опухоль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567613" y="6248400"/>
            <a:ext cx="2849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bg1"/>
                </a:solidFill>
              </a:rPr>
              <a:t>Л.А. Митина с </a:t>
            </a:r>
            <a:r>
              <a:rPr lang="ru-RU" altLang="ru-RU" sz="1600" b="1" dirty="0" err="1">
                <a:solidFill>
                  <a:schemeClr val="bg1"/>
                </a:solidFill>
              </a:rPr>
              <a:t>соавт</a:t>
            </a:r>
            <a:r>
              <a:rPr lang="ru-RU" altLang="ru-RU" sz="1600" b="1" dirty="0">
                <a:solidFill>
                  <a:schemeClr val="bg1"/>
                </a:solidFill>
              </a:rPr>
              <a:t>., 2005</a:t>
            </a:r>
          </a:p>
        </p:txBody>
      </p:sp>
      <p:pic>
        <p:nvPicPr>
          <p:cNvPr id="48133" name="Picture 5" descr="115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7066" r="12239" b="71280"/>
          <a:stretch>
            <a:fillRect/>
          </a:stretch>
        </p:blipFill>
        <p:spPr bwMode="auto">
          <a:xfrm>
            <a:off x="2279651" y="1765853"/>
            <a:ext cx="7777163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35483" y="387351"/>
            <a:ext cx="8215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latin typeface="Georgia" pitchFamily="18" charset="0"/>
              </a:rPr>
              <a:t>Заключение.</a:t>
            </a:r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atin typeface="Georgia" pitchFamily="18" charset="0"/>
              </a:rPr>
              <a:t>Объемное образование семенных пузырьков (</a:t>
            </a:r>
            <a:r>
              <a:rPr lang="en-US" sz="2400" b="1" dirty="0" smtClean="0">
                <a:latin typeface="Georgia" pitchFamily="18" charset="0"/>
              </a:rPr>
              <a:t>t-r)</a:t>
            </a:r>
            <a:endParaRPr lang="ru-RU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2536" y="1365796"/>
            <a:ext cx="842654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по ультразвуковой диагностике. Общая ультразвуковая диагностика /Под ред. Митькова В.В. М.: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Видар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2003. 698 с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Лучевая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 учебник: в 2 т. п/ред. Г.Е. Труфанова.-М.: ГЭОТАР-Медиа, 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</a:p>
          <a:p>
            <a:pPr marL="342900" indent="-342900">
              <a:buAutoNum type="arabicPeriod"/>
            </a:pP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Митина Л.А., Казакевич В.И., Степанов С.О. Ультразвуковая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онкоурология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Под ред.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Чиссова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В.И.,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И.Г. М.: Медиа Сфера, 2005- 180 с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Ультразвуковое исследование в урологии и нефрологии. Монография/ С.В. Капустин,  Р.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Оуен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С.И.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Пиманов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Минск: издатель А.Н.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Вараксин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-176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с.:ил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ультразвук.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Уронефрология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Зубарев А.В., </a:t>
            </a:r>
            <a:r>
              <a:rPr lang="ru-RU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Гажонова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В.Е. – З91,1-е издание – М.: ООО «Фирма Стром», 2002 – 248с.</a:t>
            </a:r>
          </a:p>
          <a:p>
            <a:r>
              <a:rPr lang="ru-RU" altLang="ru-RU" b="1" dirty="0">
                <a:solidFill>
                  <a:schemeClr val="bg1"/>
                </a:solidFill>
              </a:rPr>
              <a:t/>
            </a:r>
            <a:br>
              <a:rPr lang="ru-RU" alt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63594" y="395124"/>
            <a:ext cx="6405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alt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19430" y="150078"/>
            <a:ext cx="11501921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FF00"/>
                </a:solidFill>
              </a:rPr>
              <a:t>Ультразвуковое </a:t>
            </a:r>
            <a:r>
              <a:rPr lang="ru-RU" altLang="ru-RU" sz="3600" b="1" dirty="0" smtClean="0">
                <a:solidFill>
                  <a:srgbClr val="FFFF00"/>
                </a:solidFill>
              </a:rPr>
              <a:t>исследование </a:t>
            </a:r>
            <a:r>
              <a:rPr lang="ru-RU" altLang="ru-RU" sz="3600" b="1" dirty="0">
                <a:solidFill>
                  <a:srgbClr val="FFFF00"/>
                </a:solidFill>
              </a:rPr>
              <a:t>почек позволяет оценить:</a:t>
            </a:r>
          </a:p>
          <a:p>
            <a:pPr algn="ctr" eaLnBrk="1" hangingPunct="1"/>
            <a:endParaRPr lang="ru-RU" altLang="ru-RU" sz="40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ru-RU" sz="2800" b="1" dirty="0">
                <a:solidFill>
                  <a:srgbClr val="66FFCC"/>
                </a:solidFill>
              </a:rPr>
              <a:t>морфологию паренхимы и 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altLang="ru-RU" sz="2800" b="1" dirty="0">
                <a:solidFill>
                  <a:srgbClr val="66FFCC"/>
                </a:solidFill>
              </a:rPr>
              <a:t>   почечного синуса;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ru-RU" sz="2800" b="1" dirty="0">
                <a:solidFill>
                  <a:srgbClr val="66FFCC"/>
                </a:solidFill>
              </a:rPr>
              <a:t>состояние сосудистого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ru-RU" altLang="ru-RU" sz="2800" b="1" dirty="0">
                <a:solidFill>
                  <a:srgbClr val="66FFCC"/>
                </a:solidFill>
              </a:rPr>
              <a:t>   русла и почечную гемодинамику</a:t>
            </a:r>
          </a:p>
          <a:p>
            <a:pPr eaLnBrk="1" hangingPunct="1"/>
            <a:r>
              <a:rPr lang="ru-RU" altLang="ru-RU" sz="4400" b="1" dirty="0">
                <a:solidFill>
                  <a:srgbClr val="66FFCC"/>
                </a:solidFill>
              </a:rPr>
              <a:t> </a:t>
            </a:r>
            <a:endParaRPr lang="ru-RU" altLang="ru-RU" b="1" dirty="0">
              <a:solidFill>
                <a:srgbClr val="66FFCC"/>
              </a:solidFill>
            </a:endParaRPr>
          </a:p>
        </p:txBody>
      </p:sp>
      <p:pic>
        <p:nvPicPr>
          <p:cNvPr id="5124" name="Picture 5" descr="i52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34" y="1073426"/>
            <a:ext cx="3324900" cy="31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&amp;Ucy;&amp;Zcy;&amp;Icy;. &amp;Pcy;&amp;ocy;&amp;chcy;&amp;kcy;&amp;acy;, &amp;scy;&amp;ocy;&amp;scy;&amp;ucy;&amp;dcy;&amp;ycy;, &amp;rcy;&amp;iecy;&amp;zhcy;&amp;icy;&amp;mcy; S-flow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t="14722" r="22604" b="29834"/>
          <a:stretch>
            <a:fillRect/>
          </a:stretch>
        </p:blipFill>
        <p:spPr bwMode="auto">
          <a:xfrm>
            <a:off x="1234764" y="4318017"/>
            <a:ext cx="3382962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9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13394" y="646113"/>
            <a:ext cx="586211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FFFF00"/>
                </a:solidFill>
              </a:rPr>
              <a:t>Удвоение почки</a:t>
            </a:r>
          </a:p>
        </p:txBody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47743" y="1823934"/>
            <a:ext cx="3037077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66FFCC"/>
                </a:solidFill>
              </a:rPr>
              <a:t>Визуализация 2-х почек, сращенных полюсами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1794013" y="3117811"/>
            <a:ext cx="327660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66FFCC"/>
                </a:solidFill>
              </a:rPr>
              <a:t>Визуализация 2-х сосудистых ножек </a:t>
            </a:r>
          </a:p>
        </p:txBody>
      </p:sp>
      <p:sp>
        <p:nvSpPr>
          <p:cNvPr id="196613" name="Line 5"/>
          <p:cNvSpPr>
            <a:spLocks noChangeShapeType="1"/>
          </p:cNvSpPr>
          <p:nvPr/>
        </p:nvSpPr>
        <p:spPr bwMode="auto">
          <a:xfrm>
            <a:off x="1285461" y="1346617"/>
            <a:ext cx="26504" cy="42917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2319130" y="4108174"/>
            <a:ext cx="5087373" cy="7571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66FFCC"/>
                </a:solidFill>
              </a:rPr>
              <a:t>Увеличение одной из почек </a:t>
            </a:r>
            <a:r>
              <a:rPr lang="ru-RU" altLang="ru-RU" b="1" dirty="0">
                <a:solidFill>
                  <a:srgbClr val="99FFCC"/>
                </a:solidFill>
              </a:rPr>
              <a:t>(</a:t>
            </a:r>
            <a:r>
              <a:rPr lang="ru-RU" altLang="ru-RU" b="1" dirty="0">
                <a:solidFill>
                  <a:srgbClr val="99FFCC"/>
                </a:solidFill>
                <a:cs typeface="Times New Roman" panose="02020603050405020304" pitchFamily="18" charset="0"/>
              </a:rPr>
              <a:t>&gt;</a:t>
            </a:r>
            <a:r>
              <a:rPr lang="ru-RU" altLang="ru-RU" b="1" dirty="0">
                <a:solidFill>
                  <a:srgbClr val="99FFCC"/>
                </a:solidFill>
              </a:rPr>
              <a:t>2 см)</a:t>
            </a:r>
            <a:r>
              <a:rPr lang="ru-RU" altLang="ru-RU" b="1" dirty="0">
                <a:solidFill>
                  <a:srgbClr val="66FFCC"/>
                </a:solidFill>
              </a:rPr>
              <a:t> по сравнению с </a:t>
            </a:r>
            <a:r>
              <a:rPr lang="ru-RU" altLang="ru-RU" b="1" dirty="0" err="1">
                <a:solidFill>
                  <a:srgbClr val="66FFCC"/>
                </a:solidFill>
              </a:rPr>
              <a:t>контрлатеральной</a:t>
            </a:r>
            <a:r>
              <a:rPr lang="ru-RU" altLang="ru-RU" b="1" dirty="0">
                <a:solidFill>
                  <a:srgbClr val="66FFCC"/>
                </a:solidFill>
              </a:rPr>
              <a:t> </a:t>
            </a:r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>
            <a:off x="3432313" y="1386163"/>
            <a:ext cx="0" cy="159001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83593" y="0"/>
            <a:ext cx="777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Аномалии развития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15377" y="1354222"/>
            <a:ext cx="5334" cy="259458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" name="Picture 3" descr="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6" t="2216" r="7912" b="77367"/>
          <a:stretch>
            <a:fillRect/>
          </a:stretch>
        </p:blipFill>
        <p:spPr bwMode="auto">
          <a:xfrm>
            <a:off x="6464945" y="643560"/>
            <a:ext cx="2772646" cy="21371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" b="12979"/>
          <a:stretch>
            <a:fillRect/>
          </a:stretch>
        </p:blipFill>
        <p:spPr bwMode="auto">
          <a:xfrm>
            <a:off x="9605316" y="171145"/>
            <a:ext cx="2147852" cy="2205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39"/>
          <p:cNvPicPr>
            <a:picLocks noChangeAspect="1" noChangeArrowheads="1"/>
          </p:cNvPicPr>
          <p:nvPr/>
        </p:nvPicPr>
        <p:blipFill>
          <a:blip r:embed="rId4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8034" r="14680" b="27780"/>
          <a:stretch>
            <a:fillRect/>
          </a:stretch>
        </p:blipFill>
        <p:spPr bwMode="auto">
          <a:xfrm>
            <a:off x="8199236" y="2905468"/>
            <a:ext cx="3410679" cy="21886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47743" y="5024004"/>
            <a:ext cx="1190045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Заключение: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Удвоение почек справа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(при наличии достоверных УЗ-признаков) </a:t>
            </a:r>
          </a:p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ИЛИ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 </a:t>
            </a: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искл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аномалия развития почек (удвоение) -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при наличии косвенных УЗ-признаков</a:t>
            </a:r>
          </a:p>
        </p:txBody>
      </p:sp>
    </p:spTree>
    <p:extLst>
      <p:ext uri="{BB962C8B-B14F-4D97-AF65-F5344CB8AC3E}">
        <p14:creationId xmlns:p14="http://schemas.microsoft.com/office/powerpoint/2010/main" val="32441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922338" y="28713"/>
            <a:ext cx="7391400" cy="660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FFFF00"/>
                </a:solidFill>
              </a:rPr>
              <a:t>Невизуализируемая почка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0" y="1307812"/>
            <a:ext cx="2775888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66FFCC"/>
                </a:solidFill>
              </a:rPr>
              <a:t>Аплазия/агенезия</a:t>
            </a:r>
            <a:r>
              <a:rPr lang="ru-RU" altLang="ru-RU" sz="3200" b="1" dirty="0">
                <a:solidFill>
                  <a:srgbClr val="66FFCC"/>
                </a:solidFill>
              </a:rPr>
              <a:t> 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3438088" y="2955235"/>
            <a:ext cx="2277162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66FFCC"/>
                </a:solidFill>
              </a:rPr>
              <a:t>Нефросклероз</a:t>
            </a:r>
            <a:r>
              <a:rPr lang="ru-RU" altLang="ru-RU" sz="3200" b="1" dirty="0">
                <a:solidFill>
                  <a:srgbClr val="66FFCC"/>
                </a:solidFill>
              </a:rPr>
              <a:t> </a:t>
            </a:r>
          </a:p>
        </p:txBody>
      </p:sp>
      <p:sp>
        <p:nvSpPr>
          <p:cNvPr id="194565" name="Line 5"/>
          <p:cNvSpPr>
            <a:spLocks noChangeShapeType="1"/>
          </p:cNvSpPr>
          <p:nvPr/>
        </p:nvSpPr>
        <p:spPr bwMode="auto">
          <a:xfrm flipH="1">
            <a:off x="1311965" y="801734"/>
            <a:ext cx="29817" cy="3909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>
            <a:off x="4890052" y="856354"/>
            <a:ext cx="79513" cy="19928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975106" y="2143494"/>
            <a:ext cx="360156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b="1" dirty="0" err="1">
                <a:solidFill>
                  <a:srgbClr val="66FFCC"/>
                </a:solidFill>
              </a:rPr>
              <a:t>Диспластическая</a:t>
            </a:r>
            <a:r>
              <a:rPr lang="ru-RU" altLang="ru-RU" b="1" dirty="0">
                <a:solidFill>
                  <a:srgbClr val="66FFCC"/>
                </a:solidFill>
              </a:rPr>
              <a:t> почка </a:t>
            </a:r>
          </a:p>
        </p:txBody>
      </p:sp>
      <p:sp>
        <p:nvSpPr>
          <p:cNvPr id="194568" name="Line 8"/>
          <p:cNvSpPr>
            <a:spLocks noChangeShapeType="1"/>
          </p:cNvSpPr>
          <p:nvPr/>
        </p:nvSpPr>
        <p:spPr bwMode="auto">
          <a:xfrm flipH="1">
            <a:off x="2955235" y="856354"/>
            <a:ext cx="13252" cy="110081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" name="Picture 3" descr="эхограмма5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9969"/>
          <a:stretch>
            <a:fillRect/>
          </a:stretch>
        </p:blipFill>
        <p:spPr bwMode="auto">
          <a:xfrm>
            <a:off x="172590" y="3807749"/>
            <a:ext cx="2603297" cy="18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43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9" t="987" r="2692" b="78838"/>
          <a:stretch>
            <a:fillRect/>
          </a:stretch>
        </p:blipFill>
        <p:spPr bwMode="auto">
          <a:xfrm>
            <a:off x="3234095" y="3807749"/>
            <a:ext cx="2685148" cy="18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590" y="5612295"/>
            <a:ext cx="2576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дисплазия правой почки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99565" y="5612295"/>
            <a:ext cx="155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нефросклероз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427016" y="856354"/>
            <a:ext cx="476498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Невизуализируемая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почка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(дифференцировать с нефросклерозом, рек-но рентгеноурологическое дообследование)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5041" y="3534010"/>
            <a:ext cx="5878724" cy="324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Признаки нефросклероза: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размеров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неровность контуров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истончение паренхимы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повышенная </a:t>
            </a:r>
            <a:r>
              <a:rPr lang="ru-RU" sz="2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эхогенность</a:t>
            </a:r>
            <a:endParaRPr lang="ru-RU" sz="2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кортико-медулярной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дифферинцировки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паренхима:почечный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синус 1:1 и меньше</a:t>
            </a:r>
          </a:p>
        </p:txBody>
      </p:sp>
    </p:spTree>
    <p:extLst>
      <p:ext uri="{BB962C8B-B14F-4D97-AF65-F5344CB8AC3E}">
        <p14:creationId xmlns:p14="http://schemas.microsoft.com/office/powerpoint/2010/main" val="29207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94949" y="4217709"/>
            <a:ext cx="58644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Избыточная подвижность почки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(расстояние от диафрагмальной поверхности печени до верхнего полюса почки  &gt;5 см).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12037" y="672122"/>
            <a:ext cx="356483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Патологическая подвижность почки 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(при наличии достоверных УЗ-признаков). Рек-но: конс. уролога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143047" y="798226"/>
            <a:ext cx="3607905" cy="30746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</a:pPr>
            <a:r>
              <a:rPr lang="ru-RU" altLang="ru-RU" b="1" i="1" u="sng" dirty="0" smtClean="0">
                <a:solidFill>
                  <a:schemeClr val="bg1"/>
                </a:solidFill>
              </a:rPr>
              <a:t>Нефроптоз веет к деформации сосудистой ножки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bg1"/>
                </a:solidFill>
              </a:rPr>
              <a:t>артерия </a:t>
            </a:r>
            <a:r>
              <a:rPr lang="ru-RU" altLang="ru-RU" sz="2000" b="1" dirty="0">
                <a:solidFill>
                  <a:schemeClr val="bg1"/>
                </a:solidFill>
              </a:rPr>
              <a:t>удлинена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(</a:t>
            </a:r>
            <a:r>
              <a:rPr lang="ru-RU" altLang="ru-RU" sz="2000" b="1" dirty="0">
                <a:solidFill>
                  <a:schemeClr val="bg1"/>
                </a:solidFill>
              </a:rPr>
              <a:t>почти вдвое),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скручена, отходит </a:t>
            </a:r>
            <a:r>
              <a:rPr lang="ru-RU" altLang="ru-RU" sz="2000" b="1" dirty="0">
                <a:solidFill>
                  <a:schemeClr val="bg1"/>
                </a:solidFill>
              </a:rPr>
              <a:t>под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острым углом </a:t>
            </a:r>
            <a:r>
              <a:rPr lang="ru-RU" altLang="ru-RU" sz="2000" b="1" dirty="0">
                <a:solidFill>
                  <a:schemeClr val="bg1"/>
                </a:solidFill>
              </a:rPr>
              <a:t>от аорты; </a:t>
            </a:r>
            <a:endParaRPr lang="ru-RU" alt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bg1"/>
                </a:solidFill>
              </a:rPr>
              <a:t>просвет </a:t>
            </a:r>
            <a:r>
              <a:rPr lang="ru-RU" altLang="ru-RU" sz="2000" b="1" dirty="0">
                <a:solidFill>
                  <a:schemeClr val="bg1"/>
                </a:solidFill>
              </a:rPr>
              <a:t>ее сужен в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1,5 </a:t>
            </a:r>
            <a:r>
              <a:rPr lang="ru-RU" altLang="ru-RU" sz="2000" b="1" dirty="0">
                <a:solidFill>
                  <a:schemeClr val="bg1"/>
                </a:solidFill>
              </a:rPr>
              <a:t>– 2 раза; 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bg1"/>
                </a:solidFill>
              </a:rPr>
              <a:t>почечная </a:t>
            </a:r>
            <a:r>
              <a:rPr lang="ru-RU" altLang="ru-RU" sz="2000" b="1" dirty="0">
                <a:solidFill>
                  <a:schemeClr val="bg1"/>
                </a:solidFill>
              </a:rPr>
              <a:t>вена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деформирована</a:t>
            </a:r>
            <a:r>
              <a:rPr lang="ru-RU" altLang="ru-RU" sz="2000" b="1" dirty="0">
                <a:solidFill>
                  <a:schemeClr val="bg1"/>
                </a:solidFill>
              </a:rPr>
              <a:t>,  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перерастянута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и                        удлинена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9926" y="5456"/>
            <a:ext cx="6538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Аномалии положения почек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2" descr="эхограм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6491" r="53419" b="2637"/>
          <a:stretch>
            <a:fillRect/>
          </a:stretch>
        </p:blipFill>
        <p:spPr bwMode="auto">
          <a:xfrm>
            <a:off x="8841544" y="1306464"/>
            <a:ext cx="3357496" cy="247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эхограм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0" b="9128"/>
          <a:stretch>
            <a:fillRect/>
          </a:stretch>
        </p:blipFill>
        <p:spPr bwMode="auto">
          <a:xfrm>
            <a:off x="8841543" y="3780665"/>
            <a:ext cx="3350457" cy="24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884037" y="3364675"/>
            <a:ext cx="3032881" cy="31208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b="1" i="1" u="sng" dirty="0" smtClean="0">
                <a:solidFill>
                  <a:schemeClr val="bg1"/>
                </a:solidFill>
              </a:rPr>
              <a:t>Достоверные признаки нефроптоза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ru-RU" b="1" dirty="0" smtClean="0">
                <a:solidFill>
                  <a:schemeClr val="bg1"/>
                </a:solidFill>
              </a:rPr>
              <a:t>V </a:t>
            </a:r>
            <a:r>
              <a:rPr lang="en-US" altLang="ru-RU" b="1" dirty="0">
                <a:solidFill>
                  <a:schemeClr val="bg1"/>
                </a:solidFill>
              </a:rPr>
              <a:t>max</a:t>
            </a:r>
            <a:r>
              <a:rPr lang="ru-RU" altLang="ru-RU" b="1" dirty="0">
                <a:solidFill>
                  <a:schemeClr val="bg1"/>
                </a:solidFill>
              </a:rPr>
              <a:t> </a:t>
            </a: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&gt;</a:t>
            </a:r>
            <a:r>
              <a:rPr lang="ru-RU" altLang="ru-RU" b="1" dirty="0">
                <a:solidFill>
                  <a:schemeClr val="bg1"/>
                </a:solidFill>
              </a:rPr>
              <a:t>1м/с, </a:t>
            </a:r>
            <a:r>
              <a:rPr lang="en-US" altLang="ru-RU" b="1" dirty="0">
                <a:solidFill>
                  <a:schemeClr val="bg1"/>
                </a:solidFill>
              </a:rPr>
              <a:t>RI- N</a:t>
            </a:r>
            <a:r>
              <a:rPr lang="ru-RU" altLang="ru-RU" b="1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</a:pPr>
            <a:r>
              <a:rPr lang="ru-RU" altLang="ru-RU" b="1" dirty="0" smtClean="0">
                <a:solidFill>
                  <a:schemeClr val="bg1"/>
                </a:solidFill>
              </a:rPr>
              <a:t>изменение окрашивания </a:t>
            </a:r>
            <a:r>
              <a:rPr lang="ru-RU" altLang="ru-RU" b="1" dirty="0" err="1" smtClean="0">
                <a:solidFill>
                  <a:schemeClr val="bg1"/>
                </a:solidFill>
              </a:rPr>
              <a:t>цветовогосигнала</a:t>
            </a:r>
            <a:r>
              <a:rPr lang="ru-RU" altLang="ru-RU" b="1" dirty="0" smtClean="0">
                <a:solidFill>
                  <a:schemeClr val="bg1"/>
                </a:solidFill>
              </a:rPr>
              <a:t> </a:t>
            </a:r>
            <a:r>
              <a:rPr lang="ru-RU" altLang="ru-RU" b="1" dirty="0">
                <a:solidFill>
                  <a:schemeClr val="bg1"/>
                </a:solidFill>
              </a:rPr>
              <a:t>в месте изгиба </a:t>
            </a:r>
            <a:r>
              <a:rPr lang="ru-RU" altLang="ru-RU" b="1" dirty="0" smtClean="0">
                <a:solidFill>
                  <a:schemeClr val="bg1"/>
                </a:solidFill>
              </a:rPr>
              <a:t>сосудистой </a:t>
            </a:r>
            <a:r>
              <a:rPr lang="ru-RU" altLang="ru-RU" b="1" dirty="0">
                <a:solidFill>
                  <a:schemeClr val="bg1"/>
                </a:solidFill>
              </a:rPr>
              <a:t>ножки</a:t>
            </a:r>
          </a:p>
        </p:txBody>
      </p:sp>
    </p:spTree>
    <p:extLst>
      <p:ext uri="{BB962C8B-B14F-4D97-AF65-F5344CB8AC3E}">
        <p14:creationId xmlns:p14="http://schemas.microsoft.com/office/powerpoint/2010/main" val="1165396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6653541" y="553623"/>
            <a:ext cx="522420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Мультикистозная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почка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5993885" y="1331680"/>
            <a:ext cx="3124200" cy="4555093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одностороннее      </a:t>
            </a:r>
            <a:r>
              <a:rPr lang="ru-RU" altLang="ru-RU" b="1" dirty="0">
                <a:solidFill>
                  <a:schemeClr val="bg1"/>
                </a:solidFill>
              </a:rPr>
              <a:t>поражение;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размеры </a:t>
            </a:r>
            <a:r>
              <a:rPr lang="ru-RU" altLang="ru-RU" b="1" dirty="0">
                <a:solidFill>
                  <a:schemeClr val="bg1"/>
                </a:solidFill>
              </a:rPr>
              <a:t>≤ </a:t>
            </a:r>
            <a:r>
              <a:rPr lang="en-US" altLang="ru-RU" b="1" dirty="0">
                <a:solidFill>
                  <a:schemeClr val="bg1"/>
                </a:solidFill>
              </a:rPr>
              <a:t>N</a:t>
            </a:r>
            <a:r>
              <a:rPr lang="ru-RU" altLang="ru-RU" b="1" dirty="0">
                <a:solidFill>
                  <a:schemeClr val="bg1"/>
                </a:solidFill>
              </a:rPr>
              <a:t>; паренхима,     почечный синус -     отсутствуют; </a:t>
            </a:r>
          </a:p>
          <a:p>
            <a:pPr eaLnBrk="1" hangingPunct="1">
              <a:spcBef>
                <a:spcPct val="50000"/>
              </a:spcBef>
              <a:buClr>
                <a:srgbClr val="FF3300"/>
              </a:buClr>
            </a:pPr>
            <a:r>
              <a:rPr lang="ru-RU" altLang="ru-RU" b="1" dirty="0" smtClean="0">
                <a:solidFill>
                  <a:schemeClr val="bg1"/>
                </a:solidFill>
              </a:rPr>
              <a:t>множественные     </a:t>
            </a:r>
            <a:r>
              <a:rPr lang="ru-RU" altLang="ru-RU" b="1" dirty="0" err="1">
                <a:solidFill>
                  <a:schemeClr val="bg1"/>
                </a:solidFill>
              </a:rPr>
              <a:t>анэхогенные</a:t>
            </a:r>
            <a:r>
              <a:rPr lang="ru-RU" altLang="ru-RU" b="1" dirty="0">
                <a:solidFill>
                  <a:schemeClr val="bg1"/>
                </a:solidFill>
              </a:rPr>
              <a:t>      образования с     фиброзными     перемычками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429902" y="1331680"/>
            <a:ext cx="3671887" cy="463511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двустороннее      </a:t>
            </a:r>
            <a:r>
              <a:rPr lang="ru-RU" altLang="ru-RU" b="1" dirty="0">
                <a:solidFill>
                  <a:schemeClr val="bg1"/>
                </a:solidFill>
              </a:rPr>
              <a:t>поражение;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размеры </a:t>
            </a:r>
            <a:r>
              <a:rPr lang="en-US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&gt;</a:t>
            </a: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b="1" dirty="0">
                <a:solidFill>
                  <a:schemeClr val="bg1"/>
                </a:solidFill>
              </a:rPr>
              <a:t>N</a:t>
            </a:r>
            <a:r>
              <a:rPr lang="ru-RU" altLang="ru-RU" b="1" dirty="0">
                <a:solidFill>
                  <a:schemeClr val="bg1"/>
                </a:solidFill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</a:pPr>
            <a:r>
              <a:rPr lang="ru-RU" altLang="ru-RU" b="1" dirty="0" smtClean="0">
                <a:solidFill>
                  <a:schemeClr val="bg1"/>
                </a:solidFill>
              </a:rPr>
              <a:t>нарушение </a:t>
            </a:r>
            <a:r>
              <a:rPr lang="ru-RU" altLang="ru-RU" b="1" dirty="0">
                <a:solidFill>
                  <a:schemeClr val="bg1"/>
                </a:solidFill>
              </a:rPr>
              <a:t>дифференциации «паренхима-почечный синус», «кора-пирамидки»;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</a:pPr>
            <a:r>
              <a:rPr lang="ru-RU" altLang="ru-RU" b="1" dirty="0" smtClean="0">
                <a:solidFill>
                  <a:schemeClr val="bg1"/>
                </a:solidFill>
              </a:rPr>
              <a:t>почка </a:t>
            </a:r>
            <a:r>
              <a:rPr lang="ru-RU" altLang="ru-RU" b="1" dirty="0">
                <a:solidFill>
                  <a:schemeClr val="bg1"/>
                </a:solidFill>
              </a:rPr>
              <a:t>представлена множественными кистами различного диаметра</a:t>
            </a:r>
          </a:p>
        </p:txBody>
      </p:sp>
      <p:sp>
        <p:nvSpPr>
          <p:cNvPr id="265221" name="Rectangle 5"/>
          <p:cNvSpPr>
            <a:spLocks noChangeArrowheads="1"/>
          </p:cNvSpPr>
          <p:nvPr/>
        </p:nvSpPr>
        <p:spPr bwMode="auto">
          <a:xfrm>
            <a:off x="189445" y="553623"/>
            <a:ext cx="457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Поликистоз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почек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9240" y="-81814"/>
            <a:ext cx="6420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Аномалии структуры почек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2" descr="P918005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5" t="37077" r="24065" b="44385"/>
          <a:stretch>
            <a:fillRect/>
          </a:stretch>
        </p:blipFill>
        <p:spPr bwMode="auto">
          <a:xfrm>
            <a:off x="8763303" y="2977588"/>
            <a:ext cx="3428697" cy="32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213258" y="2501545"/>
            <a:ext cx="2855843" cy="47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Мультикистозная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почка</a:t>
            </a:r>
            <a:endParaRPr lang="ru-RU" b="1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89445" y="5879488"/>
            <a:ext cx="120025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Поликистоз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(дифференцировать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с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….)</a:t>
            </a:r>
          </a:p>
          <a:p>
            <a:pPr>
              <a:defRPr/>
            </a:pPr>
            <a:r>
              <a:rPr lang="ru-RU" sz="2800" b="1" dirty="0">
                <a:latin typeface="Times New Roman" pitchFamily="18" charset="0"/>
              </a:rPr>
              <a:t>и</a:t>
            </a:r>
            <a:r>
              <a:rPr lang="ru-RU" sz="2800" b="1" dirty="0" smtClean="0">
                <a:latin typeface="Times New Roman" pitchFamily="18" charset="0"/>
              </a:rPr>
              <a:t>ли Киста правой почки или Атипичная киста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(дифференцировать с…)</a:t>
            </a:r>
            <a:endParaRPr lang="ru-RU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2" name="Rectangle 8"/>
          <p:cNvSpPr>
            <a:spLocks noChangeArrowheads="1"/>
          </p:cNvSpPr>
          <p:nvPr/>
        </p:nvSpPr>
        <p:spPr bwMode="auto">
          <a:xfrm>
            <a:off x="431109" y="834923"/>
            <a:ext cx="779849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Острый пиелонефрит. Очаговое образование правой почки </a:t>
            </a:r>
            <a:r>
              <a:rPr lang="ru-RU" sz="2800" b="1" dirty="0">
                <a:latin typeface="Times New Roman" pitchFamily="18" charset="0"/>
              </a:rPr>
              <a:t>(инфильтрат, </a:t>
            </a:r>
            <a:r>
              <a:rPr lang="ru-RU" sz="2800" b="1" dirty="0" err="1">
                <a:latin typeface="Times New Roman" pitchFamily="18" charset="0"/>
              </a:rPr>
              <a:t>апостемы</a:t>
            </a:r>
            <a:r>
              <a:rPr lang="ru-RU" sz="2800" b="1" dirty="0">
                <a:latin typeface="Times New Roman" pitchFamily="18" charset="0"/>
              </a:rPr>
              <a:t>, карбункул, абсцесс)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43711" y="94238"/>
            <a:ext cx="95521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Воспалительные заболевания почек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31109" y="2884489"/>
            <a:ext cx="7798492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Очаговое образование правой почки </a:t>
            </a:r>
            <a:r>
              <a:rPr lang="ru-RU" sz="2800" b="1" dirty="0">
                <a:latin typeface="Times New Roman" pitchFamily="18" charset="0"/>
              </a:rPr>
              <a:t>(инфильтрат, </a:t>
            </a:r>
            <a:r>
              <a:rPr lang="ru-RU" sz="2800" b="1" dirty="0" err="1">
                <a:latin typeface="Times New Roman" pitchFamily="18" charset="0"/>
              </a:rPr>
              <a:t>апостемы</a:t>
            </a:r>
            <a:r>
              <a:rPr lang="ru-RU" sz="2800" b="1" dirty="0">
                <a:latin typeface="Times New Roman" pitchFamily="18" charset="0"/>
              </a:rPr>
              <a:t>, карбункул, абсцесс)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3052141" y="2300289"/>
            <a:ext cx="116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FFFF00"/>
                </a:solidFill>
              </a:rPr>
              <a:t>ИЛИ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31109" y="4854576"/>
            <a:ext cx="8248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Заключение: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Острый правосторонний пиелонефрит. Пиелит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Picture 5" descr="p1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3146" r="13251" b="81967"/>
          <a:stretch>
            <a:fillRect/>
          </a:stretch>
        </p:blipFill>
        <p:spPr>
          <a:xfrm>
            <a:off x="8369667" y="929924"/>
            <a:ext cx="3454595" cy="2302618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595838" y="6308715"/>
            <a:ext cx="1440657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Абцесс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4" descr="8+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0" t="4077" r="12692" b="79350"/>
          <a:stretch>
            <a:fillRect/>
          </a:stretch>
        </p:blipFill>
        <p:spPr bwMode="auto">
          <a:xfrm>
            <a:off x="7276523" y="3816742"/>
            <a:ext cx="3319315" cy="28201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249364" y="3432961"/>
            <a:ext cx="2881313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Инфильтрат </a:t>
            </a:r>
          </a:p>
        </p:txBody>
      </p:sp>
    </p:spTree>
    <p:extLst>
      <p:ext uri="{BB962C8B-B14F-4D97-AF65-F5344CB8AC3E}">
        <p14:creationId xmlns:p14="http://schemas.microsoft.com/office/powerpoint/2010/main" val="2553830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062164" y="260350"/>
            <a:ext cx="8137525" cy="660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FFFF00"/>
                </a:solidFill>
              </a:rPr>
              <a:t>УЗ - семиотика острого пиелонефрита</a:t>
            </a:r>
          </a:p>
        </p:txBody>
      </p:sp>
      <p:sp>
        <p:nvSpPr>
          <p:cNvPr id="261123" name="Rectangle 3"/>
          <p:cNvSpPr>
            <a:spLocks noChangeArrowheads="1"/>
          </p:cNvSpPr>
          <p:nvPr/>
        </p:nvSpPr>
        <p:spPr bwMode="auto">
          <a:xfrm>
            <a:off x="5448301" y="1628775"/>
            <a:ext cx="5076825" cy="310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Косвенные признаки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Увеличение толщины почки;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Увеличение толщины паренхимы;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Уменьшение  физиологической подвижности;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Снижение </a:t>
            </a:r>
            <a:r>
              <a:rPr lang="ru-RU" sz="2000" b="1" i="1" dirty="0" err="1">
                <a:solidFill>
                  <a:schemeClr val="bg1"/>
                </a:solidFill>
                <a:latin typeface="Tahoma" pitchFamily="34" charset="0"/>
              </a:rPr>
              <a:t>кортико</a:t>
            </a: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-медуллярной дифференциации;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Синдром «выделяющихся 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    пирамидок»</a:t>
            </a:r>
          </a:p>
        </p:txBody>
      </p:sp>
      <p:sp>
        <p:nvSpPr>
          <p:cNvPr id="262151" name="Rectangle 7"/>
          <p:cNvSpPr>
            <a:spLocks noChangeArrowheads="1"/>
          </p:cNvSpPr>
          <p:nvPr/>
        </p:nvSpPr>
        <p:spPr bwMode="auto">
          <a:xfrm>
            <a:off x="1919289" y="1628776"/>
            <a:ext cx="2663825" cy="22467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Достоверные признаки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rgbClr val="99FFCC"/>
                </a:solidFill>
                <a:latin typeface="Tahoma" pitchFamily="34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пиелит</a:t>
            </a:r>
          </a:p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инфильтрат,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latin typeface="Tahoma" pitchFamily="34" charset="0"/>
              </a:rPr>
              <a:t>апостема</a:t>
            </a: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,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карбункул,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ru-RU" sz="2000" b="1" i="1" dirty="0">
                <a:solidFill>
                  <a:schemeClr val="bg1"/>
                </a:solidFill>
                <a:latin typeface="Tahoma" pitchFamily="34" charset="0"/>
              </a:rPr>
              <a:t> абсцесс</a:t>
            </a:r>
            <a:endParaRPr lang="ru-RU" sz="20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221" name="AutoShape 13"/>
          <p:cNvSpPr>
            <a:spLocks noChangeArrowheads="1"/>
          </p:cNvSpPr>
          <p:nvPr/>
        </p:nvSpPr>
        <p:spPr bwMode="auto">
          <a:xfrm>
            <a:off x="3000376" y="981076"/>
            <a:ext cx="720725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2" name="AutoShape 14"/>
          <p:cNvSpPr>
            <a:spLocks noChangeArrowheads="1"/>
          </p:cNvSpPr>
          <p:nvPr/>
        </p:nvSpPr>
        <p:spPr bwMode="auto">
          <a:xfrm>
            <a:off x="6959601" y="981076"/>
            <a:ext cx="720725" cy="5762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46700" y="4128763"/>
            <a:ext cx="4434789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chemeClr val="tx1"/>
              </a:buClr>
            </a:pPr>
            <a:r>
              <a:rPr lang="ru-RU" altLang="ru-RU" b="1" dirty="0"/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Tahoma" panose="020B0604030504040204" pitchFamily="34" charset="0"/>
              </a:rPr>
              <a:t>Обеднение или отсутствие сосудистого рисунка в паренхиме почки</a:t>
            </a:r>
            <a:r>
              <a:rPr lang="ru-RU" altLang="ru-RU" sz="2000" b="1" dirty="0">
                <a:solidFill>
                  <a:schemeClr val="bg1"/>
                </a:solidFill>
              </a:rPr>
              <a:t> (</a:t>
            </a:r>
            <a:r>
              <a:rPr lang="ru-RU" altLang="ru-RU" sz="2000" b="1" i="1" dirty="0">
                <a:solidFill>
                  <a:schemeClr val="bg1"/>
                </a:solidFill>
              </a:rPr>
              <a:t>вследствие воспалительного </a:t>
            </a:r>
            <a:r>
              <a:rPr lang="ru-RU" altLang="ru-RU" sz="2000" b="1" i="1" dirty="0" err="1">
                <a:solidFill>
                  <a:schemeClr val="bg1"/>
                </a:solidFill>
              </a:rPr>
              <a:t>периваскулярного</a:t>
            </a:r>
            <a:r>
              <a:rPr lang="ru-RU" altLang="ru-RU" sz="2000" b="1" i="1" dirty="0">
                <a:solidFill>
                  <a:schemeClr val="bg1"/>
                </a:solidFill>
              </a:rPr>
              <a:t> отека и инфильтрации)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042660" y="5135192"/>
            <a:ext cx="6985218" cy="1428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Заключение: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косвенных ультразвуковых признаков не исключает наличие острого воспалительного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7286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/>
      <p:bldP spid="8" grpId="0" autoUpdateAnimBg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297</TotalTime>
  <Words>1132</Words>
  <Application>Microsoft Office PowerPoint</Application>
  <PresentationFormat>Широкоэкранный</PresentationFormat>
  <Paragraphs>168</Paragraphs>
  <Slides>22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Century Gothic</vt:lpstr>
      <vt:lpstr>Garamond</vt:lpstr>
      <vt:lpstr>Georgia</vt:lpstr>
      <vt:lpstr>Tahoma</vt:lpstr>
      <vt:lpstr>Times New Roman</vt:lpstr>
      <vt:lpstr>Wingdings</vt:lpstr>
      <vt:lpstr>Wingdings 3</vt:lpstr>
      <vt:lpstr>Сектор</vt:lpstr>
      <vt:lpstr>Стандартное медицинское заключение по результатам ультразвукового исследования почек, надпочечников, предстательной железы и  семенных пузырьков. Дифференциальная  диагностика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 Определить размеры мочевого пузыря (передне-заднего, поперечного, верхне-нижнего)  - оценить толщину стенки мочевого пузыря,  вычислить объем мочевого пузыря (при адекватном наполнении около 250 мл).  - оценить объем остаточной мочи после опорожнения ( не более 10% от исходного уровня)  - Оценить форму (правильная, неправильная), просвет (свободен, эхо-взвесь, с пристеночными эхо-структурами), шейку мочевого пузыря (сохранена/сглажена) состояние треугольника Льето, выбросы из устьев мочеточников.  - наличие патологических образований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Стандартное медицинское заключение по результатам ультразвукового исследования почек, надпочечников, предстательной железы и  семенных пузырьков. Дифференциальная  диагностика </dc:title>
  <dc:creator>Алёна</dc:creator>
  <cp:lastModifiedBy>Алёна</cp:lastModifiedBy>
  <cp:revision>26</cp:revision>
  <dcterms:created xsi:type="dcterms:W3CDTF">2018-12-22T06:00:41Z</dcterms:created>
  <dcterms:modified xsi:type="dcterms:W3CDTF">2019-04-02T09:02:11Z</dcterms:modified>
</cp:coreProperties>
</file>