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5" r:id="rId9"/>
    <p:sldId id="269" r:id="rId10"/>
    <p:sldId id="266" r:id="rId11"/>
    <p:sldId id="264" r:id="rId12"/>
    <p:sldId id="262" r:id="rId13"/>
    <p:sldId id="268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B4084-590A-44AD-8655-B0BE183F86A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687A6-8071-4B17-BD4A-296AA7822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1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687A6-8071-4B17-BD4A-296AA78221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29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687A6-8071-4B17-BD4A-296AA78221B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628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687A6-8071-4B17-BD4A-296AA78221B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9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7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28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0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8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0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1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54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9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0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FF5F0-A001-45D1-B418-933E6EC878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C6C44-5F74-4EBB-833F-8037D764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8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1091" y="2299853"/>
            <a:ext cx="8562109" cy="123305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itchFamily="18" charset="0"/>
              </a:rPr>
              <a:t>МДК Организация деятельности аптеки и ее структурных подразделений</a:t>
            </a:r>
            <a:br>
              <a:rPr lang="ru-RU" sz="2800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itchFamily="18" charset="0"/>
              </a:rPr>
              <a:t>Тема : Прием товара в аптечной организации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81453" y="5202238"/>
            <a:ext cx="4710547" cy="165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студентка 202 группы Глобучек Кристина Юрьевна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02327" y="130038"/>
            <a:ext cx="9060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высшего образования «Красноярский государственный медицинский университет имени профессора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В.Ф.Войно-Ясенецкого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Министерства здравоохранения   Российской Федерации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Фармацевтический колледж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25091" y="62379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Красноярск.2023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3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109" y="46788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Приемка товаров аптечного ассортимента осуществляется в соответствующей зоне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зоне приемки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наличие которой утверждено действующими нормативными актами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33" y="1531395"/>
            <a:ext cx="5218767" cy="3287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23" y="3316615"/>
            <a:ext cx="5077440" cy="3382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9762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" y="387406"/>
            <a:ext cx="11693236" cy="757091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Проверка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правильности оформления сопроводительных документов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599" y="1177637"/>
            <a:ext cx="5223164" cy="5500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лекарственное средство сопровождается установленной документацией, которая остается в распоряжении работников торговой точки и может быть предоставлена потребителям по первому требованию. Список включает в себя: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купли-продажи, подписанный поставщиком.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Товарно-транспортную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накладную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№1-Т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Товарная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накладная ТОРГ -12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7235" y="1038201"/>
            <a:ext cx="4862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группы медикаментов, такие как иммунобиологические или ЖНВПЛП, дополнительно сопровождаются паспортами качества и протоколом согласования ценовой политики</a:t>
            </a:r>
            <a:r>
              <a:rPr lang="ru-RU" sz="2000" dirty="0"/>
              <a:t>.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97235" y="3213581"/>
            <a:ext cx="3574472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Для электронных документов – электронная цифровая подпись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97235" y="4639791"/>
            <a:ext cx="368531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Штамп приемки.</a:t>
            </a:r>
          </a:p>
          <a:p>
            <a:r>
              <a:rPr lang="ru-RU" dirty="0"/>
              <a:t>Подпись,  печать</a:t>
            </a:r>
          </a:p>
        </p:txBody>
      </p:sp>
    </p:spTree>
    <p:extLst>
      <p:ext uri="{BB962C8B-B14F-4D97-AF65-F5344CB8AC3E}">
        <p14:creationId xmlns:p14="http://schemas.microsoft.com/office/powerpoint/2010/main" val="36871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364" y="7938"/>
            <a:ext cx="10515600" cy="1031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5" y="3127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Проверка повреждения транспортной тары и приемка по количеству мест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Если проверка фактического наличия товаров аптечного ассортимента в таре не проводится, то необходимо сделать </a:t>
            </a:r>
            <a:r>
              <a:rPr lang="ru-RU" sz="20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отметку</a:t>
            </a:r>
            <a:r>
              <a:rPr lang="ru-RU" sz="20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об этом в сопроводительном документе.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грузовых перевозках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или грузовым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обычно называют единицу измерения груза которую принимает (считает) перевозчик к перевозке. 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Например, одно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это одна коробка или один паллет или один ящик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Брутто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масса товара с контейнером, тарой, упаковкой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Товар должен быть упакован и запечатан в коробки.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Каждая коробка должна быть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маркирована и опломбирована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либо опечатана, чтобы нельзя было изъять товар из коробки .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AutoShape 2" descr="https://voxpopuli.kz/userfiles/posts/546/039ba714875887d9a6d5bd4aa9bcea1b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voxpopuli.kz/userfiles/posts/546/039ba714875887d9a6d5bd4aa9bcea1b_bi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92" y="4243376"/>
            <a:ext cx="4108492" cy="279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4" y="3730758"/>
            <a:ext cx="3876382" cy="290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31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865909" y="12160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введением цифровой маркировки сверка фактического количества осуществляется при помощи 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сканера.</a:t>
            </a:r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374" y="2080707"/>
            <a:ext cx="7522685" cy="47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2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5" y="374073"/>
            <a:ext cx="11187545" cy="580289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Проверка товара по количеству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лекарственные препараты освободить от групповой упаковки и разложить по наименованиям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Провести сверку фактически поступившего товара с данными товарно-транспортной накладной по каждому наименованию количества ЛП.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s://primamedia.ru/f/big/604/603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3" y="2755368"/>
            <a:ext cx="4308764" cy="3231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6" y="2630677"/>
            <a:ext cx="4756297" cy="313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Что делать при повреждении транспортной тары?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023764" cy="4043363"/>
          </a:xfrm>
        </p:spPr>
        <p:txBody>
          <a:bodyPr/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Провести приемку товара по количеству внутри тарных мест в присутствии представителя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Поставщика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случае отказа представителя Поставщика от участия в приемке товара при подписании товарной накладной указывается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 "коробка с товаром вскрыта, представитель Поставщика от участия в приемке товара отказался ".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090" y="3335341"/>
            <a:ext cx="3377910" cy="3377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90" y="3624987"/>
            <a:ext cx="3731491" cy="27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83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309" y="803565"/>
            <a:ext cx="9455726" cy="70701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Документы оформляемые при обнаружении товаров, не подлежащих приемке 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692" y="1510580"/>
            <a:ext cx="4419600" cy="5527529"/>
          </a:xfrm>
        </p:spPr>
        <p:txBody>
          <a:bodyPr>
            <a:normAutofit fontScale="92500"/>
          </a:bodyPr>
          <a:lstStyle/>
          <a:p>
            <a:r>
              <a:rPr lang="ru-RU" sz="2200" dirty="0"/>
              <a:t>«Акт об установленном расхождении по количеству и качеству при приемке товарно-материальных ценностей» (форма ТОРГ-2, утв. Постановлением Госкомстата от 25.12.1998 № 132</a:t>
            </a:r>
            <a:r>
              <a:rPr lang="ru-RU" sz="2200" dirty="0" smtClean="0"/>
              <a:t>).</a:t>
            </a:r>
            <a:endParaRPr lang="ru-RU" sz="2200" dirty="0"/>
          </a:p>
          <a:p>
            <a:r>
              <a:rPr lang="ru-RU" sz="2200" dirty="0"/>
              <a:t>Условия составлении акта:</a:t>
            </a:r>
          </a:p>
          <a:p>
            <a:pPr marL="0" indent="0">
              <a:buNone/>
            </a:pPr>
            <a:r>
              <a:rPr lang="ru-RU" sz="2200" dirty="0"/>
              <a:t> приглашается представитель поставщика, незаинтересованной организации или общественности аптечной организации. Удостоверение представителя прилагается к акту. </a:t>
            </a:r>
          </a:p>
          <a:p>
            <a:pPr marL="0" indent="0">
              <a:buNone/>
            </a:pPr>
            <a:r>
              <a:rPr lang="ru-RU" sz="2200" dirty="0"/>
              <a:t> составление акта в одностороннем порядке материально ответственным лицом возможно при согласии поставщика или отсутствия его представителя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140" y="1759962"/>
            <a:ext cx="6335396" cy="49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31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672" y="5371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Акт </a:t>
            </a:r>
            <a:r>
              <a:rPr lang="ru-RU" sz="2000" dirty="0"/>
              <a:t>составляется в трех экземплярах:</a:t>
            </a:r>
          </a:p>
          <a:p>
            <a:r>
              <a:rPr lang="ru-RU" sz="2000" dirty="0"/>
              <a:t>1 - направляется в вышестоящую организацию или арбитраж для составления иска, </a:t>
            </a:r>
          </a:p>
          <a:p>
            <a:r>
              <a:rPr lang="ru-RU" sz="2000" dirty="0"/>
              <a:t>2 - прилагается к приемному акту и вместе с реестром приходных документов передается в бухгалтерию для учетных записей и последующего хранения в архиве, </a:t>
            </a:r>
          </a:p>
          <a:p>
            <a:r>
              <a:rPr lang="ru-RU" sz="2000" dirty="0"/>
              <a:t>3 - предназначен для поставщика и вручается его представителю (если он участвовал в приемке) или пересылается в качестве приложения к претензионному письму.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5" y="2758001"/>
            <a:ext cx="7245927" cy="42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06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2" y="365125"/>
            <a:ext cx="11914908" cy="743239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>
                <a:latin typeface="Times New Roman" pitchFamily="18" charset="0"/>
                <a:cs typeface="Times New Roman" pitchFamily="18" charset="0"/>
              </a:rPr>
              <a:t>Лекарственные препараты, не подлежащие приемке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036" y="1482436"/>
            <a:ext cx="11069782" cy="2202873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2900" dirty="0">
                <a:latin typeface="Times New Roman" pitchFamily="18" charset="0"/>
                <a:cs typeface="Times New Roman" pitchFamily="18" charset="0"/>
              </a:rPr>
              <a:t>истекшим сроком годности;</a:t>
            </a:r>
          </a:p>
          <a:p>
            <a:r>
              <a:rPr lang="ru-RU" alt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altLang="ru-RU" sz="2900" dirty="0">
                <a:latin typeface="Times New Roman" pitchFamily="18" charset="0"/>
                <a:cs typeface="Times New Roman" pitchFamily="18" charset="0"/>
              </a:rPr>
              <a:t>соответствующие требованиям по качеству;</a:t>
            </a:r>
          </a:p>
          <a:p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фальсифицированные </a:t>
            </a:r>
            <a:r>
              <a:rPr lang="ru-RU" altLang="ru-RU" sz="2900" dirty="0">
                <a:latin typeface="Times New Roman" pitchFamily="18" charset="0"/>
                <a:cs typeface="Times New Roman" pitchFamily="18" charset="0"/>
              </a:rPr>
              <a:t>ЛП;</a:t>
            </a:r>
          </a:p>
          <a:p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altLang="ru-RU" sz="2900" dirty="0">
                <a:latin typeface="Times New Roman" pitchFamily="18" charset="0"/>
                <a:cs typeface="Times New Roman" pitchFamily="18" charset="0"/>
              </a:rPr>
              <a:t>документов, подтверждающих их соответствие;</a:t>
            </a:r>
          </a:p>
          <a:p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altLang="ru-RU" sz="2900" dirty="0">
                <a:latin typeface="Times New Roman" pitchFamily="18" charset="0"/>
                <a:cs typeface="Times New Roman" pitchFamily="18" charset="0"/>
              </a:rPr>
              <a:t>товарно-сопроводительных документов и </a:t>
            </a:r>
            <a:r>
              <a:rPr lang="ru-RU" altLang="ru-RU" sz="2900" dirty="0" err="1">
                <a:latin typeface="Times New Roman" pitchFamily="18" charset="0"/>
                <a:cs typeface="Times New Roman" pitchFamily="18" charset="0"/>
              </a:rPr>
              <a:t>т.д</a:t>
            </a:r>
            <a:endParaRPr lang="ru-RU" sz="2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109" y="3685309"/>
            <a:ext cx="3338946" cy="294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410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Приемка иммунобиологических и термолабильных лекарственных препаратов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97917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Особенность </a:t>
            </a:r>
            <a:r>
              <a:rPr lang="ru-RU" sz="2000" dirty="0"/>
              <a:t>приемки данных препаратов состоит в том, что при поступлении ИЛП </a:t>
            </a:r>
            <a:r>
              <a:rPr lang="ru-RU" sz="2000" dirty="0" err="1"/>
              <a:t>фармработник</a:t>
            </a:r>
            <a:r>
              <a:rPr lang="ru-RU" sz="2000" dirty="0"/>
              <a:t> </a:t>
            </a:r>
            <a:r>
              <a:rPr lang="ru-RU" sz="2000" b="1" dirty="0"/>
              <a:t>в первую очередь проверяет соблюдение температурного режима при транспортировке</a:t>
            </a:r>
            <a:r>
              <a:rPr lang="ru-RU" sz="2000" dirty="0"/>
              <a:t>. Для большинства ИЛП температура при транспортировке, как и при хранении должна быть в пределах от 2°С до 8 °С включительно.</a:t>
            </a:r>
          </a:p>
          <a:p>
            <a:r>
              <a:rPr lang="ru-RU" sz="2000" dirty="0"/>
              <a:t>ИЛП в аптеки привозят в авторефрижераторах (при длительной перевозке) или, что чаще, обычным транспортом в </a:t>
            </a:r>
            <a:r>
              <a:rPr lang="ru-RU" sz="2000" dirty="0" err="1"/>
              <a:t>термоконтейнерах</a:t>
            </a:r>
            <a:r>
              <a:rPr lang="ru-RU" sz="2000" dirty="0"/>
              <a:t>. При перевозке в авторефрижераторе, водитель-экспедитор предоставляет распечатку </a:t>
            </a:r>
            <a:r>
              <a:rPr lang="ru-RU" sz="2000" dirty="0" err="1"/>
              <a:t>терморегистратора</a:t>
            </a:r>
            <a:r>
              <a:rPr lang="ru-RU" sz="2000" dirty="0"/>
              <a:t>, подтверждающую соблюдение температурного режима на всем пути следования. Распечатка прикладывается к приемочной документации.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612" y="4241224"/>
            <a:ext cx="2616776" cy="261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1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263236"/>
            <a:ext cx="11901053" cy="1316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Нормативные документы, регламентирующие правила приемки товаров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lvl="0" indent="-4572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Приказ от 31 августа 2016 г.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647н Об утверждении правил надлежащей аптечной практики лекарственных препаратов для медицинского применения.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Правила надлежащей дистрибьюторской практики в рамках Евразийского экономического союза решение Совета евразийской экономической комиссии №80 от 03.11.2016г.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Инструкция о порядке приемки продукции производственно-технического назначения и товаров народного потребления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количеству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утвержденная постановлением Госарбитража при совете министров СССР постановление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№6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 15.06.65 г.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Инструкция о порядке приемки продукции производственно-технического назначения и товаров народного потребления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качеству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утвержденная постановлением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№7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 25.04.66 г.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Контракт (договор) поставки (купли-продажи).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СОП аптеки по приемке товара.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4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249491"/>
            <a:ext cx="10522608" cy="4359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29020"/>
            <a:ext cx="6667500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757288"/>
            <a:ext cx="12192000" cy="21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00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Особенности приемки наркотических и психотропных лекарственных препаратов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9989"/>
            <a:ext cx="10515600" cy="4351338"/>
          </a:xfrm>
        </p:spPr>
        <p:txBody>
          <a:bodyPr>
            <a:normAutofit/>
          </a:bodyPr>
          <a:lstStyle/>
          <a:p>
            <a:r>
              <a:rPr lang="ru-RU" sz="2200" dirty="0"/>
              <a:t>Прием осуществляется комиссией, утвержденной приказом руководителя аптечной организации или медицинской организации, в составе председателя и не менее двух членов комиссии, являющихся материально-ответственными лицами аптечной или медицинской организации.</a:t>
            </a:r>
          </a:p>
          <a:p>
            <a:r>
              <a:rPr lang="ru-RU" sz="2200" dirty="0"/>
              <a:t>При приеме вся транспортная упаковка подлежит вскрытию и проверке на соответствие количества данным, указанным в приходных документах, и целостность первичной упаковки, о чем составляется акт приема.</a:t>
            </a:r>
          </a:p>
          <a:p>
            <a:r>
              <a:rPr lang="ru-RU" sz="2200" dirty="0"/>
              <a:t>При обнаружении недостачи, излишков, порчи, боя, нарушения маркировки комиссия составляет дополнительный акт за подписью членов комиссии, производивших прием наркотических и психотропных лекарственных препаратов, и представителей поставщика.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056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Продукты лечебного, детского и диетического питания, биологически активные добавки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8426"/>
            <a:ext cx="10515600" cy="435133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освобождают от тары, оберточных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увязочных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материалов, металлических клипс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проводят проверку качества продуктов по внешним признакам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проверку наличия необходимой документации и информации по качеству данной группы товаров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осуществляют сортировку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проводят отбраковку (при необходимости)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0" y="3703999"/>
            <a:ext cx="3671567" cy="273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545" y="3939815"/>
            <a:ext cx="3398910" cy="226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290807" y="3544095"/>
            <a:ext cx="32281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нарушения товары подлежат возврату поставщику: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целостности упаковки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отсутствия полного пакета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1003239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273" y="2415598"/>
            <a:ext cx="10515600" cy="13255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!!!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87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1143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Приемочный контроль лекарственных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средств-что это?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934" y="15097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Если говорить простым языком, это полноценная проверка всех товарных единиц, которые поступают на склад. Она осуществляется не только через сверку документации, но и путем осмотра внешнего вида, цельности упаковок, изучения запаха. Иногда дополнительно привлекаются специализированные лаборатории, проводящие профессиональное исследование всех лекарств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26" name="Picture 2" descr="https://sun6-20.userapi.com/impf/H6_Ly22a7oedKww46I9HrxOxar8c-qLz9LGsUA/TRFEwb2wFTY.jpg?size=600x432&amp;quality=95&amp;sign=5c7b3c20eddfafd3e3b685f17a64a9d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90" y="3006437"/>
            <a:ext cx="6303819" cy="3754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2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12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приемки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27" y="1249794"/>
            <a:ext cx="11021291" cy="4902345"/>
          </a:xfrm>
        </p:spPr>
        <p:txBody>
          <a:bodyPr/>
          <a:lstStyle/>
          <a:p>
            <a:r>
              <a:rPr lang="ru-RU" sz="2000" dirty="0"/>
              <a:t>Основное назначение строгого контроля всех поступающих лекарств – не допустить попадание к потребителям контрафакта, который может навредить здоровью. Но, кроме того, проверка помогает уже на этапе получения от поставщика отследить брак, который так же, как и подделка, опасен для людей.</a:t>
            </a:r>
          </a:p>
          <a:p>
            <a:r>
              <a:rPr lang="ru-RU" sz="2000" dirty="0"/>
              <a:t>В результате покупатели на 100% защищаются от приобретения некачественной продукции. При этом, в отличие от продукции, поступающей в обычные магазины, аптечные сети обязаны проверять весь объем лекарственных средств, а не отдельную часть партии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2052" name="Picture 4" descr="https://39rus.org/images/photoreport/poliklin_/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3471792"/>
            <a:ext cx="4844539" cy="3227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6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получения лекарственных  препаратов в аптечной организации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Условия получения медикаментов в аптечной </a:t>
            </a:r>
            <a:r>
              <a:rPr lang="ru-RU" dirty="0" smtClean="0"/>
              <a:t>организации:</a:t>
            </a:r>
            <a:endParaRPr lang="ru-RU" dirty="0"/>
          </a:p>
          <a:p>
            <a:r>
              <a:rPr lang="ru-RU" dirty="0"/>
              <a:t>Принятие лекарственных средств осуществляется только в том случае, когда в полном объеме выполнены установленные законодательством правила. Главными среди них являются:</a:t>
            </a:r>
          </a:p>
          <a:p>
            <a:r>
              <a:rPr lang="ru-RU" dirty="0"/>
              <a:t>Наличие действующего договора с поставщиком. Получение медикаментов от посторонних фирм не допускается.</a:t>
            </a:r>
          </a:p>
          <a:p>
            <a:r>
              <a:rPr lang="ru-RU" dirty="0"/>
              <a:t>Гарантия со стороны изготовителя, подрядчика, снабженца, что средства хранились и перевозились к месту продажи согласно правилам и рекомендациям.</a:t>
            </a:r>
          </a:p>
          <a:p>
            <a:r>
              <a:rPr lang="ru-RU" dirty="0"/>
              <a:t>Отсутствие явных признаков повреждения на упаковке, в том числе внутренней.</a:t>
            </a:r>
          </a:p>
          <a:p>
            <a:r>
              <a:rPr lang="ru-RU" dirty="0"/>
              <a:t>Наличие правильно подготовленной сопроводительной документации.</a:t>
            </a:r>
          </a:p>
          <a:p>
            <a:r>
              <a:rPr lang="ru-RU" dirty="0"/>
              <a:t>Официальный приказ о назначении ответственного лица за проведение приемочного контроля в аптеке, подписанный руководителем организации.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8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374072" y="219220"/>
            <a:ext cx="10467831" cy="607074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Приемочный контроль заключается в проверке поступающих лекарственных препаратов путем оценки:</a:t>
            </a:r>
          </a:p>
          <a:p>
            <a:pPr marL="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а)внешнего вида, цвета, запаха;</a:t>
            </a:r>
          </a:p>
          <a:p>
            <a:pPr marL="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б)целостности упаковки;</a:t>
            </a:r>
          </a:p>
          <a:p>
            <a:pPr marL="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в)соответствия маркировки лекарственных препаратов требованиям, установленным законодательством об обращении лекарственных средств;</a:t>
            </a:r>
          </a:p>
          <a:p>
            <a:pPr marL="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г)правильности оформления сопроводительных документов;</a:t>
            </a:r>
          </a:p>
          <a:p>
            <a:pPr marL="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д)наличия реестра деклараций, подтверждающих качество лекарственных средств в соответствии с действующими нормативными документами.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3074" name="Picture 2" descr="https://lekoboz.ru/images/2018/18.07/vp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66" y="3560618"/>
            <a:ext cx="4509654" cy="3006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4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09" y="1573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может осуществлять приемочный контроль?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582" y="14828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приемочного контроля приказом руководителя субъекта розничной торговли создается приемная комиссия. Члены комиссии должны быть ознакомлены со всеми законодательными и иными нормативными правовыми актами Российской Федерации, определяющими основные требования к товарам аптечного ассортимента, оформлению сопроводительных документов, их комплектности.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62" y="3239654"/>
            <a:ext cx="5198919" cy="34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Этапы приемки товара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Получение товара от </a:t>
            </a:r>
            <a:r>
              <a:rPr lang="ru-RU" sz="2000" dirty="0" smtClean="0"/>
              <a:t>поставщика</a:t>
            </a:r>
          </a:p>
          <a:p>
            <a:r>
              <a:rPr lang="ru-RU" sz="2000" dirty="0" smtClean="0"/>
              <a:t>Проверка сопроводительных документов</a:t>
            </a:r>
            <a:endParaRPr lang="ru-RU" sz="2000" dirty="0"/>
          </a:p>
          <a:p>
            <a:r>
              <a:rPr lang="ru-RU" sz="2000" dirty="0"/>
              <a:t>Осмотр товара.</a:t>
            </a:r>
          </a:p>
          <a:p>
            <a:r>
              <a:rPr lang="ru-RU" sz="2000" dirty="0"/>
              <a:t>Проверка комплектации.</a:t>
            </a:r>
          </a:p>
          <a:p>
            <a:r>
              <a:rPr lang="ru-RU" sz="2000" dirty="0"/>
              <a:t>Проверка сроков годности.</a:t>
            </a:r>
          </a:p>
          <a:p>
            <a:r>
              <a:rPr lang="ru-RU" sz="2000" dirty="0"/>
              <a:t>Проверка внешнего вида и состояния упаковки.</a:t>
            </a:r>
          </a:p>
          <a:p>
            <a:r>
              <a:rPr lang="ru-RU" sz="2000" dirty="0"/>
              <a:t>Распаковка и составление акта приемки товара.</a:t>
            </a:r>
          </a:p>
          <a:p>
            <a:r>
              <a:rPr lang="ru-RU" sz="2000" dirty="0"/>
              <a:t>Размещение товара на складе или в торговом зале.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8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180110"/>
            <a:ext cx="5735783" cy="405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662872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4987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1149</Words>
  <Application>Microsoft Office PowerPoint</Application>
  <PresentationFormat>Широкоэкранный</PresentationFormat>
  <Paragraphs>105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МДК Организация деятельности аптеки и ее структурных подразделений Тема : Прием товара в аптечной организации</vt:lpstr>
      <vt:lpstr>Нормативные документы, регламентирующие правила приемки товаров </vt:lpstr>
      <vt:lpstr>Приемочный контроль лекарственных средств-что это? </vt:lpstr>
      <vt:lpstr>Главная цель приемки </vt:lpstr>
      <vt:lpstr>Условия получения лекарственных  препаратов в аптечной организации</vt:lpstr>
      <vt:lpstr>Презентация PowerPoint</vt:lpstr>
      <vt:lpstr>Кто может осуществлять приемочный контроль?</vt:lpstr>
      <vt:lpstr>Этапы приемки товара </vt:lpstr>
      <vt:lpstr>Презентация PowerPoint</vt:lpstr>
      <vt:lpstr>Презентация PowerPoint</vt:lpstr>
      <vt:lpstr>Проверка правильности оформления сопроводительных документов  </vt:lpstr>
      <vt:lpstr> </vt:lpstr>
      <vt:lpstr>Презентация PowerPoint</vt:lpstr>
      <vt:lpstr>Презентация PowerPoint</vt:lpstr>
      <vt:lpstr>Что делать при повреждении транспортной тары?</vt:lpstr>
      <vt:lpstr>Документы оформляемые при обнаружении товаров, не подлежащих приемке  </vt:lpstr>
      <vt:lpstr>Презентация PowerPoint</vt:lpstr>
      <vt:lpstr>Лекарственные препараты, не подлежащие приемке</vt:lpstr>
      <vt:lpstr>Приемка иммунобиологических и термолабильных лекарственных препаратов</vt:lpstr>
      <vt:lpstr>Презентация PowerPoint</vt:lpstr>
      <vt:lpstr>Особенности приемки наркотических и психотропных лекарственных препаратов </vt:lpstr>
      <vt:lpstr>Продукты лечебного, детского и диетического питания, биологически активные добавки  </vt:lpstr>
      <vt:lpstr>Спасибо за внимание !!!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МДК Организация деятельности аптеки и ее структурных подразделений Тема : Прием товара в аптечной организации</dc:title>
  <dc:creator>глобучек кристина</dc:creator>
  <cp:lastModifiedBy>Кристина Глобучек</cp:lastModifiedBy>
  <cp:revision>24</cp:revision>
  <dcterms:created xsi:type="dcterms:W3CDTF">2024-03-08T14:06:26Z</dcterms:created>
  <dcterms:modified xsi:type="dcterms:W3CDTF">2024-03-18T09:33:13Z</dcterms:modified>
</cp:coreProperties>
</file>