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208912" cy="4104456"/>
          </a:xfrm>
        </p:spPr>
        <p:txBody>
          <a:bodyPr/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Радиочастотная абляция при </a:t>
            </a:r>
            <a:r>
              <a:rPr lang="ru-RU" sz="3600" dirty="0" err="1" smtClean="0">
                <a:solidFill>
                  <a:schemeClr val="bg2">
                    <a:lumMod val="50000"/>
                  </a:schemeClr>
                </a:solidFill>
              </a:rPr>
              <a:t>варикозе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 ног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2708920"/>
            <a:ext cx="4032448" cy="36004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Работу выполнила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Студентка 608 группы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Педиатрического факультета</a:t>
            </a:r>
          </a:p>
          <a:p>
            <a:r>
              <a:rPr lang="ru-RU" sz="2400" dirty="0" err="1" smtClean="0">
                <a:solidFill>
                  <a:schemeClr val="bg1">
                    <a:lumMod val="75000"/>
                  </a:schemeClr>
                </a:solidFill>
              </a:rPr>
              <a:t>Зобова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 Н.С.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Работу проверил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Старший преподаватель</a:t>
            </a:r>
          </a:p>
          <a:p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</a:rPr>
              <a:t>Васильева Мария </a:t>
            </a:r>
            <a:r>
              <a:rPr lang="ru-RU" sz="2400" dirty="0" err="1" smtClean="0">
                <a:solidFill>
                  <a:schemeClr val="bg1">
                    <a:lumMod val="75000"/>
                  </a:schemeClr>
                </a:solidFill>
              </a:rPr>
              <a:t>Равильевна</a:t>
            </a:r>
            <a:endParaRPr lang="ru-RU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194" name="Picture 2" descr="Радиочастотная абляция при заболеваниях вен Интернет-журнал Estetmedicina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348880"/>
            <a:ext cx="4724524" cy="3960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7400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620688"/>
            <a:ext cx="7416824" cy="1037832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Варикозное расширение вен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!!! Важно или нет?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1" y="2060848"/>
            <a:ext cx="5184576" cy="396044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является распространенным заболеванием</a:t>
            </a:r>
          </a:p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масштабы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распространения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варикоза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постоянно растут.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неразрывно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связано с условиями жизни, привнесенными современной цивилизацией. 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промышленно развитых странах этот недуг диагностируется у 20-50 % населения. 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2" descr="Варикозное расширение вен - народные рецепты &quot; Медицина разных год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48880"/>
            <a:ext cx="369983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09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102552" cy="2130552"/>
          </a:xfrm>
        </p:spPr>
        <p:txBody>
          <a:bodyPr/>
          <a:lstStyle/>
          <a:p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Варикозное расширение вен !!! Важно или нет?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5616624" cy="388843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В большинстве случаев страдают нижние конечности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чаще у мужчин, чем женщин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может привести к серьезным осложнениям и представлять угрозу для жизни.</a:t>
            </a:r>
          </a:p>
          <a:p>
            <a:endParaRPr lang="ru-RU" dirty="0"/>
          </a:p>
        </p:txBody>
      </p:sp>
      <p:pic>
        <p:nvPicPr>
          <p:cNvPr id="5124" name="Picture 4" descr="http://im2-tub-ru.yandex.net/i?id=0b441d0125d78be9214a524e9cb266d1-4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16832"/>
            <a:ext cx="367240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1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08912" cy="2130552"/>
          </a:xfrm>
        </p:spPr>
        <p:txBody>
          <a:bodyPr/>
          <a:lstStyle/>
          <a:p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Использование микроволн при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варикозном </a:t>
            </a:r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расширении вен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7992888" cy="43204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Радиочастотная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абляция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– один из самых безопасных и наименее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травматичных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методов лечения варикозной болезни.</a:t>
            </a: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Микроволны 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тепло</a:t>
            </a: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Стенка сосуда </a:t>
            </a: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Облитерация сосуда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469587" y="3429000"/>
            <a:ext cx="288032" cy="720080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356891" y="4509120"/>
            <a:ext cx="288032" cy="792088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48524"/>
            <a:ext cx="46672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4211960" y="3789040"/>
            <a:ext cx="792088" cy="466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211960" y="4795731"/>
            <a:ext cx="793758" cy="505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948264" y="3789040"/>
            <a:ext cx="720080" cy="4665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7092280" y="4707142"/>
            <a:ext cx="7920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5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20880" cy="1872208"/>
          </a:xfrm>
        </p:spPr>
        <p:txBody>
          <a:bodyPr/>
          <a:lstStyle/>
          <a:p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Техника выполнения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8208912" cy="165618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Лечение проводится </a:t>
            </a:r>
            <a:r>
              <a:rPr lang="ru-RU" sz="3200" dirty="0">
                <a:solidFill>
                  <a:srgbClr val="FF0000"/>
                </a:solidFill>
              </a:rPr>
              <a:t>амбулаторно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без </a:t>
            </a:r>
            <a:r>
              <a:rPr lang="ru-RU" b="1" dirty="0">
                <a:solidFill>
                  <a:srgbClr val="FF0000"/>
                </a:solidFill>
              </a:rPr>
              <a:t>разрезов и общего наркоза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Под ультразвуковым контролем в просвет вены вводят специальный одноразовый радиочастотный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катетер</a:t>
            </a: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 descr="Операция при тромбофлеби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4176464" cy="296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Флебология - Клиника здоровья - мы находимся в свао и ювао: Отрадное, Братиславская, Перово, шоссе Энтузиастов, Петровско-разум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80928"/>
            <a:ext cx="2917000" cy="341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6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772816"/>
            <a:ext cx="6172200" cy="30277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осуществляется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местное обезболивание и отграничение вены от близлежащих тканей. </a:t>
            </a: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запускается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специальный аппарат – радиочастотный генератор, который и передаёт волны на рабочую часть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эндовазального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катетера. 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За одно такое включение обрабатывается около семи сантиметров кровеносного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сосуда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передвигая проводник по ходу вены, продолжают процедуру. 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По завершении сеанса место введения зонда накрывают стерильной повязкой и производят эластическую компрессию конечности при помощи медицинского трикотажа или специальных бинтов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300" dirty="0">
                <a:solidFill>
                  <a:srgbClr val="FF0000"/>
                </a:solidFill>
              </a:rPr>
              <a:t>Пациент самостоятельно уходит домой.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1028" name="Picture 4" descr="Радиочастотная абля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37112"/>
            <a:ext cx="4762500" cy="219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476672"/>
            <a:ext cx="6552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Техника выполнения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7" name="Picture 2" descr="Радиочастотная абляция при заболеваниях вен Интернет-журнал Estetmedicina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68777"/>
            <a:ext cx="1907869" cy="2448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9329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04664"/>
            <a:ext cx="6172200" cy="1080120"/>
          </a:xfrm>
        </p:spPr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268760"/>
            <a:ext cx="7560840" cy="5184576"/>
          </a:xfrm>
        </p:spPr>
        <p:txBody>
          <a:bodyPr>
            <a:normAutofit fontScale="32500" lnSpcReduction="20000"/>
          </a:bodyPr>
          <a:lstStyle/>
          <a:p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sz="5600" dirty="0" smtClean="0">
                <a:solidFill>
                  <a:schemeClr val="bg1">
                    <a:lumMod val="50000"/>
                  </a:schemeClr>
                </a:solidFill>
              </a:rPr>
              <a:t>более </a:t>
            </a:r>
            <a:r>
              <a:rPr lang="ru-RU" sz="7400" dirty="0">
                <a:solidFill>
                  <a:srgbClr val="FF0000"/>
                </a:solidFill>
              </a:rPr>
              <a:t>лёгкий восстановительный период 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с наименее продолжительными сроками ношения компрессионных изделий (всего до 2-4 суток), что делает возможным применение данного метода в жаркое время года. </a:t>
            </a:r>
          </a:p>
          <a:p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В отличие от лазерной коагуляции и </a:t>
            </a:r>
            <a:r>
              <a:rPr lang="ru-RU" sz="5600" dirty="0" err="1">
                <a:solidFill>
                  <a:schemeClr val="bg1">
                    <a:lumMod val="50000"/>
                  </a:schemeClr>
                </a:solidFill>
              </a:rPr>
              <a:t>склеротерапии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, эта процедура технически </a:t>
            </a:r>
            <a:r>
              <a:rPr lang="ru-RU" sz="7400" dirty="0">
                <a:solidFill>
                  <a:srgbClr val="FF0000"/>
                </a:solidFill>
              </a:rPr>
              <a:t>не столь </a:t>
            </a:r>
            <a:r>
              <a:rPr lang="ru-RU" sz="7400" dirty="0" smtClean="0">
                <a:solidFill>
                  <a:srgbClr val="FF0000"/>
                </a:solidFill>
              </a:rPr>
              <a:t>сложна</a:t>
            </a:r>
            <a:r>
              <a:rPr lang="ru-RU" sz="5600" dirty="0" smtClean="0">
                <a:solidFill>
                  <a:schemeClr val="bg1">
                    <a:lumMod val="50000"/>
                  </a:schemeClr>
                </a:solidFill>
              </a:rPr>
              <a:t>- радиочастотный 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генератор снабжён системой обратной связи и автоматически рассчитывает и выбирает оптимальное для каждого конкретного воздействия количество энергии. </a:t>
            </a:r>
          </a:p>
          <a:p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В постоперационном периоде такие </a:t>
            </a:r>
            <a:r>
              <a:rPr lang="ru-RU" sz="7400" dirty="0">
                <a:solidFill>
                  <a:srgbClr val="FF0000"/>
                </a:solidFill>
              </a:rPr>
              <a:t>последствия 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проведения манипуляции как болезненность и отёк мягких тканей </a:t>
            </a:r>
            <a:r>
              <a:rPr lang="ru-RU" sz="6200" dirty="0">
                <a:solidFill>
                  <a:srgbClr val="FF0000"/>
                </a:solidFill>
              </a:rPr>
              <a:t>минимально выражены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, а проявления по типу </a:t>
            </a:r>
            <a:r>
              <a:rPr lang="ru-RU" sz="6200" dirty="0">
                <a:solidFill>
                  <a:srgbClr val="FF0000"/>
                </a:solidFill>
              </a:rPr>
              <a:t>гематом и вовсе не отмечаются</a:t>
            </a:r>
            <a:r>
              <a:rPr lang="ru-RU" sz="56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ru-RU" sz="56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sz="49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sz="4900" dirty="0" smtClean="0">
                <a:solidFill>
                  <a:schemeClr val="bg1">
                    <a:lumMod val="50000"/>
                  </a:schemeClr>
                </a:solidFill>
              </a:rPr>
              <a:t>методика </a:t>
            </a:r>
            <a:r>
              <a:rPr lang="ru-RU" sz="4900" dirty="0">
                <a:solidFill>
                  <a:schemeClr val="bg1">
                    <a:lumMod val="50000"/>
                  </a:schemeClr>
                </a:solidFill>
              </a:rPr>
              <a:t>позволяет нивелировать даже крупные магистральные сосуды, поражённые </a:t>
            </a:r>
            <a:r>
              <a:rPr lang="ru-RU" sz="4900" dirty="0" err="1" smtClean="0">
                <a:solidFill>
                  <a:schemeClr val="bg1">
                    <a:lumMod val="50000"/>
                  </a:schemeClr>
                </a:solidFill>
              </a:rPr>
              <a:t>варикозом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2052" name="Picture 4" descr="http://im0-tub-ru.yandex.net/i?id=61667c963c36592fa75f9a919e697f9f-13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2656"/>
            <a:ext cx="186962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Клипарт - Женские Ноги &quot; ALLDAY - народный сайт о дизайн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576" y="5429250"/>
            <a:ext cx="1076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7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332656"/>
            <a:ext cx="6172200" cy="3270080"/>
          </a:xfrm>
        </p:spPr>
        <p:txBody>
          <a:bodyPr/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Благодарю за внимание</a:t>
            </a:r>
            <a:r>
              <a:rPr lang="ru-RU" dirty="0" smtClean="0"/>
              <a:t>!!!</a:t>
            </a:r>
            <a:endParaRPr lang="ru-RU" dirty="0"/>
          </a:p>
        </p:txBody>
      </p:sp>
      <p:pic>
        <p:nvPicPr>
          <p:cNvPr id="7170" name="Picture 2" descr="Благодарю за внимание. Nunc plaudite! by Hanshaim_Asel. - Картинка 53 - Хромосомные болезни - Наследственные заболевания - Кар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68760"/>
            <a:ext cx="5695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0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50</TotalTime>
  <Words>178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Tradeshow</vt:lpstr>
      <vt:lpstr>Радиочастотная абляция при варикозе ног</vt:lpstr>
      <vt:lpstr>Варикозное расширение вен !!! Важно или нет?</vt:lpstr>
      <vt:lpstr>Варикозное расширение вен !!! Важно или нет?</vt:lpstr>
      <vt:lpstr>Использование микроволн при варикозном расширении вен</vt:lpstr>
      <vt:lpstr>Техника выполнения</vt:lpstr>
      <vt:lpstr>Презентация PowerPoint</vt:lpstr>
      <vt:lpstr>преимущества</vt:lpstr>
      <vt:lpstr>Благодарю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Радиочастотная абляция при варикозе ног</dc:title>
  <dc:creator>Пост 1 Реанимация №5</dc:creator>
  <cp:lastModifiedBy>Пост 1 Реанимация №5</cp:lastModifiedBy>
  <cp:revision>7</cp:revision>
  <dcterms:created xsi:type="dcterms:W3CDTF">2014-10-26T08:32:53Z</dcterms:created>
  <dcterms:modified xsi:type="dcterms:W3CDTF">2014-10-26T12:00:22Z</dcterms:modified>
</cp:coreProperties>
</file>