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2" r:id="rId3"/>
    <p:sldMasterId id="2147483684" r:id="rId4"/>
    <p:sldMasterId id="2147483690" r:id="rId5"/>
    <p:sldMasterId id="2147483696" r:id="rId6"/>
    <p:sldMasterId id="2147483702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3" r:id="rId14"/>
    <p:sldId id="266" r:id="rId15"/>
    <p:sldId id="290" r:id="rId16"/>
    <p:sldId id="291" r:id="rId17"/>
    <p:sldId id="267" r:id="rId18"/>
    <p:sldId id="269" r:id="rId19"/>
    <p:sldId id="293" r:id="rId20"/>
    <p:sldId id="294" r:id="rId21"/>
    <p:sldId id="295" r:id="rId22"/>
    <p:sldId id="276" r:id="rId23"/>
    <p:sldId id="277" r:id="rId24"/>
    <p:sldId id="278" r:id="rId25"/>
    <p:sldId id="279" r:id="rId26"/>
    <p:sldId id="280" r:id="rId27"/>
    <p:sldId id="281" r:id="rId28"/>
    <p:sldId id="299" r:id="rId29"/>
    <p:sldId id="283" r:id="rId30"/>
    <p:sldId id="282" r:id="rId31"/>
    <p:sldId id="284" r:id="rId32"/>
    <p:sldId id="301" r:id="rId33"/>
    <p:sldId id="296" r:id="rId34"/>
    <p:sldId id="287" r:id="rId35"/>
    <p:sldId id="288" r:id="rId36"/>
    <p:sldId id="298" r:id="rId37"/>
    <p:sldId id="300" r:id="rId38"/>
    <p:sldId id="289" r:id="rId39"/>
  </p:sldIdLst>
  <p:sldSz cx="9144000" cy="6858000" type="screen4x3"/>
  <p:notesSz cx="9926638" cy="6797675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54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6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55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6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8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7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10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13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64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204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07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15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21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069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1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501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65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48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9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62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863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484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40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892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1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3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1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27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2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2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0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826" y="247903"/>
            <a:ext cx="837234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4373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812" y="1984057"/>
            <a:ext cx="8150859" cy="2546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11/28/2023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3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1952" y="6336284"/>
            <a:ext cx="3664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943735"/>
                </a:solidFill>
                <a:latin typeface="Times New Roman"/>
                <a:cs typeface="Times New Roman"/>
              </a:rPr>
              <a:t>Заседание</a:t>
            </a:r>
            <a:r>
              <a:rPr sz="1800" b="1" spc="-4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943735"/>
                </a:solidFill>
                <a:latin typeface="Times New Roman"/>
                <a:cs typeface="Times New Roman"/>
              </a:rPr>
              <a:t>ЦКМС,</a:t>
            </a:r>
            <a:r>
              <a:rPr sz="1800" b="1" spc="-6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1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1</a:t>
            </a:r>
            <a:r>
              <a:rPr lang="ru-RU" sz="1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r>
              <a:rPr sz="1800" b="1" spc="-60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1800" b="1" dirty="0" err="1">
                <a:solidFill>
                  <a:srgbClr val="943735"/>
                </a:solidFill>
                <a:latin typeface="Times New Roman"/>
                <a:cs typeface="Times New Roman"/>
              </a:rPr>
              <a:t>ноября</a:t>
            </a:r>
            <a:r>
              <a:rPr sz="1800" b="1" spc="-4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1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202</a:t>
            </a:r>
            <a:r>
              <a:rPr lang="ru-RU" sz="1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r>
              <a:rPr sz="1800" b="1" spc="-55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943735"/>
                </a:solidFill>
                <a:latin typeface="Times New Roman"/>
                <a:cs typeface="Times New Roman"/>
              </a:rPr>
              <a:t>г.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1066800"/>
            <a:ext cx="77819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ИТОГИ</a:t>
            </a:r>
            <a:r>
              <a:rPr sz="2800" spc="-100" dirty="0"/>
              <a:t> </a:t>
            </a:r>
            <a:r>
              <a:rPr sz="2800" spc="-10" dirty="0"/>
              <a:t>КОНКУРСОВ</a:t>
            </a:r>
            <a:endParaRPr sz="2800" dirty="0"/>
          </a:p>
          <a:p>
            <a:pPr algn="ctr">
              <a:lnSpc>
                <a:spcPct val="100000"/>
              </a:lnSpc>
            </a:pPr>
            <a:r>
              <a:rPr sz="2800" dirty="0"/>
              <a:t>«ЛУЧШЕЕ</a:t>
            </a:r>
            <a:r>
              <a:rPr sz="2800" spc="-50" dirty="0"/>
              <a:t> </a:t>
            </a:r>
            <a:r>
              <a:rPr sz="2800" dirty="0"/>
              <a:t>УЧЕБНОЕ</a:t>
            </a:r>
            <a:r>
              <a:rPr sz="2800" spc="-45" dirty="0"/>
              <a:t> </a:t>
            </a:r>
            <a:r>
              <a:rPr sz="2800" dirty="0"/>
              <a:t>ПОСОБИЕ</a:t>
            </a:r>
            <a:r>
              <a:rPr sz="2800" spc="-20" dirty="0"/>
              <a:t> </a:t>
            </a:r>
            <a:r>
              <a:rPr sz="2800" dirty="0" smtClean="0"/>
              <a:t>202</a:t>
            </a:r>
            <a:r>
              <a:rPr lang="ru-RU" sz="2800" dirty="0" smtClean="0"/>
              <a:t>3</a:t>
            </a:r>
            <a:r>
              <a:rPr sz="2800" spc="-55" dirty="0" smtClean="0"/>
              <a:t> </a:t>
            </a:r>
            <a:r>
              <a:rPr sz="2800" spc="-10" dirty="0"/>
              <a:t>ГОДА»,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381000" y="1981200"/>
            <a:ext cx="8458200" cy="4382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81660" algn="ctr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solidFill>
                  <a:srgbClr val="943735"/>
                </a:solidFill>
                <a:latin typeface="Times New Roman"/>
                <a:cs typeface="Times New Roman"/>
              </a:rPr>
              <a:t>«ЛУЧШИЙ</a:t>
            </a:r>
            <a:r>
              <a:rPr sz="2800" b="1" spc="-10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УЧЕБНО-</a:t>
            </a:r>
            <a:r>
              <a:rPr sz="28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МЕТОДИЧЕСКИЙ КОМПЛЕКС</a:t>
            </a:r>
            <a:r>
              <a:rPr sz="2800" b="1" spc="-10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943735"/>
                </a:solidFill>
                <a:latin typeface="Times New Roman"/>
                <a:cs typeface="Times New Roman"/>
              </a:rPr>
              <a:t>ДЛЯ</a:t>
            </a:r>
            <a:r>
              <a:rPr sz="2800" b="1" spc="-8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ДИСТАНЦИОННОГО ОБУЧЕНИЯ</a:t>
            </a:r>
            <a:r>
              <a:rPr sz="2800" b="1" spc="-8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202</a:t>
            </a:r>
            <a:r>
              <a:rPr lang="ru-RU" sz="28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r>
              <a:rPr sz="2800" b="1" spc="-95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ГОДА</a:t>
            </a:r>
            <a:r>
              <a:rPr sz="2800" b="1" spc="-10" dirty="0" smtClean="0">
                <a:solidFill>
                  <a:srgbClr val="943735"/>
                </a:solidFill>
                <a:latin typeface="Times New Roman"/>
                <a:cs typeface="Times New Roman"/>
              </a:rPr>
              <a:t>»</a:t>
            </a:r>
            <a:r>
              <a:rPr lang="ru-RU" sz="2800" b="1" spc="-10" dirty="0" smtClean="0">
                <a:solidFill>
                  <a:srgbClr val="943735"/>
                </a:solidFill>
                <a:latin typeface="Times New Roman"/>
                <a:cs typeface="Times New Roman"/>
              </a:rPr>
              <a:t> «ЛУЧШИЙ УЧЕБНО-МЕТОДИЧЕСКИЙ КОМПЛЕКС ДЛЯ ДИСТАНЦИОННОГО ОБУЧЕНИЯ 2023 ГОДА» И ДРУГИХ КОНКУРСНЫХ ПРОГРАММ ПРИУРОЧЕННЫХ К ПРАЗДНОВАНИЮ «ДНЯ УНИВЕРСИТЕТА»</a:t>
            </a:r>
            <a:endParaRPr sz="2800" dirty="0">
              <a:latin typeface="Times New Roman"/>
              <a:cs typeface="Times New Roman"/>
            </a:endParaRPr>
          </a:p>
          <a:p>
            <a:pPr marL="4688840" marR="5080" indent="200660" algn="r">
              <a:lnSpc>
                <a:spcPct val="100000"/>
              </a:lnSpc>
            </a:pPr>
            <a:r>
              <a:rPr sz="20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Председатель</a:t>
            </a:r>
            <a:r>
              <a:rPr sz="2000" b="1" spc="-5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20" dirty="0">
                <a:solidFill>
                  <a:srgbClr val="943735"/>
                </a:solidFill>
                <a:latin typeface="Times New Roman"/>
                <a:cs typeface="Times New Roman"/>
              </a:rPr>
              <a:t>ЦКМС,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проректор</a:t>
            </a:r>
            <a:r>
              <a:rPr sz="2000" b="1" spc="-5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по</a:t>
            </a:r>
            <a:r>
              <a:rPr sz="2000" b="1" spc="-3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УВРиМП</a:t>
            </a:r>
            <a:endParaRPr sz="20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000" b="1" dirty="0">
                <a:solidFill>
                  <a:srgbClr val="943735"/>
                </a:solidFill>
                <a:latin typeface="Times New Roman"/>
                <a:cs typeface="Times New Roman"/>
              </a:rPr>
              <a:t>И.А.</a:t>
            </a:r>
            <a:r>
              <a:rPr sz="2000" b="1" spc="-2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Соловьева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539" y="202503"/>
            <a:ext cx="2211780" cy="7457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3438" y="167081"/>
            <a:ext cx="635952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2400" spc="-10" dirty="0" err="1"/>
              <a:t>Номинация</a:t>
            </a:r>
            <a:r>
              <a:rPr sz="2400" spc="-105" dirty="0"/>
              <a:t> </a:t>
            </a:r>
            <a:r>
              <a:rPr lang="ru-RU" sz="2400" dirty="0"/>
              <a:t>«Лучшее печатное учебное наглядное издание 2023 года»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747385"/>
              </p:ext>
            </p:extLst>
          </p:nvPr>
        </p:nvGraphicFramePr>
        <p:xfrm>
          <a:off x="381000" y="1524000"/>
          <a:ext cx="8388984" cy="19698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85"/>
                <a:gridCol w="3841115"/>
                <a:gridCol w="762000"/>
                <a:gridCol w="1600200"/>
                <a:gridCol w="990600"/>
                <a:gridCol w="921384"/>
              </a:tblGrid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78803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ОЭИ,</a:t>
                      </a:r>
                      <a:r>
                        <a:rPr sz="16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авторы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Гриф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Специальность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Балл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МК/УМУ</a:t>
                      </a:r>
                      <a:endParaRPr kumimoji="0" lang="ru-RU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Атлас МСКТ-изображений различных патологий органов дыхания</a:t>
                      </a:r>
                      <a:r>
                        <a:rPr sz="1600" b="1" spc="-10" dirty="0" smtClean="0">
                          <a:latin typeface="Times New Roman"/>
                          <a:cs typeface="Times New Roman"/>
                        </a:rPr>
                        <a:t>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8580" marR="95250">
                        <a:lnSpc>
                          <a:spcPct val="114999"/>
                        </a:lnSpc>
                      </a:pP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И.В. </a:t>
                      </a:r>
                      <a:r>
                        <a:rPr lang="ru-RU" sz="1400" spc="-35" dirty="0" err="1" smtClean="0">
                          <a:latin typeface="Times New Roman"/>
                          <a:cs typeface="Times New Roman"/>
                        </a:rPr>
                        <a:t>Демко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М.Г. Мамаева,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Н.В. Гордеева,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marL="68580" marR="95250">
                        <a:lnSpc>
                          <a:spcPct val="114999"/>
                        </a:lnSpc>
                      </a:pP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А.Ю. </a:t>
                      </a:r>
                      <a:r>
                        <a:rPr lang="ru-RU" sz="1400" spc="-35" dirty="0" err="1" smtClean="0">
                          <a:latin typeface="Times New Roman"/>
                          <a:cs typeface="Times New Roman"/>
                        </a:rPr>
                        <a:t>Крапошина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И.А. Соловьева,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К.Э. Орлова,</a:t>
                      </a:r>
                    </a:p>
                    <a:p>
                      <a:pPr marL="68580" marR="95250">
                        <a:lnSpc>
                          <a:spcPct val="114999"/>
                        </a:lnSpc>
                      </a:pP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М.А. </a:t>
                      </a:r>
                      <a:r>
                        <a:rPr lang="ru-RU" sz="1400" spc="-35" dirty="0" err="1" smtClean="0">
                          <a:latin typeface="Times New Roman"/>
                          <a:cs typeface="Times New Roman"/>
                        </a:rPr>
                        <a:t>Генза</a:t>
                      </a:r>
                      <a:endParaRPr lang="ru-RU" sz="1400" spc="-35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400" spc="-5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Лечебное дело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58</a:t>
                      </a:r>
                      <a:r>
                        <a:rPr sz="1400" spc="-10" dirty="0" smtClean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63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73" y="274048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0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3438" y="167081"/>
            <a:ext cx="6359525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95"/>
              </a:spcBef>
            </a:pPr>
            <a:r>
              <a:rPr sz="2400" spc="-10" dirty="0" err="1"/>
              <a:t>Номинация</a:t>
            </a:r>
            <a:r>
              <a:rPr sz="2400" spc="-105" dirty="0"/>
              <a:t> </a:t>
            </a:r>
            <a:r>
              <a:rPr lang="ru-RU" sz="2400" dirty="0"/>
              <a:t>«Лучшее образовательное электронное издание по теоретическим дисциплинам 2023 года»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894265"/>
              </p:ext>
            </p:extLst>
          </p:nvPr>
        </p:nvGraphicFramePr>
        <p:xfrm>
          <a:off x="381000" y="1447800"/>
          <a:ext cx="8388984" cy="2990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85"/>
                <a:gridCol w="3536315"/>
                <a:gridCol w="762000"/>
                <a:gridCol w="1752600"/>
                <a:gridCol w="990600"/>
                <a:gridCol w="1073784"/>
              </a:tblGrid>
              <a:tr h="737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78803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3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ОЭИ,</a:t>
                      </a:r>
                      <a:r>
                        <a:rPr sz="16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авторы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Гриф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Специальность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Балл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МК/УМУ</a:t>
                      </a:r>
                      <a:endParaRPr kumimoji="0" lang="ru-RU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504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27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0966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05"/>
                        </a:lnSpc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«Описательные статистики»</a:t>
                      </a:r>
                    </a:p>
                    <a:p>
                      <a:pPr marL="68580">
                        <a:lnSpc>
                          <a:spcPts val="2105"/>
                        </a:lnSpc>
                      </a:pP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Е.Н.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Галушина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М.С.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Апанович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Медицинской кибернетики и информатики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92/94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spc="-5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05"/>
                        </a:lnSpc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«Теоретический аспект классификации экстремальных ситуаций и психических состояний человека»</a:t>
                      </a:r>
                    </a:p>
                    <a:p>
                      <a:pPr marL="68580">
                        <a:lnSpc>
                          <a:spcPts val="2105"/>
                        </a:lnSpc>
                      </a:pP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Ю.В.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Живаева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Е.И.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Алыджи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М.С.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Апанович</a:t>
                      </a:r>
                      <a:endParaRPr lang="ru-RU" sz="1400" b="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0" cap="none" spc="-1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Клиническая психология</a:t>
                      </a: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80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/80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159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73" y="274048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430" y="199720"/>
            <a:ext cx="6720840" cy="17639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40" dirty="0"/>
              <a:t>Нормативно-</a:t>
            </a:r>
            <a:r>
              <a:rPr sz="2800" spc="-10" dirty="0"/>
              <a:t>правовая</a:t>
            </a:r>
            <a:r>
              <a:rPr sz="2800" spc="-15" dirty="0"/>
              <a:t> </a:t>
            </a:r>
            <a:r>
              <a:rPr sz="2800" dirty="0"/>
              <a:t>база</a:t>
            </a:r>
            <a:r>
              <a:rPr sz="2800" spc="-50" dirty="0"/>
              <a:t> </a:t>
            </a:r>
            <a:r>
              <a:rPr sz="2800" spc="-10" dirty="0"/>
              <a:t>конкурса</a:t>
            </a:r>
            <a:endParaRPr sz="2800" dirty="0"/>
          </a:p>
          <a:p>
            <a:pPr marL="12065" marR="5080" algn="ctr">
              <a:lnSpc>
                <a:spcPts val="3370"/>
              </a:lnSpc>
              <a:spcBef>
                <a:spcPts val="95"/>
              </a:spcBef>
            </a:pPr>
            <a:r>
              <a:rPr lang="ru-RU" sz="2800" spc="-10" dirty="0"/>
              <a:t>«Лучший учебно-методический комплекс для дистанционного обучения по программам высшего </a:t>
            </a:r>
            <a:r>
              <a:rPr lang="ru-RU" sz="2800" spc="-10" dirty="0" smtClean="0"/>
              <a:t>образования»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452424" y="1911857"/>
            <a:ext cx="8376920" cy="10172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5"/>
              </a:spcBef>
            </a:pPr>
            <a:r>
              <a:rPr sz="17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Цель</a:t>
            </a:r>
            <a:r>
              <a:rPr sz="17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конкурса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  <a:endParaRPr sz="17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Поддержка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инициатив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стимулирование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деятельности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ППС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использованию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ДОТ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учебном </a:t>
            </a:r>
            <a:r>
              <a:rPr sz="1600" dirty="0">
                <a:latin typeface="Times New Roman"/>
                <a:cs typeface="Times New Roman"/>
              </a:rPr>
              <a:t>процессе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Университета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интенсификация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работы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3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использованию современных </a:t>
            </a:r>
            <a:r>
              <a:rPr sz="1600" spc="-20" dirty="0">
                <a:latin typeface="Times New Roman"/>
                <a:cs typeface="Times New Roman"/>
              </a:rPr>
              <a:t>информационно-</a:t>
            </a:r>
            <a:r>
              <a:rPr sz="1600" spc="-10" dirty="0">
                <a:latin typeface="Times New Roman"/>
                <a:cs typeface="Times New Roman"/>
              </a:rPr>
              <a:t>коммуникационных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средств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обучения.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4039" y="3146551"/>
            <a:ext cx="6457315" cy="1992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40815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Задачи</a:t>
            </a:r>
            <a:r>
              <a:rPr sz="17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конкурса:</a:t>
            </a:r>
            <a:endParaRPr sz="1700">
              <a:latin typeface="Times New Roman"/>
              <a:cs typeface="Times New Roman"/>
            </a:endParaRPr>
          </a:p>
          <a:p>
            <a:pPr marL="130175" marR="979169" indent="-118110">
              <a:lnSpc>
                <a:spcPct val="100000"/>
              </a:lnSpc>
              <a:buChar char="-"/>
              <a:tabLst>
                <a:tab pos="143510" algn="l"/>
              </a:tabLst>
            </a:pPr>
            <a:r>
              <a:rPr sz="1600" dirty="0">
                <a:latin typeface="Times New Roman"/>
                <a:cs typeface="Times New Roman"/>
              </a:rPr>
              <a:t>повышение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эффективности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обучения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Университете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за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счет 	</a:t>
            </a:r>
            <a:r>
              <a:rPr sz="1600" spc="-10" dirty="0">
                <a:latin typeface="Times New Roman"/>
                <a:cs typeface="Times New Roman"/>
              </a:rPr>
              <a:t>использования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дистанционных </a:t>
            </a:r>
            <a:r>
              <a:rPr sz="1600" spc="-10" dirty="0">
                <a:latin typeface="Times New Roman"/>
                <a:cs typeface="Times New Roman"/>
              </a:rPr>
              <a:t>образовательных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технологий;</a:t>
            </a:r>
            <a:endParaRPr sz="1600">
              <a:latin typeface="Times New Roman"/>
              <a:cs typeface="Times New Roman"/>
            </a:endParaRPr>
          </a:p>
          <a:p>
            <a:pPr marL="97790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стимулирование</a:t>
            </a:r>
            <a:r>
              <a:rPr sz="1600" dirty="0">
                <a:latin typeface="Times New Roman"/>
                <a:cs typeface="Times New Roman"/>
              </a:rPr>
              <a:t> деятельности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творческого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потенциала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сотрудников</a:t>
            </a:r>
            <a:endParaRPr sz="1600">
              <a:latin typeface="Times New Roman"/>
              <a:cs typeface="Times New Roman"/>
            </a:endParaRPr>
          </a:p>
          <a:p>
            <a:pPr marL="36766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кафедр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Университета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использовании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ДОТ;</a:t>
            </a:r>
            <a:endParaRPr sz="1600">
              <a:latin typeface="Times New Roman"/>
              <a:cs typeface="Times New Roman"/>
            </a:endParaRPr>
          </a:p>
          <a:p>
            <a:pPr marL="149860" marR="5080" indent="-118110">
              <a:lnSpc>
                <a:spcPct val="100000"/>
              </a:lnSpc>
              <a:buChar char="-"/>
              <a:tabLst>
                <a:tab pos="195262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поддержка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поощрение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кафедр,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активно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участвующих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развитии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УМК 	</a:t>
            </a:r>
            <a:r>
              <a:rPr sz="1600" dirty="0">
                <a:latin typeface="Times New Roman"/>
                <a:cs typeface="Times New Roman"/>
              </a:rPr>
              <a:t>для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ДО;</a:t>
            </a:r>
            <a:endParaRPr sz="16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создать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банк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курсов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дистанционного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обучения.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8770" y="3725125"/>
            <a:ext cx="1737995" cy="2435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82245" rIns="0" bIns="0" rtlCol="0">
            <a:spAutoFit/>
          </a:bodyPr>
          <a:lstStyle/>
          <a:p>
            <a:pPr marL="344170">
              <a:lnSpc>
                <a:spcPct val="100000"/>
              </a:lnSpc>
              <a:spcBef>
                <a:spcPts val="1435"/>
              </a:spcBef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с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  <a:spcBef>
                <a:spcPts val="5"/>
              </a:spcBef>
            </a:pPr>
            <a:r>
              <a:rPr sz="1600" spc="-50" dirty="0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32" y="3729888"/>
            <a:ext cx="1728216" cy="24257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7032" y="286367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5772" y="2554769"/>
            <a:ext cx="7135495" cy="18688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spcBef>
                <a:spcPts val="470"/>
              </a:spcBef>
            </a:pPr>
            <a:r>
              <a:rPr sz="3100" b="1" spc="-10" dirty="0">
                <a:latin typeface="Times New Roman"/>
                <a:cs typeface="Times New Roman"/>
              </a:rPr>
              <a:t>«Лучший</a:t>
            </a:r>
            <a:r>
              <a:rPr sz="3100" b="1" spc="-85" dirty="0">
                <a:latin typeface="Times New Roman"/>
                <a:cs typeface="Times New Roman"/>
              </a:rPr>
              <a:t> </a:t>
            </a:r>
            <a:r>
              <a:rPr sz="3100" b="1" dirty="0">
                <a:latin typeface="Times New Roman"/>
                <a:cs typeface="Times New Roman"/>
              </a:rPr>
              <a:t>УМК</a:t>
            </a:r>
            <a:r>
              <a:rPr sz="3100" b="1" spc="-90" dirty="0">
                <a:latin typeface="Times New Roman"/>
                <a:cs typeface="Times New Roman"/>
              </a:rPr>
              <a:t> </a:t>
            </a:r>
            <a:r>
              <a:rPr sz="3100" b="1" dirty="0">
                <a:latin typeface="Times New Roman"/>
                <a:cs typeface="Times New Roman"/>
              </a:rPr>
              <a:t>для</a:t>
            </a:r>
            <a:r>
              <a:rPr sz="3100" b="1" spc="-100" dirty="0">
                <a:latin typeface="Times New Roman"/>
                <a:cs typeface="Times New Roman"/>
              </a:rPr>
              <a:t> </a:t>
            </a:r>
            <a:r>
              <a:rPr sz="3100" b="1" spc="-20" dirty="0">
                <a:latin typeface="Times New Roman"/>
                <a:cs typeface="Times New Roman"/>
              </a:rPr>
              <a:t>ДО»:</a:t>
            </a:r>
            <a:endParaRPr sz="3100" dirty="0">
              <a:latin typeface="Times New Roman"/>
              <a:cs typeface="Times New Roman"/>
            </a:endParaRPr>
          </a:p>
          <a:p>
            <a:pPr marL="219710" indent="-207010">
              <a:spcBef>
                <a:spcPts val="340"/>
              </a:spcBef>
              <a:buClr>
                <a:srgbClr val="0F243E"/>
              </a:buClr>
              <a:buFontTx/>
              <a:buChar char="-"/>
              <a:tabLst>
                <a:tab pos="219710" algn="l"/>
                <a:tab pos="780415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программам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высшего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образования»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–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lang="ru-RU" sz="28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endParaRPr sz="2800" dirty="0">
              <a:latin typeface="Times New Roman"/>
              <a:cs typeface="Times New Roman"/>
            </a:endParaRPr>
          </a:p>
          <a:p>
            <a:pPr marL="12700" marR="1128395" indent="207010">
              <a:buClr>
                <a:srgbClr val="0F243E"/>
              </a:buClr>
              <a:buFontTx/>
              <a:buChar char="-"/>
              <a:tabLst>
                <a:tab pos="219710" algn="l"/>
                <a:tab pos="780415" algn="l"/>
              </a:tabLst>
            </a:pPr>
            <a:r>
              <a:rPr sz="2800" b="1" spc="-25" dirty="0">
                <a:latin typeface="Times New Roman"/>
                <a:cs typeface="Times New Roman"/>
              </a:rPr>
              <a:t>по</a:t>
            </a:r>
            <a:r>
              <a:rPr sz="2800" b="1" dirty="0">
                <a:latin typeface="Times New Roman"/>
                <a:cs typeface="Times New Roman"/>
              </a:rPr>
              <a:t>	программам</a:t>
            </a:r>
            <a:r>
              <a:rPr sz="2800" b="1" spc="-1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дополнительного профессионального</a:t>
            </a:r>
            <a:r>
              <a:rPr sz="2800" b="1" spc="-45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образования»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–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lang="ru-RU" sz="28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720" y="315069"/>
            <a:ext cx="836860" cy="84170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71520" y="209549"/>
            <a:ext cx="35026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Номинации</a:t>
            </a:r>
            <a:r>
              <a:rPr sz="2800" b="1" spc="-12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конкурса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19200" y="636219"/>
            <a:ext cx="7543799" cy="1725471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852169" marR="5080" indent="-840105">
              <a:lnSpc>
                <a:spcPts val="3300"/>
              </a:lnSpc>
              <a:spcBef>
                <a:spcPts val="254"/>
              </a:spcBef>
            </a:pPr>
            <a:r>
              <a:rPr sz="2800" dirty="0" smtClean="0"/>
              <a:t>«</a:t>
            </a:r>
            <a:r>
              <a:rPr lang="ru-RU" sz="2800" dirty="0"/>
              <a:t>«Лучший учебно-методический </a:t>
            </a:r>
            <a:r>
              <a:rPr lang="ru-RU" sz="2800" dirty="0" smtClean="0"/>
              <a:t>комплекс для </a:t>
            </a:r>
            <a:r>
              <a:rPr lang="ru-RU" sz="2800" dirty="0"/>
              <a:t>дистанционного обучения по программам высшего образования 2023 года»</a:t>
            </a:r>
            <a:r>
              <a:rPr sz="2800" spc="-10" dirty="0" smtClean="0"/>
              <a:t>»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44610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816" y="315848"/>
            <a:ext cx="74593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Номинация</a:t>
            </a:r>
            <a:r>
              <a:rPr sz="2400" spc="-55" dirty="0"/>
              <a:t> </a:t>
            </a:r>
            <a:r>
              <a:rPr sz="2400" spc="-10" dirty="0"/>
              <a:t>«Лучший</a:t>
            </a:r>
            <a:r>
              <a:rPr sz="2400" spc="-75" dirty="0"/>
              <a:t> </a:t>
            </a:r>
            <a:r>
              <a:rPr sz="2400" spc="-10" dirty="0"/>
              <a:t>учебно-методический</a:t>
            </a:r>
            <a:r>
              <a:rPr sz="2400" spc="-65" dirty="0"/>
              <a:t> </a:t>
            </a:r>
            <a:r>
              <a:rPr sz="2400" spc="-10" dirty="0"/>
              <a:t>комплекс </a:t>
            </a:r>
            <a:r>
              <a:rPr sz="2400" dirty="0"/>
              <a:t>для</a:t>
            </a:r>
            <a:r>
              <a:rPr sz="2400" spc="-65" dirty="0"/>
              <a:t> </a:t>
            </a:r>
            <a:r>
              <a:rPr sz="2400" spc="-10" dirty="0"/>
              <a:t>дистанционного</a:t>
            </a:r>
            <a:r>
              <a:rPr sz="2400" spc="-30" dirty="0"/>
              <a:t> </a:t>
            </a:r>
            <a:r>
              <a:rPr sz="2400" spc="-10" dirty="0"/>
              <a:t>обучения</a:t>
            </a:r>
            <a:r>
              <a:rPr sz="2400" spc="-60" dirty="0"/>
              <a:t> </a:t>
            </a:r>
            <a:r>
              <a:rPr sz="2400" dirty="0"/>
              <a:t>по</a:t>
            </a:r>
            <a:r>
              <a:rPr sz="2400" spc="-55" dirty="0"/>
              <a:t> </a:t>
            </a:r>
            <a:r>
              <a:rPr sz="2400" spc="-10" dirty="0"/>
              <a:t>программам </a:t>
            </a:r>
            <a:r>
              <a:rPr sz="2400" dirty="0"/>
              <a:t>высшего</a:t>
            </a:r>
            <a:r>
              <a:rPr sz="2400" spc="-95" dirty="0"/>
              <a:t> </a:t>
            </a:r>
            <a:r>
              <a:rPr sz="2400" spc="-10" dirty="0"/>
              <a:t>образования»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096158"/>
              </p:ext>
            </p:extLst>
          </p:nvPr>
        </p:nvGraphicFramePr>
        <p:xfrm>
          <a:off x="479049" y="1464318"/>
          <a:ext cx="8055351" cy="4669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738"/>
                <a:gridCol w="5717413"/>
                <a:gridCol w="1066800"/>
                <a:gridCol w="914400"/>
              </a:tblGrid>
              <a:tr h="625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b="1" spc="-50" dirty="0">
                          <a:latin typeface="Times New Roman"/>
                          <a:cs typeface="Times New Roman"/>
                        </a:rPr>
                        <a:t>№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УМК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ДО,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авторы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spc="-20" dirty="0" err="1" smtClean="0">
                          <a:latin typeface="Times New Roman"/>
                          <a:cs typeface="Times New Roman"/>
                        </a:rPr>
                        <a:t>Балл</a:t>
                      </a:r>
                      <a:endParaRPr lang="ru-RU" sz="1800" b="1" spc="-20" dirty="0" smtClean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800" b="1" spc="-20" dirty="0" smtClean="0">
                          <a:latin typeface="Times New Roman"/>
                          <a:cs typeface="Times New Roman"/>
                        </a:rPr>
                        <a:t>МК/УМУ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Место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913480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spc="-2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12165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«Экономика, экономика здравоохранения» </a:t>
                      </a:r>
                      <a:endParaRPr lang="en-US" sz="1800" b="1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8580" marR="812165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lang="ru-RU" sz="18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курс, Лечебное дело) Е.А. Юрьева, А.В. Беляева; О.В. Ткаченко, Н.Е. </a:t>
                      </a:r>
                      <a:r>
                        <a:rPr lang="ru-RU" sz="1800" dirty="0" err="1" smtClean="0">
                          <a:latin typeface="Times New Roman"/>
                          <a:cs typeface="Times New Roman"/>
                        </a:rPr>
                        <a:t>Матюнькова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Н.И. Денисова</a:t>
                      </a:r>
                      <a:endParaRPr sz="1800" b="1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94/94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25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R="3492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spc="-2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b="1" dirty="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Программное обеспечение статистической обработки данных»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 smtClean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800" spc="-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30.05.03</a:t>
                      </a:r>
                      <a:r>
                        <a:rPr sz="1800" spc="40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 smtClean="0">
                          <a:latin typeface="Times New Roman"/>
                          <a:cs typeface="Times New Roman"/>
                        </a:rPr>
                        <a:t>Медицинская</a:t>
                      </a:r>
                      <a:r>
                        <a:rPr sz="18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 smtClean="0">
                          <a:latin typeface="Times New Roman"/>
                          <a:cs typeface="Times New Roman"/>
                        </a:rPr>
                        <a:t>кибернетика</a:t>
                      </a:r>
                      <a:r>
                        <a:rPr lang="ru-RU" sz="1800" spc="-1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ru-RU" sz="1800" b="0" dirty="0" smtClean="0">
                          <a:latin typeface="Times New Roman"/>
                          <a:cs typeface="Times New Roman"/>
                        </a:rPr>
                        <a:t>ФГОС 3++</a:t>
                      </a:r>
                      <a:r>
                        <a:rPr sz="1800" b="0" spc="-1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Н.А.</a:t>
                      </a:r>
                      <a:r>
                        <a:rPr sz="1800" spc="-4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 err="1" smtClean="0">
                          <a:latin typeface="Times New Roman"/>
                          <a:cs typeface="Times New Roman"/>
                        </a:rPr>
                        <a:t>Лукьянова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92/92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4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90"/>
                        </a:spcBef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733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52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3.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7752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«Иммунология –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Immunology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</a:p>
                    <a:p>
                      <a:pPr marL="68580" marR="47752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(3 курс, Лечебное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дело,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для иностранных студентов) И.В.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Демко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. Н.А. Шестакова, А.Ю.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Крапошина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88/88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25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III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52">
                <a:tc>
                  <a:txBody>
                    <a:bodyPr/>
                    <a:lstStyle/>
                    <a:p>
                      <a:pPr marR="34290"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4.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127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855344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«Функциональная анатомия центральной нервной системы»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(для студентов ВО)</a:t>
                      </a:r>
                    </a:p>
                    <a:p>
                      <a:pPr marL="68580" marR="855344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В.П. Ефремова, Т.В. Казакова. В.В. Никель</a:t>
                      </a:r>
                      <a:endParaRPr sz="1800" b="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54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/83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54" y="329547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9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816" y="176276"/>
            <a:ext cx="74593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Номинация</a:t>
            </a:r>
            <a:r>
              <a:rPr sz="2400" spc="-55" dirty="0"/>
              <a:t> </a:t>
            </a:r>
            <a:r>
              <a:rPr sz="2400" spc="-10" dirty="0"/>
              <a:t>«Лучший</a:t>
            </a:r>
            <a:r>
              <a:rPr sz="2400" spc="-75" dirty="0"/>
              <a:t> </a:t>
            </a:r>
            <a:r>
              <a:rPr sz="2400" spc="-10" dirty="0"/>
              <a:t>учебно-методический</a:t>
            </a:r>
            <a:r>
              <a:rPr sz="2400" spc="-65" dirty="0"/>
              <a:t> </a:t>
            </a:r>
            <a:r>
              <a:rPr sz="2400" spc="-10" dirty="0"/>
              <a:t>комплекс </a:t>
            </a:r>
            <a:r>
              <a:rPr sz="2400" dirty="0"/>
              <a:t>для</a:t>
            </a:r>
            <a:r>
              <a:rPr sz="2400" spc="-65" dirty="0"/>
              <a:t> </a:t>
            </a:r>
            <a:r>
              <a:rPr sz="2400" spc="-10" dirty="0"/>
              <a:t>дистанционного</a:t>
            </a:r>
            <a:r>
              <a:rPr sz="2400" spc="-30" dirty="0"/>
              <a:t> </a:t>
            </a:r>
            <a:r>
              <a:rPr sz="2400" spc="-10" dirty="0"/>
              <a:t>обучения</a:t>
            </a:r>
            <a:r>
              <a:rPr sz="2400" spc="-60" dirty="0"/>
              <a:t> </a:t>
            </a:r>
            <a:r>
              <a:rPr sz="2400" dirty="0"/>
              <a:t>по</a:t>
            </a:r>
            <a:r>
              <a:rPr sz="2400" spc="-55" dirty="0"/>
              <a:t> </a:t>
            </a:r>
            <a:r>
              <a:rPr sz="2400" spc="-10" dirty="0"/>
              <a:t>программам дополнительного</a:t>
            </a:r>
            <a:r>
              <a:rPr sz="2400" spc="-135" dirty="0"/>
              <a:t> </a:t>
            </a:r>
            <a:r>
              <a:rPr sz="2400" dirty="0"/>
              <a:t>профессионального</a:t>
            </a:r>
            <a:r>
              <a:rPr sz="2400" spc="-120" dirty="0"/>
              <a:t> </a:t>
            </a:r>
            <a:r>
              <a:rPr sz="2400" spc="-10" dirty="0"/>
              <a:t>образования»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309092"/>
              </p:ext>
            </p:extLst>
          </p:nvPr>
        </p:nvGraphicFramePr>
        <p:xfrm>
          <a:off x="534884" y="1447800"/>
          <a:ext cx="7849235" cy="44872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/>
                <a:gridCol w="5963071"/>
                <a:gridCol w="806029"/>
                <a:gridCol w="720090"/>
              </a:tblGrid>
              <a:tr h="509588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dirty="0" err="1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400" b="1" spc="-35" dirty="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УМК</a:t>
                      </a:r>
                      <a:r>
                        <a:rPr sz="14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4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ДО,</a:t>
                      </a:r>
                      <a:r>
                        <a:rPr sz="14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авторы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10" dirty="0" err="1" smtClean="0">
                          <a:solidFill>
                            <a:srgbClr val="40404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Балл</a:t>
                      </a:r>
                      <a:endParaRPr lang="en-US" sz="1400" b="1" spc="-10" dirty="0" smtClean="0">
                        <a:solidFill>
                          <a:srgbClr val="40404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lang="ru-RU" sz="1400" b="1" spc="-10" dirty="0" smtClean="0">
                          <a:solidFill>
                            <a:srgbClr val="40404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МК/УМУ</a:t>
                      </a:r>
                      <a:endParaRPr sz="1400" b="1" spc="-10" dirty="0">
                        <a:solidFill>
                          <a:srgbClr val="40404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3365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10" dirty="0" err="1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149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63830" algn="l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800" b="1" spc="-10" dirty="0" smtClean="0">
                          <a:latin typeface="Times New Roman"/>
                          <a:cs typeface="Times New Roman"/>
                        </a:rPr>
                        <a:t>«Диктант для акушеров и гинекологов»</a:t>
                      </a:r>
                      <a:endParaRPr lang="ru-RU" sz="1800" b="0" spc="-10" dirty="0" smtClean="0">
                        <a:latin typeface="Times New Roman"/>
                        <a:cs typeface="Times New Roman"/>
                      </a:endParaRPr>
                    </a:p>
                    <a:p>
                      <a:pPr marL="68580" marR="163830" algn="l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(программа ДПО - 72 часа)</a:t>
                      </a:r>
                    </a:p>
                    <a:p>
                      <a:pPr marL="68580" marR="163830" algn="l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М.И. </a:t>
                      </a:r>
                      <a:r>
                        <a:rPr lang="ru-RU" sz="1800" b="0" spc="-10" dirty="0" err="1" smtClean="0">
                          <a:latin typeface="Times New Roman"/>
                          <a:cs typeface="Times New Roman"/>
                        </a:rPr>
                        <a:t>Базина</a:t>
                      </a: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, Т.А. Макаренко, Н.В. Жирова, Е.Ю. Киселева, Д.А. </a:t>
                      </a:r>
                      <a:r>
                        <a:rPr lang="ru-RU" sz="1800" b="0" spc="-10" dirty="0" err="1" smtClean="0">
                          <a:latin typeface="Times New Roman"/>
                          <a:cs typeface="Times New Roman"/>
                        </a:rPr>
                        <a:t>Маисеенко</a:t>
                      </a: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, Е.В. Шапошникова, Е.Н. </a:t>
                      </a:r>
                      <a:r>
                        <a:rPr lang="ru-RU" sz="1800" b="0" spc="-10" dirty="0" err="1" smtClean="0">
                          <a:latin typeface="Times New Roman"/>
                          <a:cs typeface="Times New Roman"/>
                        </a:rPr>
                        <a:t>Сивова</a:t>
                      </a: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, Т.А. </a:t>
                      </a:r>
                      <a:r>
                        <a:rPr lang="ru-RU" sz="1800" b="0" spc="-10" dirty="0" err="1" smtClean="0">
                          <a:latin typeface="Times New Roman"/>
                          <a:cs typeface="Times New Roman"/>
                        </a:rPr>
                        <a:t>Шагеев</a:t>
                      </a:r>
                      <a:r>
                        <a:rPr lang="ru-RU" sz="1800" b="0" spc="-10" dirty="0" smtClean="0">
                          <a:latin typeface="Times New Roman"/>
                          <a:cs typeface="Times New Roman"/>
                        </a:rPr>
                        <a:t>, Д.Е. Галкина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80/77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0175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70205" algn="l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800" b="1" spc="-20" dirty="0" smtClean="0">
                          <a:latin typeface="Times New Roman"/>
                          <a:cs typeface="Times New Roman"/>
                        </a:rPr>
                        <a:t>«Стоматологический диктант (для врачей-стоматологов, врачей-стоматологов-терапевтов)»</a:t>
                      </a:r>
                    </a:p>
                    <a:p>
                      <a:pPr marL="68580" marR="370205" algn="l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С.А. </a:t>
                      </a:r>
                      <a:r>
                        <a:rPr lang="ru-RU" sz="1800" dirty="0" err="1" smtClean="0">
                          <a:latin typeface="Times New Roman"/>
                          <a:cs typeface="Times New Roman"/>
                        </a:rPr>
                        <a:t>Овчинникова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, Р.Г.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800" baseline="0" dirty="0" err="1" smtClean="0">
                          <a:latin typeface="Times New Roman"/>
                          <a:cs typeface="Times New Roman"/>
                        </a:rPr>
                        <a:t>Буянкина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, А.Н. </a:t>
                      </a:r>
                      <a:r>
                        <a:rPr lang="ru-RU" sz="1800" baseline="0" dirty="0" err="1" smtClean="0">
                          <a:latin typeface="Times New Roman"/>
                          <a:cs typeface="Times New Roman"/>
                        </a:rPr>
                        <a:t>Дуж</a:t>
                      </a:r>
                      <a:r>
                        <a:rPr lang="ru-RU" sz="1800" baseline="0" dirty="0" smtClean="0">
                          <a:latin typeface="Times New Roman"/>
                          <a:cs typeface="Times New Roman"/>
                        </a:rPr>
                        <a:t>, О.В. Лысенко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81/75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90"/>
                        </a:spcBef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II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733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118878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pc="-5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algn="l">
                        <a:lnSpc>
                          <a:spcPts val="2105"/>
                        </a:lnSpc>
                      </a:pPr>
                      <a:r>
                        <a:rPr lang="ru-RU" sz="1800" b="1" spc="-10" dirty="0" smtClean="0">
                          <a:latin typeface="Times New Roman"/>
                          <a:cs typeface="Times New Roman"/>
                        </a:rPr>
                        <a:t>«Актуальные вопросы ВИЧ-инфекции»</a:t>
                      </a:r>
                    </a:p>
                    <a:p>
                      <a:pPr marL="68580" algn="l">
                        <a:lnSpc>
                          <a:spcPts val="2105"/>
                        </a:lnSpc>
                      </a:pP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(программа ДПО - 36 часов</a:t>
                      </a:r>
                      <a:r>
                        <a:rPr lang="ru-RU" sz="1800" spc="-10" dirty="0" smtClean="0">
                          <a:latin typeface="Times New Roman"/>
                          <a:cs typeface="Times New Roman"/>
                        </a:rPr>
                        <a:t>.)</a:t>
                      </a:r>
                    </a:p>
                    <a:p>
                      <a:pPr marL="68580" algn="l">
                        <a:lnSpc>
                          <a:spcPts val="2105"/>
                        </a:lnSpc>
                      </a:pPr>
                      <a:r>
                        <a:rPr lang="ru-RU" sz="1800" spc="-10" dirty="0" smtClean="0">
                          <a:latin typeface="Times New Roman"/>
                          <a:cs typeface="Times New Roman"/>
                        </a:rPr>
                        <a:t>Н.С. </a:t>
                      </a:r>
                      <a:r>
                        <a:rPr lang="ru-RU" sz="1800" spc="-10" dirty="0" err="1" smtClean="0">
                          <a:latin typeface="Times New Roman"/>
                          <a:cs typeface="Times New Roman"/>
                        </a:rPr>
                        <a:t>Миноранская</a:t>
                      </a:r>
                      <a:r>
                        <a:rPr lang="ru-RU" sz="1800" spc="-1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800" spc="-10" baseline="0" dirty="0" smtClean="0">
                          <a:latin typeface="Times New Roman"/>
                          <a:cs typeface="Times New Roman"/>
                        </a:rPr>
                        <a:t> Е.П. Тихонова, Т.Ю. Кузьмина, Ю.С. Калинина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71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/71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III</a:t>
                      </a:r>
                    </a:p>
                    <a:p>
                      <a:endParaRPr lang="ru-RU" dirty="0"/>
                    </a:p>
                  </a:txBody>
                  <a:tcPr marL="0" marR="0" marT="22733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54" y="202039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43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794320"/>
          </a:xfrm>
          <a:prstGeom prst="rect">
            <a:avLst/>
          </a:prstGeom>
        </p:spPr>
        <p:txBody>
          <a:bodyPr vert="horz" wrap="square" lIns="0" tIns="55118" rIns="0" bIns="0" rtlCol="0">
            <a:spAutoFit/>
          </a:bodyPr>
          <a:lstStyle/>
          <a:p>
            <a:pPr marL="738505" algn="ctr"/>
            <a:r>
              <a:rPr sz="2400" dirty="0" err="1"/>
              <a:t>Номинация</a:t>
            </a:r>
            <a:r>
              <a:rPr sz="2400" spc="-160" dirty="0"/>
              <a:t> </a:t>
            </a:r>
            <a:r>
              <a:rPr lang="ru-RU" sz="2400" dirty="0"/>
              <a:t>«Лучший лектор 2023 </a:t>
            </a:r>
            <a:r>
              <a:rPr lang="ru-RU" sz="2400" dirty="0" smtClean="0"/>
              <a:t>года»</a:t>
            </a:r>
            <a:br>
              <a:rPr lang="ru-RU" sz="2400" dirty="0" smtClean="0"/>
            </a:br>
            <a:r>
              <a:rPr sz="2400" dirty="0" err="1" smtClean="0"/>
              <a:t>по</a:t>
            </a:r>
            <a:r>
              <a:rPr sz="2400" spc="-90" dirty="0" smtClean="0"/>
              <a:t> </a:t>
            </a:r>
            <a:r>
              <a:rPr sz="2400" dirty="0"/>
              <a:t>специальности</a:t>
            </a:r>
            <a:r>
              <a:rPr sz="2400" spc="-80" dirty="0"/>
              <a:t> </a:t>
            </a:r>
            <a:r>
              <a:rPr sz="2400" dirty="0"/>
              <a:t>31.05.01</a:t>
            </a:r>
            <a:r>
              <a:rPr sz="2400" spc="-114" dirty="0"/>
              <a:t> </a:t>
            </a:r>
            <a:r>
              <a:rPr sz="2400" dirty="0"/>
              <a:t>Лечебное</a:t>
            </a:r>
            <a:r>
              <a:rPr sz="2400" spc="-110" dirty="0"/>
              <a:t> </a:t>
            </a:r>
            <a:r>
              <a:rPr sz="2400" spc="-20" dirty="0"/>
              <a:t>дело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32825"/>
              </p:ext>
            </p:extLst>
          </p:nvPr>
        </p:nvGraphicFramePr>
        <p:xfrm>
          <a:off x="374257" y="1143000"/>
          <a:ext cx="8281669" cy="5097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/>
                <a:gridCol w="2144395"/>
                <a:gridCol w="3918585"/>
                <a:gridCol w="813434"/>
                <a:gridCol w="961390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 smtClean="0"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536575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ct val="100000"/>
                        </a:lnSpc>
                      </a:pPr>
                      <a:r>
                        <a:rPr sz="1600" b="1" dirty="0" err="1" smtClean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20" dirty="0" err="1" smtClean="0"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10" dirty="0" err="1" smtClean="0"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33020" algn="ctr">
                        <a:lnSpc>
                          <a:spcPct val="100000"/>
                        </a:lnSpc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88620">
                        <a:lnSpc>
                          <a:spcPct val="114999"/>
                        </a:lnSpc>
                        <a:spcBef>
                          <a:spcPts val="120"/>
                        </a:spcBef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Шабоха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Анна Дмитриевна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05459">
                        <a:lnSpc>
                          <a:spcPct val="115199"/>
                        </a:lnSpc>
                        <a:spcBef>
                          <a:spcPts val="114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оперативной хирургии и топографической анатомии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3,3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6987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Чернова</a:t>
                      </a:r>
                      <a:r>
                        <a:rPr lang="ru-RU" sz="1600" b="1" spc="-10" baseline="0" dirty="0" smtClean="0">
                          <a:latin typeface="Times New Roman"/>
                          <a:cs typeface="Times New Roman"/>
                        </a:rPr>
                        <a:t> Анна Александровна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факультетской терапии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Цхай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Виталий Борисович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</a:t>
                      </a:r>
                      <a:r>
                        <a:rPr lang="ru-RU" sz="1600" dirty="0" err="1" smtClean="0">
                          <a:latin typeface="Times New Roman"/>
                          <a:cs typeface="Times New Roman"/>
                        </a:rPr>
                        <a:t>перинатологии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, акушерства и гинекологии лечебного факультета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Дробот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Дмитрий Борисович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69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сердечно-сосудистой хирургии ИПО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5.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88620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err="1" smtClean="0">
                          <a:latin typeface="Times New Roman"/>
                          <a:cs typeface="Times New Roman"/>
                        </a:rPr>
                        <a:t>Бочанова</a:t>
                      </a: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 Елена Николаевна </a:t>
                      </a: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505459">
                        <a:lnSpc>
                          <a:spcPct val="115199"/>
                        </a:lnSpc>
                        <a:spcBef>
                          <a:spcPts val="114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микробиологии имени доцента </a:t>
                      </a:r>
                      <a:r>
                        <a:rPr lang="ru-RU" sz="1600" dirty="0" err="1" smtClean="0">
                          <a:latin typeface="Times New Roman"/>
                          <a:cs typeface="Times New Roman"/>
                        </a:rPr>
                        <a:t>Б.М.Зельмановича</a:t>
                      </a: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60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25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48,</a:t>
                      </a:r>
                      <a:r>
                        <a:rPr lang="en-US" sz="1600" spc="-2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6987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R="3302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6.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indent="0" defTabSz="914400" eaLnBrk="1" fontAlgn="auto" latinLnBrk="0" hangingPunct="1">
                        <a:lnSpc>
                          <a:spcPts val="2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Алябьев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Федор Валерьевич</a:t>
                      </a:r>
                    </a:p>
                    <a:p>
                      <a:pPr marL="68580">
                        <a:lnSpc>
                          <a:spcPts val="269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indent="0" defTabSz="914400" eaLnBrk="1" fontAlgn="auto" latinLnBrk="0" hangingPunct="1">
                        <a:lnSpc>
                          <a:spcPts val="269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судебной медицины ИПО</a:t>
                      </a:r>
                    </a:p>
                    <a:p>
                      <a:pPr marL="68580">
                        <a:lnSpc>
                          <a:spcPts val="269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31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48,</a:t>
                      </a:r>
                      <a:r>
                        <a:rPr lang="en-US" sz="1600" spc="-2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63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3689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034" y="234188"/>
            <a:ext cx="697357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0825" algn="ctr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Номинация</a:t>
            </a:r>
            <a:r>
              <a:rPr sz="2400" spc="-155" dirty="0"/>
              <a:t> </a:t>
            </a:r>
            <a:r>
              <a:rPr lang="ru-RU" sz="2400" dirty="0"/>
              <a:t>«Лучший лектор 2023 </a:t>
            </a:r>
            <a:r>
              <a:rPr lang="ru-RU" sz="2400" dirty="0" smtClean="0"/>
              <a:t>года» </a:t>
            </a:r>
            <a:r>
              <a:rPr sz="2400" dirty="0" err="1" smtClean="0"/>
              <a:t>по</a:t>
            </a:r>
            <a:r>
              <a:rPr sz="2400" spc="-40" dirty="0" smtClean="0"/>
              <a:t> </a:t>
            </a:r>
            <a:r>
              <a:rPr sz="2400" dirty="0"/>
              <a:t>специальности</a:t>
            </a:r>
            <a:r>
              <a:rPr sz="2400" spc="-30" dirty="0"/>
              <a:t> </a:t>
            </a:r>
            <a:r>
              <a:rPr sz="2400" dirty="0"/>
              <a:t>31.05.02</a:t>
            </a:r>
            <a:r>
              <a:rPr sz="2400" spc="-75" dirty="0"/>
              <a:t> </a:t>
            </a:r>
            <a:r>
              <a:rPr sz="2400" spc="-10" dirty="0"/>
              <a:t>Педиатрия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56117"/>
              </p:ext>
            </p:extLst>
          </p:nvPr>
        </p:nvGraphicFramePr>
        <p:xfrm>
          <a:off x="152400" y="1295400"/>
          <a:ext cx="8569323" cy="507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105"/>
                <a:gridCol w="2218690"/>
                <a:gridCol w="4055109"/>
                <a:gridCol w="812165"/>
                <a:gridCol w="1024254"/>
              </a:tblGrid>
              <a:tr h="5334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50" dirty="0" smtClean="0"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5746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 smtClean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 err="1" smtClean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0" dirty="0" err="1" smtClean="0"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 err="1" smtClean="0"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spc="-10" dirty="0" err="1" smtClean="0">
                          <a:latin typeface="Times New Roman"/>
                          <a:cs typeface="Times New Roman"/>
                        </a:rPr>
                        <a:t>Зуков</a:t>
                      </a: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 Руслан Александрович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 err="1">
                          <a:latin typeface="Times New Roman"/>
                          <a:cs typeface="Times New Roman"/>
                        </a:rPr>
                        <a:t>Кафедра</a:t>
                      </a:r>
                      <a:r>
                        <a:rPr sz="16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онкологии и лучевой терапии с курсом</a:t>
                      </a:r>
                      <a:r>
                        <a:rPr lang="ru-RU" sz="1600" spc="-10" baseline="0" dirty="0" smtClean="0">
                          <a:latin typeface="Times New Roman"/>
                          <a:cs typeface="Times New Roman"/>
                        </a:rPr>
                        <a:t> 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spc="-2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Богвилене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Яна Анатольевна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детских инфекционных болезней с курсом 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47,0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Пичугина Юлия Анатольевна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психиатрии и наркологии с курсом 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46,5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44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Алябьев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Федор Валерьевич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судебной медицины ИПО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44,0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28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5.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Шик Ольга Юрьевна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гигиены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43,0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6.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Омельчук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Данил Евгеньевич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туберкулеза с курсом 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43,0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7.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Портнягина Эльвира Васильевна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детской хирургии им. профессора В.П. Красовской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с курсом 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42,0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64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211454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524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614" y="234188"/>
            <a:ext cx="73412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956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 err="1"/>
              <a:t>Номинация</a:t>
            </a:r>
            <a:r>
              <a:rPr sz="2400" spc="-145" dirty="0"/>
              <a:t> </a:t>
            </a:r>
            <a:r>
              <a:rPr lang="ru-RU" sz="2400" dirty="0"/>
              <a:t>«Лучший лектор 2023 </a:t>
            </a:r>
            <a:r>
              <a:rPr lang="ru-RU" sz="2400" dirty="0" smtClean="0"/>
              <a:t>года» п</a:t>
            </a:r>
            <a:r>
              <a:rPr sz="2400" dirty="0" smtClean="0"/>
              <a:t>о</a:t>
            </a:r>
            <a:r>
              <a:rPr sz="2400" spc="-35" dirty="0" smtClean="0"/>
              <a:t> </a:t>
            </a:r>
            <a:r>
              <a:rPr sz="2400" dirty="0"/>
              <a:t>специальности</a:t>
            </a:r>
            <a:r>
              <a:rPr sz="2400" spc="-30" dirty="0"/>
              <a:t> </a:t>
            </a:r>
            <a:r>
              <a:rPr sz="2400" dirty="0"/>
              <a:t>31.05.03</a:t>
            </a:r>
            <a:r>
              <a:rPr sz="2400" spc="-75" dirty="0"/>
              <a:t> </a:t>
            </a:r>
            <a:r>
              <a:rPr sz="2400" spc="-10" dirty="0"/>
              <a:t>Стоматология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29146"/>
              </p:ext>
            </p:extLst>
          </p:nvPr>
        </p:nvGraphicFramePr>
        <p:xfrm>
          <a:off x="533400" y="1371600"/>
          <a:ext cx="8264524" cy="392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595"/>
                <a:gridCol w="2519426"/>
                <a:gridCol w="3505200"/>
                <a:gridCol w="809878"/>
                <a:gridCol w="987425"/>
              </a:tblGrid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53530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31623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619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Бакшеева</a:t>
                      </a:r>
                      <a:r>
                        <a:rPr lang="ru-RU" sz="1600" b="1" baseline="0" dirty="0" smtClean="0">
                          <a:latin typeface="Times New Roman"/>
                          <a:cs typeface="Times New Roman"/>
                        </a:rPr>
                        <a:t> Светлана </a:t>
                      </a:r>
                      <a:r>
                        <a:rPr lang="ru-RU" sz="1600" b="1" baseline="0" dirty="0" err="1" smtClean="0">
                          <a:latin typeface="Times New Roman"/>
                          <a:cs typeface="Times New Roman"/>
                        </a:rPr>
                        <a:t>Лукинична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терапевтической стоматологии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03275">
                        <a:lnSpc>
                          <a:spcPts val="2760"/>
                        </a:lnSpc>
                        <a:spcBef>
                          <a:spcPts val="20"/>
                        </a:spcBef>
                      </a:pPr>
                      <a:r>
                        <a:rPr lang="ru-RU" sz="1600" b="1" spc="-20" dirty="0" smtClean="0">
                          <a:latin typeface="Times New Roman"/>
                          <a:cs typeface="Times New Roman"/>
                        </a:rPr>
                        <a:t>Чижов</a:t>
                      </a:r>
                      <a:r>
                        <a:rPr lang="ru-RU" sz="1600" b="1" spc="-20" baseline="0" dirty="0" smtClean="0">
                          <a:latin typeface="Times New Roman"/>
                          <a:cs typeface="Times New Roman"/>
                        </a:rPr>
                        <a:t> Юрий Васильевич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Кафедра</a:t>
                      </a:r>
                      <a:r>
                        <a:rPr sz="16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ортопедической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стоматологии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35"/>
                        </a:spcBef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46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3.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21690">
                        <a:lnSpc>
                          <a:spcPts val="2760"/>
                        </a:lnSpc>
                      </a:pPr>
                      <a:r>
                        <a:rPr lang="ru-RU" sz="1600" b="1" spc="-10" dirty="0" err="1" smtClean="0">
                          <a:latin typeface="Times New Roman"/>
                          <a:cs typeface="Times New Roman"/>
                        </a:rPr>
                        <a:t>Алябьев</a:t>
                      </a:r>
                      <a:r>
                        <a:rPr lang="ru-RU" sz="1600" b="1" spc="-10" baseline="0" dirty="0" smtClean="0">
                          <a:latin typeface="Times New Roman"/>
                          <a:cs typeface="Times New Roman"/>
                        </a:rPr>
                        <a:t> Федор Валерьевич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судебной медицины ИПО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001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4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36,2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352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74335"/>
            <a:ext cx="6903084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15900" algn="ctr">
              <a:lnSpc>
                <a:spcPct val="100000"/>
              </a:lnSpc>
              <a:spcBef>
                <a:spcPts val="105"/>
              </a:spcBef>
            </a:pPr>
            <a:r>
              <a:rPr sz="2400" spc="-10" dirty="0" err="1"/>
              <a:t>Номинация</a:t>
            </a:r>
            <a:r>
              <a:rPr sz="2400" spc="-145" dirty="0"/>
              <a:t> </a:t>
            </a:r>
            <a:r>
              <a:rPr lang="ru-RU" sz="2400" dirty="0"/>
              <a:t>«Лучший лектор 2023 </a:t>
            </a:r>
            <a:r>
              <a:rPr lang="ru-RU" sz="2400" dirty="0" smtClean="0"/>
              <a:t>года» </a:t>
            </a:r>
            <a:r>
              <a:rPr sz="2400" dirty="0" err="1" smtClean="0"/>
              <a:t>по</a:t>
            </a:r>
            <a:r>
              <a:rPr sz="2400" spc="-50" dirty="0" smtClean="0"/>
              <a:t> </a:t>
            </a:r>
            <a:r>
              <a:rPr sz="2400" dirty="0"/>
              <a:t>специальности</a:t>
            </a:r>
            <a:r>
              <a:rPr sz="2400" spc="-45" dirty="0"/>
              <a:t> </a:t>
            </a:r>
            <a:r>
              <a:rPr sz="2400" dirty="0"/>
              <a:t>33.05.01</a:t>
            </a:r>
            <a:r>
              <a:rPr sz="2400" spc="-95" dirty="0"/>
              <a:t> </a:t>
            </a:r>
            <a:r>
              <a:rPr sz="2400" spc="-10" dirty="0"/>
              <a:t>Фармация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20905"/>
              </p:ext>
            </p:extLst>
          </p:nvPr>
        </p:nvGraphicFramePr>
        <p:xfrm>
          <a:off x="519912" y="1984057"/>
          <a:ext cx="8062594" cy="1891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087880"/>
                <a:gridCol w="3686810"/>
                <a:gridCol w="892809"/>
                <a:gridCol w="963295"/>
              </a:tblGrid>
              <a:tr h="6829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4574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75057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spc="-10" dirty="0" err="1" smtClean="0">
                          <a:latin typeface="Times New Roman"/>
                          <a:cs typeface="Times New Roman"/>
                        </a:rPr>
                        <a:t>Чавырь</a:t>
                      </a: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 Вера Сергеевна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 фармации с курсом ПО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29545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6436" rIns="0" bIns="0" rtlCol="0">
            <a:spAutoFit/>
          </a:bodyPr>
          <a:lstStyle/>
          <a:p>
            <a:pPr marL="1318260">
              <a:lnSpc>
                <a:spcPct val="100000"/>
              </a:lnSpc>
              <a:spcBef>
                <a:spcPts val="95"/>
              </a:spcBef>
            </a:pPr>
            <a:r>
              <a:rPr sz="2800" spc="-40" dirty="0"/>
              <a:t>Нормативно-</a:t>
            </a:r>
            <a:r>
              <a:rPr sz="2800" spc="-10" dirty="0"/>
              <a:t>правовая</a:t>
            </a:r>
            <a:r>
              <a:rPr sz="2800" spc="-15" dirty="0"/>
              <a:t> </a:t>
            </a:r>
            <a:r>
              <a:rPr sz="2800" dirty="0"/>
              <a:t>база</a:t>
            </a:r>
            <a:r>
              <a:rPr sz="2800" spc="-50" dirty="0"/>
              <a:t> </a:t>
            </a:r>
            <a:r>
              <a:rPr sz="2800" spc="-10" dirty="0"/>
              <a:t>конкурса</a:t>
            </a:r>
            <a:endParaRPr sz="2800"/>
          </a:p>
          <a:p>
            <a:pPr marL="1318260">
              <a:lnSpc>
                <a:spcPct val="100000"/>
              </a:lnSpc>
              <a:spcBef>
                <a:spcPts val="15"/>
              </a:spcBef>
            </a:pPr>
            <a:r>
              <a:rPr sz="2800" dirty="0"/>
              <a:t>«Лучшее</a:t>
            </a:r>
            <a:r>
              <a:rPr sz="2800" spc="-80" dirty="0"/>
              <a:t> </a:t>
            </a:r>
            <a:r>
              <a:rPr sz="2800" dirty="0"/>
              <a:t>учебное</a:t>
            </a:r>
            <a:r>
              <a:rPr sz="2800" spc="-75" dirty="0"/>
              <a:t> </a:t>
            </a:r>
            <a:r>
              <a:rPr sz="2800" dirty="0"/>
              <a:t>пособие</a:t>
            </a:r>
            <a:r>
              <a:rPr sz="2800" spc="-70" dirty="0"/>
              <a:t> </a:t>
            </a:r>
            <a:r>
              <a:rPr sz="2800" spc="-10" dirty="0"/>
              <a:t>года»: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692020" y="1909318"/>
            <a:ext cx="7172959" cy="3971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5"/>
              </a:spcBef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Цель</a:t>
            </a:r>
            <a:r>
              <a:rPr sz="17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конкурса:</a:t>
            </a:r>
            <a:r>
              <a:rPr sz="17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latin typeface="Calibri"/>
                <a:cs typeface="Calibri"/>
              </a:rPr>
              <a:t>Стимулирование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деятельности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профессорско-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</a:pPr>
            <a:r>
              <a:rPr sz="1600" spc="-10" dirty="0">
                <a:latin typeface="Calibri"/>
                <a:cs typeface="Calibri"/>
              </a:rPr>
              <a:t>преподавательского </a:t>
            </a:r>
            <a:r>
              <a:rPr sz="1600" dirty="0">
                <a:latin typeface="Calibri"/>
                <a:cs typeface="Calibri"/>
              </a:rPr>
              <a:t>состава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области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подготовки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издания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учебно-</a:t>
            </a:r>
            <a:endParaRPr sz="1600">
              <a:latin typeface="Calibri"/>
              <a:cs typeface="Calibri"/>
            </a:endParaRPr>
          </a:p>
          <a:p>
            <a:pPr marL="12700" marR="395605">
              <a:lnSpc>
                <a:spcPts val="1930"/>
              </a:lnSpc>
              <a:spcBef>
                <a:spcPts val="55"/>
              </a:spcBef>
            </a:pPr>
            <a:r>
              <a:rPr sz="1600" spc="-10" dirty="0">
                <a:latin typeface="Calibri"/>
                <a:cs typeface="Calibri"/>
              </a:rPr>
              <a:t>методической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литературы,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а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также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повышение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качества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издаваемых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учебных пособий.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89"/>
              </a:lnSpc>
            </a:pPr>
            <a:r>
              <a:rPr sz="1700" b="1" dirty="0">
                <a:solidFill>
                  <a:srgbClr val="C00000"/>
                </a:solidFill>
                <a:latin typeface="Arial"/>
                <a:cs typeface="Arial"/>
              </a:rPr>
              <a:t>Задачи</a:t>
            </a:r>
            <a:r>
              <a:rPr sz="1700" b="1" spc="-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C00000"/>
                </a:solidFill>
                <a:latin typeface="Arial"/>
                <a:cs typeface="Arial"/>
              </a:rPr>
              <a:t>конкурса:</a:t>
            </a:r>
            <a:endParaRPr sz="1700">
              <a:latin typeface="Arial"/>
              <a:cs typeface="Arial"/>
            </a:endParaRPr>
          </a:p>
          <a:p>
            <a:pPr marL="128270" indent="-115570">
              <a:lnSpc>
                <a:spcPts val="2010"/>
              </a:lnSpc>
              <a:buSzPct val="106250"/>
              <a:buChar char="-"/>
              <a:tabLst>
                <a:tab pos="128270" algn="l"/>
              </a:tabLst>
            </a:pPr>
            <a:r>
              <a:rPr sz="1600" dirty="0">
                <a:latin typeface="Calibri"/>
                <a:cs typeface="Calibri"/>
              </a:rPr>
              <a:t>активизация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профессорско-</a:t>
            </a:r>
            <a:r>
              <a:rPr sz="1600" spc="-10" dirty="0">
                <a:latin typeface="Calibri"/>
                <a:cs typeface="Calibri"/>
              </a:rPr>
              <a:t>преподавательского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состава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созданию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печатных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  <a:p>
            <a:pPr marL="12700" marR="126238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электронных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учебных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пособий,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основывающихся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на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использовании </a:t>
            </a:r>
            <a:r>
              <a:rPr sz="1600" dirty="0">
                <a:latin typeface="Calibri"/>
                <a:cs typeface="Calibri"/>
              </a:rPr>
              <a:t>инновационных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методов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образовательном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процессе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с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учетом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компетентностной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модели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образования;</a:t>
            </a:r>
            <a:endParaRPr sz="1600">
              <a:latin typeface="Calibri"/>
              <a:cs typeface="Calibri"/>
            </a:endParaRPr>
          </a:p>
          <a:p>
            <a:pPr marL="12700" marR="160655" indent="107950">
              <a:lnSpc>
                <a:spcPct val="100000"/>
              </a:lnSpc>
              <a:buChar char="-"/>
              <a:tabLst>
                <a:tab pos="120650" algn="l"/>
              </a:tabLst>
            </a:pPr>
            <a:r>
              <a:rPr sz="1600" dirty="0">
                <a:latin typeface="Calibri"/>
                <a:cs typeface="Calibri"/>
              </a:rPr>
              <a:t>выявление</a:t>
            </a:r>
            <a:r>
              <a:rPr sz="1600" spc="-10" dirty="0">
                <a:latin typeface="Calibri"/>
                <a:cs typeface="Calibri"/>
              </a:rPr>
              <a:t> творческого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потенциала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профессорско-</a:t>
            </a:r>
            <a:r>
              <a:rPr sz="1600" spc="-10" dirty="0">
                <a:latin typeface="Calibri"/>
                <a:cs typeface="Calibri"/>
              </a:rPr>
              <a:t>преподавательского</a:t>
            </a:r>
            <a:r>
              <a:rPr sz="1600" spc="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состава университета;</a:t>
            </a:r>
            <a:endParaRPr sz="1600">
              <a:latin typeface="Calibri"/>
              <a:cs typeface="Calibri"/>
            </a:endParaRPr>
          </a:p>
          <a:p>
            <a:pPr marL="12700" marR="503555" indent="107950">
              <a:lnSpc>
                <a:spcPct val="100000"/>
              </a:lnSpc>
              <a:buChar char="-"/>
              <a:tabLst>
                <a:tab pos="120650" algn="l"/>
              </a:tabLst>
            </a:pPr>
            <a:r>
              <a:rPr sz="1600" dirty="0">
                <a:latin typeface="Calibri"/>
                <a:cs typeface="Calibri"/>
              </a:rPr>
              <a:t>моральное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материальное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поощрение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преподавателей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кафедр,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активно занимающихся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подготовкой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изданием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учебно-методической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литературы;</a:t>
            </a:r>
            <a:endParaRPr sz="1600">
              <a:latin typeface="Calibri"/>
              <a:cs typeface="Calibri"/>
            </a:endParaRPr>
          </a:p>
          <a:p>
            <a:pPr marL="12700" marR="443865" indent="107950">
              <a:lnSpc>
                <a:spcPct val="100000"/>
              </a:lnSpc>
              <a:buChar char="-"/>
              <a:tabLst>
                <a:tab pos="120650" algn="l"/>
              </a:tabLst>
            </a:pPr>
            <a:r>
              <a:rPr sz="1600" spc="-10" dirty="0">
                <a:latin typeface="Calibri"/>
                <a:cs typeface="Calibri"/>
              </a:rPr>
              <a:t>содействие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совершенствованию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издательской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деятельности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университета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в </a:t>
            </a:r>
            <a:r>
              <a:rPr sz="1600" dirty="0">
                <a:latin typeface="Calibri"/>
                <a:cs typeface="Calibri"/>
              </a:rPr>
              <a:t>современных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условиях;</a:t>
            </a:r>
            <a:endParaRPr sz="1600">
              <a:latin typeface="Calibri"/>
              <a:cs typeface="Calibri"/>
            </a:endParaRPr>
          </a:p>
          <a:p>
            <a:pPr marL="120650" indent="-107950">
              <a:lnSpc>
                <a:spcPct val="100000"/>
              </a:lnSpc>
              <a:buChar char="-"/>
              <a:tabLst>
                <a:tab pos="120650" algn="l"/>
              </a:tabLst>
            </a:pPr>
            <a:r>
              <a:rPr sz="1600" dirty="0">
                <a:latin typeface="Calibri"/>
                <a:cs typeface="Calibri"/>
              </a:rPr>
              <a:t>обеспечение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образовательного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процесса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качественными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учебными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изданиями.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44614" y="3060382"/>
            <a:ext cx="1285875" cy="1812925"/>
            <a:chOff x="244614" y="3060382"/>
            <a:chExt cx="1285875" cy="18129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4139" y="3069844"/>
              <a:ext cx="1266558" cy="179374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49377" y="3065145"/>
              <a:ext cx="1276350" cy="1803400"/>
            </a:xfrm>
            <a:custGeom>
              <a:avLst/>
              <a:gdLst/>
              <a:ahLst/>
              <a:cxnLst/>
              <a:rect l="l" t="t" r="r" b="b"/>
              <a:pathLst>
                <a:path w="1276350" h="1803400">
                  <a:moveTo>
                    <a:pt x="0" y="1803272"/>
                  </a:moveTo>
                  <a:lnTo>
                    <a:pt x="1276096" y="1803272"/>
                  </a:lnTo>
                  <a:lnTo>
                    <a:pt x="1276096" y="0"/>
                  </a:lnTo>
                  <a:lnTo>
                    <a:pt x="0" y="0"/>
                  </a:lnTo>
                  <a:lnTo>
                    <a:pt x="0" y="180327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41998" y="1259141"/>
            <a:ext cx="1209040" cy="1665605"/>
            <a:chOff x="241998" y="1259141"/>
            <a:chExt cx="1209040" cy="166560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523" y="1268729"/>
              <a:ext cx="1189685" cy="164617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46761" y="1263903"/>
              <a:ext cx="1199515" cy="1656080"/>
            </a:xfrm>
            <a:custGeom>
              <a:avLst/>
              <a:gdLst/>
              <a:ahLst/>
              <a:cxnLst/>
              <a:rect l="l" t="t" r="r" b="b"/>
              <a:pathLst>
                <a:path w="1199515" h="1656080">
                  <a:moveTo>
                    <a:pt x="0" y="1655699"/>
                  </a:moveTo>
                  <a:lnTo>
                    <a:pt x="1199210" y="1655699"/>
                  </a:lnTo>
                  <a:lnTo>
                    <a:pt x="1199210" y="0"/>
                  </a:lnTo>
                  <a:lnTo>
                    <a:pt x="0" y="0"/>
                  </a:lnTo>
                  <a:lnTo>
                    <a:pt x="0" y="16556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19570" y="4982405"/>
            <a:ext cx="1310640" cy="1811020"/>
            <a:chOff x="219570" y="4982405"/>
            <a:chExt cx="1310640" cy="181102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9095" y="4991930"/>
              <a:ext cx="1291590" cy="17917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24332" y="4987168"/>
              <a:ext cx="1301115" cy="1801495"/>
            </a:xfrm>
            <a:custGeom>
              <a:avLst/>
              <a:gdLst/>
              <a:ahLst/>
              <a:cxnLst/>
              <a:rect l="l" t="t" r="r" b="b"/>
              <a:pathLst>
                <a:path w="1301115" h="1801495">
                  <a:moveTo>
                    <a:pt x="0" y="1801241"/>
                  </a:moveTo>
                  <a:lnTo>
                    <a:pt x="1301115" y="1801241"/>
                  </a:lnTo>
                  <a:lnTo>
                    <a:pt x="1301115" y="0"/>
                  </a:lnTo>
                  <a:lnTo>
                    <a:pt x="0" y="0"/>
                  </a:lnTo>
                  <a:lnTo>
                    <a:pt x="0" y="180124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7923" y="274048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28777"/>
            <a:ext cx="73151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9245" marR="5080" indent="-1567180" algn="ctr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Номинация</a:t>
            </a:r>
            <a:r>
              <a:rPr sz="2400" spc="-150" dirty="0"/>
              <a:t> </a:t>
            </a:r>
            <a:r>
              <a:rPr lang="ru-RU" sz="2400" dirty="0"/>
              <a:t>«Лучший лектор 2023 года</a:t>
            </a:r>
            <a:r>
              <a:rPr lang="ru-RU" sz="2400" dirty="0" smtClean="0"/>
              <a:t>»</a:t>
            </a:r>
            <a:r>
              <a:rPr lang="ru-RU" sz="2400" spc="-10" dirty="0" smtClean="0"/>
              <a:t/>
            </a:r>
            <a:br>
              <a:rPr lang="ru-RU" sz="2400" spc="-10" dirty="0" smtClean="0"/>
            </a:br>
            <a:r>
              <a:rPr sz="2400" dirty="0" err="1" smtClean="0"/>
              <a:t>по</a:t>
            </a:r>
            <a:r>
              <a:rPr sz="2400" spc="-35" dirty="0" smtClean="0"/>
              <a:t> </a:t>
            </a:r>
            <a:r>
              <a:rPr sz="2400" spc="-10" dirty="0" err="1" smtClean="0"/>
              <a:t>специальности</a:t>
            </a:r>
            <a:r>
              <a:rPr lang="ru-RU" sz="2400" spc="-10" dirty="0" smtClean="0"/>
              <a:t> </a:t>
            </a:r>
            <a:br>
              <a:rPr lang="ru-RU" sz="2400" spc="-10" dirty="0" smtClean="0"/>
            </a:br>
            <a:r>
              <a:rPr lang="ru-RU" sz="2400" spc="-10" dirty="0" smtClean="0"/>
              <a:t> 30.05.03 Медицинская </a:t>
            </a:r>
            <a:r>
              <a:rPr lang="ru-RU" sz="2400" spc="-10" dirty="0"/>
              <a:t>кибернетика</a:t>
            </a:r>
            <a:endParaRPr sz="2400" spc="-1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06239"/>
              </p:ext>
            </p:extLst>
          </p:nvPr>
        </p:nvGraphicFramePr>
        <p:xfrm>
          <a:off x="534884" y="1676400"/>
          <a:ext cx="8063229" cy="189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087880"/>
                <a:gridCol w="3759200"/>
                <a:gridCol w="821054"/>
                <a:gridCol w="963295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8257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Апанович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Марина Степановна</a:t>
                      </a:r>
                      <a:endParaRPr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985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медицинской кибернетики и информатики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54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884" y="329547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598882"/>
          </a:xfrm>
          <a:prstGeom prst="rect">
            <a:avLst/>
          </a:prstGeom>
        </p:spPr>
        <p:txBody>
          <a:bodyPr vert="horz" wrap="square" lIns="0" tIns="227330" rIns="0" bIns="0" rtlCol="0">
            <a:spAutoFit/>
          </a:bodyPr>
          <a:lstStyle/>
          <a:p>
            <a:pPr marL="735965" algn="ctr">
              <a:lnSpc>
                <a:spcPct val="100000"/>
              </a:lnSpc>
              <a:spcBef>
                <a:spcPts val="105"/>
              </a:spcBef>
            </a:pPr>
            <a:r>
              <a:rPr sz="2400" spc="-10" dirty="0" err="1"/>
              <a:t>Номинация</a:t>
            </a:r>
            <a:r>
              <a:rPr sz="2400" spc="-140" dirty="0"/>
              <a:t> </a:t>
            </a:r>
            <a:r>
              <a:rPr lang="ru-RU" sz="2400" dirty="0" smtClean="0"/>
              <a:t>«Лучший </a:t>
            </a:r>
            <a:r>
              <a:rPr lang="ru-RU" sz="2400" dirty="0"/>
              <a:t>лектор 2023 </a:t>
            </a:r>
            <a:r>
              <a:rPr lang="ru-RU" sz="2400" dirty="0" smtClean="0"/>
              <a:t>года» </a:t>
            </a:r>
            <a:r>
              <a:rPr sz="2400" spc="-25" dirty="0" smtClean="0"/>
              <a:t>ИПО</a:t>
            </a:r>
            <a:endParaRPr sz="2400"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63327"/>
              </p:ext>
            </p:extLst>
          </p:nvPr>
        </p:nvGraphicFramePr>
        <p:xfrm>
          <a:off x="534884" y="1447800"/>
          <a:ext cx="8062594" cy="4678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24888"/>
                <a:gridCol w="3449802"/>
                <a:gridCol w="892809"/>
                <a:gridCol w="963295"/>
              </a:tblGrid>
              <a:tr h="105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45745" algn="ctr">
                        <a:lnSpc>
                          <a:spcPct val="100000"/>
                        </a:lnSpc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45745" algn="ctr">
                        <a:lnSpc>
                          <a:spcPct val="100000"/>
                        </a:lnSpc>
                      </a:pPr>
                      <a:r>
                        <a:rPr sz="1600" b="1" dirty="0" err="1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23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Макаренко Татьяна Александровна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600" dirty="0" err="1">
                          <a:latin typeface="Times New Roman"/>
                          <a:cs typeface="Times New Roman"/>
                        </a:rPr>
                        <a:t>Кафедра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оперативной гинекологии </a:t>
                      </a: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ИПО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54,0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23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Дмитренко Диана Викторовна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медицинской генетики и клинической нейрофизиологии ИПО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239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Дробот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Дмитрий Борисович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Кафедра сердечно-сосудистой хирургии ИПО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49,0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29546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968214"/>
          </a:xfrm>
          <a:prstGeom prst="rect">
            <a:avLst/>
          </a:prstGeom>
        </p:spPr>
        <p:txBody>
          <a:bodyPr vert="horz" wrap="square" lIns="0" tIns="227330" rIns="0" bIns="0" rtlCol="0">
            <a:spAutoFit/>
          </a:bodyPr>
          <a:lstStyle/>
          <a:p>
            <a:pPr marL="735965" algn="ctr">
              <a:lnSpc>
                <a:spcPct val="100000"/>
              </a:lnSpc>
              <a:spcBef>
                <a:spcPts val="105"/>
              </a:spcBef>
            </a:pPr>
            <a:r>
              <a:rPr sz="2400" spc="-10" dirty="0" err="1"/>
              <a:t>Номинация</a:t>
            </a:r>
            <a:r>
              <a:rPr sz="2400" spc="-140" dirty="0"/>
              <a:t> </a:t>
            </a:r>
            <a:r>
              <a:rPr lang="ru-RU" sz="2400" dirty="0"/>
              <a:t>«Лучший лектор 2023 года</a:t>
            </a:r>
            <a:r>
              <a:rPr lang="ru-RU" sz="2400" dirty="0" smtClean="0"/>
              <a:t>»</a:t>
            </a:r>
            <a:r>
              <a:rPr lang="ru-RU" sz="2400" spc="-25" dirty="0" smtClean="0"/>
              <a:t/>
            </a:r>
            <a:br>
              <a:rPr lang="ru-RU" sz="2400" spc="-25" dirty="0" smtClean="0"/>
            </a:br>
            <a:r>
              <a:rPr lang="ru-RU" sz="2400" spc="-20" dirty="0" smtClean="0"/>
              <a:t>Фармацевтический</a:t>
            </a:r>
            <a:r>
              <a:rPr lang="ru-RU" sz="2400" spc="-114" dirty="0" smtClean="0"/>
              <a:t> </a:t>
            </a:r>
            <a:r>
              <a:rPr lang="ru-RU" sz="2400" dirty="0" smtClean="0"/>
              <a:t>колледж</a:t>
            </a:r>
            <a:r>
              <a:rPr lang="ru-RU" sz="2400" spc="-75" dirty="0" smtClean="0"/>
              <a:t> </a:t>
            </a:r>
            <a:endParaRPr sz="2400" spc="-2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21936"/>
              </p:ext>
            </p:extLst>
          </p:nvPr>
        </p:nvGraphicFramePr>
        <p:xfrm>
          <a:off x="534884" y="1447800"/>
          <a:ext cx="8062594" cy="2259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324888"/>
                <a:gridCol w="3449802"/>
                <a:gridCol w="892809"/>
                <a:gridCol w="963295"/>
              </a:tblGrid>
              <a:tr h="105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45745" algn="ctr">
                        <a:lnSpc>
                          <a:spcPct val="100000"/>
                        </a:lnSpc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245745" algn="ctr">
                        <a:lnSpc>
                          <a:spcPct val="100000"/>
                        </a:lnSpc>
                      </a:pPr>
                      <a:r>
                        <a:rPr sz="1600" b="1" dirty="0" err="1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Коновец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Лиля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Наильевна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985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Фармация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72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329546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12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60577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5210" marR="5080" indent="-314325" algn="ctr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Номинация</a:t>
            </a:r>
            <a:r>
              <a:rPr sz="2400" spc="-135" dirty="0"/>
              <a:t> </a:t>
            </a:r>
            <a:r>
              <a:rPr sz="2400" dirty="0" smtClean="0"/>
              <a:t>«</a:t>
            </a:r>
            <a:r>
              <a:rPr sz="2400" dirty="0" err="1" smtClean="0"/>
              <a:t>Лучшая</a:t>
            </a:r>
            <a:r>
              <a:rPr sz="2400" spc="-135" dirty="0" smtClean="0"/>
              <a:t> </a:t>
            </a:r>
            <a:r>
              <a:rPr sz="2400" spc="-10" dirty="0" err="1" smtClean="0"/>
              <a:t>видеолекция</a:t>
            </a:r>
            <a:r>
              <a:rPr sz="2400" spc="-110" dirty="0" smtClean="0"/>
              <a:t> </a:t>
            </a:r>
            <a:r>
              <a:rPr lang="ru-RU" sz="2400" spc="-110" dirty="0" smtClean="0"/>
              <a:t>2023 </a:t>
            </a:r>
            <a:r>
              <a:rPr sz="2400" spc="-10" dirty="0" err="1" smtClean="0"/>
              <a:t>года</a:t>
            </a:r>
            <a:r>
              <a:rPr sz="2400" spc="-10" dirty="0" smtClean="0"/>
              <a:t>» </a:t>
            </a:r>
            <a:r>
              <a:rPr sz="2400" dirty="0" err="1" smtClean="0"/>
              <a:t>по</a:t>
            </a:r>
            <a:r>
              <a:rPr sz="2400" spc="-35" dirty="0" smtClean="0"/>
              <a:t> </a:t>
            </a:r>
            <a:r>
              <a:rPr sz="2400" dirty="0" err="1" smtClean="0"/>
              <a:t>специальности</a:t>
            </a:r>
            <a:r>
              <a:rPr sz="2400" spc="-30" dirty="0" smtClean="0"/>
              <a:t> </a:t>
            </a:r>
            <a:r>
              <a:rPr sz="2400" dirty="0" smtClean="0"/>
              <a:t>3</a:t>
            </a:r>
            <a:r>
              <a:rPr lang="en-US" sz="2400" dirty="0" smtClean="0"/>
              <a:t>1</a:t>
            </a:r>
            <a:r>
              <a:rPr sz="2400" dirty="0" smtClean="0"/>
              <a:t>.05.01</a:t>
            </a:r>
            <a:r>
              <a:rPr sz="2400" spc="-70" dirty="0" smtClean="0"/>
              <a:t> </a:t>
            </a:r>
            <a:r>
              <a:rPr lang="ru-RU" sz="2400" spc="-10" dirty="0" smtClean="0"/>
              <a:t>Лечебное дело</a:t>
            </a:r>
            <a:endParaRPr sz="2400" spc="-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127341"/>
              </p:ext>
            </p:extLst>
          </p:nvPr>
        </p:nvGraphicFramePr>
        <p:xfrm>
          <a:off x="762000" y="1600200"/>
          <a:ext cx="8061958" cy="36470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087880"/>
                <a:gridCol w="3542665"/>
                <a:gridCol w="935354"/>
                <a:gridCol w="1064259"/>
              </a:tblGrid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78867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8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видеолекции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261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10209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Times New Roman"/>
                          <a:cs typeface="Times New Roman"/>
                        </a:rPr>
                        <a:t>Народова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 Екатерина Андреевна</a:t>
                      </a:r>
                    </a:p>
                  </a:txBody>
                  <a:tcPr marL="0" marR="0" marT="723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marR="777240">
                        <a:lnSpc>
                          <a:spcPct val="114999"/>
                        </a:lnSpc>
                        <a:spcBef>
                          <a:spcPts val="0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Epilepsy</a:t>
                      </a:r>
                    </a:p>
                    <a:p>
                      <a:pPr marL="69215" marR="777240">
                        <a:lnSpc>
                          <a:spcPct val="114999"/>
                        </a:lnSpc>
                        <a:spcBef>
                          <a:spcPts val="0"/>
                        </a:spcBef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16700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43,5</a:t>
                      </a:r>
                    </a:p>
                  </a:txBody>
                  <a:tcPr marL="0" marR="0" marT="812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6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10209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Романова Наталья Юрьевна</a:t>
                      </a:r>
                    </a:p>
                    <a:p>
                      <a:pPr marL="68580" marR="410209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23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777240" indent="0" defTabSz="914400" eaLnBrk="1" fontAlgn="auto" latinLnBrk="0" hangingPunct="1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Взаимодействие излучение с веществом. Тепловое излучение.</a:t>
                      </a:r>
                    </a:p>
                    <a:p>
                      <a:pPr marL="69215" marR="777240">
                        <a:lnSpc>
                          <a:spcPct val="114999"/>
                        </a:lnSpc>
                        <a:spcBef>
                          <a:spcPts val="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7005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190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42,5</a:t>
                      </a: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128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861" y="3810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1010533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638175" marR="5080" indent="20955" algn="ctr">
              <a:lnSpc>
                <a:spcPts val="3760"/>
              </a:lnSpc>
              <a:spcBef>
                <a:spcPts val="280"/>
              </a:spcBef>
            </a:pPr>
            <a:r>
              <a:rPr sz="2400" dirty="0"/>
              <a:t>Номинация</a:t>
            </a:r>
            <a:r>
              <a:rPr sz="2400" spc="-130" dirty="0"/>
              <a:t> </a:t>
            </a:r>
            <a:r>
              <a:rPr sz="2400" dirty="0"/>
              <a:t>«Лучшая</a:t>
            </a:r>
            <a:r>
              <a:rPr sz="2400" spc="-135" dirty="0"/>
              <a:t> </a:t>
            </a:r>
            <a:r>
              <a:rPr sz="2400" spc="-10" dirty="0" err="1"/>
              <a:t>видеолекция</a:t>
            </a:r>
            <a:r>
              <a:rPr sz="2400" spc="-110" dirty="0"/>
              <a:t> </a:t>
            </a:r>
            <a:r>
              <a:rPr lang="ru-RU" sz="2400" spc="-110" dirty="0" smtClean="0"/>
              <a:t> 2023 </a:t>
            </a:r>
            <a:r>
              <a:rPr sz="2400" spc="-10" dirty="0" err="1" smtClean="0"/>
              <a:t>года</a:t>
            </a:r>
            <a:r>
              <a:rPr sz="2400" spc="-10" dirty="0"/>
              <a:t>» </a:t>
            </a:r>
            <a:r>
              <a:rPr sz="2400" dirty="0"/>
              <a:t>по</a:t>
            </a:r>
            <a:r>
              <a:rPr sz="2400" spc="-35" dirty="0"/>
              <a:t> </a:t>
            </a:r>
            <a:r>
              <a:rPr sz="2400" dirty="0"/>
              <a:t>специальности</a:t>
            </a:r>
            <a:r>
              <a:rPr sz="2400" spc="-30" dirty="0"/>
              <a:t> </a:t>
            </a:r>
            <a:r>
              <a:rPr sz="2400" dirty="0"/>
              <a:t>31.05.03</a:t>
            </a:r>
            <a:r>
              <a:rPr sz="2400" spc="-70" dirty="0"/>
              <a:t> </a:t>
            </a:r>
            <a:r>
              <a:rPr sz="2400" spc="-25" dirty="0"/>
              <a:t>Стоматология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2550"/>
              </p:ext>
            </p:extLst>
          </p:nvPr>
        </p:nvGraphicFramePr>
        <p:xfrm>
          <a:off x="530123" y="1696021"/>
          <a:ext cx="8064499" cy="2199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1814830"/>
                <a:gridCol w="4089400"/>
                <a:gridCol w="764540"/>
                <a:gridCol w="963929"/>
              </a:tblGrid>
              <a:tr h="8680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78867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8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видеолекции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331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6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362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764"/>
                        </a:spcBef>
                      </a:pPr>
                      <a:r>
                        <a:rPr lang="ru-RU" sz="1600" b="1" spc="-10" dirty="0" err="1" smtClean="0">
                          <a:latin typeface="Times New Roman"/>
                          <a:cs typeface="Times New Roman"/>
                        </a:rPr>
                        <a:t>Народова</a:t>
                      </a: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 Екатерина Андреевна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4154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Epilepsy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1600" spc="-20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4769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000" y="110185"/>
            <a:ext cx="7734199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09470" marR="5080" indent="-2097405">
              <a:lnSpc>
                <a:spcPct val="100000"/>
              </a:lnSpc>
              <a:spcBef>
                <a:spcPts val="105"/>
              </a:spcBef>
            </a:pPr>
            <a:r>
              <a:rPr dirty="0"/>
              <a:t>Номинация</a:t>
            </a:r>
            <a:r>
              <a:rPr spc="-140" dirty="0"/>
              <a:t> </a:t>
            </a:r>
            <a:r>
              <a:rPr dirty="0"/>
              <a:t>«Лучшая</a:t>
            </a:r>
            <a:r>
              <a:rPr spc="-140" dirty="0"/>
              <a:t> </a:t>
            </a:r>
            <a:r>
              <a:rPr dirty="0" err="1"/>
              <a:t>видеолекция</a:t>
            </a:r>
            <a:r>
              <a:rPr spc="-120" dirty="0"/>
              <a:t> </a:t>
            </a:r>
            <a:r>
              <a:rPr lang="ru-RU" spc="-120" dirty="0" smtClean="0"/>
              <a:t>2023 </a:t>
            </a:r>
            <a:r>
              <a:rPr spc="-10" dirty="0" err="1" smtClean="0"/>
              <a:t>года</a:t>
            </a:r>
            <a:r>
              <a:rPr spc="-10" dirty="0"/>
              <a:t>» </a:t>
            </a:r>
            <a:r>
              <a:rPr dirty="0"/>
              <a:t>по</a:t>
            </a:r>
            <a:r>
              <a:rPr spc="-35" dirty="0"/>
              <a:t> </a:t>
            </a:r>
            <a:r>
              <a:rPr spc="-10" dirty="0"/>
              <a:t>специальности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97278" y="1085850"/>
            <a:ext cx="65436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3</a:t>
            </a:r>
            <a:r>
              <a:rPr lang="ru-RU" sz="32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7</a:t>
            </a:r>
            <a:r>
              <a:rPr sz="32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.05.0</a:t>
            </a:r>
            <a:r>
              <a:rPr lang="ru-RU" sz="32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1</a:t>
            </a:r>
            <a:r>
              <a:rPr sz="3200" b="1" spc="-85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20" dirty="0" smtClean="0">
                <a:solidFill>
                  <a:srgbClr val="943735"/>
                </a:solidFill>
                <a:latin typeface="Times New Roman"/>
                <a:cs typeface="Times New Roman"/>
              </a:rPr>
              <a:t>Клиническая психология</a:t>
            </a:r>
            <a:endParaRPr sz="32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75410"/>
              </p:ext>
            </p:extLst>
          </p:nvPr>
        </p:nvGraphicFramePr>
        <p:xfrm>
          <a:off x="519912" y="1984057"/>
          <a:ext cx="8063229" cy="2546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087880"/>
                <a:gridCol w="3759200"/>
                <a:gridCol w="821054"/>
                <a:gridCol w="963295"/>
              </a:tblGrid>
              <a:tr h="1005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5314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2200" b="1" spc="-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2200" b="1" spc="-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 dirty="0">
                        <a:latin typeface="Times New Roman"/>
                        <a:cs typeface="Times New Roman"/>
                      </a:endParaRPr>
                    </a:p>
                    <a:p>
                      <a:pPr marL="352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2200" b="1" spc="-10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2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541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2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10209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lang="ru-RU" sz="1600" b="1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Романова Наталья Юрьевна</a:t>
                      </a:r>
                      <a:endParaRPr lang="ru-RU" sz="1600" b="1" spc="-1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541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Измерения в психологии. Шкалы измерений. Способы представления статистических данных.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pc="-2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42,5</a:t>
                      </a:r>
                      <a:endParaRPr lang="ru-RU" sz="1600" spc="-2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679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/>
                          <a:cs typeface="Times New Roman"/>
                        </a:rPr>
                        <a:t>I</a:t>
                      </a:r>
                    </a:p>
                    <a:p>
                      <a:endParaRPr lang="ru-RU" dirty="0"/>
                    </a:p>
                  </a:txBody>
                  <a:tcPr marL="0" marR="0" marT="2679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54" y="329547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5068" y="92201"/>
            <a:ext cx="6991731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dirty="0" err="1"/>
              <a:t>Номинация</a:t>
            </a:r>
            <a:r>
              <a:rPr spc="-130" dirty="0"/>
              <a:t> </a:t>
            </a:r>
            <a:r>
              <a:rPr lang="ru-RU" dirty="0"/>
              <a:t>«Лучшая кафедра в направлении </a:t>
            </a:r>
            <a:r>
              <a:rPr lang="ru-RU" dirty="0"/>
              <a:t>"Воспитательная </a:t>
            </a:r>
            <a:r>
              <a:rPr lang="ru-RU" dirty="0"/>
              <a:t>работа» 2023 </a:t>
            </a:r>
            <a:r>
              <a:rPr lang="ru-RU" dirty="0"/>
              <a:t>года"»</a:t>
            </a:r>
            <a:endParaRPr spc="-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186045"/>
              </p:ext>
            </p:extLst>
          </p:nvPr>
        </p:nvGraphicFramePr>
        <p:xfrm>
          <a:off x="519912" y="1984057"/>
          <a:ext cx="8080375" cy="400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/>
                <a:gridCol w="5159375"/>
                <a:gridCol w="993775"/>
                <a:gridCol w="1343025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2000" b="1" spc="-1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153795">
                        <a:lnSpc>
                          <a:spcPct val="114999"/>
                        </a:lnSpc>
                        <a:spcBef>
                          <a:spcPts val="1100"/>
                        </a:spcBef>
                      </a:pPr>
                      <a:r>
                        <a:rPr lang="ru-RU" sz="2000" b="1" dirty="0" smtClean="0">
                          <a:latin typeface="Times New Roman"/>
                          <a:cs typeface="Times New Roman"/>
                        </a:rPr>
                        <a:t>Кафедра оперативной хирургии и топографической анатомии</a:t>
                      </a:r>
                    </a:p>
                  </a:txBody>
                  <a:tcPr marL="0" marR="0" marT="1397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ru-RU" sz="2000" spc="-25" dirty="0" smtClean="0">
                          <a:latin typeface="Times New Roman"/>
                          <a:cs typeface="Times New Roman"/>
                        </a:rPr>
                        <a:t>1336,27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  <a:tr h="700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905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Кафедра латинского и иностранных языков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605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lang="ru-RU" sz="2000" spc="-50" dirty="0" smtClean="0">
                          <a:latin typeface="Times New Roman"/>
                          <a:cs typeface="Times New Roman"/>
                        </a:rPr>
                        <a:t>1217,0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605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300" dirty="0" smtClean="0">
                          <a:latin typeface="Times New Roman"/>
                          <a:cs typeface="Times New Roman"/>
                        </a:rPr>
                        <a:t>II</a:t>
                      </a: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</a:tcPr>
                </a:tc>
              </a:tr>
              <a:tr h="105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998855">
                        <a:lnSpc>
                          <a:spcPct val="114999"/>
                        </a:lnSpc>
                        <a:spcBef>
                          <a:spcPts val="1105"/>
                        </a:spcBef>
                      </a:pPr>
                      <a:endParaRPr lang="en-US" sz="1000" dirty="0" smtClean="0">
                        <a:latin typeface="Times New Roman"/>
                        <a:cs typeface="Times New Roman"/>
                      </a:endParaRPr>
                    </a:p>
                    <a:p>
                      <a:pPr marL="68580" marR="998855">
                        <a:lnSpc>
                          <a:spcPct val="114999"/>
                        </a:lnSpc>
                        <a:spcBef>
                          <a:spcPts val="1105"/>
                        </a:spcBef>
                      </a:pPr>
                      <a:r>
                        <a:rPr lang="ru-RU" sz="2000" dirty="0" smtClean="0">
                          <a:latin typeface="Times New Roman"/>
                          <a:cs typeface="Times New Roman"/>
                        </a:rPr>
                        <a:t>Кафедра анатомии человека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lang="ru-RU" sz="2000" spc="-50" dirty="0" smtClean="0">
                          <a:latin typeface="Times New Roman"/>
                          <a:cs typeface="Times New Roman"/>
                        </a:rPr>
                        <a:t>1188,2</a:t>
                      </a: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3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300" dirty="0" smtClean="0">
                          <a:latin typeface="Times New Roman"/>
                          <a:cs typeface="Times New Roman"/>
                        </a:rPr>
                        <a:t>III</a:t>
                      </a:r>
                      <a:endParaRPr sz="2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491" y="301734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57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5152" y="92201"/>
            <a:ext cx="654824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Номинация</a:t>
            </a:r>
            <a:r>
              <a:rPr sz="2400" spc="-130" dirty="0"/>
              <a:t> </a:t>
            </a:r>
            <a:r>
              <a:rPr lang="ru-RU" sz="2400" dirty="0"/>
              <a:t>«Лучшая кафедра в направлении </a:t>
            </a:r>
            <a:r>
              <a:rPr lang="ru-RU" sz="2400" dirty="0"/>
              <a:t>"Профориентация</a:t>
            </a:r>
            <a:r>
              <a:rPr lang="ru-RU" sz="2400" dirty="0"/>
              <a:t>» 2023 </a:t>
            </a:r>
            <a:r>
              <a:rPr lang="ru-RU" sz="2400" dirty="0"/>
              <a:t>года"»</a:t>
            </a:r>
            <a:endParaRPr sz="2400" spc="-1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28659"/>
              </p:ext>
            </p:extLst>
          </p:nvPr>
        </p:nvGraphicFramePr>
        <p:xfrm>
          <a:off x="533400" y="1600200"/>
          <a:ext cx="8080375" cy="4067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/>
                <a:gridCol w="5144288"/>
                <a:gridCol w="1008862"/>
                <a:gridCol w="1343025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кафедры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321435">
                        <a:lnSpc>
                          <a:spcPct val="114999"/>
                        </a:lnSpc>
                        <a:spcBef>
                          <a:spcPts val="1100"/>
                        </a:spcBef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Кафедра фармации с курсом ПО 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3970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1360,0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Кафедра</a:t>
                      </a:r>
                      <a:r>
                        <a:rPr sz="16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анатомии</a:t>
                      </a:r>
                      <a:r>
                        <a:rPr sz="16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человека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1230,0 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60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50" dirty="0" smtClean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5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Кафедра судебной медицины ИПО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6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520,0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60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-5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0" cap="none" spc="-5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III</a:t>
                      </a:r>
                      <a:endParaRPr kumimoji="0" 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301734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48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1" y="202039"/>
            <a:ext cx="74676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7295"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Номинация</a:t>
            </a:r>
            <a:r>
              <a:rPr sz="2400" spc="-150" dirty="0"/>
              <a:t> </a:t>
            </a:r>
            <a:r>
              <a:rPr sz="2400" dirty="0"/>
              <a:t>«Лучшее</a:t>
            </a:r>
            <a:r>
              <a:rPr sz="2400" spc="-130" dirty="0"/>
              <a:t> </a:t>
            </a:r>
            <a:r>
              <a:rPr sz="2400" spc="-10" dirty="0"/>
              <a:t>отделение </a:t>
            </a:r>
            <a:r>
              <a:rPr sz="2400" spc="-20" dirty="0"/>
              <a:t>Фармацевтического</a:t>
            </a:r>
            <a:r>
              <a:rPr sz="2400" spc="-114" dirty="0"/>
              <a:t> </a:t>
            </a:r>
            <a:r>
              <a:rPr sz="2400" dirty="0" err="1"/>
              <a:t>колледжа</a:t>
            </a:r>
            <a:r>
              <a:rPr sz="2400" spc="-75" dirty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направлении </a:t>
            </a:r>
            <a:r>
              <a:rPr lang="ru-RU" sz="2400" dirty="0"/>
              <a:t>"Профориентация</a:t>
            </a:r>
            <a:r>
              <a:rPr lang="ru-RU" sz="2400" dirty="0"/>
              <a:t>» 2023 </a:t>
            </a:r>
            <a:r>
              <a:rPr lang="ru-RU" sz="2400" dirty="0" smtClean="0"/>
              <a:t>года</a:t>
            </a:r>
            <a:r>
              <a:rPr sz="2400" spc="-10" dirty="0" smtClean="0"/>
              <a:t>"»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72188"/>
              </p:ext>
            </p:extLst>
          </p:nvPr>
        </p:nvGraphicFramePr>
        <p:xfrm>
          <a:off x="519912" y="1984057"/>
          <a:ext cx="8080375" cy="3104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200"/>
                <a:gridCol w="5159375"/>
                <a:gridCol w="993775"/>
                <a:gridCol w="1343025"/>
              </a:tblGrid>
              <a:tr h="1096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4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отделения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669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22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Сестринское</a:t>
                      </a:r>
                      <a:r>
                        <a:rPr kumimoji="0" lang="ru-RU" sz="1600" b="1" i="0" u="none" strike="noStrike" kern="0" cap="none" spc="-85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дело</a:t>
                      </a:r>
                      <a:endParaRPr kumimoji="0" lang="ru-RU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35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873,0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22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Лабораторная</a:t>
                      </a:r>
                      <a:r>
                        <a:rPr kumimoji="0" lang="ru-RU" sz="1600" b="1" i="0" u="none" strike="noStrike" kern="0" cap="none" spc="-8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kumimoji="0" lang="ru-RU" sz="1600" b="1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диагностика</a:t>
                      </a:r>
                      <a:endParaRPr kumimoji="0" lang="ru-RU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35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600" spc="-20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153,0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22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Фармация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lang="ru-RU" sz="1600" spc="-25" dirty="0" smtClean="0">
                          <a:latin typeface="Times New Roman"/>
                          <a:cs typeface="Times New Roman"/>
                        </a:rPr>
                        <a:t>630,0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652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5447" y="4572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000" y="283090"/>
            <a:ext cx="683323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Номинация</a:t>
            </a:r>
          </a:p>
          <a:p>
            <a:pPr algn="ctr">
              <a:lnSpc>
                <a:spcPct val="100000"/>
              </a:lnSpc>
            </a:pPr>
            <a:r>
              <a:rPr sz="2400" dirty="0"/>
              <a:t>«Лучший</a:t>
            </a:r>
            <a:r>
              <a:rPr sz="2400" spc="-155" dirty="0"/>
              <a:t> </a:t>
            </a:r>
            <a:r>
              <a:rPr sz="2400" spc="-10" dirty="0"/>
              <a:t>куратор</a:t>
            </a:r>
            <a:r>
              <a:rPr sz="2400" spc="-155" dirty="0"/>
              <a:t> </a:t>
            </a:r>
            <a:r>
              <a:rPr sz="2400" dirty="0"/>
              <a:t>высшего</a:t>
            </a:r>
            <a:r>
              <a:rPr sz="2400" spc="-140" dirty="0"/>
              <a:t> </a:t>
            </a:r>
            <a:r>
              <a:rPr sz="2400" spc="-10" dirty="0"/>
              <a:t>образования»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97412"/>
              </p:ext>
            </p:extLst>
          </p:nvPr>
        </p:nvGraphicFramePr>
        <p:xfrm>
          <a:off x="647030" y="1295400"/>
          <a:ext cx="8054848" cy="2461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7695"/>
                <a:gridCol w="5367655"/>
                <a:gridCol w="1033779"/>
                <a:gridCol w="1045719"/>
              </a:tblGrid>
              <a:tr h="5539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</a:t>
                      </a:r>
                      <a:r>
                        <a:rPr sz="1600" b="1" spc="-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 b="1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81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Ендржеевская-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Шурыгина</a:t>
                      </a:r>
                      <a:r>
                        <a:rPr sz="1600" b="1" spc="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Виктория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Юлиановна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lang="ru-RU" sz="1600" spc="-25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183,0</a:t>
                      </a:r>
                      <a:endParaRPr sz="1600" spc="-25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038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530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lang="ru-RU" sz="1600" spc="-5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9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spc="-2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Ремезов Игорь Анатольевич</a:t>
                      </a:r>
                      <a:endParaRPr lang="ru-RU" sz="1600" b="1" spc="-2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pc="-25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110,0</a:t>
                      </a:r>
                      <a:endParaRPr lang="ru-RU" sz="1600" spc="-25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038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9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Боровик Максим Валерьевич</a:t>
                      </a:r>
                      <a:endParaRPr sz="16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lang="ru-RU" sz="1600" spc="-25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88,0</a:t>
                      </a:r>
                      <a:endParaRPr sz="1600" spc="-25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2038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45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9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sz="1600" b="1" spc="-3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Гаврилюк</a:t>
                      </a:r>
                      <a:r>
                        <a:rPr sz="1600" b="1" spc="-1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Оксана</a:t>
                      </a:r>
                      <a:r>
                        <a:rPr sz="1600" b="1" spc="-1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Александровна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530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05"/>
                        </a:spcBef>
                      </a:pPr>
                      <a:r>
                        <a:rPr lang="ru-RU" sz="1600" spc="-25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86,0</a:t>
                      </a:r>
                      <a:endParaRPr sz="1600" spc="-25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530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7030" y="30480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228" y="1377032"/>
            <a:ext cx="8065134" cy="4837222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«Лучшее печатное учебное издание»: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r>
              <a:rPr sz="2000" b="1" dirty="0" err="1" smtClean="0">
                <a:solidFill>
                  <a:srgbClr val="0F243E"/>
                </a:solidFill>
                <a:latin typeface="Times New Roman"/>
                <a:cs typeface="Times New Roman"/>
              </a:rPr>
              <a:t>по</a:t>
            </a:r>
            <a:r>
              <a:rPr sz="2000" b="1" spc="-30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>
                <a:solidFill>
                  <a:srgbClr val="0F243E"/>
                </a:solidFill>
                <a:latin typeface="Times New Roman"/>
                <a:cs typeface="Times New Roman"/>
              </a:rPr>
              <a:t>клиническим</a:t>
            </a:r>
            <a:r>
              <a:rPr sz="2000" b="1" spc="-6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 smtClean="0">
                <a:solidFill>
                  <a:srgbClr val="0F243E"/>
                </a:solidFill>
                <a:latin typeface="Times New Roman"/>
                <a:cs typeface="Times New Roman"/>
              </a:rPr>
              <a:t>дисциплинам</a:t>
            </a:r>
            <a:r>
              <a:rPr lang="ru-RU"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;</a:t>
            </a:r>
            <a:endParaRPr lang="ru-RU"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r>
              <a:rPr sz="2000" b="1" dirty="0" err="1" smtClean="0">
                <a:solidFill>
                  <a:srgbClr val="0F243E"/>
                </a:solidFill>
                <a:latin typeface="Times New Roman"/>
                <a:cs typeface="Times New Roman"/>
              </a:rPr>
              <a:t>по</a:t>
            </a:r>
            <a:r>
              <a:rPr sz="2000" b="1" spc="-15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>
                <a:solidFill>
                  <a:srgbClr val="0F243E"/>
                </a:solidFill>
                <a:latin typeface="Times New Roman"/>
                <a:cs typeface="Times New Roman"/>
              </a:rPr>
              <a:t>теоретическим</a:t>
            </a:r>
            <a:r>
              <a:rPr sz="2000" b="1" spc="-4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 smtClean="0">
                <a:solidFill>
                  <a:srgbClr val="0F243E"/>
                </a:solidFill>
                <a:latin typeface="Times New Roman"/>
                <a:cs typeface="Times New Roman"/>
              </a:rPr>
              <a:t>дисциплинам</a:t>
            </a:r>
            <a:r>
              <a:rPr lang="ru-RU"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endParaRPr lang="en-US" sz="2000" b="1" spc="-10" dirty="0">
              <a:solidFill>
                <a:srgbClr val="0F243E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«Лучшее печатное учебное наглядное издание</a:t>
            </a:r>
            <a:r>
              <a:rPr lang="ru-RU"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»:</a:t>
            </a:r>
            <a:endParaRPr lang="ru-RU"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по</a:t>
            </a:r>
            <a:r>
              <a:rPr lang="ru-RU" sz="2000" b="1" spc="-30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клиническим</a:t>
            </a:r>
            <a:r>
              <a:rPr lang="ru-RU" sz="2000" b="1" spc="-60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дисциплинам;</a:t>
            </a:r>
            <a:endParaRPr lang="ru-RU"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по</a:t>
            </a:r>
            <a:r>
              <a:rPr lang="ru-RU" sz="2000" b="1" spc="-15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теоретическим</a:t>
            </a:r>
            <a:r>
              <a:rPr lang="ru-RU" sz="2000" b="1" spc="-40" dirty="0" smtClean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lang="ru-RU"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дисциплинам.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endParaRPr lang="ru-RU" sz="2000" b="1" spc="-10" dirty="0">
              <a:solidFill>
                <a:srgbClr val="0F243E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«Лучшее образовательное электронное издание»: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-    по клиническим дисциплинам;</a:t>
            </a: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Tx/>
              <a:buChar char="-"/>
            </a:pPr>
            <a:r>
              <a:rPr lang="ru-RU"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по теоретическим дисциплинам.</a:t>
            </a: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endParaRPr lang="ru-RU"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2000" b="1" dirty="0" smtClean="0">
                <a:solidFill>
                  <a:srgbClr val="0F243E"/>
                </a:solidFill>
                <a:latin typeface="Times New Roman"/>
                <a:cs typeface="Times New Roman"/>
              </a:rPr>
              <a:t>«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Лучшее</a:t>
            </a:r>
            <a:r>
              <a:rPr sz="2000" b="1" spc="-60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Times New Roman"/>
                <a:cs typeface="Times New Roman"/>
              </a:rPr>
              <a:t>печатное</a:t>
            </a:r>
            <a:r>
              <a:rPr sz="2000" b="1" spc="-7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F243E"/>
                </a:solidFill>
                <a:latin typeface="Times New Roman"/>
                <a:cs typeface="Times New Roman"/>
              </a:rPr>
              <a:t>учебное</a:t>
            </a:r>
            <a:r>
              <a:rPr sz="2000" b="1" spc="-7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Times New Roman"/>
                <a:cs typeface="Times New Roman"/>
              </a:rPr>
              <a:t>пособие </a:t>
            </a:r>
            <a:r>
              <a:rPr sz="2000" b="1" spc="-20" dirty="0">
                <a:solidFill>
                  <a:srgbClr val="0F243E"/>
                </a:solidFill>
                <a:latin typeface="Times New Roman"/>
                <a:cs typeface="Times New Roman"/>
              </a:rPr>
              <a:t>Фармацевтического</a:t>
            </a:r>
            <a:r>
              <a:rPr sz="2000" b="1" spc="-35" dirty="0">
                <a:solidFill>
                  <a:srgbClr val="0F243E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>
                <a:solidFill>
                  <a:srgbClr val="0F243E"/>
                </a:solidFill>
                <a:latin typeface="Times New Roman"/>
                <a:cs typeface="Times New Roman"/>
              </a:rPr>
              <a:t>колледжа</a:t>
            </a:r>
            <a:r>
              <a:rPr sz="2000" b="1" spc="-10" dirty="0" smtClean="0">
                <a:solidFill>
                  <a:srgbClr val="0F243E"/>
                </a:solidFill>
                <a:latin typeface="Times New Roman"/>
                <a:cs typeface="Times New Roman"/>
              </a:rPr>
              <a:t>»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923" y="274048"/>
            <a:ext cx="836860" cy="841709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57274" y="173482"/>
            <a:ext cx="6734809" cy="99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00"/>
              </a:lnSpc>
              <a:spcBef>
                <a:spcPts val="100"/>
              </a:spcBef>
            </a:pPr>
            <a:r>
              <a:rPr dirty="0"/>
              <a:t>Номинации</a:t>
            </a:r>
            <a:r>
              <a:rPr spc="-135" dirty="0"/>
              <a:t> </a:t>
            </a:r>
            <a:r>
              <a:rPr spc="-10" dirty="0"/>
              <a:t>конкурса</a:t>
            </a:r>
          </a:p>
          <a:p>
            <a:pPr algn="ctr">
              <a:lnSpc>
                <a:spcPts val="3800"/>
              </a:lnSpc>
            </a:pPr>
            <a:r>
              <a:rPr dirty="0"/>
              <a:t>«Лучшее</a:t>
            </a:r>
            <a:r>
              <a:rPr spc="-95" dirty="0"/>
              <a:t> </a:t>
            </a:r>
            <a:r>
              <a:rPr dirty="0"/>
              <a:t>учебное</a:t>
            </a:r>
            <a:r>
              <a:rPr spc="-90" dirty="0"/>
              <a:t> </a:t>
            </a:r>
            <a:r>
              <a:rPr dirty="0" err="1"/>
              <a:t>пособие</a:t>
            </a:r>
            <a:r>
              <a:rPr spc="-90" dirty="0"/>
              <a:t> </a:t>
            </a:r>
            <a:r>
              <a:rPr dirty="0" smtClean="0"/>
              <a:t>202</a:t>
            </a:r>
            <a:r>
              <a:rPr lang="ru-RU" dirty="0" smtClean="0"/>
              <a:t>3</a:t>
            </a:r>
            <a:r>
              <a:rPr spc="-95" dirty="0" smtClean="0"/>
              <a:t> </a:t>
            </a:r>
            <a:r>
              <a:rPr spc="-10" dirty="0"/>
              <a:t>года»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28777"/>
            <a:ext cx="73151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9245" marR="5080" indent="-1567180"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Номинация</a:t>
            </a:r>
            <a:r>
              <a:rPr sz="2400" spc="-150" dirty="0"/>
              <a:t> </a:t>
            </a:r>
            <a:r>
              <a:rPr sz="2400" dirty="0"/>
              <a:t>«</a:t>
            </a:r>
            <a:r>
              <a:rPr sz="2400" dirty="0" err="1" smtClean="0"/>
              <a:t>Лучш</a:t>
            </a:r>
            <a:r>
              <a:rPr lang="ru-RU" sz="2400" dirty="0" smtClean="0"/>
              <a:t>ее</a:t>
            </a:r>
            <a:r>
              <a:rPr sz="2400" spc="-145" dirty="0" smtClean="0"/>
              <a:t> </a:t>
            </a:r>
            <a:r>
              <a:rPr lang="ru-RU" sz="2400" dirty="0" smtClean="0"/>
              <a:t>открытое занятие года</a:t>
            </a:r>
            <a:r>
              <a:rPr sz="2400" spc="-10" dirty="0" smtClean="0"/>
              <a:t>»</a:t>
            </a:r>
            <a:r>
              <a:rPr lang="ru-RU" sz="2400" spc="-10" dirty="0"/>
              <a:t> </a:t>
            </a:r>
            <a:r>
              <a:rPr lang="ru-RU" sz="2400" spc="-20" dirty="0" smtClean="0"/>
              <a:t>Фармацевтический</a:t>
            </a:r>
            <a:r>
              <a:rPr lang="ru-RU" sz="2400" spc="-114" dirty="0" smtClean="0"/>
              <a:t> </a:t>
            </a:r>
            <a:r>
              <a:rPr lang="ru-RU" sz="2400" dirty="0" smtClean="0"/>
              <a:t>колледж</a:t>
            </a:r>
            <a:r>
              <a:rPr sz="2400" spc="-10" dirty="0" smtClean="0"/>
              <a:t> </a:t>
            </a:r>
            <a:r>
              <a:rPr lang="ru-RU" sz="2400" spc="-10" dirty="0" smtClean="0"/>
              <a:t/>
            </a:r>
            <a:br>
              <a:rPr lang="ru-RU" sz="2400" spc="-10" dirty="0" smtClean="0"/>
            </a:br>
            <a:endParaRPr sz="2400" spc="-1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95346"/>
              </p:ext>
            </p:extLst>
          </p:nvPr>
        </p:nvGraphicFramePr>
        <p:xfrm>
          <a:off x="534884" y="1676400"/>
          <a:ext cx="8063229" cy="310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087880"/>
                <a:gridCol w="3759200"/>
                <a:gridCol w="821054"/>
                <a:gridCol w="963295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82575">
                        <a:lnSpc>
                          <a:spcPct val="100000"/>
                        </a:lnSpc>
                      </a:pPr>
                      <a:r>
                        <a:rPr sz="1600" b="1" dirty="0" err="1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600" b="1" spc="-13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b="1" spc="-1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отделения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Овчинникова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Т.В. </a:t>
                      </a:r>
                    </a:p>
                  </a:txBody>
                  <a:tcPr marL="0" marR="0" marT="6985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Сестринское дело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306,0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Бондарцева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Г.Н. </a:t>
                      </a:r>
                      <a:endParaRPr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6985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Лабораторная диагностика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205,0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884" y="329547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91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28777"/>
            <a:ext cx="7315199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9245" marR="5080" indent="-1567180" algn="ctr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Номинация</a:t>
            </a:r>
            <a:r>
              <a:rPr sz="2400" spc="-150" dirty="0"/>
              <a:t> </a:t>
            </a:r>
            <a:r>
              <a:rPr sz="2400" dirty="0" smtClean="0"/>
              <a:t>«</a:t>
            </a:r>
            <a:r>
              <a:rPr lang="ru-RU" sz="2400" dirty="0" smtClean="0"/>
              <a:t>Прорыв года</a:t>
            </a:r>
            <a:r>
              <a:rPr sz="2400" spc="-10" dirty="0" smtClean="0"/>
              <a:t>»</a:t>
            </a:r>
            <a:r>
              <a:rPr lang="ru-RU" sz="2400" spc="-10" dirty="0" smtClean="0"/>
              <a:t/>
            </a:r>
            <a:br>
              <a:rPr lang="ru-RU" sz="2400" spc="-10" dirty="0" smtClean="0"/>
            </a:br>
            <a:endParaRPr sz="2400" spc="-1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784635"/>
              </p:ext>
            </p:extLst>
          </p:nvPr>
        </p:nvGraphicFramePr>
        <p:xfrm>
          <a:off x="534884" y="1371600"/>
          <a:ext cx="8063229" cy="4880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2690916"/>
                <a:gridCol w="3156164"/>
                <a:gridCol w="821054"/>
                <a:gridCol w="963295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08634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Ф.</a:t>
                      </a:r>
                      <a:r>
                        <a:rPr sz="1600" b="1" spc="-1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И. </a:t>
                      </a:r>
                      <a:r>
                        <a:rPr sz="1600" b="1" spc="-25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О.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82575">
                        <a:lnSpc>
                          <a:spcPct val="100000"/>
                        </a:lnSpc>
                      </a:pPr>
                      <a:r>
                        <a:rPr sz="1600" b="1" dirty="0" err="1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lang="ru-RU" sz="1600" b="1" dirty="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правление</a:t>
                      </a:r>
                      <a:r>
                        <a:rPr lang="ru-RU" sz="1600" b="1" baseline="0" dirty="0" smtClean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 деятельности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rgbClr val="404040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9525">
                      <a:solidFill>
                        <a:srgbClr val="BD4A47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Соловьева И.А., </a:t>
                      </a: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Черданцев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Д.В., Юрьева Е.А., </a:t>
                      </a: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Овчинникова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С.А., </a:t>
                      </a: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Кустова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Т.В., Ткаченко О.В., </a:t>
                      </a:r>
                      <a:r>
                        <a:rPr lang="ru-RU" sz="1600" b="1" i="0" dirty="0" err="1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Курбанисмаилов</a:t>
                      </a: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Р.Б.</a:t>
                      </a:r>
                    </a:p>
                  </a:txBody>
                  <a:tcPr marL="0" marR="0" marT="6985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Просвещение ИПО «Здоровый ребенок сегодня - здоровая страна завтра»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45212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Савельева Е.Е.</a:t>
                      </a:r>
                      <a:endParaRPr sz="1600" b="1" i="0" dirty="0"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6985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Победитель Всероссийского конкурса «Лучший молодой преподаватель в сфере подготовки кадров здравоохранения - 2022»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0" marB="0">
                    <a:lnL w="9525">
                      <a:solidFill>
                        <a:srgbClr val="BD4A47"/>
                      </a:solidFill>
                      <a:prstDash val="soli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Соловьева И.А.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Юрьева Е.А.</a:t>
                      </a:r>
                    </a:p>
                    <a:p>
                      <a:r>
                        <a:rPr lang="ru-RU" sz="1600" b="1" i="0" dirty="0" smtClean="0">
                          <a:solidFill>
                            <a:srgbClr val="363636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Шадрин К.А.</a:t>
                      </a:r>
                      <a:endParaRPr lang="ru-RU" sz="1600" b="1" i="0" dirty="0">
                        <a:solidFill>
                          <a:srgbClr val="363636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6985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Тестирование «Терапевтическая контрольная»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016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>
                    <a:lnL w="9525" cap="flat" cmpd="sng" algn="ctr">
                      <a:solidFill>
                        <a:srgbClr val="BD4A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BD4A47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9525">
                      <a:solidFill>
                        <a:srgbClr val="BD4A47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4884" y="329547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80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8157" y="2646121"/>
            <a:ext cx="51079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Спасибо</a:t>
            </a:r>
            <a:r>
              <a:rPr sz="4000" spc="-75" dirty="0"/>
              <a:t> </a:t>
            </a:r>
            <a:r>
              <a:rPr sz="4000" dirty="0"/>
              <a:t>за</a:t>
            </a:r>
            <a:r>
              <a:rPr sz="4000" spc="-50" dirty="0"/>
              <a:t> </a:t>
            </a:r>
            <a:r>
              <a:rPr sz="4000" spc="-10" dirty="0"/>
              <a:t>внимание!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4899" y="203403"/>
            <a:ext cx="59607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Этапы</a:t>
            </a:r>
            <a:r>
              <a:rPr sz="3600" spc="-100" dirty="0"/>
              <a:t> </a:t>
            </a:r>
            <a:r>
              <a:rPr sz="3600" spc="-10" dirty="0"/>
              <a:t>проведения</a:t>
            </a:r>
            <a:r>
              <a:rPr sz="3600" spc="-90" dirty="0"/>
              <a:t> </a:t>
            </a:r>
            <a:r>
              <a:rPr sz="3600" spc="-10" dirty="0"/>
              <a:t>конкурса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166814" y="1043813"/>
            <a:ext cx="1088390" cy="1544320"/>
            <a:chOff x="166814" y="1043813"/>
            <a:chExt cx="1088390" cy="1544320"/>
          </a:xfrm>
        </p:grpSpPr>
        <p:sp>
          <p:nvSpPr>
            <p:cNvPr id="4" name="object 4"/>
            <p:cNvSpPr/>
            <p:nvPr/>
          </p:nvSpPr>
          <p:spPr>
            <a:xfrm>
              <a:off x="179514" y="1056513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531456" y="531495"/>
                  </a:lnTo>
                  <a:lnTo>
                    <a:pt x="0" y="0"/>
                  </a:lnTo>
                  <a:lnTo>
                    <a:pt x="0" y="987044"/>
                  </a:lnTo>
                  <a:lnTo>
                    <a:pt x="531456" y="1518412"/>
                  </a:lnTo>
                  <a:lnTo>
                    <a:pt x="1062926" y="987044"/>
                  </a:lnTo>
                  <a:lnTo>
                    <a:pt x="1062926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9514" y="1056513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1062926" y="987044"/>
                  </a:lnTo>
                  <a:lnTo>
                    <a:pt x="531456" y="1518412"/>
                  </a:lnTo>
                  <a:lnTo>
                    <a:pt x="0" y="987044"/>
                  </a:lnTo>
                  <a:lnTo>
                    <a:pt x="0" y="0"/>
                  </a:lnTo>
                  <a:lnTo>
                    <a:pt x="531456" y="531495"/>
                  </a:lnTo>
                  <a:lnTo>
                    <a:pt x="1062926" y="0"/>
                  </a:lnTo>
                  <a:close/>
                </a:path>
              </a:pathLst>
            </a:custGeom>
            <a:ln w="25400">
              <a:solidFill>
                <a:srgbClr val="9437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6127" y="1666747"/>
            <a:ext cx="3898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УМУ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29741" y="1043813"/>
            <a:ext cx="7603490" cy="1012825"/>
            <a:chOff x="1229741" y="1043813"/>
            <a:chExt cx="7603490" cy="1012825"/>
          </a:xfrm>
        </p:grpSpPr>
        <p:sp>
          <p:nvSpPr>
            <p:cNvPr id="8" name="object 8"/>
            <p:cNvSpPr/>
            <p:nvPr/>
          </p:nvSpPr>
          <p:spPr>
            <a:xfrm>
              <a:off x="1242441" y="1056513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413498" y="0"/>
                  </a:moveTo>
                  <a:lnTo>
                    <a:pt x="0" y="0"/>
                  </a:lnTo>
                  <a:lnTo>
                    <a:pt x="0" y="987044"/>
                  </a:lnTo>
                  <a:lnTo>
                    <a:pt x="7413498" y="987044"/>
                  </a:lnTo>
                  <a:lnTo>
                    <a:pt x="7457263" y="981166"/>
                  </a:lnTo>
                  <a:lnTo>
                    <a:pt x="7496584" y="964579"/>
                  </a:lnTo>
                  <a:lnTo>
                    <a:pt x="7529893" y="938847"/>
                  </a:lnTo>
                  <a:lnTo>
                    <a:pt x="7555625" y="905538"/>
                  </a:lnTo>
                  <a:lnTo>
                    <a:pt x="7572212" y="866217"/>
                  </a:lnTo>
                  <a:lnTo>
                    <a:pt x="7578089" y="822451"/>
                  </a:lnTo>
                  <a:lnTo>
                    <a:pt x="7578089" y="164464"/>
                  </a:lnTo>
                  <a:lnTo>
                    <a:pt x="7572212" y="120752"/>
                  </a:lnTo>
                  <a:lnTo>
                    <a:pt x="7555625" y="81468"/>
                  </a:lnTo>
                  <a:lnTo>
                    <a:pt x="7529893" y="48180"/>
                  </a:lnTo>
                  <a:lnTo>
                    <a:pt x="7496584" y="22460"/>
                  </a:lnTo>
                  <a:lnTo>
                    <a:pt x="7457263" y="5876"/>
                  </a:lnTo>
                  <a:lnTo>
                    <a:pt x="741349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42441" y="1056513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578089" y="164464"/>
                  </a:moveTo>
                  <a:lnTo>
                    <a:pt x="7578089" y="822451"/>
                  </a:lnTo>
                  <a:lnTo>
                    <a:pt x="7572212" y="866217"/>
                  </a:lnTo>
                  <a:lnTo>
                    <a:pt x="7555625" y="905538"/>
                  </a:lnTo>
                  <a:lnTo>
                    <a:pt x="7529893" y="938847"/>
                  </a:lnTo>
                  <a:lnTo>
                    <a:pt x="7496584" y="964579"/>
                  </a:lnTo>
                  <a:lnTo>
                    <a:pt x="7457263" y="981166"/>
                  </a:lnTo>
                  <a:lnTo>
                    <a:pt x="7413498" y="987044"/>
                  </a:lnTo>
                  <a:lnTo>
                    <a:pt x="0" y="987044"/>
                  </a:lnTo>
                  <a:lnTo>
                    <a:pt x="0" y="0"/>
                  </a:lnTo>
                  <a:lnTo>
                    <a:pt x="7413498" y="0"/>
                  </a:lnTo>
                  <a:lnTo>
                    <a:pt x="7457263" y="5876"/>
                  </a:lnTo>
                  <a:lnTo>
                    <a:pt x="7496584" y="22460"/>
                  </a:lnTo>
                  <a:lnTo>
                    <a:pt x="7529893" y="48180"/>
                  </a:lnTo>
                  <a:lnTo>
                    <a:pt x="7555625" y="81468"/>
                  </a:lnTo>
                  <a:lnTo>
                    <a:pt x="7572212" y="120752"/>
                  </a:lnTo>
                  <a:lnTo>
                    <a:pt x="7578089" y="164464"/>
                  </a:lnTo>
                  <a:close/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43660" y="1168146"/>
            <a:ext cx="6997700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95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Times New Roman"/>
                <a:cs typeface="Times New Roman"/>
              </a:rPr>
              <a:t>Прием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учебных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пособий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ОЭИ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УМУ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 err="1">
                <a:latin typeface="Times New Roman"/>
                <a:cs typeface="Times New Roman"/>
              </a:rPr>
              <a:t>до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0</a:t>
            </a:r>
            <a:r>
              <a:rPr lang="ru-RU" sz="1600" dirty="0" smtClean="0">
                <a:latin typeface="Times New Roman"/>
                <a:cs typeface="Times New Roman"/>
              </a:rPr>
              <a:t>7</a:t>
            </a:r>
            <a:r>
              <a:rPr sz="1600" spc="-25" dirty="0" smtClean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ноября</a:t>
            </a:r>
            <a:r>
              <a:rPr sz="1600" spc="340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202</a:t>
            </a:r>
            <a:r>
              <a:rPr lang="ru-RU" sz="1600" dirty="0" smtClean="0">
                <a:latin typeface="Times New Roman"/>
                <a:cs typeface="Times New Roman"/>
              </a:rPr>
              <a:t>3</a:t>
            </a:r>
            <a:r>
              <a:rPr sz="1600" spc="-45" dirty="0" smtClean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г.).</a:t>
            </a:r>
            <a:endParaRPr sz="1600" dirty="0">
              <a:latin typeface="Times New Roman"/>
              <a:cs typeface="Times New Roman"/>
            </a:endParaRPr>
          </a:p>
          <a:p>
            <a:pPr marL="183515" marR="5080" indent="-171450">
              <a:lnSpc>
                <a:spcPts val="1660"/>
              </a:lnSpc>
              <a:spcBef>
                <a:spcPts val="285"/>
              </a:spcBef>
              <a:buChar char="•"/>
              <a:tabLst>
                <a:tab pos="184785" algn="l"/>
              </a:tabLst>
            </a:pPr>
            <a:r>
              <a:rPr sz="1600" spc="-10" dirty="0">
                <a:latin typeface="Times New Roman"/>
                <a:cs typeface="Times New Roman"/>
              </a:rPr>
              <a:t>Передача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пособий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председателям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методических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комиссий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специальностям, 	направлениям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подготовки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 smtClean="0">
                <a:latin typeface="Times New Roman"/>
                <a:cs typeface="Times New Roman"/>
              </a:rPr>
              <a:t>0</a:t>
            </a:r>
            <a:r>
              <a:rPr lang="ru-RU" sz="1600" dirty="0" smtClean="0">
                <a:latin typeface="Times New Roman"/>
                <a:cs typeface="Times New Roman"/>
              </a:rPr>
              <a:t>7</a:t>
            </a:r>
            <a:r>
              <a:rPr sz="1600" spc="-35" dirty="0" smtClean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ноября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202</a:t>
            </a:r>
            <a:r>
              <a:rPr lang="ru-RU" sz="1600" dirty="0" smtClean="0">
                <a:latin typeface="Times New Roman"/>
                <a:cs typeface="Times New Roman"/>
              </a:rPr>
              <a:t>3</a:t>
            </a:r>
            <a:r>
              <a:rPr sz="1600" spc="-50" dirty="0" smtClean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г.).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66814" y="2418333"/>
            <a:ext cx="1088390" cy="1544320"/>
            <a:chOff x="166814" y="2418333"/>
            <a:chExt cx="1088390" cy="1544320"/>
          </a:xfrm>
        </p:grpSpPr>
        <p:sp>
          <p:nvSpPr>
            <p:cNvPr id="12" name="object 12"/>
            <p:cNvSpPr/>
            <p:nvPr/>
          </p:nvSpPr>
          <p:spPr>
            <a:xfrm>
              <a:off x="179514" y="2431033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531456" y="531367"/>
                  </a:lnTo>
                  <a:lnTo>
                    <a:pt x="0" y="0"/>
                  </a:lnTo>
                  <a:lnTo>
                    <a:pt x="0" y="986916"/>
                  </a:lnTo>
                  <a:lnTo>
                    <a:pt x="531456" y="1518411"/>
                  </a:lnTo>
                  <a:lnTo>
                    <a:pt x="1062926" y="986916"/>
                  </a:lnTo>
                  <a:lnTo>
                    <a:pt x="1062926" y="0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9514" y="2431033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1062926" y="986916"/>
                  </a:lnTo>
                  <a:lnTo>
                    <a:pt x="531456" y="1518411"/>
                  </a:lnTo>
                  <a:lnTo>
                    <a:pt x="0" y="986916"/>
                  </a:lnTo>
                  <a:lnTo>
                    <a:pt x="0" y="0"/>
                  </a:lnTo>
                  <a:lnTo>
                    <a:pt x="531456" y="531367"/>
                  </a:lnTo>
                  <a:lnTo>
                    <a:pt x="1062926" y="0"/>
                  </a:lnTo>
                  <a:close/>
                </a:path>
              </a:pathLst>
            </a:custGeom>
            <a:ln w="25400">
              <a:solidFill>
                <a:srgbClr val="D995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04291" y="2936824"/>
            <a:ext cx="810895" cy="46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ts val="1720"/>
              </a:lnSpc>
              <a:spcBef>
                <a:spcPts val="100"/>
              </a:spcBef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Метод.</a:t>
            </a:r>
            <a:endParaRPr sz="1500">
              <a:latin typeface="Calibri"/>
              <a:cs typeface="Calibri"/>
            </a:endParaRPr>
          </a:p>
          <a:p>
            <a:pPr algn="ctr">
              <a:lnSpc>
                <a:spcPts val="1720"/>
              </a:lnSpc>
            </a:pP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комиссии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29741" y="2449957"/>
            <a:ext cx="7603490" cy="949325"/>
            <a:chOff x="1229741" y="2449957"/>
            <a:chExt cx="7603490" cy="949325"/>
          </a:xfrm>
        </p:grpSpPr>
        <p:sp>
          <p:nvSpPr>
            <p:cNvPr id="16" name="object 16"/>
            <p:cNvSpPr/>
            <p:nvPr/>
          </p:nvSpPr>
          <p:spPr>
            <a:xfrm>
              <a:off x="1242441" y="2462657"/>
              <a:ext cx="7578090" cy="923925"/>
            </a:xfrm>
            <a:custGeom>
              <a:avLst/>
              <a:gdLst/>
              <a:ahLst/>
              <a:cxnLst/>
              <a:rect l="l" t="t" r="r" b="b"/>
              <a:pathLst>
                <a:path w="7578090" h="923925">
                  <a:moveTo>
                    <a:pt x="7424038" y="0"/>
                  </a:moveTo>
                  <a:lnTo>
                    <a:pt x="0" y="0"/>
                  </a:lnTo>
                  <a:lnTo>
                    <a:pt x="0" y="923670"/>
                  </a:lnTo>
                  <a:lnTo>
                    <a:pt x="7424038" y="923670"/>
                  </a:lnTo>
                  <a:lnTo>
                    <a:pt x="7472734" y="915819"/>
                  </a:lnTo>
                  <a:lnTo>
                    <a:pt x="7515023" y="893959"/>
                  </a:lnTo>
                  <a:lnTo>
                    <a:pt x="7548369" y="860632"/>
                  </a:lnTo>
                  <a:lnTo>
                    <a:pt x="7570237" y="818380"/>
                  </a:lnTo>
                  <a:lnTo>
                    <a:pt x="7578089" y="769746"/>
                  </a:lnTo>
                  <a:lnTo>
                    <a:pt x="7578089" y="153923"/>
                  </a:lnTo>
                  <a:lnTo>
                    <a:pt x="7570237" y="105290"/>
                  </a:lnTo>
                  <a:lnTo>
                    <a:pt x="7548369" y="63038"/>
                  </a:lnTo>
                  <a:lnTo>
                    <a:pt x="7515023" y="29711"/>
                  </a:lnTo>
                  <a:lnTo>
                    <a:pt x="7472734" y="7851"/>
                  </a:lnTo>
                  <a:lnTo>
                    <a:pt x="742403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42441" y="2462657"/>
              <a:ext cx="7578090" cy="923925"/>
            </a:xfrm>
            <a:custGeom>
              <a:avLst/>
              <a:gdLst/>
              <a:ahLst/>
              <a:cxnLst/>
              <a:rect l="l" t="t" r="r" b="b"/>
              <a:pathLst>
                <a:path w="7578090" h="923925">
                  <a:moveTo>
                    <a:pt x="7578089" y="153923"/>
                  </a:moveTo>
                  <a:lnTo>
                    <a:pt x="7578089" y="769746"/>
                  </a:lnTo>
                  <a:lnTo>
                    <a:pt x="7570237" y="818380"/>
                  </a:lnTo>
                  <a:lnTo>
                    <a:pt x="7548369" y="860632"/>
                  </a:lnTo>
                  <a:lnTo>
                    <a:pt x="7515023" y="893959"/>
                  </a:lnTo>
                  <a:lnTo>
                    <a:pt x="7472734" y="915819"/>
                  </a:lnTo>
                  <a:lnTo>
                    <a:pt x="7424038" y="923670"/>
                  </a:lnTo>
                  <a:lnTo>
                    <a:pt x="0" y="923670"/>
                  </a:lnTo>
                  <a:lnTo>
                    <a:pt x="0" y="0"/>
                  </a:lnTo>
                  <a:lnTo>
                    <a:pt x="7424038" y="0"/>
                  </a:lnTo>
                  <a:lnTo>
                    <a:pt x="7472734" y="7851"/>
                  </a:lnTo>
                  <a:lnTo>
                    <a:pt x="7515023" y="29711"/>
                  </a:lnTo>
                  <a:lnTo>
                    <a:pt x="7548369" y="63038"/>
                  </a:lnTo>
                  <a:lnTo>
                    <a:pt x="7570237" y="105290"/>
                  </a:lnTo>
                  <a:lnTo>
                    <a:pt x="7578089" y="153923"/>
                  </a:lnTo>
                  <a:close/>
                </a:path>
              </a:pathLst>
            </a:custGeom>
            <a:ln w="25400">
              <a:solidFill>
                <a:srgbClr val="D995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43660" y="2665602"/>
            <a:ext cx="6928484" cy="479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ts val="1789"/>
              </a:lnSpc>
              <a:spcBef>
                <a:spcPts val="95"/>
              </a:spcBef>
              <a:buChar char="•"/>
              <a:tabLst>
                <a:tab pos="133985" algn="l"/>
              </a:tabLst>
            </a:pPr>
            <a:r>
              <a:rPr sz="1600" dirty="0">
                <a:latin typeface="Times New Roman"/>
                <a:cs typeface="Times New Roman"/>
              </a:rPr>
              <a:t>Рассмотрение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пособий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выставление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баллов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соответствии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критериями.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ts val="1789"/>
              </a:lnSpc>
            </a:pPr>
            <a:r>
              <a:rPr sz="1600" spc="-10" dirty="0">
                <a:latin typeface="Times New Roman"/>
                <a:cs typeface="Times New Roman"/>
              </a:rPr>
              <a:t>Заполнение </a:t>
            </a:r>
            <a:r>
              <a:rPr sz="1600" spc="-20" dirty="0">
                <a:latin typeface="Times New Roman"/>
                <a:cs typeface="Times New Roman"/>
              </a:rPr>
              <a:t>протоколов.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Предоставление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итогов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УМУ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dirty="0" err="1">
                <a:latin typeface="Times New Roman"/>
                <a:cs typeface="Times New Roman"/>
              </a:rPr>
              <a:t>до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cs typeface="Times New Roman"/>
              </a:rPr>
              <a:t>10</a:t>
            </a:r>
            <a:r>
              <a:rPr sz="1600" spc="335" dirty="0" smtClean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ноября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202</a:t>
            </a:r>
            <a:r>
              <a:rPr lang="ru-RU" sz="1600" dirty="0" smtClean="0">
                <a:latin typeface="Times New Roman"/>
                <a:cs typeface="Times New Roman"/>
              </a:rPr>
              <a:t>3</a:t>
            </a:r>
            <a:r>
              <a:rPr sz="1600" spc="-45" dirty="0" smtClean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г.).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66814" y="3792728"/>
            <a:ext cx="1088390" cy="1544320"/>
            <a:chOff x="166814" y="3792728"/>
            <a:chExt cx="1088390" cy="1544320"/>
          </a:xfrm>
        </p:grpSpPr>
        <p:sp>
          <p:nvSpPr>
            <p:cNvPr id="20" name="object 20"/>
            <p:cNvSpPr/>
            <p:nvPr/>
          </p:nvSpPr>
          <p:spPr>
            <a:xfrm>
              <a:off x="179514" y="3805428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531456" y="531495"/>
                  </a:lnTo>
                  <a:lnTo>
                    <a:pt x="0" y="0"/>
                  </a:lnTo>
                  <a:lnTo>
                    <a:pt x="0" y="987044"/>
                  </a:lnTo>
                  <a:lnTo>
                    <a:pt x="531456" y="1518539"/>
                  </a:lnTo>
                  <a:lnTo>
                    <a:pt x="1062926" y="987044"/>
                  </a:lnTo>
                  <a:lnTo>
                    <a:pt x="1062926" y="0"/>
                  </a:lnTo>
                  <a:close/>
                </a:path>
              </a:pathLst>
            </a:custGeom>
            <a:solidFill>
              <a:srgbClr val="E6B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9514" y="3805428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1062926" y="987044"/>
                  </a:lnTo>
                  <a:lnTo>
                    <a:pt x="531456" y="1518539"/>
                  </a:lnTo>
                  <a:lnTo>
                    <a:pt x="0" y="987044"/>
                  </a:lnTo>
                  <a:lnTo>
                    <a:pt x="0" y="0"/>
                  </a:lnTo>
                  <a:lnTo>
                    <a:pt x="531456" y="531495"/>
                  </a:lnTo>
                  <a:lnTo>
                    <a:pt x="1062926" y="0"/>
                  </a:lnTo>
                  <a:close/>
                </a:path>
              </a:pathLst>
            </a:custGeom>
            <a:ln w="25400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16127" y="4416374"/>
            <a:ext cx="38989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УМУ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229741" y="3779265"/>
            <a:ext cx="7603490" cy="1012825"/>
            <a:chOff x="1229741" y="3779265"/>
            <a:chExt cx="7603490" cy="1012825"/>
          </a:xfrm>
        </p:grpSpPr>
        <p:sp>
          <p:nvSpPr>
            <p:cNvPr id="24" name="object 24"/>
            <p:cNvSpPr/>
            <p:nvPr/>
          </p:nvSpPr>
          <p:spPr>
            <a:xfrm>
              <a:off x="1242441" y="3791965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413498" y="0"/>
                  </a:moveTo>
                  <a:lnTo>
                    <a:pt x="0" y="0"/>
                  </a:lnTo>
                  <a:lnTo>
                    <a:pt x="0" y="987043"/>
                  </a:lnTo>
                  <a:lnTo>
                    <a:pt x="7413498" y="987043"/>
                  </a:lnTo>
                  <a:lnTo>
                    <a:pt x="7457263" y="981167"/>
                  </a:lnTo>
                  <a:lnTo>
                    <a:pt x="7496584" y="964583"/>
                  </a:lnTo>
                  <a:lnTo>
                    <a:pt x="7529893" y="938863"/>
                  </a:lnTo>
                  <a:lnTo>
                    <a:pt x="7555625" y="905575"/>
                  </a:lnTo>
                  <a:lnTo>
                    <a:pt x="7572212" y="866291"/>
                  </a:lnTo>
                  <a:lnTo>
                    <a:pt x="7578089" y="822578"/>
                  </a:lnTo>
                  <a:lnTo>
                    <a:pt x="7578089" y="164591"/>
                  </a:lnTo>
                  <a:lnTo>
                    <a:pt x="7572212" y="120826"/>
                  </a:lnTo>
                  <a:lnTo>
                    <a:pt x="7555625" y="81505"/>
                  </a:lnTo>
                  <a:lnTo>
                    <a:pt x="7529893" y="48196"/>
                  </a:lnTo>
                  <a:lnTo>
                    <a:pt x="7496584" y="22464"/>
                  </a:lnTo>
                  <a:lnTo>
                    <a:pt x="7457263" y="5877"/>
                  </a:lnTo>
                  <a:lnTo>
                    <a:pt x="741349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42441" y="3791965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578089" y="164591"/>
                  </a:moveTo>
                  <a:lnTo>
                    <a:pt x="7578089" y="822578"/>
                  </a:lnTo>
                  <a:lnTo>
                    <a:pt x="7572212" y="866291"/>
                  </a:lnTo>
                  <a:lnTo>
                    <a:pt x="7555625" y="905575"/>
                  </a:lnTo>
                  <a:lnTo>
                    <a:pt x="7529893" y="938863"/>
                  </a:lnTo>
                  <a:lnTo>
                    <a:pt x="7496584" y="964583"/>
                  </a:lnTo>
                  <a:lnTo>
                    <a:pt x="7457263" y="981167"/>
                  </a:lnTo>
                  <a:lnTo>
                    <a:pt x="7413498" y="987043"/>
                  </a:lnTo>
                  <a:lnTo>
                    <a:pt x="0" y="987043"/>
                  </a:lnTo>
                  <a:lnTo>
                    <a:pt x="0" y="0"/>
                  </a:lnTo>
                  <a:lnTo>
                    <a:pt x="7413498" y="0"/>
                  </a:lnTo>
                  <a:lnTo>
                    <a:pt x="7457263" y="5877"/>
                  </a:lnTo>
                  <a:lnTo>
                    <a:pt x="7496584" y="22464"/>
                  </a:lnTo>
                  <a:lnTo>
                    <a:pt x="7529893" y="48196"/>
                  </a:lnTo>
                  <a:lnTo>
                    <a:pt x="7555625" y="81505"/>
                  </a:lnTo>
                  <a:lnTo>
                    <a:pt x="7572212" y="120826"/>
                  </a:lnTo>
                  <a:lnTo>
                    <a:pt x="7578089" y="164591"/>
                  </a:lnTo>
                  <a:close/>
                </a:path>
              </a:pathLst>
            </a:custGeom>
            <a:ln w="25399">
              <a:solidFill>
                <a:srgbClr val="E6B8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343660" y="3904234"/>
            <a:ext cx="7405370" cy="72453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83515" marR="5080" indent="-171450">
              <a:lnSpc>
                <a:spcPts val="1660"/>
              </a:lnSpc>
              <a:spcBef>
                <a:spcPts val="365"/>
              </a:spcBef>
              <a:buChar char="•"/>
              <a:tabLst>
                <a:tab pos="184785" algn="l"/>
              </a:tabLst>
            </a:pPr>
            <a:r>
              <a:rPr sz="1600" dirty="0">
                <a:latin typeface="Times New Roman"/>
                <a:cs typeface="Times New Roman"/>
              </a:rPr>
              <a:t>Составление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сводной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таблицы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номинациям,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которой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печатные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издания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ОЭИ 	</a:t>
            </a:r>
            <a:r>
              <a:rPr sz="1600" spc="-10" dirty="0">
                <a:latin typeface="Times New Roman"/>
                <a:cs typeface="Times New Roman"/>
              </a:rPr>
              <a:t>размещаются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порядке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убывания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баллов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(</a:t>
            </a:r>
            <a:r>
              <a:rPr lang="ru-RU" sz="1600" dirty="0" smtClean="0">
                <a:latin typeface="Times New Roman"/>
                <a:cs typeface="Times New Roman"/>
              </a:rPr>
              <a:t>10</a:t>
            </a:r>
            <a:r>
              <a:rPr sz="1600" spc="-45" dirty="0" smtClean="0">
                <a:latin typeface="Times New Roman"/>
                <a:cs typeface="Times New Roman"/>
              </a:rPr>
              <a:t> </a:t>
            </a:r>
            <a:r>
              <a:rPr sz="1600" dirty="0" err="1">
                <a:latin typeface="Times New Roman"/>
                <a:cs typeface="Times New Roman"/>
              </a:rPr>
              <a:t>ноября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 smtClean="0">
                <a:latin typeface="Times New Roman"/>
                <a:cs typeface="Times New Roman"/>
              </a:rPr>
              <a:t>202</a:t>
            </a:r>
            <a:r>
              <a:rPr lang="ru-RU" sz="1600" dirty="0" smtClean="0">
                <a:latin typeface="Times New Roman"/>
                <a:cs typeface="Times New Roman"/>
              </a:rPr>
              <a:t>3</a:t>
            </a:r>
            <a:r>
              <a:rPr sz="1600" spc="-65" dirty="0" smtClean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г.).</a:t>
            </a:r>
            <a:endParaRPr sz="1600" dirty="0">
              <a:latin typeface="Times New Roman"/>
              <a:cs typeface="Times New Roman"/>
            </a:endParaRPr>
          </a:p>
          <a:p>
            <a:pPr marL="184150" indent="-171450">
              <a:lnSpc>
                <a:spcPts val="1914"/>
              </a:lnSpc>
              <a:buChar char="•"/>
              <a:tabLst>
                <a:tab pos="184150" algn="l"/>
              </a:tabLst>
            </a:pPr>
            <a:r>
              <a:rPr sz="1600" dirty="0">
                <a:latin typeface="Times New Roman"/>
                <a:cs typeface="Times New Roman"/>
              </a:rPr>
              <a:t>Полная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проверка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печатных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изданий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ОЭИ.</a:t>
            </a:r>
            <a:endParaRPr sz="1600" dirty="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166814" y="5171059"/>
            <a:ext cx="1088390" cy="1544320"/>
            <a:chOff x="166814" y="5171059"/>
            <a:chExt cx="1088390" cy="1544320"/>
          </a:xfrm>
        </p:grpSpPr>
        <p:sp>
          <p:nvSpPr>
            <p:cNvPr id="28" name="object 28"/>
            <p:cNvSpPr/>
            <p:nvPr/>
          </p:nvSpPr>
          <p:spPr>
            <a:xfrm>
              <a:off x="179514" y="5183759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531456" y="531456"/>
                  </a:lnTo>
                  <a:lnTo>
                    <a:pt x="0" y="0"/>
                  </a:lnTo>
                  <a:lnTo>
                    <a:pt x="0" y="987005"/>
                  </a:lnTo>
                  <a:lnTo>
                    <a:pt x="531456" y="1518462"/>
                  </a:lnTo>
                  <a:lnTo>
                    <a:pt x="1062926" y="987005"/>
                  </a:lnTo>
                  <a:lnTo>
                    <a:pt x="1062926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79514" y="5183759"/>
              <a:ext cx="1062990" cy="1518920"/>
            </a:xfrm>
            <a:custGeom>
              <a:avLst/>
              <a:gdLst/>
              <a:ahLst/>
              <a:cxnLst/>
              <a:rect l="l" t="t" r="r" b="b"/>
              <a:pathLst>
                <a:path w="1062990" h="1518920">
                  <a:moveTo>
                    <a:pt x="1062926" y="0"/>
                  </a:moveTo>
                  <a:lnTo>
                    <a:pt x="1062926" y="987005"/>
                  </a:lnTo>
                  <a:lnTo>
                    <a:pt x="531456" y="1518462"/>
                  </a:lnTo>
                  <a:lnTo>
                    <a:pt x="0" y="987005"/>
                  </a:lnTo>
                  <a:lnTo>
                    <a:pt x="0" y="0"/>
                  </a:lnTo>
                  <a:lnTo>
                    <a:pt x="531456" y="531456"/>
                  </a:lnTo>
                  <a:lnTo>
                    <a:pt x="1062926" y="0"/>
                  </a:lnTo>
                  <a:close/>
                </a:path>
              </a:pathLst>
            </a:custGeom>
            <a:ln w="25400">
              <a:solidFill>
                <a:srgbClr val="F1DC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52119" y="5794959"/>
            <a:ext cx="5156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solidFill>
                  <a:srgbClr val="943735"/>
                </a:solidFill>
                <a:latin typeface="Calibri"/>
                <a:cs typeface="Calibri"/>
              </a:rPr>
              <a:t>ЦКМС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229741" y="5216525"/>
            <a:ext cx="7603490" cy="1012825"/>
            <a:chOff x="1229741" y="5216525"/>
            <a:chExt cx="7603490" cy="1012825"/>
          </a:xfrm>
        </p:grpSpPr>
        <p:sp>
          <p:nvSpPr>
            <p:cNvPr id="32" name="object 32"/>
            <p:cNvSpPr/>
            <p:nvPr/>
          </p:nvSpPr>
          <p:spPr>
            <a:xfrm>
              <a:off x="1242441" y="5229225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413498" y="0"/>
                  </a:moveTo>
                  <a:lnTo>
                    <a:pt x="0" y="0"/>
                  </a:lnTo>
                  <a:lnTo>
                    <a:pt x="0" y="986980"/>
                  </a:lnTo>
                  <a:lnTo>
                    <a:pt x="7413498" y="986980"/>
                  </a:lnTo>
                  <a:lnTo>
                    <a:pt x="7457263" y="981104"/>
                  </a:lnTo>
                  <a:lnTo>
                    <a:pt x="7496584" y="964521"/>
                  </a:lnTo>
                  <a:lnTo>
                    <a:pt x="7529893" y="938799"/>
                  </a:lnTo>
                  <a:lnTo>
                    <a:pt x="7555625" y="905506"/>
                  </a:lnTo>
                  <a:lnTo>
                    <a:pt x="7572212" y="866209"/>
                  </a:lnTo>
                  <a:lnTo>
                    <a:pt x="7578089" y="822477"/>
                  </a:lnTo>
                  <a:lnTo>
                    <a:pt x="7578089" y="164465"/>
                  </a:lnTo>
                  <a:lnTo>
                    <a:pt x="7572212" y="120752"/>
                  </a:lnTo>
                  <a:lnTo>
                    <a:pt x="7555625" y="81468"/>
                  </a:lnTo>
                  <a:lnTo>
                    <a:pt x="7529893" y="48180"/>
                  </a:lnTo>
                  <a:lnTo>
                    <a:pt x="7496584" y="22460"/>
                  </a:lnTo>
                  <a:lnTo>
                    <a:pt x="7457263" y="5876"/>
                  </a:lnTo>
                  <a:lnTo>
                    <a:pt x="741349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242441" y="5229225"/>
              <a:ext cx="7578090" cy="987425"/>
            </a:xfrm>
            <a:custGeom>
              <a:avLst/>
              <a:gdLst/>
              <a:ahLst/>
              <a:cxnLst/>
              <a:rect l="l" t="t" r="r" b="b"/>
              <a:pathLst>
                <a:path w="7578090" h="987425">
                  <a:moveTo>
                    <a:pt x="7578089" y="164465"/>
                  </a:moveTo>
                  <a:lnTo>
                    <a:pt x="7578089" y="822477"/>
                  </a:lnTo>
                  <a:lnTo>
                    <a:pt x="7572212" y="866209"/>
                  </a:lnTo>
                  <a:lnTo>
                    <a:pt x="7555625" y="905506"/>
                  </a:lnTo>
                  <a:lnTo>
                    <a:pt x="7529893" y="938799"/>
                  </a:lnTo>
                  <a:lnTo>
                    <a:pt x="7496584" y="964521"/>
                  </a:lnTo>
                  <a:lnTo>
                    <a:pt x="7457263" y="981104"/>
                  </a:lnTo>
                  <a:lnTo>
                    <a:pt x="7413498" y="986980"/>
                  </a:lnTo>
                  <a:lnTo>
                    <a:pt x="0" y="986980"/>
                  </a:lnTo>
                  <a:lnTo>
                    <a:pt x="0" y="0"/>
                  </a:lnTo>
                  <a:lnTo>
                    <a:pt x="7413498" y="0"/>
                  </a:lnTo>
                  <a:lnTo>
                    <a:pt x="7457263" y="5876"/>
                  </a:lnTo>
                  <a:lnTo>
                    <a:pt x="7496584" y="22460"/>
                  </a:lnTo>
                  <a:lnTo>
                    <a:pt x="7529893" y="48180"/>
                  </a:lnTo>
                  <a:lnTo>
                    <a:pt x="7555625" y="81468"/>
                  </a:lnTo>
                  <a:lnTo>
                    <a:pt x="7572212" y="120752"/>
                  </a:lnTo>
                  <a:lnTo>
                    <a:pt x="7578089" y="164465"/>
                  </a:lnTo>
                  <a:close/>
                </a:path>
              </a:pathLst>
            </a:custGeom>
            <a:ln w="25400">
              <a:solidFill>
                <a:srgbClr val="F1DCD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343660" y="5563311"/>
            <a:ext cx="4184650" cy="514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95"/>
              </a:spcBef>
              <a:buChar char="•"/>
              <a:tabLst>
                <a:tab pos="184150" algn="l"/>
              </a:tabLst>
            </a:pPr>
            <a:r>
              <a:rPr sz="1600" spc="-10" dirty="0">
                <a:latin typeface="Times New Roman"/>
                <a:cs typeface="Times New Roman"/>
              </a:rPr>
              <a:t>Заслушивание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итогов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рассмотрения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пособий.</a:t>
            </a:r>
            <a:endParaRPr sz="1600">
              <a:latin typeface="Times New Roman"/>
              <a:cs typeface="Times New Roman"/>
            </a:endParaRPr>
          </a:p>
          <a:p>
            <a:pPr marL="184150" indent="-171450">
              <a:lnSpc>
                <a:spcPct val="100000"/>
              </a:lnSpc>
              <a:spcBef>
                <a:spcPts val="10"/>
              </a:spcBef>
              <a:buChar char="•"/>
              <a:tabLst>
                <a:tab pos="184150" algn="l"/>
              </a:tabLst>
            </a:pPr>
            <a:r>
              <a:rPr sz="1600" dirty="0">
                <a:latin typeface="Times New Roman"/>
                <a:cs typeface="Times New Roman"/>
              </a:rPr>
              <a:t>Открытое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голосование.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2482" y="130030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4310" y="192989"/>
            <a:ext cx="61556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17725" marR="5080" indent="-210566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latin typeface="Times New Roman"/>
                <a:cs typeface="Times New Roman"/>
              </a:rPr>
              <a:t>На</a:t>
            </a:r>
            <a:r>
              <a:rPr sz="4000" b="0" spc="-165" dirty="0">
                <a:latin typeface="Times New Roman"/>
                <a:cs typeface="Times New Roman"/>
              </a:rPr>
              <a:t> </a:t>
            </a:r>
            <a:r>
              <a:rPr sz="4000" b="0" spc="-20" dirty="0">
                <a:latin typeface="Times New Roman"/>
                <a:cs typeface="Times New Roman"/>
              </a:rPr>
              <a:t>конкурс</a:t>
            </a:r>
            <a:r>
              <a:rPr sz="4000" b="0" spc="-150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поданы</a:t>
            </a:r>
            <a:r>
              <a:rPr sz="4000" b="0" spc="-155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учебные пособия: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7592" y="1600200"/>
            <a:ext cx="8072755" cy="4411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100"/>
              </a:spcBef>
            </a:pPr>
            <a:r>
              <a:rPr sz="3000" dirty="0" smtClean="0">
                <a:latin typeface="Times New Roman"/>
                <a:cs typeface="Times New Roman"/>
              </a:rPr>
              <a:t>«</a:t>
            </a:r>
            <a:r>
              <a:rPr sz="3000" dirty="0" err="1" smtClean="0">
                <a:latin typeface="Times New Roman"/>
                <a:cs typeface="Times New Roman"/>
              </a:rPr>
              <a:t>Лучшее</a:t>
            </a:r>
            <a:r>
              <a:rPr sz="3000" spc="-70" dirty="0" smtClean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печатное</a:t>
            </a:r>
            <a:r>
              <a:rPr sz="3000" spc="-85" dirty="0">
                <a:latin typeface="Times New Roman"/>
                <a:cs typeface="Times New Roman"/>
              </a:rPr>
              <a:t> </a:t>
            </a:r>
            <a:r>
              <a:rPr sz="3000" dirty="0" err="1">
                <a:latin typeface="Times New Roman"/>
                <a:cs typeface="Times New Roman"/>
              </a:rPr>
              <a:t>учебное</a:t>
            </a:r>
            <a:r>
              <a:rPr sz="3000" spc="-75" dirty="0">
                <a:latin typeface="Times New Roman"/>
                <a:cs typeface="Times New Roman"/>
              </a:rPr>
              <a:t> </a:t>
            </a:r>
            <a:r>
              <a:rPr lang="ru-RU" sz="3000" spc="-10" dirty="0" smtClean="0">
                <a:latin typeface="Times New Roman"/>
                <a:cs typeface="Times New Roman"/>
              </a:rPr>
              <a:t>издание»</a:t>
            </a:r>
            <a:r>
              <a:rPr sz="3000" spc="-10" dirty="0" smtClean="0">
                <a:latin typeface="Times New Roman"/>
                <a:cs typeface="Times New Roman"/>
              </a:rPr>
              <a:t>:</a:t>
            </a:r>
            <a:endParaRPr sz="3000" dirty="0">
              <a:latin typeface="Times New Roman"/>
              <a:cs typeface="Times New Roman"/>
            </a:endParaRPr>
          </a:p>
          <a:p>
            <a:pPr marL="234315" indent="-221615">
              <a:lnSpc>
                <a:spcPct val="100000"/>
              </a:lnSpc>
              <a:buChar char="-"/>
              <a:tabLst>
                <a:tab pos="234315" algn="l"/>
              </a:tabLst>
            </a:pPr>
            <a:r>
              <a:rPr sz="3000" dirty="0">
                <a:latin typeface="Times New Roman"/>
                <a:cs typeface="Times New Roman"/>
              </a:rPr>
              <a:t>по</a:t>
            </a:r>
            <a:r>
              <a:rPr sz="3000" spc="-4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клиническим</a:t>
            </a:r>
            <a:r>
              <a:rPr sz="3000" spc="-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дисциплинам</a:t>
            </a:r>
            <a:r>
              <a:rPr sz="3000" spc="-55" dirty="0">
                <a:latin typeface="Times New Roman"/>
                <a:cs typeface="Times New Roman"/>
              </a:rPr>
              <a:t> </a:t>
            </a:r>
            <a:r>
              <a:rPr sz="3000" b="1" dirty="0">
                <a:latin typeface="Times New Roman"/>
                <a:cs typeface="Times New Roman"/>
              </a:rPr>
              <a:t>–</a:t>
            </a:r>
            <a:r>
              <a:rPr sz="3000" b="1" spc="-35" dirty="0">
                <a:latin typeface="Times New Roman"/>
                <a:cs typeface="Times New Roman"/>
              </a:rPr>
              <a:t> </a:t>
            </a:r>
            <a:r>
              <a:rPr lang="en-US" sz="3000" b="1" spc="-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7</a:t>
            </a:r>
            <a:r>
              <a:rPr lang="ru-RU" sz="3000" b="1" spc="-25" dirty="0" smtClean="0">
                <a:solidFill>
                  <a:srgbClr val="C00000"/>
                </a:solidFill>
                <a:latin typeface="Times New Roman"/>
                <a:cs typeface="Times New Roman"/>
              </a:rPr>
              <a:t>,</a:t>
            </a:r>
            <a:endParaRPr sz="30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-"/>
              <a:tabLst>
                <a:tab pos="354965" algn="l"/>
              </a:tabLst>
            </a:pPr>
            <a:r>
              <a:rPr sz="3000" dirty="0">
                <a:latin typeface="Times New Roman"/>
                <a:cs typeface="Times New Roman"/>
              </a:rPr>
              <a:t>по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теоретическим</a:t>
            </a:r>
            <a:r>
              <a:rPr sz="3000" spc="-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дисциплинам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–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lang="ru-RU" sz="30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8.</a:t>
            </a:r>
            <a:endParaRPr sz="3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ts val="2880"/>
              </a:lnSpc>
              <a:tabLst>
                <a:tab pos="852169" algn="l"/>
                <a:tab pos="2828925" algn="l"/>
                <a:tab pos="6038850" algn="l"/>
              </a:tabLst>
            </a:pPr>
            <a:r>
              <a:rPr sz="3000" spc="-10" dirty="0">
                <a:latin typeface="Times New Roman"/>
                <a:cs typeface="Times New Roman"/>
              </a:rPr>
              <a:t>«Лучшее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>
                <a:latin typeface="Times New Roman"/>
                <a:cs typeface="Times New Roman"/>
              </a:rPr>
              <a:t>образовательное</a:t>
            </a:r>
            <a:r>
              <a:rPr sz="3000" dirty="0">
                <a:latin typeface="Times New Roman"/>
                <a:cs typeface="Times New Roman"/>
              </a:rPr>
              <a:t>	</a:t>
            </a:r>
            <a:r>
              <a:rPr sz="3000" spc="-10" dirty="0" err="1">
                <a:latin typeface="Times New Roman"/>
                <a:cs typeface="Times New Roman"/>
              </a:rPr>
              <a:t>электронное</a:t>
            </a:r>
            <a:r>
              <a:rPr sz="3000" spc="-10" dirty="0">
                <a:latin typeface="Times New Roman"/>
                <a:cs typeface="Times New Roman"/>
              </a:rPr>
              <a:t> </a:t>
            </a:r>
            <a:r>
              <a:rPr sz="3000" dirty="0" err="1" smtClean="0">
                <a:latin typeface="Times New Roman"/>
                <a:cs typeface="Times New Roman"/>
              </a:rPr>
              <a:t>издани</a:t>
            </a:r>
            <a:r>
              <a:rPr lang="ru-RU" sz="3000" dirty="0" smtClean="0">
                <a:latin typeface="Times New Roman"/>
                <a:cs typeface="Times New Roman"/>
              </a:rPr>
              <a:t>е»</a:t>
            </a:r>
          </a:p>
          <a:p>
            <a:pPr marL="12700" marR="5080">
              <a:lnSpc>
                <a:spcPts val="2880"/>
              </a:lnSpc>
              <a:tabLst>
                <a:tab pos="852169" algn="l"/>
                <a:tab pos="2828925" algn="l"/>
                <a:tab pos="6038850" algn="l"/>
              </a:tabLst>
            </a:pPr>
            <a:r>
              <a:rPr lang="ru-RU" sz="3000" spc="-65" dirty="0">
                <a:latin typeface="Times New Roman"/>
                <a:cs typeface="Times New Roman"/>
              </a:rPr>
              <a:t>-</a:t>
            </a:r>
            <a:r>
              <a:rPr sz="3000" spc="-65" dirty="0" smtClean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по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теоретическим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дисциплинам»</a:t>
            </a:r>
            <a:r>
              <a:rPr sz="3000" spc="-6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–</a:t>
            </a:r>
            <a:r>
              <a:rPr sz="3000" spc="-50" dirty="0">
                <a:latin typeface="Times New Roman"/>
                <a:cs typeface="Times New Roman"/>
              </a:rPr>
              <a:t> </a:t>
            </a:r>
            <a:r>
              <a:rPr lang="ru-RU" sz="30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endParaRPr sz="3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69"/>
              </a:spcBef>
              <a:buFont typeface="Times New Roman"/>
              <a:buAutoNum type="arabicParenR" startAt="2"/>
            </a:pPr>
            <a:endParaRPr sz="3000" dirty="0">
              <a:latin typeface="Times New Roman"/>
              <a:cs typeface="Times New Roman"/>
            </a:endParaRPr>
          </a:p>
          <a:p>
            <a:pPr marL="12700" marR="5080">
              <a:lnSpc>
                <a:spcPts val="2880"/>
              </a:lnSpc>
              <a:tabLst>
                <a:tab pos="434340" algn="l"/>
              </a:tabLst>
            </a:pPr>
            <a:r>
              <a:rPr lang="ru-RU" sz="3000" dirty="0">
                <a:latin typeface="Times New Roman"/>
                <a:cs typeface="Times New Roman"/>
              </a:rPr>
              <a:t>«Лучшее печатное учебное наглядное </a:t>
            </a:r>
            <a:r>
              <a:rPr lang="ru-RU" sz="3000" dirty="0" smtClean="0">
                <a:latin typeface="Times New Roman"/>
                <a:cs typeface="Times New Roman"/>
              </a:rPr>
              <a:t>издание»</a:t>
            </a:r>
          </a:p>
          <a:p>
            <a:pPr marL="12700" marR="5080">
              <a:lnSpc>
                <a:spcPts val="2880"/>
              </a:lnSpc>
              <a:tabLst>
                <a:tab pos="434340" algn="l"/>
              </a:tabLst>
            </a:pPr>
            <a:r>
              <a:rPr lang="ru-RU" sz="3000" dirty="0">
                <a:latin typeface="Times New Roman"/>
                <a:cs typeface="Times New Roman"/>
              </a:rPr>
              <a:t>-</a:t>
            </a:r>
            <a:r>
              <a:rPr lang="ru-RU" sz="3000" dirty="0" smtClean="0">
                <a:latin typeface="Times New Roman"/>
                <a:cs typeface="Times New Roman"/>
              </a:rPr>
              <a:t> </a:t>
            </a:r>
            <a:r>
              <a:rPr lang="ru-RU" sz="3000" dirty="0">
                <a:latin typeface="Times New Roman"/>
                <a:cs typeface="Times New Roman"/>
              </a:rPr>
              <a:t>по клиническим дисциплинам» </a:t>
            </a:r>
            <a:r>
              <a:rPr sz="3000" dirty="0">
                <a:latin typeface="Times New Roman"/>
                <a:cs typeface="Times New Roman"/>
              </a:rPr>
              <a:t>– </a:t>
            </a:r>
            <a:r>
              <a:rPr lang="ru-RU" sz="30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1.</a:t>
            </a:r>
            <a:endParaRPr sz="30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923" y="274048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7592" y="317119"/>
            <a:ext cx="8255407" cy="5155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8945" marR="195580" indent="-1075055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943735"/>
                </a:solidFill>
                <a:latin typeface="Times New Roman"/>
                <a:cs typeface="Times New Roman"/>
              </a:rPr>
              <a:t>На</a:t>
            </a:r>
            <a:r>
              <a:rPr sz="3200" b="1" spc="-110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43735"/>
                </a:solidFill>
                <a:latin typeface="Times New Roman"/>
                <a:cs typeface="Times New Roman"/>
              </a:rPr>
              <a:t>конкурс</a:t>
            </a:r>
            <a:r>
              <a:rPr sz="3200" b="1" spc="-9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43735"/>
                </a:solidFill>
                <a:latin typeface="Times New Roman"/>
                <a:cs typeface="Times New Roman"/>
              </a:rPr>
              <a:t>«Лучшее</a:t>
            </a:r>
            <a:r>
              <a:rPr sz="3200" b="1" spc="-114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43735"/>
                </a:solidFill>
                <a:latin typeface="Times New Roman"/>
                <a:cs typeface="Times New Roman"/>
              </a:rPr>
              <a:t>учебное</a:t>
            </a:r>
            <a:r>
              <a:rPr sz="3200" b="1" spc="-12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43735"/>
                </a:solidFill>
                <a:latin typeface="Times New Roman"/>
                <a:cs typeface="Times New Roman"/>
              </a:rPr>
              <a:t>пособие» </a:t>
            </a:r>
            <a:r>
              <a:rPr sz="3200" b="1" dirty="0" err="1">
                <a:solidFill>
                  <a:srgbClr val="943735"/>
                </a:solidFill>
                <a:latin typeface="Times New Roman"/>
                <a:cs typeface="Times New Roman"/>
              </a:rPr>
              <a:t>подано</a:t>
            </a:r>
            <a:r>
              <a:rPr sz="3200" b="1" spc="-35" dirty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943735"/>
                </a:solidFill>
                <a:latin typeface="Times New Roman"/>
                <a:cs typeface="Times New Roman"/>
              </a:rPr>
              <a:t>14</a:t>
            </a:r>
            <a:r>
              <a:rPr sz="3200" b="1" spc="-45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sz="3200" b="1" dirty="0" err="1" smtClean="0">
                <a:solidFill>
                  <a:srgbClr val="943735"/>
                </a:solidFill>
                <a:latin typeface="Times New Roman"/>
                <a:cs typeface="Times New Roman"/>
              </a:rPr>
              <a:t>учебн</a:t>
            </a:r>
            <a:r>
              <a:rPr lang="ru-RU" sz="3200" b="1" dirty="0" err="1" smtClean="0">
                <a:solidFill>
                  <a:srgbClr val="943735"/>
                </a:solidFill>
                <a:latin typeface="Times New Roman"/>
                <a:cs typeface="Times New Roman"/>
              </a:rPr>
              <a:t>ых</a:t>
            </a:r>
            <a:r>
              <a:rPr sz="3200" b="1" spc="-65" dirty="0" smtClean="0">
                <a:solidFill>
                  <a:srgbClr val="943735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10" dirty="0" smtClean="0">
                <a:solidFill>
                  <a:srgbClr val="943735"/>
                </a:solidFill>
                <a:latin typeface="Times New Roman"/>
                <a:cs typeface="Times New Roman"/>
              </a:rPr>
              <a:t>изданий</a:t>
            </a:r>
            <a:r>
              <a:rPr sz="3200" b="1" spc="-10" dirty="0" smtClean="0">
                <a:solidFill>
                  <a:srgbClr val="943735"/>
                </a:solidFill>
                <a:latin typeface="Times New Roman"/>
                <a:cs typeface="Times New Roman"/>
              </a:rPr>
              <a:t>:</a:t>
            </a:r>
            <a:endParaRPr lang="ru-RU" sz="3200" b="1" spc="-10" dirty="0" smtClean="0">
              <a:solidFill>
                <a:srgbClr val="943735"/>
              </a:solidFill>
              <a:latin typeface="Times New Roman"/>
              <a:cs typeface="Times New Roman"/>
            </a:endParaRPr>
          </a:p>
          <a:p>
            <a:pPr marL="1718945" marR="195580" indent="-1075055">
              <a:lnSpc>
                <a:spcPct val="100000"/>
              </a:lnSpc>
              <a:spcBef>
                <a:spcPts val="10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 marR="5080"/>
            <a:r>
              <a:rPr sz="3200" dirty="0">
                <a:latin typeface="Times New Roman"/>
                <a:cs typeface="Times New Roman"/>
              </a:rPr>
              <a:t>Институт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последипломного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образования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lang="ru-RU" sz="3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endParaRPr lang="ru-RU" sz="3200" b="1" spc="-5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 marR="5080">
              <a:spcBef>
                <a:spcPts val="384"/>
              </a:spcBef>
            </a:pPr>
            <a:r>
              <a:rPr sz="3200" dirty="0" err="1" smtClean="0">
                <a:latin typeface="Times New Roman"/>
                <a:cs typeface="Times New Roman"/>
              </a:rPr>
              <a:t>По</a:t>
            </a:r>
            <a:r>
              <a:rPr sz="3200" spc="-25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специальности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31.05.01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Лечебное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дело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lang="ru-RU" sz="3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4.</a:t>
            </a:r>
            <a:r>
              <a:rPr sz="3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dirty="0" err="1" smtClean="0">
                <a:latin typeface="Times New Roman"/>
                <a:cs typeface="Times New Roman"/>
              </a:rPr>
              <a:t>По</a:t>
            </a:r>
            <a:r>
              <a:rPr sz="3200" spc="-10" dirty="0" smtClean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специальности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31.05.03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Стоматология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lang="ru-RU" sz="3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  <a:endParaRPr sz="3200" b="1" spc="-5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3200" dirty="0">
                <a:latin typeface="Times New Roman"/>
                <a:cs typeface="Times New Roman"/>
              </a:rPr>
              <a:t>По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специальности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33.05.01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Фармация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lang="ru-RU" sz="3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2.</a:t>
            </a: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lang="ru-RU" sz="3200" spc="-50" dirty="0" smtClean="0">
                <a:solidFill>
                  <a:schemeClr val="tx1"/>
                </a:solidFill>
                <a:latin typeface="Times New Roman"/>
                <a:cs typeface="Times New Roman"/>
              </a:rPr>
              <a:t>По специальности 37.05.01 Клиническая психология – </a:t>
            </a:r>
            <a:r>
              <a:rPr lang="ru-RU" sz="3200" b="1" spc="-50" dirty="0" smtClean="0">
                <a:solidFill>
                  <a:srgbClr val="FF0000"/>
                </a:solidFill>
                <a:latin typeface="Times New Roman"/>
                <a:cs typeface="Times New Roman"/>
              </a:rPr>
              <a:t>4.</a:t>
            </a: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endParaRPr lang="ru-RU" sz="3200" b="1" spc="-5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454" y="281414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1" y="133562"/>
            <a:ext cx="849547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9494" marR="5080" indent="97155" algn="ctr">
              <a:lnSpc>
                <a:spcPct val="100000"/>
              </a:lnSpc>
              <a:spcBef>
                <a:spcPts val="95"/>
              </a:spcBef>
            </a:pPr>
            <a:r>
              <a:rPr sz="2400" spc="-10" dirty="0" err="1"/>
              <a:t>Номинация</a:t>
            </a:r>
            <a:r>
              <a:rPr sz="2400" spc="-125" dirty="0"/>
              <a:t> </a:t>
            </a:r>
            <a:r>
              <a:rPr lang="ru-RU" sz="2400" dirty="0"/>
              <a:t>«Лучшее печатное учебное издание по клиническим дисциплинам 2023 года»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05658"/>
              </p:ext>
            </p:extLst>
          </p:nvPr>
        </p:nvGraphicFramePr>
        <p:xfrm>
          <a:off x="304800" y="1122905"/>
          <a:ext cx="8496300" cy="5766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155"/>
                <a:gridCol w="4678045"/>
                <a:gridCol w="762000"/>
                <a:gridCol w="1371600"/>
                <a:gridCol w="762000"/>
                <a:gridCol w="571500"/>
              </a:tblGrid>
              <a:tr h="5067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учебного</a:t>
                      </a:r>
                      <a:r>
                        <a:rPr sz="1600" b="1" spc="-6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пособия,</a:t>
                      </a:r>
                      <a:r>
                        <a:rPr sz="1600" b="1" spc="-4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авторы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Гриф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Спец.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Балл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МК/УМУ</a:t>
                      </a:r>
                      <a:endParaRPr kumimoji="0" lang="ru-R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4033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«Отбеливание зубов</a:t>
                      </a:r>
                      <a:r>
                        <a:rPr kumimoji="0" lang="ru-RU" sz="1400" b="1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»</a:t>
                      </a:r>
                    </a:p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С.Л. Бакшеева, Н.В. Тарасова, И.В. Орешкин,</a:t>
                      </a:r>
                    </a:p>
                    <a:p>
                      <a:pPr marL="6858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А.А. </a:t>
                      </a:r>
                      <a:r>
                        <a:rPr kumimoji="0" lang="ru-RU" sz="1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Майгуров</a:t>
                      </a: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, Р.Ф. </a:t>
                      </a:r>
                      <a:r>
                        <a:rPr kumimoji="0" lang="ru-RU" sz="1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Байбурин</a:t>
                      </a: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, Е.Е. Орлова, Е.Г. </a:t>
                      </a:r>
                      <a:r>
                        <a:rPr kumimoji="0" lang="ru-RU" sz="14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Люлякина</a:t>
                      </a:r>
                      <a:endParaRPr kumimoji="0" lang="ru-RU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Стоматология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70/70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391795" lvl="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«</a:t>
                      </a:r>
                      <a:r>
                        <a:rPr kumimoji="0" lang="ru-RU" sz="1400" b="1" i="0" u="none" strike="noStrike" kern="0" cap="none" spc="-1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Иммунореабилитация</a:t>
                      </a:r>
                      <a:r>
                        <a:rPr kumimoji="0" lang="ru-RU" sz="1400" b="1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 больных, перенесших COVID 19»</a:t>
                      </a:r>
                    </a:p>
                    <a:p>
                      <a:pPr marL="68580" marR="391795" lvl="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Е.П. Тихонова, А.А. Савченко, Э.В. Каспаров </a:t>
                      </a:r>
                    </a:p>
                    <a:p>
                      <a:pPr marL="68580" marR="391795" lvl="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Т.А. Елистратова, Д.А. Кудлай и др.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spc="-1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ИПО</a:t>
                      </a:r>
                      <a:endParaRPr sz="1400" spc="-1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64/63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105"/>
                        </a:lnSpc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ts val="2105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II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4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400" b="1" spc="-10" dirty="0" smtClean="0">
                          <a:latin typeface="Times New Roman"/>
                          <a:cs typeface="Times New Roman"/>
                        </a:rPr>
                        <a:t>«Основы клинической нефрологии»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Т.Д. Верещагина</a:t>
                      </a:r>
                    </a:p>
                  </a:txBody>
                  <a:tcPr marL="0" marR="0" marT="8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Лечебное дело </a:t>
                      </a:r>
                    </a:p>
                  </a:txBody>
                  <a:tcPr marL="0" marR="0" marT="10160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56/5</a:t>
                      </a:r>
                      <a:r>
                        <a:rPr lang="en-US" sz="1400" spc="-10" dirty="0" smtClean="0">
                          <a:latin typeface="Times New Roman"/>
                          <a:cs typeface="Times New Roman"/>
                        </a:rPr>
                        <a:t>7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III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793750" indent="0" defTabSz="914400" eaLnBrk="1" fontAlgn="auto" latinLnBrk="0" hangingPunct="1">
                        <a:lnSpc>
                          <a:spcPts val="216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Primary prevention of malignant neoplasms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</a:p>
                    <a:p>
                      <a:pPr marL="68580" marR="793750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Р.А.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Зуков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Д.В. Черняев,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А.В. Крат, И.Н. Михайлова, И.П. </a:t>
                      </a: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Сафонцев</a:t>
                      </a:r>
                      <a:endParaRPr lang="ru-RU" sz="1400" b="1" spc="-25" dirty="0" smtClean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КС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Лечебное дело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1400" spc="-1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914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56/56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1" spc="-10" dirty="0" smtClean="0">
                          <a:latin typeface="Times New Roman"/>
                          <a:cs typeface="Times New Roman"/>
                        </a:rPr>
                        <a:t>«Судебно – психологическая экспертиза»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М.А. </a:t>
                      </a:r>
                      <a:r>
                        <a:rPr lang="ru-RU" sz="1400" dirty="0" err="1" smtClean="0">
                          <a:latin typeface="Times New Roman"/>
                          <a:cs typeface="Times New Roman"/>
                        </a:rPr>
                        <a:t>Лисняк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89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Клиническая психология</a:t>
                      </a:r>
                      <a:endParaRPr lang="ru-RU" sz="1400" spc="-1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44/44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ru-RU" sz="1400" spc="-25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74394" algn="just">
                        <a:lnSpc>
                          <a:spcPts val="2160"/>
                        </a:lnSpc>
                      </a:pP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«Факультетская терапия</a:t>
                      </a:r>
                      <a:r>
                        <a:rPr lang="ru-RU" sz="1400" b="1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(часть</a:t>
                      </a:r>
                      <a:r>
                        <a:rPr lang="en-US" sz="1400" b="1" spc="-25" dirty="0" smtClean="0">
                          <a:latin typeface="Times New Roman"/>
                          <a:cs typeface="Times New Roman"/>
                        </a:rPr>
                        <a:t> 1</a:t>
                      </a: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)»</a:t>
                      </a:r>
                    </a:p>
                    <a:p>
                      <a:pPr marL="68580" marR="874394" algn="just">
                        <a:lnSpc>
                          <a:spcPts val="2160"/>
                        </a:lnSpc>
                      </a:pP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С.Ю. Никулина,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И.И. Черкашина,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А.А. Чернова,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Н.В. Аксютина,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Т.Ю. Большакова и др.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Лечебное дело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58</a:t>
                      </a: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/41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7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7.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874394" algn="just">
                        <a:lnSpc>
                          <a:spcPts val="2160"/>
                        </a:lnSpc>
                      </a:pP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«Факультетская терапия</a:t>
                      </a:r>
                      <a:r>
                        <a:rPr lang="ru-RU" sz="1400" b="1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1" spc="-25" dirty="0" smtClean="0">
                          <a:latin typeface="Times New Roman"/>
                          <a:cs typeface="Times New Roman"/>
                        </a:rPr>
                        <a:t>(часть 2)»</a:t>
                      </a:r>
                    </a:p>
                    <a:p>
                      <a:pPr marL="68580" marR="874394" algn="just">
                        <a:lnSpc>
                          <a:spcPts val="2160"/>
                        </a:lnSpc>
                      </a:pP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С.Ю. Никулина,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И.И. Черкашина,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А.А. Чернова,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Н.В. Аксютина,</a:t>
                      </a:r>
                      <a:r>
                        <a:rPr lang="ru-RU" sz="1400" b="0" spc="-2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spc="-25" dirty="0" smtClean="0">
                          <a:latin typeface="Times New Roman"/>
                          <a:cs typeface="Times New Roman"/>
                        </a:rPr>
                        <a:t>Т.Ю. Большакова и др.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Лечебное дело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spc="-1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57/41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7923" y="274048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4710" marR="5080" indent="210185" algn="ctr">
              <a:lnSpc>
                <a:spcPct val="100000"/>
              </a:lnSpc>
              <a:spcBef>
                <a:spcPts val="95"/>
              </a:spcBef>
            </a:pPr>
            <a:r>
              <a:rPr sz="2400" dirty="0" err="1"/>
              <a:t>Номинация</a:t>
            </a:r>
            <a:r>
              <a:rPr sz="2400" spc="-140" dirty="0"/>
              <a:t> </a:t>
            </a:r>
            <a:r>
              <a:rPr lang="ru-RU" sz="2400" dirty="0"/>
              <a:t>«Лучшее печатное учебное издание по теоретическим дисциплинам 2023 года»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78534"/>
              </p:ext>
            </p:extLst>
          </p:nvPr>
        </p:nvGraphicFramePr>
        <p:xfrm>
          <a:off x="534784" y="1030005"/>
          <a:ext cx="8277857" cy="5691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4104004"/>
                <a:gridCol w="719454"/>
                <a:gridCol w="1627504"/>
                <a:gridCol w="747395"/>
                <a:gridCol w="647700"/>
              </a:tblGrid>
              <a:tr h="4987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41275" algn="ctr">
                        <a:lnSpc>
                          <a:spcPct val="100000"/>
                        </a:lnSpc>
                      </a:pPr>
                      <a:r>
                        <a:rPr sz="1600" b="1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55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учебного</a:t>
                      </a:r>
                      <a:r>
                        <a:rPr sz="16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пособия,</a:t>
                      </a: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авторы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2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Гриф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Специальность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2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Балл</a:t>
                      </a:r>
                      <a:endParaRPr lang="ru-RU" sz="1600" b="1" spc="-20" dirty="0" smtClean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pc="-2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МК/УМУ</a:t>
                      </a:r>
                      <a:endParaRPr sz="12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1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712519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endParaRPr lang="ru-RU" sz="1600" spc="-25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263525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«Основы фитотерапии</a:t>
                      </a:r>
                      <a:r>
                        <a:rPr lang="ru-RU" sz="1800" b="1" spc="-10" dirty="0" smtClean="0">
                          <a:latin typeface="Times New Roman"/>
                          <a:cs typeface="Times New Roman"/>
                        </a:rPr>
                        <a:t>»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ts val="204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Е.Е. Савельева,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Н.А. Булгакова,</a:t>
                      </a:r>
                      <a:r>
                        <a:rPr lang="ru-RU" sz="16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О.Ф. Веселова</a:t>
                      </a:r>
                    </a:p>
                  </a:txBody>
                  <a:tcPr marL="0" marR="0" marT="8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КС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Фармация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70</a:t>
                      </a:r>
                      <a:r>
                        <a:rPr sz="1600" spc="-10" dirty="0" smtClean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397856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endParaRPr lang="ru-RU" sz="1600" spc="-25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75"/>
                        </a:lnSpc>
                      </a:pP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1" spc="-10" dirty="0" smtClean="0">
                          <a:latin typeface="Times New Roman"/>
                          <a:cs typeface="Times New Roman"/>
                        </a:rPr>
                        <a:t>«Управление конфликтами в фармацевтических организациях»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В.С.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Чавырь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 А.В.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Игнатюк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2590" marR="206375" indent="-1860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Фармация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304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69</a:t>
                      </a:r>
                      <a:r>
                        <a:rPr sz="1600" spc="-10" dirty="0" smtClean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25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cs typeface="Times New Roman"/>
                        </a:rPr>
                        <a:t>II</a:t>
                      </a:r>
                      <a:endParaRPr lang="en-US"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855023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3.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10"/>
                        </a:lnSpc>
                      </a:pPr>
                      <a:r>
                        <a:rPr lang="ru-RU" sz="1600" b="1" spc="-10" dirty="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ru-RU" sz="1400" b="1" spc="-10" dirty="0" smtClean="0">
                          <a:latin typeface="Times New Roman"/>
                          <a:cs typeface="Times New Roman"/>
                        </a:rPr>
                        <a:t>Гендерная психология и психология сексуальности»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marL="32384" marR="641350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Л.С. Гавриленко, В.Б.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Чупина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</a:p>
                  </a:txBody>
                  <a:tcPr marL="0" marR="0" marT="25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Клиническая психология 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65/65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588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III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570864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10"/>
                        </a:lnSpc>
                      </a:pP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en-US" sz="1600" b="1" dirty="0" smtClean="0">
                          <a:latin typeface="Times New Roman"/>
                          <a:cs typeface="Times New Roman"/>
                        </a:rPr>
                        <a:t>Immunology</a:t>
                      </a:r>
                      <a:r>
                        <a:rPr lang="ru-RU" sz="1600" b="1" dirty="0" smtClean="0">
                          <a:latin typeface="Times New Roman"/>
                          <a:cs typeface="Times New Roman"/>
                        </a:rPr>
                        <a:t>»</a:t>
                      </a:r>
                    </a:p>
                    <a:p>
                      <a:pPr marL="32384" marR="641350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И.В. </a:t>
                      </a:r>
                      <a:r>
                        <a:rPr lang="ru-RU" sz="1400" dirty="0" err="1" smtClean="0">
                          <a:latin typeface="Times New Roman"/>
                          <a:cs typeface="Times New Roman"/>
                        </a:rPr>
                        <a:t>Демко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, Е.А. Собко, А.Ю.</a:t>
                      </a:r>
                      <a:r>
                        <a:rPr lang="ru-RU" sz="140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Times New Roman"/>
                          <a:cs typeface="Times New Roman"/>
                        </a:rPr>
                        <a:t>Крапошина</a:t>
                      </a: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, Н.А. Шестакова, И.А. Соловьева</a:t>
                      </a:r>
                    </a:p>
                  </a:txBody>
                  <a:tcPr marL="0" marR="0" marT="8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Лечебное дело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59/64</a:t>
                      </a:r>
                    </a:p>
                    <a:p>
                      <a:pPr marL="254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1068779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lang="ru-RU" sz="1600" spc="-25" dirty="0" smtClean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600" b="1" spc="-45" dirty="0" smtClean="0">
                          <a:latin typeface="Times New Roman"/>
                          <a:cs typeface="Times New Roman"/>
                        </a:rPr>
                        <a:t>«Производство и применение радиофармацевтических лекарственных препаратов в ядерной медицине»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А.В.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Озерская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Е.С. </a:t>
                      </a:r>
                      <a:r>
                        <a:rPr lang="ru-RU" sz="1400" b="0" dirty="0" err="1" smtClean="0">
                          <a:latin typeface="Times New Roman"/>
                          <a:cs typeface="Times New Roman"/>
                        </a:rPr>
                        <a:t>Тютрина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Е.Е. Савельева</a:t>
                      </a:r>
                    </a:p>
                  </a:txBody>
                  <a:tcPr marL="0" marR="0" marT="190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ИПО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7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60/64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582963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600" spc="-25" dirty="0" smtClean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600" spc="-25" dirty="0" smtClean="0">
                          <a:latin typeface="Times New Roman"/>
                          <a:cs typeface="Times New Roman"/>
                        </a:rPr>
                        <a:t>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Immunology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И.В.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Демко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Е.А. Собко,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А.Ю.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Крапошина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Н.А. Шестакова,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И.А. Соловьева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5"/>
                        </a:spcBef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КС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33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Стоматология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33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3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0" cap="none" spc="-1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60/61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733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73" y="281414"/>
            <a:ext cx="836860" cy="8417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826" y="247903"/>
            <a:ext cx="8372347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4710" marR="5080" indent="210185" algn="ctr">
              <a:lnSpc>
                <a:spcPct val="100000"/>
              </a:lnSpc>
              <a:spcBef>
                <a:spcPts val="95"/>
              </a:spcBef>
            </a:pPr>
            <a:r>
              <a:rPr sz="2400" dirty="0"/>
              <a:t>Номинация</a:t>
            </a:r>
            <a:r>
              <a:rPr sz="2400" spc="-140" dirty="0"/>
              <a:t> </a:t>
            </a:r>
            <a:r>
              <a:rPr sz="2400" dirty="0"/>
              <a:t>«Лучшее</a:t>
            </a:r>
            <a:r>
              <a:rPr sz="2400" spc="-145" dirty="0"/>
              <a:t> </a:t>
            </a:r>
            <a:r>
              <a:rPr sz="2400" spc="-10" dirty="0"/>
              <a:t>печатное</a:t>
            </a:r>
            <a:r>
              <a:rPr sz="2400" spc="-140" dirty="0"/>
              <a:t> </a:t>
            </a:r>
            <a:r>
              <a:rPr sz="2400" spc="-10" dirty="0" err="1"/>
              <a:t>учебное</a:t>
            </a:r>
            <a:r>
              <a:rPr sz="2400" spc="-10" dirty="0"/>
              <a:t> </a:t>
            </a:r>
            <a:r>
              <a:rPr lang="ru-RU" sz="2400" dirty="0" smtClean="0"/>
              <a:t>издание</a:t>
            </a:r>
            <a:r>
              <a:rPr sz="2400" spc="-75" dirty="0" smtClean="0"/>
              <a:t> </a:t>
            </a:r>
            <a:r>
              <a:rPr sz="2400" dirty="0"/>
              <a:t>по</a:t>
            </a:r>
            <a:r>
              <a:rPr sz="2400" spc="-65" dirty="0"/>
              <a:t> </a:t>
            </a:r>
            <a:r>
              <a:rPr sz="2400" dirty="0" err="1"/>
              <a:t>теоретическим</a:t>
            </a:r>
            <a:r>
              <a:rPr sz="2400" spc="-45" dirty="0"/>
              <a:t> </a:t>
            </a:r>
            <a:r>
              <a:rPr sz="2400" spc="-10" dirty="0" err="1" smtClean="0"/>
              <a:t>дисциплинам</a:t>
            </a:r>
            <a:r>
              <a:rPr lang="ru-RU" sz="2400" spc="-10" dirty="0" smtClean="0"/>
              <a:t> 2023 года</a:t>
            </a:r>
            <a:r>
              <a:rPr sz="2400" spc="-10" dirty="0" smtClean="0"/>
              <a:t>»</a:t>
            </a:r>
            <a:endParaRPr sz="240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52579"/>
              </p:ext>
            </p:extLst>
          </p:nvPr>
        </p:nvGraphicFramePr>
        <p:xfrm>
          <a:off x="534784" y="1295400"/>
          <a:ext cx="8277857" cy="3580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/>
                <a:gridCol w="3986416"/>
                <a:gridCol w="762000"/>
                <a:gridCol w="1524000"/>
                <a:gridCol w="925941"/>
                <a:gridCol w="647700"/>
              </a:tblGrid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№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4127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Название</a:t>
                      </a:r>
                      <a:r>
                        <a:rPr sz="16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учебного</a:t>
                      </a:r>
                      <a:r>
                        <a:rPr sz="1600" b="1" spc="-55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пособия,</a:t>
                      </a:r>
                      <a:r>
                        <a:rPr sz="1600" b="1" spc="-5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авторы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Гриф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Специальность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Балл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-2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УМУ/МК</a:t>
                      </a:r>
                      <a:endParaRPr kumimoji="0" lang="ru-RU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Место</a:t>
                      </a:r>
                      <a:endParaRPr sz="16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4381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7.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31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«Психология отклоняющегося поведения</a:t>
                      </a:r>
                      <a:r>
                        <a:rPr lang="ru-RU" sz="1400" b="1" spc="-10" dirty="0" smtClean="0">
                          <a:latin typeface="Times New Roman"/>
                          <a:cs typeface="Times New Roman"/>
                        </a:rPr>
                        <a:t>»</a:t>
                      </a:r>
                    </a:p>
                    <a:p>
                      <a:pPr marL="68580" marR="61531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Л.С. Гавриленко, </a:t>
                      </a:r>
                      <a:r>
                        <a:rPr lang="ru-RU" sz="1400" spc="-35" dirty="0" err="1" smtClean="0">
                          <a:latin typeface="Times New Roman"/>
                          <a:cs typeface="Times New Roman"/>
                        </a:rPr>
                        <a:t>В.Б.Чупина</a:t>
                      </a: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ru-RU" sz="1400" spc="-3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</a:p>
                    <a:p>
                      <a:pPr marL="68580" marR="793750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400" spc="-35" dirty="0" smtClean="0">
                          <a:latin typeface="Times New Roman"/>
                          <a:cs typeface="Times New Roman"/>
                        </a:rPr>
                        <a:t>Т.Ю. Артюхова </a:t>
                      </a:r>
                      <a:endParaRPr lang="ru-RU" sz="1400" b="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50" dirty="0" smtClean="0">
                          <a:latin typeface="Times New Roman"/>
                          <a:cs typeface="Times New Roman"/>
                        </a:rPr>
                        <a:t>КС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Клиническая психология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lang="ru-RU" sz="1400" spc="-1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1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65/60</a:t>
                      </a:r>
                      <a:endParaRPr lang="ru-RU" sz="14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5367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  <a:tr h="708660">
                <a:tc>
                  <a:txBody>
                    <a:bodyPr/>
                    <a:lstStyle/>
                    <a:p>
                      <a:pPr algn="ctr">
                        <a:lnSpc>
                          <a:spcPts val="1875"/>
                        </a:lnSpc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8.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61531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«Английский для студентов специальности «Клиническая психология»»</a:t>
                      </a:r>
                    </a:p>
                    <a:p>
                      <a:pPr marL="68580" marR="793750">
                        <a:lnSpc>
                          <a:spcPts val="2160"/>
                        </a:lnSpc>
                        <a:spcBef>
                          <a:spcPts val="15"/>
                        </a:spcBef>
                      </a:pP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Т.П. Лебедева,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О.А. Гаврилюк,</a:t>
                      </a:r>
                      <a:r>
                        <a:rPr lang="ru-RU" sz="1400" b="0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cs typeface="Times New Roman"/>
                        </a:rPr>
                        <a:t>А.Г. Зотин</a:t>
                      </a:r>
                    </a:p>
                    <a:p>
                      <a:pPr marL="68580" marR="615315">
                        <a:lnSpc>
                          <a:spcPts val="2160"/>
                        </a:lnSpc>
                        <a:spcBef>
                          <a:spcPts val="20"/>
                        </a:spcBef>
                      </a:pPr>
                      <a:endParaRPr lang="ru-RU" sz="1400" spc="-35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lang="ru-RU" sz="1400" spc="-10" dirty="0" smtClean="0">
                          <a:latin typeface="Times New Roman"/>
                          <a:cs typeface="Times New Roman"/>
                        </a:rPr>
                        <a:t>Клиническая психология</a:t>
                      </a:r>
                      <a:endParaRPr lang="ru-RU" sz="1400" spc="-1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3175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cs typeface="Times New Roman"/>
                        </a:rPr>
                        <a:t>60/55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CDB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473" y="281414"/>
            <a:ext cx="836860" cy="84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1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2116</Words>
  <Application>Microsoft Office PowerPoint</Application>
  <PresentationFormat>Экран (4:3)</PresentationFormat>
  <Paragraphs>735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Office Theme</vt:lpstr>
      <vt:lpstr>1_Office Theme</vt:lpstr>
      <vt:lpstr>2_Office Theme</vt:lpstr>
      <vt:lpstr>4_Office Theme</vt:lpstr>
      <vt:lpstr>5_Office Theme</vt:lpstr>
      <vt:lpstr>6_Office Theme</vt:lpstr>
      <vt:lpstr>3_Office Theme</vt:lpstr>
      <vt:lpstr>ИТОГИ КОНКУРСОВ «ЛУЧШЕЕ УЧЕБНОЕ ПОСОБИЕ 2023 ГОДА»,</vt:lpstr>
      <vt:lpstr>Нормативно-правовая база конкурса «Лучшее учебное пособие года»:</vt:lpstr>
      <vt:lpstr>Номинации конкурса «Лучшее учебное пособие 2023 года»</vt:lpstr>
      <vt:lpstr>Этапы проведения конкурса</vt:lpstr>
      <vt:lpstr>На конкурс поданы учебные пособия:</vt:lpstr>
      <vt:lpstr>Презентация PowerPoint</vt:lpstr>
      <vt:lpstr>Номинация «Лучшее печатное учебное издание по клиническим дисциплинам 2023 года»</vt:lpstr>
      <vt:lpstr>Номинация «Лучшее печатное учебное издание по теоретическим дисциплинам 2023 года»</vt:lpstr>
      <vt:lpstr>Номинация «Лучшее печатное учебное издание по теоретическим дисциплинам 2023 года»</vt:lpstr>
      <vt:lpstr>Номинация «Лучшее печатное учебное наглядное издание 2023 года»</vt:lpstr>
      <vt:lpstr>Номинация «Лучшее образовательное электронное издание по теоретическим дисциплинам 2023 года»</vt:lpstr>
      <vt:lpstr>Нормативно-правовая база конкурса «Лучший учебно-методический комплекс для дистанционного обучения по программам высшего образования»</vt:lpstr>
      <vt:lpstr>««Лучший учебно-методический комплекс для дистанционного обучения по программам высшего образования 2023 года»»</vt:lpstr>
      <vt:lpstr>Номинация «Лучший учебно-методический комплекс для дистанционного обучения по программам высшего образования»</vt:lpstr>
      <vt:lpstr>Номинация «Лучший учебно-методический комплекс для дистанционного обучения по программам дополнительного профессионального образования»</vt:lpstr>
      <vt:lpstr>Номинация «Лучший лектор 2023 года» по специальности 31.05.01 Лечебное дело</vt:lpstr>
      <vt:lpstr>Номинация «Лучший лектор 2023 года» по специальности 31.05.02 Педиатрия</vt:lpstr>
      <vt:lpstr>Номинация «Лучший лектор 2023 года» по специальности 31.05.03 Стоматология</vt:lpstr>
      <vt:lpstr>Номинация «Лучший лектор 2023 года» по специальности 33.05.01 Фармация</vt:lpstr>
      <vt:lpstr>Номинация «Лучший лектор 2023 года» по специальности   30.05.03 Медицинская кибернетика</vt:lpstr>
      <vt:lpstr>Номинация «Лучший лектор 2023 года» ИПО</vt:lpstr>
      <vt:lpstr>Номинация «Лучший лектор 2023 года» Фармацевтический колледж </vt:lpstr>
      <vt:lpstr>Номинация «Лучшая видеолекция 2023 года» по специальности 31.05.01 Лечебное дело</vt:lpstr>
      <vt:lpstr>Номинация «Лучшая видеолекция  2023 года» по специальности 31.05.03 Стоматология</vt:lpstr>
      <vt:lpstr>Номинация «Лучшая видеолекция 2023 года» по специальности</vt:lpstr>
      <vt:lpstr>Номинация «Лучшая кафедра в направлении "Воспитательная работа» 2023 года"»</vt:lpstr>
      <vt:lpstr>Номинация «Лучшая кафедра в направлении "Профориентация» 2023 года"»</vt:lpstr>
      <vt:lpstr>Номинация «Лучшее отделение Фармацевтического колледжа в направлении "Профориентация» 2023 года"»</vt:lpstr>
      <vt:lpstr>Номинация «Лучший куратор высшего образования»</vt:lpstr>
      <vt:lpstr>Номинация «Лучшее открытое занятие года» Фармацевтический колледж  </vt:lpstr>
      <vt:lpstr>Номинация «Прорыв года»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 КОНКУРСЕ «ЛУЧШЕЕ УЧЕБНОЕ ПОСОБИЕ ГОДА»</dc:title>
  <dc:creator>1234</dc:creator>
  <cp:lastModifiedBy>Елена А. Бабушкина</cp:lastModifiedBy>
  <cp:revision>88</cp:revision>
  <cp:lastPrinted>2023-11-13T06:59:45Z</cp:lastPrinted>
  <dcterms:created xsi:type="dcterms:W3CDTF">2023-11-07T04:36:30Z</dcterms:created>
  <dcterms:modified xsi:type="dcterms:W3CDTF">2023-11-28T04:47:55Z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2023-11-07T00:00:00Z</vt:filetime>
  </property>
  <property fmtid="{D5CDD505-2E9C-101B-9397-08002B2CF9AE}" pid="5" name="Producer">
    <vt:lpwstr>Microsoft® PowerPoint® 2010</vt:lpwstr>
  </property>
</Properties>
</file>