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329" r:id="rId3"/>
    <p:sldId id="328" r:id="rId4"/>
    <p:sldId id="296" r:id="rId5"/>
    <p:sldId id="484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7" r:id="rId17"/>
    <p:sldId id="698" r:id="rId18"/>
    <p:sldId id="699" r:id="rId19"/>
    <p:sldId id="700" r:id="rId20"/>
    <p:sldId id="512" r:id="rId21"/>
    <p:sldId id="464" r:id="rId22"/>
    <p:sldId id="465" r:id="rId23"/>
    <p:sldId id="466" r:id="rId24"/>
    <p:sldId id="467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610" r:id="rId41"/>
    <p:sldId id="611" r:id="rId42"/>
    <p:sldId id="612" r:id="rId43"/>
    <p:sldId id="613" r:id="rId44"/>
    <p:sldId id="614" r:id="rId45"/>
    <p:sldId id="615" r:id="rId46"/>
    <p:sldId id="616" r:id="rId47"/>
    <p:sldId id="617" r:id="rId48"/>
    <p:sldId id="618" r:id="rId49"/>
    <p:sldId id="619" r:id="rId50"/>
    <p:sldId id="620" r:id="rId51"/>
    <p:sldId id="621" r:id="rId52"/>
    <p:sldId id="623" r:id="rId53"/>
    <p:sldId id="624" r:id="rId54"/>
    <p:sldId id="625" r:id="rId55"/>
    <p:sldId id="626" r:id="rId56"/>
    <p:sldId id="257" r:id="rId57"/>
    <p:sldId id="355" r:id="rId58"/>
    <p:sldId id="353" r:id="rId59"/>
    <p:sldId id="258" r:id="rId60"/>
    <p:sldId id="289" r:id="rId61"/>
    <p:sldId id="290" r:id="rId62"/>
    <p:sldId id="339" r:id="rId63"/>
    <p:sldId id="259" r:id="rId64"/>
    <p:sldId id="323" r:id="rId65"/>
    <p:sldId id="266" r:id="rId66"/>
    <p:sldId id="324" r:id="rId67"/>
    <p:sldId id="264" r:id="rId68"/>
    <p:sldId id="267" r:id="rId69"/>
    <p:sldId id="287" r:id="rId70"/>
    <p:sldId id="269" r:id="rId71"/>
    <p:sldId id="268" r:id="rId72"/>
    <p:sldId id="325" r:id="rId73"/>
    <p:sldId id="270" r:id="rId74"/>
    <p:sldId id="272" r:id="rId75"/>
    <p:sldId id="271" r:id="rId76"/>
    <p:sldId id="345" r:id="rId77"/>
    <p:sldId id="308" r:id="rId78"/>
    <p:sldId id="348" r:id="rId79"/>
    <p:sldId id="288" r:id="rId80"/>
    <p:sldId id="260" r:id="rId81"/>
    <p:sldId id="263" r:id="rId82"/>
    <p:sldId id="261" r:id="rId83"/>
    <p:sldId id="262" r:id="rId84"/>
    <p:sldId id="326" r:id="rId85"/>
    <p:sldId id="279" r:id="rId86"/>
    <p:sldId id="281" r:id="rId87"/>
    <p:sldId id="282" r:id="rId88"/>
    <p:sldId id="283" r:id="rId89"/>
    <p:sldId id="334" r:id="rId90"/>
    <p:sldId id="335" r:id="rId91"/>
    <p:sldId id="340" r:id="rId92"/>
    <p:sldId id="341" r:id="rId93"/>
    <p:sldId id="295" r:id="rId94"/>
    <p:sldId id="702" r:id="rId95"/>
    <p:sldId id="703" r:id="rId96"/>
    <p:sldId id="320" r:id="rId97"/>
    <p:sldId id="292" r:id="rId98"/>
    <p:sldId id="293" r:id="rId99"/>
    <p:sldId id="704" r:id="rId100"/>
    <p:sldId id="298" r:id="rId101"/>
    <p:sldId id="299" r:id="rId102"/>
    <p:sldId id="300" r:id="rId103"/>
    <p:sldId id="301" r:id="rId104"/>
    <p:sldId id="303" r:id="rId105"/>
    <p:sldId id="705" r:id="rId106"/>
    <p:sldId id="330" r:id="rId107"/>
    <p:sldId id="331" r:id="rId108"/>
    <p:sldId id="333" r:id="rId109"/>
    <p:sldId id="305" r:id="rId110"/>
    <p:sldId id="344" r:id="rId111"/>
    <p:sldId id="284" r:id="rId112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91024" autoAdjust="0"/>
  </p:normalViewPr>
  <p:slideViewPr>
    <p:cSldViewPr>
      <p:cViewPr varScale="1">
        <p:scale>
          <a:sx n="106" d="100"/>
          <a:sy n="106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09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Общая анестезия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97141</c:v>
                </c:pt>
                <c:pt idx="1">
                  <c:v>108862</c:v>
                </c:pt>
                <c:pt idx="2">
                  <c:v>107730</c:v>
                </c:pt>
                <c:pt idx="3">
                  <c:v>117817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7-4891-BD8F-F1CD6AE5F36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Регионарная анестезия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24958</c:v>
                </c:pt>
                <c:pt idx="1">
                  <c:v>26344</c:v>
                </c:pt>
                <c:pt idx="2">
                  <c:v>25443</c:v>
                </c:pt>
                <c:pt idx="3">
                  <c:v>27531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7-4891-BD8F-F1CD6AE5F36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Сочетанная анестезия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1.296486496934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7-4891-BD8F-F1CD6AE5F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10447</c:v>
                </c:pt>
                <c:pt idx="1">
                  <c:v>9629</c:v>
                </c:pt>
                <c:pt idx="2">
                  <c:v>2992</c:v>
                </c:pt>
                <c:pt idx="3">
                  <c:v>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E7-4891-BD8F-F1CD6AE5F36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Другие виды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302E-3"/>
                  <c:y val="-6.103989325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72-4E0D-8682-46789192CC91}"/>
                </c:ext>
              </c:extLst>
            </c:dLbl>
            <c:dLbl>
              <c:idx val="1"/>
              <c:layout>
                <c:manualLayout>
                  <c:x val="-5.6583708480089106E-17"/>
                  <c:y val="-6.17327185396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7-4891-BD8F-F1CD6AE5F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2066</c:v>
                </c:pt>
                <c:pt idx="1">
                  <c:v>10704</c:v>
                </c:pt>
                <c:pt idx="2">
                  <c:v>27908</c:v>
                </c:pt>
                <c:pt idx="3">
                  <c:v>22447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E7-4891-BD8F-F1CD6AE5F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8415224"/>
        <c:axId val="-2058412056"/>
      </c:barChart>
      <c:catAx>
        <c:axId val="-2058415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412056"/>
        <c:crosses val="autoZero"/>
        <c:auto val="1"/>
        <c:lblAlgn val="ctr"/>
        <c:lblOffset val="100"/>
        <c:noMultiLvlLbl val="0"/>
      </c:catAx>
      <c:valAx>
        <c:axId val="-2058412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415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41636</c:v>
                </c:pt>
                <c:pt idx="1">
                  <c:v>44811</c:v>
                </c:pt>
                <c:pt idx="2">
                  <c:v>50908</c:v>
                </c:pt>
                <c:pt idx="3">
                  <c:v>53493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6-413E-B790-94D775DF07B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46609</c:v>
                </c:pt>
                <c:pt idx="1">
                  <c:v>55563</c:v>
                </c:pt>
                <c:pt idx="2">
                  <c:v>58649</c:v>
                </c:pt>
                <c:pt idx="3">
                  <c:v>59983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6-413E-B790-94D775DF07B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26397</c:v>
                </c:pt>
                <c:pt idx="1">
                  <c:v>31375</c:v>
                </c:pt>
                <c:pt idx="2">
                  <c:v>31133</c:v>
                </c:pt>
                <c:pt idx="3">
                  <c:v>37341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6-413E-B790-94D775DF07B8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IV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7444</c:v>
                </c:pt>
                <c:pt idx="1">
                  <c:v>8777</c:v>
                </c:pt>
                <c:pt idx="2">
                  <c:v>8602</c:v>
                </c:pt>
                <c:pt idx="3">
                  <c:v>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56-413E-B790-94D775DF07B8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1335</c:v>
                </c:pt>
                <c:pt idx="1">
                  <c:v>3852</c:v>
                </c:pt>
                <c:pt idx="2">
                  <c:v>2609</c:v>
                </c:pt>
                <c:pt idx="3">
                  <c:v>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56-413E-B790-94D775DF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115048"/>
        <c:axId val="-2058118072"/>
      </c:barChart>
      <c:catAx>
        <c:axId val="-205811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118072"/>
        <c:crosses val="autoZero"/>
        <c:auto val="1"/>
        <c:lblAlgn val="ctr"/>
        <c:lblOffset val="100"/>
        <c:noMultiLvlLbl val="0"/>
      </c:catAx>
      <c:valAx>
        <c:axId val="-2058118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115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 1 часа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84435</c:v>
                </c:pt>
                <c:pt idx="1">
                  <c:v>101782</c:v>
                </c:pt>
                <c:pt idx="2">
                  <c:v>105295</c:v>
                </c:pt>
                <c:pt idx="3">
                  <c:v>103034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4EB2-B0FB-8B097CD6599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3 часов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40066</c:v>
                </c:pt>
                <c:pt idx="1">
                  <c:v>42549</c:v>
                </c:pt>
                <c:pt idx="2">
                  <c:v>47200</c:v>
                </c:pt>
                <c:pt idx="3">
                  <c:v>50168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4EB2-B0FB-8B097CD6599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свыше 3 часов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13322</c:v>
                </c:pt>
                <c:pt idx="1">
                  <c:v>12876</c:v>
                </c:pt>
                <c:pt idx="2">
                  <c:v>11318</c:v>
                </c:pt>
                <c:pt idx="3">
                  <c:v>11361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C-4EB2-B0FB-8B097CD65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183672"/>
        <c:axId val="-2058186776"/>
      </c:barChart>
      <c:catAx>
        <c:axId val="-2058183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186776"/>
        <c:crosses val="autoZero"/>
        <c:auto val="1"/>
        <c:lblAlgn val="ctr"/>
        <c:lblOffset val="100"/>
        <c:noMultiLvlLbl val="0"/>
      </c:catAx>
      <c:valAx>
        <c:axId val="-2058186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1836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44308483630402E-2"/>
          <c:y val="3.7770355635398802E-2"/>
          <c:w val="0.87593963388824603"/>
          <c:h val="0.55807424350880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доставлен СМП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10942</c:v>
                </c:pt>
                <c:pt idx="1">
                  <c:v>15807</c:v>
                </c:pt>
                <c:pt idx="2">
                  <c:v>14493</c:v>
                </c:pt>
                <c:pt idx="3">
                  <c:v>13490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1-4967-A1D8-48E05B8583A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Из операционной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21499</c:v>
                </c:pt>
                <c:pt idx="1">
                  <c:v>23059</c:v>
                </c:pt>
                <c:pt idx="2">
                  <c:v>23195</c:v>
                </c:pt>
                <c:pt idx="3">
                  <c:v>23849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1-4967-A1D8-48E05B8583A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Из профильных отделений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6794</c:v>
                </c:pt>
                <c:pt idx="1">
                  <c:v>7046</c:v>
                </c:pt>
                <c:pt idx="2">
                  <c:v>7660</c:v>
                </c:pt>
                <c:pt idx="3">
                  <c:v>7255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1-4967-A1D8-48E05B8583A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Из других МУ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1863961855478099E-2"/>
                  <c:y val="-1.116261343676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4-49D8-9591-8C5C498F2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731</c:v>
                </c:pt>
                <c:pt idx="1">
                  <c:v>760</c:v>
                </c:pt>
                <c:pt idx="2">
                  <c:v>950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1-4967-A1D8-48E05B8583AA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66</c:v>
                </c:pt>
                <c:pt idx="1">
                  <c:v>179</c:v>
                </c:pt>
                <c:pt idx="2">
                  <c:v>137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11-4967-A1D8-48E05B8583AA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Повторно поступление в ОАР в течение суток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80</c:v>
                </c:pt>
                <c:pt idx="1">
                  <c:v>113</c:v>
                </c:pt>
                <c:pt idx="2">
                  <c:v>154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11-4967-A1D8-48E05B858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352472"/>
        <c:axId val="-2056966328"/>
      </c:barChart>
      <c:catAx>
        <c:axId val="-205835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6966328"/>
        <c:crosses val="autoZero"/>
        <c:auto val="1"/>
        <c:lblAlgn val="ctr"/>
        <c:lblOffset val="100"/>
        <c:noMultiLvlLbl val="0"/>
      </c:catAx>
      <c:valAx>
        <c:axId val="-2056966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8352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559996066010901E-2"/>
          <c:y val="0.66568844202496003"/>
          <c:w val="0.95185940177867301"/>
          <c:h val="0.315187386586676"/>
        </c:manualLayout>
      </c:layout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 1 суток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19861</c:v>
                </c:pt>
                <c:pt idx="1">
                  <c:v>18501</c:v>
                </c:pt>
                <c:pt idx="2">
                  <c:v>19024</c:v>
                </c:pt>
                <c:pt idx="3">
                  <c:v>15002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9-4655-971B-080E9DF522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3 суток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15134</c:v>
                </c:pt>
                <c:pt idx="1">
                  <c:v>15268</c:v>
                </c:pt>
                <c:pt idx="2">
                  <c:v>22503</c:v>
                </c:pt>
                <c:pt idx="3">
                  <c:v>14537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9-4655-971B-080E9DF5223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свыше 30 суток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395</c:v>
                </c:pt>
                <c:pt idx="1">
                  <c:v>548</c:v>
                </c:pt>
                <c:pt idx="2">
                  <c:v>699</c:v>
                </c:pt>
                <c:pt idx="3">
                  <c:v>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9-4655-971B-080E9DF5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146712"/>
        <c:axId val="-2059149816"/>
      </c:barChart>
      <c:catAx>
        <c:axId val="-205914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9149816"/>
        <c:crosses val="autoZero"/>
        <c:auto val="1"/>
        <c:lblAlgn val="ctr"/>
        <c:lblOffset val="100"/>
        <c:noMultiLvlLbl val="0"/>
      </c:catAx>
      <c:valAx>
        <c:axId val="-2059149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20591467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1325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B51E7-E0AA-4FF4-9894-975D328F2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6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B339CE-1139-4F11-90D0-8E39B5A52C8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0E6B77-6144-4C16-B394-50C2E143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0883-9236-45F2-B902-6ACEA03C5E7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4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E268B-3388-4F2A-AF64-2C3B7C82CE4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0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AA8C-09BD-4054-A086-178A860D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72F4-B5E3-47E0-9776-02CDF070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0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FFBB-D9A9-4463-ADC3-61FFA8913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EB42-3CE8-4AAD-BA82-C6132ADB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5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06D6-D80A-481C-A5B4-10D10731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8113-B4A4-41B3-A303-7798A75F5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EF62-AC20-463F-AF92-2101A27F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5771-D240-4BE9-8625-A603F193B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A3CC-4EA2-40D0-AD58-7D7398855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E171-976D-4B04-A040-23D5D7A56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00CE-219F-4049-8528-01FCBDAAD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3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B341C-6850-45EA-95CC-1A41C4E2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0F6BDC03E3FC723E132B4DDE23DD3503A419DE6DFA034EBDA45BF6BI8iBX" TargetMode="External"/><Relationship Id="rId2" Type="http://schemas.openxmlformats.org/officeDocument/2006/relationships/hyperlink" Target="consultantplus://offline/ref=D0F6BDC03E3FC723E132B4DDE23DD3503A449DE2D8A034EBDA45BF6B8B1C2F9FFC56C277CC91F2I2i4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EEBA9710F8F8067D1A96A3F6755BB3E469B3B0B25B26474E57A7B15BBE06E8AD96049FEFC08A7E3721B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EEBA9710F8F8067D1A96A3F6755BB3E469B3B0B25B26474E57A7B15BBE06E8AD96049FEFC08A7E3721BB" TargetMode="External"/><Relationship Id="rId2" Type="http://schemas.openxmlformats.org/officeDocument/2006/relationships/hyperlink" Target="consultantplus://offline/ref=1EEBA9710F8F8067D1A96A3F6755BB3E4598330624B16474E57A7B15BBE06E8AD96049FEFC08A7E0721DB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71500"/>
            <a:ext cx="8568952" cy="2857500"/>
          </a:xfrm>
        </p:spPr>
        <p:txBody>
          <a:bodyPr/>
          <a:lstStyle/>
          <a:p>
            <a:pPr eaLnBrk="1" hangingPunct="1"/>
            <a:r>
              <a:rPr lang="ru-RU" dirty="0"/>
              <a:t>Неотложная помощь и реанимация в системе мероприятий по оказанию медицинской помощи внезапно заболевшим и пострадавшим.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716338"/>
            <a:ext cx="8712200" cy="230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Грицан Алексей Иванович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Кафедра анестезиологии и реаниматологии ИПО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ФГБОУ ВО 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6365"/>
            <a:ext cx="8229600" cy="41805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Оценка риска анестезии (</a:t>
            </a:r>
            <a:r>
              <a:rPr lang="en-US" dirty="0">
                <a:solidFill>
                  <a:srgbClr val="C00000"/>
                </a:solidFill>
              </a:rPr>
              <a:t>ASA)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147039"/>
              </p:ext>
            </p:extLst>
          </p:nvPr>
        </p:nvGraphicFramePr>
        <p:xfrm>
          <a:off x="179512" y="908720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4547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после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кардиохирургических операций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00174"/>
            <a:ext cx="8229600" cy="347187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Начать с трех разрядов!</a:t>
            </a:r>
          </a:p>
          <a:p>
            <a:r>
              <a:rPr lang="ru-RU" dirty="0">
                <a:solidFill>
                  <a:srgbClr val="0070C0"/>
                </a:solidFill>
              </a:rPr>
              <a:t>При необходимости проведения массажа сердца – </a:t>
            </a:r>
            <a:r>
              <a:rPr lang="ru-RU" dirty="0" err="1">
                <a:solidFill>
                  <a:srgbClr val="0070C0"/>
                </a:solidFill>
              </a:rPr>
              <a:t>рестернотомия</a:t>
            </a:r>
            <a:r>
              <a:rPr lang="ru-RU" dirty="0">
                <a:solidFill>
                  <a:srgbClr val="0070C0"/>
                </a:solidFill>
              </a:rPr>
              <a:t>, прямой массаж.</a:t>
            </a:r>
          </a:p>
          <a:p>
            <a:r>
              <a:rPr lang="ru-RU" dirty="0">
                <a:solidFill>
                  <a:srgbClr val="002060"/>
                </a:solidFill>
              </a:rPr>
              <a:t>Рассмотреть необходимость подключения АИК.</a:t>
            </a:r>
          </a:p>
        </p:txBody>
      </p:sp>
      <p:pic>
        <p:nvPicPr>
          <p:cNvPr id="7170" name="Picture 2" descr="E:\Кафедра\Лекции\РРМ_картинки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627847"/>
            <a:ext cx="2857520" cy="190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7487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после при 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Сместить матку влево и, если возможно, наклонить тело беременной на левый бок под углом 15 – 30 градусов.</a:t>
            </a:r>
          </a:p>
          <a:p>
            <a:r>
              <a:rPr lang="ru-RU" dirty="0">
                <a:solidFill>
                  <a:srgbClr val="002060"/>
                </a:solidFill>
              </a:rPr>
              <a:t>При сроках более 20-инедель – экстренное </a:t>
            </a:r>
            <a:r>
              <a:rPr lang="ru-RU" dirty="0" err="1">
                <a:solidFill>
                  <a:srgbClr val="002060"/>
                </a:solidFill>
              </a:rPr>
              <a:t>родоразрешение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(в течение 4 – 5 минут после ОК).</a:t>
            </a:r>
          </a:p>
          <a:p>
            <a:r>
              <a:rPr lang="ru-RU" dirty="0">
                <a:solidFill>
                  <a:srgbClr val="0070C0"/>
                </a:solidFill>
              </a:rPr>
              <a:t>Дефибрилляция у беременных проводится в стандартных режимах.</a:t>
            </a:r>
          </a:p>
        </p:txBody>
      </p:sp>
    </p:spTree>
    <p:extLst>
      <p:ext uri="{BB962C8B-B14F-4D97-AF65-F5344CB8AC3E}">
        <p14:creationId xmlns:p14="http://schemas.microsoft.com/office/powerpoint/2010/main" val="3727653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Кафедра\Лекции\РРМ_картинки\19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024336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после при поражении электрическим током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73016"/>
            <a:ext cx="8229600" cy="27574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Возможна изолированная остановка дыхания, </a:t>
            </a:r>
            <a:r>
              <a:rPr lang="ru-RU" dirty="0" err="1">
                <a:solidFill>
                  <a:srgbClr val="0070C0"/>
                </a:solidFill>
              </a:rPr>
              <a:t>требующаяя</a:t>
            </a:r>
            <a:r>
              <a:rPr lang="ru-RU" dirty="0">
                <a:solidFill>
                  <a:srgbClr val="0070C0"/>
                </a:solidFill>
              </a:rPr>
              <a:t> проведения искусственного дыхания.</a:t>
            </a:r>
          </a:p>
          <a:p>
            <a:r>
              <a:rPr lang="ru-RU" dirty="0">
                <a:solidFill>
                  <a:srgbClr val="002060"/>
                </a:solidFill>
              </a:rPr>
              <a:t>При поражении переменным током чаще развивается ФЖ, постоянным – асистолия.</a:t>
            </a:r>
          </a:p>
        </p:txBody>
      </p:sp>
    </p:spTree>
    <p:extLst>
      <p:ext uri="{BB962C8B-B14F-4D97-AF65-F5344CB8AC3E}">
        <p14:creationId xmlns:p14="http://schemas.microsoft.com/office/powerpoint/2010/main" val="34048256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Типичные ошибки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при проведении СЛР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Задержка с началом СЛР.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Отсутствие единого руководителя.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Неправильная техника выполнения компрессий грудной клетки.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Неправильная техника искусственного дыхания.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Потеря времени на поиск внутривенного доступа.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Отсутствие постоянного контроля за эффективностью проводимых мероприятий.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Отсутствие четкого учета лечебных мероприятий и контроля за их выполнением.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Преждевременное прекращение реанимационных мероприятий.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Ослабление контроля за больным после восстановления кровообращения и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3159819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C00000"/>
                </a:solidFill>
              </a:rPr>
              <a:t>Ранний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постреанимационный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период</a:t>
            </a:r>
          </a:p>
        </p:txBody>
      </p:sp>
      <p:pic>
        <p:nvPicPr>
          <p:cNvPr id="9218" name="Picture 2" descr="E:\Кафедра\Лекции\РРМ_картинки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41" y="908720"/>
            <a:ext cx="3338733" cy="25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610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Раннее выполнение КАГ.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Контроль гемодинамики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 респираторного статуса.</a:t>
            </a:r>
          </a:p>
          <a:p>
            <a:pPr lvl="0"/>
            <a:r>
              <a:rPr lang="ru-RU" dirty="0" err="1">
                <a:solidFill>
                  <a:srgbClr val="0070C0"/>
                </a:solidFill>
              </a:rPr>
              <a:t>Седация</a:t>
            </a:r>
            <a:r>
              <a:rPr lang="ru-RU" dirty="0">
                <a:solidFill>
                  <a:srgbClr val="0070C0"/>
                </a:solidFill>
              </a:rPr>
              <a:t>,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контроль судорожной активности.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Контроль температуры тела (</a:t>
            </a:r>
            <a:r>
              <a:rPr lang="ru-RU" b="1" dirty="0">
                <a:solidFill>
                  <a:srgbClr val="002060"/>
                </a:solidFill>
              </a:rPr>
              <a:t>36,0 С</a:t>
            </a:r>
            <a:r>
              <a:rPr lang="ru-RU" dirty="0">
                <a:solidFill>
                  <a:srgbClr val="002060"/>
                </a:solidFill>
              </a:rPr>
              <a:t>).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en-US" sz="2200" i="1" dirty="0">
                <a:solidFill>
                  <a:srgbClr val="002060"/>
                </a:solidFill>
              </a:rPr>
              <a:t>Critical Care</a:t>
            </a:r>
            <a:r>
              <a:rPr lang="en-US" sz="2200" dirty="0">
                <a:solidFill>
                  <a:srgbClr val="002060"/>
                </a:solidFill>
              </a:rPr>
              <a:t> 2015</a:t>
            </a:r>
            <a:endParaRPr lang="ru-RU" sz="2200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70C0"/>
                </a:solidFill>
              </a:rPr>
              <a:t>Контроль уровня глюкозы крови.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Контроль диуреза.</a:t>
            </a:r>
          </a:p>
        </p:txBody>
      </p:sp>
    </p:spTree>
    <p:extLst>
      <p:ext uri="{BB962C8B-B14F-4D97-AF65-F5344CB8AC3E}">
        <p14:creationId xmlns:p14="http://schemas.microsoft.com/office/powerpoint/2010/main" val="64621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gazenkampfaa\Desktop\A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204913"/>
            <a:ext cx="255111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Users\gazenkampfaa\Desktop\скачанные фай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013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C:\Users\gazenkampfaa\Desktop\dispetcherskaya_tak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7938"/>
            <a:ext cx="39116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3597275" y="2212975"/>
            <a:ext cx="2609850" cy="313213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6" name="Picture 2" descr="C:\Users\gazenkampfaa\Desktop\Новый рисунок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4725144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77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354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Автоматические наружные дефибрилляторы</a:t>
            </a:r>
          </a:p>
        </p:txBody>
      </p:sp>
      <p:pic>
        <p:nvPicPr>
          <p:cNvPr id="41987" name="Picture 2" descr="C:\Users\gazenkampfaa\Desktop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8980"/>
            <a:ext cx="44513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gazenkampfaa\Desktop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649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azenkampfaa\Desktop\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47704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C:\Users\gazenkampfaa\Desktop\compresia.jpg.300x30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287463"/>
            <a:ext cx="33401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1268413"/>
            <a:ext cx="4908550" cy="1925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>
                <a:solidFill>
                  <a:srgbClr val="333333"/>
                </a:solidFill>
              </a:rPr>
              <a:t>Асистолические</a:t>
            </a:r>
            <a:r>
              <a:rPr lang="ru-RU" dirty="0">
                <a:solidFill>
                  <a:srgbClr val="333333"/>
                </a:solidFill>
              </a:rPr>
              <a:t> доноры.</a:t>
            </a:r>
          </a:p>
          <a:p>
            <a:pPr>
              <a:defRPr/>
            </a:pPr>
            <a:r>
              <a:rPr lang="ru-RU" dirty="0">
                <a:solidFill>
                  <a:srgbClr val="333333"/>
                </a:solidFill>
              </a:rPr>
              <a:t>Длительная транспортировка.</a:t>
            </a:r>
          </a:p>
          <a:p>
            <a:pPr>
              <a:defRPr/>
            </a:pPr>
            <a:r>
              <a:rPr lang="ru-RU" dirty="0">
                <a:solidFill>
                  <a:srgbClr val="333333"/>
                </a:solidFill>
              </a:rPr>
              <a:t>Условия </a:t>
            </a:r>
            <a:r>
              <a:rPr lang="en-US" dirty="0">
                <a:solidFill>
                  <a:srgbClr val="333333"/>
                </a:solidFill>
              </a:rPr>
              <a:t>R</a:t>
            </a:r>
            <a:r>
              <a:rPr lang="ru-RU" dirty="0">
                <a:solidFill>
                  <a:srgbClr val="333333"/>
                </a:solidFill>
              </a:rPr>
              <a:t>-операционной.</a:t>
            </a:r>
          </a:p>
        </p:txBody>
      </p:sp>
      <p:pic>
        <p:nvPicPr>
          <p:cNvPr id="5" name="Picture 2" descr="C:\Users\gazenkampfaa\Desktop\Новый рисунок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725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222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</a:rPr>
              <a:t>Обучение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 bwMode="auto">
          <a:xfrm>
            <a:off x="0" y="2492375"/>
            <a:ext cx="8229600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rgbClr val="333333"/>
                </a:solidFill>
              </a:rPr>
              <a:t>Практические навыки.</a:t>
            </a:r>
          </a:p>
          <a:p>
            <a:r>
              <a:rPr lang="ru-RU" altLang="ru-RU">
                <a:solidFill>
                  <a:srgbClr val="333333"/>
                </a:solidFill>
              </a:rPr>
              <a:t>Работа в команде.</a:t>
            </a:r>
          </a:p>
          <a:p>
            <a:r>
              <a:rPr lang="ru-RU" altLang="ru-RU">
                <a:solidFill>
                  <a:srgbClr val="333333"/>
                </a:solidFill>
              </a:rPr>
              <a:t>Проведение дебрифинга.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5373688"/>
            <a:ext cx="8229600" cy="993775"/>
          </a:xfrm>
          <a:prstGeom prst="rect">
            <a:avLst/>
          </a:prstGeom>
          <a:gradFill flip="none" rotWithShape="1">
            <a:gsLst>
              <a:gs pos="0">
                <a:srgbClr val="FF8C1E"/>
              </a:gs>
              <a:gs pos="22000">
                <a:srgbClr val="FFC000"/>
              </a:gs>
              <a:gs pos="100000">
                <a:schemeClr val="bg2"/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/>
              <a:t>«Для спасения жизни нужна система»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5061" name="Picture 2" descr="C:\Users\1\Pictures\Top-Vakansii-na-2011-god-v-stranah-SNG-Ukraina-Rossija-Beloruss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205038"/>
            <a:ext cx="40481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федра\Лекции\РРМ_картинки\2E-1vCJK2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371057" cy="43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Это должен уметь каждый!</a:t>
            </a:r>
          </a:p>
        </p:txBody>
      </p:sp>
    </p:spTree>
    <p:extLst>
      <p:ext uri="{BB962C8B-B14F-4D97-AF65-F5344CB8AC3E}">
        <p14:creationId xmlns:p14="http://schemas.microsoft.com/office/powerpoint/2010/main" val="394609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Длительность анестезии, час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49721"/>
              </p:ext>
            </p:extLst>
          </p:nvPr>
        </p:nvGraphicFramePr>
        <p:xfrm>
          <a:off x="395536" y="1052736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02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Рекомендуемые источники</a:t>
            </a:r>
          </a:p>
        </p:txBody>
      </p:sp>
      <p:pic>
        <p:nvPicPr>
          <p:cNvPr id="3075" name="Picture 3" descr="C:\Users\1\Pictures\Новый рисунок (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330" y="1124744"/>
            <a:ext cx="9158833" cy="331164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33039" y="5373216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http://www.rusnrc.com/</a:t>
            </a:r>
            <a:r>
              <a:rPr lang="ru-RU" sz="2800" dirty="0">
                <a:solidFill>
                  <a:srgbClr val="0070C0"/>
                </a:solidFill>
              </a:rPr>
              <a:t>   	        </a:t>
            </a:r>
            <a:r>
              <a:rPr lang="en-US" sz="2800" dirty="0">
                <a:solidFill>
                  <a:srgbClr val="0070C0"/>
                </a:solidFill>
              </a:rPr>
              <a:t>https://www.erc.edu/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864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PE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4"/>
          <p:cNvSpPr txBox="1">
            <a:spLocks noChangeArrowheads="1"/>
          </p:cNvSpPr>
          <p:nvPr/>
        </p:nvSpPr>
        <p:spPr bwMode="auto">
          <a:xfrm>
            <a:off x="3428992" y="3286124"/>
            <a:ext cx="5357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dirty="0"/>
              <a:t>Спасибо за внимание!</a:t>
            </a:r>
          </a:p>
          <a:p>
            <a:pPr eaLnBrk="1" hangingPunct="1"/>
            <a:endParaRPr lang="ru-RU" sz="3200" dirty="0"/>
          </a:p>
          <a:p>
            <a:pPr eaLnBrk="1" hangingPunct="1"/>
            <a:r>
              <a:rPr lang="ru-RU" sz="3200" dirty="0"/>
              <a:t>Вопросы???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3571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Анестезиологические осложнения (2016 -2018)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116783"/>
              </p:ext>
            </p:extLst>
          </p:nvPr>
        </p:nvGraphicFramePr>
        <p:xfrm>
          <a:off x="251519" y="764704"/>
          <a:ext cx="8718287" cy="585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Травматические повреждения дыхательных путей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Аспирация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Ларинго-и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бронхоспазм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0,12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Аллергические и анафилактические реакции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Злокачественная гипертермия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-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-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 катетеризации магистральных сосудов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Острая ССН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208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0,12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 инфузионной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и трансфузионной терапии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Патологическая реакция на лекарственные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средства и медикаменты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58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 регионарной анестезии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j-lt"/>
                        </a:rPr>
                        <a:t>0,03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3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642918"/>
            <a:ext cx="8786874" cy="3571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Исходы анестезиологические осложнений (2015-2017)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21733"/>
              </p:ext>
            </p:extLst>
          </p:nvPr>
        </p:nvGraphicFramePr>
        <p:xfrm>
          <a:off x="323528" y="1340768"/>
          <a:ext cx="849694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 своевременно устраненные и не повлиявшие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на течение и исход основного заболевания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Осложнения, повлиявшие на течение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и исход основного заболевания и приведшие к временным или стойким нарушениям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Осложнения, послужившие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причиной смерти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1:…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1:…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1:…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1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00013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Показатели деятельности ОАР за 20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rgbClr val="C00000"/>
                </a:solidFill>
              </a:rPr>
              <a:t>1-20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rgbClr val="C00000"/>
                </a:solidFill>
              </a:rPr>
              <a:t>8 годы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001400"/>
              </p:ext>
            </p:extLst>
          </p:nvPr>
        </p:nvGraphicFramePr>
        <p:xfrm>
          <a:off x="214282" y="1285860"/>
          <a:ext cx="8606194" cy="408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629277935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831584577"/>
                    </a:ext>
                  </a:extLst>
                </a:gridCol>
                <a:gridCol w="722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4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*к 2011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реанимационных коек,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+51,8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Число больных, пролеченных в реанимационных отделениях,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* (поступило непосредственно в ОАР)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11512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11536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10713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12712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15032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17620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18532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18432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+60,1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10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116632"/>
            <a:ext cx="8786874" cy="3571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Показания для госпитализации в ОАР (2016-2018)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00079"/>
              </p:ext>
            </p:extLst>
          </p:nvPr>
        </p:nvGraphicFramePr>
        <p:xfrm>
          <a:off x="107506" y="620688"/>
          <a:ext cx="8928991" cy="625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47361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100,0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46695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Гиповолемический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шок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Травматический шок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Септический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шок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1,94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Анафилактический шок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Кардиогенный шок и острые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наруш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СР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2743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5,79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ОДН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3387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7,15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Кома центральная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4,59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Кома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медикаментозная (алкогольная)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1,18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Кома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эндокринная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Кома органная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3,56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Осложнения анестезии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Послеоперационные больные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26361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55,66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4919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10.39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Непрофильные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1,96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8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Каналы госпитализации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351058"/>
              </p:ext>
            </p:extLst>
          </p:nvPr>
        </p:nvGraphicFramePr>
        <p:xfrm>
          <a:off x="107504" y="908720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81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928992" cy="3571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Специальные методы лечения и осложнения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(2016-2018)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326676"/>
              </p:ext>
            </p:extLst>
          </p:nvPr>
        </p:nvGraphicFramePr>
        <p:xfrm>
          <a:off x="179514" y="764704"/>
          <a:ext cx="8784975" cy="592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ИВЛ до 1 суток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16,21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ИВЛ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до 5 суток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ИВЛ до 15 суток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ИВЛ 30 суток и более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ИВЛ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27,86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12971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27,39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15664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33,55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Экстракорпральные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методы лечения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ГБО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ЛФК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10,75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Массаж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11,86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Осложнения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Связанные с манипуляциями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Связанные со специальными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МЛ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Гнойно-септические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0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82594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Длительность пребывания в ОАР, сут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24219"/>
              </p:ext>
            </p:extLst>
          </p:nvPr>
        </p:nvGraphicFramePr>
        <p:xfrm>
          <a:off x="428596" y="1000108"/>
          <a:ext cx="8258204" cy="46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50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500042"/>
            <a:ext cx="8572592" cy="50006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Летальность (2016-2018)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035905"/>
              </p:ext>
            </p:extLst>
          </p:nvPr>
        </p:nvGraphicFramePr>
        <p:xfrm>
          <a:off x="272903" y="1556792"/>
          <a:ext cx="8763594" cy="25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первого</a:t>
                      </a:r>
                      <a:r>
                        <a:rPr lang="ru-RU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часа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0,77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0,58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1 суток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1797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3,79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1623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3,48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Всего: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5367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11,33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4779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10,23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5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768350"/>
          </a:xfrm>
        </p:spPr>
        <p:txBody>
          <a:bodyPr/>
          <a:lstStyle/>
          <a:p>
            <a:pPr eaLnBrk="1" hangingPunct="1"/>
            <a:r>
              <a:rPr lang="ru-RU"/>
              <a:t>План лекции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5800" y="1484313"/>
            <a:ext cx="8134350" cy="4873625"/>
          </a:xfrm>
        </p:spPr>
        <p:txBody>
          <a:bodyPr/>
          <a:lstStyle/>
          <a:p>
            <a:pPr eaLnBrk="1" hangingPunct="1"/>
            <a:r>
              <a:rPr lang="ru-RU" dirty="0"/>
              <a:t>Анестезиолого-реанимационная служба в крае</a:t>
            </a:r>
          </a:p>
          <a:p>
            <a:pPr eaLnBrk="1" hangingPunct="1"/>
            <a:r>
              <a:rPr lang="ru-RU" dirty="0"/>
              <a:t>Правовые акты неотложной помощи</a:t>
            </a:r>
          </a:p>
          <a:p>
            <a:pPr eaLnBrk="1" hangingPunct="1"/>
            <a:r>
              <a:rPr lang="ru-RU" dirty="0"/>
              <a:t>Нарушения функции дыхания и острая дыхательная недостаточность</a:t>
            </a:r>
          </a:p>
          <a:p>
            <a:pPr eaLnBrk="1" hangingPunct="1"/>
            <a:r>
              <a:rPr lang="ru-RU" dirty="0"/>
              <a:t>Основы сердечно-легочной реанимации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ru-RU" dirty="0"/>
              <a:t>Вопросы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99345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Министерство здравоохранения Российской Федерации</a:t>
            </a:r>
          </a:p>
          <a:p>
            <a:pPr marL="0" indent="0">
              <a:buNone/>
            </a:pPr>
            <a:r>
              <a:rPr lang="ru-RU" sz="2400" b="1" dirty="0"/>
              <a:t> ПРИКАЗ от 15 ноября 2012 г. N 919н  ОБ УТВЕРЖДЕНИИ ПОРЯДКА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ОКАЗАНИЯ МЕДИЦИНСКОЙ ПОМОЩИ ВЗРОСЛОМУ НАСЕЛЕНИЮ ПО ПРОФИЛЮ «АНЕСТЕЗИОЛОГИЯ И РЕАНИМАТОЛОГИЯ»</a:t>
            </a:r>
            <a:endParaRPr lang="ru-RU" sz="2400" dirty="0"/>
          </a:p>
          <a:p>
            <a:endParaRPr lang="ru-RU" sz="2000" b="1" dirty="0"/>
          </a:p>
          <a:p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019925" y="4691063"/>
            <a:ext cx="1152525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619250" y="5445125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Далее – основные положения!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Сам приказ!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18488" cy="4784725"/>
          </a:xfrm>
        </p:spPr>
        <p:txBody>
          <a:bodyPr/>
          <a:lstStyle/>
          <a:p>
            <a:r>
              <a:rPr lang="ru-RU" sz="2000"/>
              <a:t>В соответствии со </a:t>
            </a:r>
            <a:r>
              <a:rPr lang="ru-RU" sz="2000">
                <a:hlinkClick r:id="rId2" tooltip="Федеральный закон от 21.11.2011 N 323-ФЗ (ред. от 25.06.2012) &quot;Об основах охраны здоровья граждан в Российской Федерации&quot;{КонсультантПлюс}"/>
              </a:rPr>
              <a:t>статьей 37</a:t>
            </a:r>
            <a:r>
              <a:rPr lang="ru-RU" sz="2000"/>
              <a:t>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2012, N 26, ст. 3442, 3446) приказываю:</a:t>
            </a:r>
          </a:p>
          <a:p>
            <a:r>
              <a:rPr lang="ru-RU" sz="2000"/>
              <a:t>1. Утвердить прилагаемый </a:t>
            </a:r>
            <a:r>
              <a:rPr lang="ru-RU" sz="2000">
                <a:hlinkClick r:id="" action="ppaction://hlinkfile" tooltip="Ссылка на текущий документ"/>
              </a:rPr>
              <a:t>Порядок</a:t>
            </a:r>
            <a:r>
              <a:rPr lang="ru-RU" sz="2000"/>
              <a:t> оказания медицинской помощи взрослому населению по профилю "анестезиология и реаниматология".</a:t>
            </a:r>
          </a:p>
          <a:p>
            <a:r>
              <a:rPr lang="ru-RU" sz="2000"/>
              <a:t>2. Признать утратившим силу </a:t>
            </a:r>
            <a:r>
              <a:rPr lang="ru-RU" sz="2000">
                <a:hlinkClick r:id="rId3" tooltip="Приказ Минздравсоцразвития России от 13.04.2011 N 315н &quot;Об утверждении Порядка оказания анестезиолого-реанимационной помощи взрослому населению&quot; (Зарегистрировано в Минюсте России 10.06.2011 N 21020){КонсультантПлюс}"/>
              </a:rPr>
              <a:t>приказ</a:t>
            </a:r>
            <a:r>
              <a:rPr lang="ru-RU" sz="2000"/>
              <a:t> Министерства здравоохранения и социального развития Российской Федерации от 13 апреля 2011 г. N 315н "Об утверждении Порядка оказания анестезиолого-реанимационной помощи взрослому населению" (зарегистрирован Министерством юстиции Российской Федерации 10 июня 2011 г., регистрационный N 21020).</a:t>
            </a:r>
          </a:p>
          <a:p>
            <a:endParaRPr lang="ru-RU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r>
              <a:rPr lang="ru-RU" sz="4000"/>
              <a:t>Основные положения (1)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7950" y="476250"/>
            <a:ext cx="8928100" cy="6192838"/>
          </a:xfrm>
        </p:spPr>
        <p:txBody>
          <a:bodyPr/>
          <a:lstStyle/>
          <a:p>
            <a:pPr>
              <a:defRPr/>
            </a:pPr>
            <a:r>
              <a:rPr lang="ru-RU" sz="1700" dirty="0"/>
              <a:t>1. Настоящий Порядок регулирует вопросы оказания медицинской помощи взрослому населению по профилю "анестезиология и реаниматология" в медицинских организациях.</a:t>
            </a:r>
          </a:p>
          <a:p>
            <a:pPr>
              <a:defRPr/>
            </a:pPr>
            <a:r>
              <a:rPr lang="ru-RU" sz="1700" dirty="0"/>
              <a:t>2. Медицинская помощь по профилю "анестезиология и реаниматология" оказывается в </a:t>
            </a:r>
            <a:r>
              <a:rPr lang="ru-RU" sz="1700" b="1" dirty="0">
                <a:solidFill>
                  <a:srgbClr val="FF0000"/>
                </a:solidFill>
              </a:rPr>
              <a:t>экстренной, неотложной и плановой формах </a:t>
            </a:r>
            <a:r>
              <a:rPr lang="ru-RU" sz="1700" dirty="0"/>
              <a:t>и включает комплекс медицинских и реабилитационных мероприятий, целью которых является: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профилактика и лечение боли и болезненных ощущений у пациентов, выбор вида обезболивания в соответствии с соматическим статусом пациента, характером и объемом вмешательства и его неотложностью;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поддержание и (или) искусственное замещение обратимо нарушенных функций жизненно важных органов и систем при состояниях, угрожающих жизни пациента;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проведение лечебных и диагностических мероприятий пациентам во время анестезии, реанимации и интенсивной терапии;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лабораторный и функциональный мониторинг за адекватностью анестезии и (или) интенсивной терапии;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наблюдение за состоянием пациентов в пред- и посленаркозном периоде и определение его продолжительности;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лечение заболевания, вызвавшего развитие критического состояния;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700" dirty="0"/>
              <a:t>отбор пациентов, подлежащих лечению в подразделении, оказывающем анестезиолого-реанимационную помощь, перевод пациентов в отделения по профилю заболевания или в палаты интенсивного наблюдения (послеродовые, послеоперационные и другие) после стабилизации функций жизненно важных органов.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ru-RU"/>
              <a:t>Основные положения (2)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856662" cy="5976938"/>
          </a:xfrm>
        </p:spPr>
        <p:txBody>
          <a:bodyPr/>
          <a:lstStyle/>
          <a:p>
            <a:r>
              <a:rPr lang="ru-RU" sz="2000"/>
              <a:t>3. Медицинская помощь по профилю "анестезиология и реаниматология" оказывается в виде:</a:t>
            </a:r>
          </a:p>
          <a:p>
            <a:r>
              <a:rPr lang="ru-RU" sz="2000"/>
              <a:t>первичной медико-санитарной помощи;</a:t>
            </a:r>
          </a:p>
          <a:p>
            <a:r>
              <a:rPr lang="ru-RU" sz="2000"/>
              <a:t>скорой, в том числе скорой специализированной, медицинской помощи;</a:t>
            </a:r>
          </a:p>
          <a:p>
            <a:r>
              <a:rPr lang="ru-RU" sz="2000"/>
              <a:t>специализированной, в том числе высокотехнологичной, медицинской помощи.</a:t>
            </a:r>
          </a:p>
          <a:p>
            <a:r>
              <a:rPr lang="ru-RU" sz="2000"/>
              <a:t>4. Медицинская помощь по профилю "анестезиология и реаниматология" может оказываться в следующих условиях:</a:t>
            </a:r>
          </a:p>
          <a:p>
            <a:r>
              <a:rPr lang="ru-RU" sz="2000"/>
              <a:t>вне медицинской организации (по месту вызова бригады скорой медицинской помощи, а также в транспортных средствах при медицинской эвакуации);</a:t>
            </a:r>
          </a:p>
          <a:p>
            <a:r>
              <a:rPr lang="ru-RU" sz="2000"/>
              <a:t>амбулаторно (в условиях, не предусматривающих круглосуточное медицинское наблюдение и лечение);</a:t>
            </a:r>
          </a:p>
          <a:p>
            <a:r>
              <a:rPr lang="ru-RU" sz="2000"/>
              <a:t>в дневном стационаре (в условиях, предусматривающих медицинское наблюдение и лечение в дневное время, не требующих круглосуточного медицинского наблюдения и лечения);</a:t>
            </a:r>
          </a:p>
          <a:p>
            <a:r>
              <a:rPr lang="ru-RU" sz="2000"/>
              <a:t>стационарно (в условиях, обеспечивающих круглосуточное медицинское наблюдение и лечение).</a:t>
            </a:r>
          </a:p>
          <a:p>
            <a:endParaRPr lang="ru-RU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Неотложная помощь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/>
          <a:lstStyle/>
          <a:p>
            <a:r>
              <a:rPr lang="ru-RU" sz="1800" dirty="0"/>
              <a:t>В соответствии со ст. 32 Федерального закона от 21.11.2011 N 323-ФЗ (ред. от 05.12.2017) "Об основах охраны здоровья граждан в Российской Федерации" </a:t>
            </a:r>
            <a:r>
              <a:rPr lang="ru-RU" sz="1800" b="1" dirty="0"/>
              <a:t>неотложная медицинская по</a:t>
            </a:r>
            <a:r>
              <a:rPr lang="ru-RU" sz="1800" dirty="0"/>
              <a:t>мощь - это медицинская помощь, оказываемая при внезапных острых заболеваниях, состояниях, обострении хронических заболеваний без явных признаков угрозы жизни пациента.</a:t>
            </a:r>
          </a:p>
          <a:p>
            <a:r>
              <a:rPr lang="ru-RU" sz="1800" dirty="0"/>
              <a:t>Перечень состояний, при которых оказывается первая помощь утвержден приказом </a:t>
            </a:r>
            <a:r>
              <a:rPr lang="ru-RU" sz="1800" dirty="0" err="1"/>
              <a:t>Минздравсоцразвития</a:t>
            </a:r>
            <a:r>
              <a:rPr lang="ru-RU" sz="1800" dirty="0"/>
              <a:t> России от 04 мая 2012 года №477н «Об утверждении перечня состояний, при которых оказывается первая помощь и перечня мероприятий по оказанию первой помощи».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К этим состояниям относятся: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1. Отсутствие сознания.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2. Остановка дыхания и кровообращения.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3. Наружные кровотечения.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4. Инородные тела верхних дыхательных путей.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5. Травмы различных областей тела.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6. Ожоги, эффекты воздействия высоких температур, теплового излучения.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7. Отморожение и другие эффекты воздействия низких температур.</a:t>
            </a:r>
          </a:p>
          <a:p>
            <a:pPr fontAlgn="auto" hangingPunct="1"/>
            <a:r>
              <a:rPr lang="ru-RU" sz="1800" dirty="0">
                <a:solidFill>
                  <a:srgbClr val="FF0000"/>
                </a:solidFill>
              </a:rPr>
              <a:t>8. Отравления.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/>
          <a:lstStyle/>
          <a:p>
            <a:pPr fontAlgn="auto" hangingPunct="1"/>
            <a:r>
              <a:rPr lang="ru-RU" sz="2000" b="1" dirty="0"/>
              <a:t>1. Мероприятия по оценке обстановки и обеспечению безопасных условий для оказания первой помощи:</a:t>
            </a:r>
          </a:p>
          <a:p>
            <a:pPr fontAlgn="auto" hangingPunct="1"/>
            <a:r>
              <a:rPr lang="ru-RU" sz="2000" dirty="0"/>
              <a:t>1) определение угрожающих факторов для собственной жизни и здоровья;</a:t>
            </a:r>
          </a:p>
          <a:p>
            <a:pPr fontAlgn="auto" hangingPunct="1"/>
            <a:r>
              <a:rPr lang="ru-RU" sz="2000" dirty="0"/>
              <a:t>2) определение угрожающих факторов для жизни и здоровья пострадавшего;</a:t>
            </a:r>
          </a:p>
          <a:p>
            <a:pPr fontAlgn="auto" hangingPunct="1"/>
            <a:r>
              <a:rPr lang="ru-RU" sz="2000" dirty="0"/>
              <a:t>3) устранение угрожающих факторов для жизни и здоровья;</a:t>
            </a:r>
          </a:p>
          <a:p>
            <a:pPr fontAlgn="auto" hangingPunct="1"/>
            <a:r>
              <a:rPr lang="ru-RU" sz="2000" dirty="0"/>
              <a:t>4) прекращение действия повреждающих факторов на пострадавшего;</a:t>
            </a:r>
          </a:p>
          <a:p>
            <a:pPr fontAlgn="auto" hangingPunct="1"/>
            <a:r>
              <a:rPr lang="ru-RU" sz="2000" dirty="0"/>
              <a:t>5) оценка количества пострадавших;</a:t>
            </a:r>
          </a:p>
          <a:p>
            <a:pPr fontAlgn="auto" hangingPunct="1"/>
            <a:r>
              <a:rPr lang="ru-RU" sz="2000" dirty="0"/>
              <a:t>6) извлечение пострадавшего из транспортного средства или других труднодоступных мест;</a:t>
            </a:r>
          </a:p>
          <a:p>
            <a:pPr fontAlgn="auto" hangingPunct="1"/>
            <a:r>
              <a:rPr lang="ru-RU" sz="2000" dirty="0"/>
              <a:t>7) перемещение пострадавшего.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/>
          <a:lstStyle/>
          <a:p>
            <a:pPr fontAlgn="auto" hangingPunct="1"/>
            <a:r>
              <a:rPr lang="ru-RU" sz="2000" dirty="0"/>
              <a:t>2. Вызов скорой медицинской помощи, других специальных служб, сотрудники которых обязаны оказывать первую помощь в соответствии с федеральным законом или со специальным правилом.</a:t>
            </a:r>
          </a:p>
          <a:p>
            <a:pPr fontAlgn="auto" hangingPunct="1"/>
            <a:r>
              <a:rPr lang="ru-RU" sz="2000" dirty="0"/>
              <a:t>3. Определение наличия сознания у пострадавшего.</a:t>
            </a:r>
          </a:p>
          <a:p>
            <a:pPr fontAlgn="auto" hangingPunct="1"/>
            <a:r>
              <a:rPr lang="ru-RU" sz="2000" b="1" dirty="0"/>
              <a:t>4. Мероприятия по восстановлению проходимости дыхательных путей и определению признаков жизни у пострадавшего:</a:t>
            </a:r>
          </a:p>
          <a:p>
            <a:pPr fontAlgn="auto" hangingPunct="1"/>
            <a:r>
              <a:rPr lang="ru-RU" sz="2000" dirty="0"/>
              <a:t>1) запрокидывание головы с подъемом подбородка;</a:t>
            </a:r>
          </a:p>
          <a:p>
            <a:pPr fontAlgn="auto" hangingPunct="1"/>
            <a:r>
              <a:rPr lang="ru-RU" sz="2000" dirty="0"/>
              <a:t>2) выдвижение нижней челюсти;</a:t>
            </a:r>
          </a:p>
          <a:p>
            <a:pPr fontAlgn="auto" hangingPunct="1"/>
            <a:r>
              <a:rPr lang="ru-RU" sz="2000" dirty="0"/>
              <a:t>3) определение наличия дыхания с помощью слуха, зрения и осязания;</a:t>
            </a:r>
          </a:p>
          <a:p>
            <a:pPr fontAlgn="auto" hangingPunct="1"/>
            <a:r>
              <a:rPr lang="ru-RU" sz="2000" dirty="0"/>
              <a:t>4) определение наличия кровообращения, проверка пульса на магистральных артериях.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/>
          <a:lstStyle/>
          <a:p>
            <a:pPr fontAlgn="auto" hangingPunct="1"/>
            <a:r>
              <a:rPr lang="ru-RU" sz="2000" b="1" dirty="0"/>
              <a:t>5. Мероприятия по проведению сердечно-легочной реанимации до появления признаков жизни:</a:t>
            </a:r>
          </a:p>
          <a:p>
            <a:pPr fontAlgn="auto" hangingPunct="1"/>
            <a:r>
              <a:rPr lang="ru-RU" sz="2000" dirty="0"/>
              <a:t>1) давление руками на грудину пострадавшего;</a:t>
            </a:r>
          </a:p>
          <a:p>
            <a:pPr fontAlgn="auto" hangingPunct="1"/>
            <a:r>
              <a:rPr lang="ru-RU" sz="2000" dirty="0"/>
              <a:t>2) искусственное дыхание "Рот ко рту";</a:t>
            </a:r>
          </a:p>
          <a:p>
            <a:pPr fontAlgn="auto" hangingPunct="1"/>
            <a:r>
              <a:rPr lang="ru-RU" sz="2000" dirty="0"/>
              <a:t>3) искусственное дыхание "Рот к носу";</a:t>
            </a:r>
          </a:p>
          <a:p>
            <a:pPr fontAlgn="auto" hangingPunct="1"/>
            <a:r>
              <a:rPr lang="ru-RU" sz="2000" dirty="0"/>
              <a:t>4) искусственное дыхание с использованием устройства для искусственного дыхания &lt;*&gt;.</a:t>
            </a:r>
          </a:p>
          <a:p>
            <a:pPr fontAlgn="auto" hangingPunct="1"/>
            <a:r>
              <a:rPr lang="ru-RU" sz="2000" dirty="0"/>
              <a:t>&lt;*&gt; В соответствии с утвержденными требованиями к комплектации медицинскими изделиями аптечек (укладок, наборов, комплектов) для оказания первой помощи. (в ред. </a:t>
            </a:r>
            <a:r>
              <a:rPr lang="ru-RU" sz="2000" dirty="0">
                <a:hlinkClick r:id="rId2"/>
              </a:rPr>
              <a:t>Приказа</a:t>
            </a:r>
            <a:r>
              <a:rPr lang="ru-RU" sz="2000" dirty="0"/>
              <a:t> Минздрава России от 07.11.2012 N 586н)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/>
          <a:lstStyle/>
          <a:p>
            <a:pPr fontAlgn="auto" hangingPunct="1"/>
            <a:r>
              <a:rPr lang="ru-RU" sz="2000" dirty="0"/>
              <a:t>6. Мероприятия по поддержанию проходимости дыхательных путей:</a:t>
            </a:r>
          </a:p>
          <a:p>
            <a:pPr fontAlgn="auto" hangingPunct="1"/>
            <a:r>
              <a:rPr lang="ru-RU" sz="2000" dirty="0"/>
              <a:t>1) придание устойчивого бокового положения;</a:t>
            </a:r>
          </a:p>
          <a:p>
            <a:pPr fontAlgn="auto" hangingPunct="1"/>
            <a:r>
              <a:rPr lang="ru-RU" sz="2000" dirty="0"/>
              <a:t>2) запрокидывание головы с подъемом подбородка;</a:t>
            </a:r>
          </a:p>
          <a:p>
            <a:pPr fontAlgn="auto" hangingPunct="1"/>
            <a:r>
              <a:rPr lang="ru-RU" sz="2000" dirty="0"/>
              <a:t>3) выдвижение нижней челюсти.</a:t>
            </a:r>
          </a:p>
          <a:p>
            <a:pPr fontAlgn="auto" hangingPunct="1"/>
            <a:r>
              <a:rPr lang="ru-RU" sz="2000" b="1" dirty="0"/>
              <a:t>7. Мероприятия по обзорному осмотру пострадавшего и временной остановке наружного кровотечения:</a:t>
            </a:r>
          </a:p>
          <a:p>
            <a:pPr fontAlgn="auto" hangingPunct="1"/>
            <a:r>
              <a:rPr lang="ru-RU" sz="2000" dirty="0"/>
              <a:t>1) обзорный осмотр пострадавшего на наличие кровотечений;</a:t>
            </a:r>
          </a:p>
          <a:p>
            <a:pPr fontAlgn="auto" hangingPunct="1"/>
            <a:r>
              <a:rPr lang="ru-RU" sz="2000" dirty="0"/>
              <a:t>2) пальцевое прижатие артерии;</a:t>
            </a:r>
          </a:p>
          <a:p>
            <a:pPr fontAlgn="auto" hangingPunct="1"/>
            <a:r>
              <a:rPr lang="ru-RU" sz="2000" dirty="0"/>
              <a:t>3) наложение жгута;</a:t>
            </a:r>
          </a:p>
          <a:p>
            <a:pPr fontAlgn="auto" hangingPunct="1"/>
            <a:r>
              <a:rPr lang="ru-RU" sz="2000" dirty="0"/>
              <a:t>4) максимальное сгибание конечности в суставе;</a:t>
            </a:r>
          </a:p>
          <a:p>
            <a:pPr fontAlgn="auto" hangingPunct="1"/>
            <a:r>
              <a:rPr lang="ru-RU" sz="2000" dirty="0"/>
              <a:t>5) прямое давление на рану;</a:t>
            </a:r>
          </a:p>
          <a:p>
            <a:pPr fontAlgn="auto" hangingPunct="1"/>
            <a:r>
              <a:rPr lang="ru-RU" sz="2000" dirty="0"/>
              <a:t>6) наложение давящей повязки.</a:t>
            </a:r>
          </a:p>
          <a:p>
            <a:pPr fontAlgn="auto" hangingPunct="1"/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Цель  и задачи лекции: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184775"/>
          </a:xfrm>
        </p:spPr>
        <p:txBody>
          <a:bodyPr/>
          <a:lstStyle/>
          <a:p>
            <a:pPr eaLnBrk="1" hangingPunct="1"/>
            <a:r>
              <a:rPr lang="ru-RU" dirty="0"/>
              <a:t>Познакомить студентов с организацией анестезиолого-реанимационной помощи в Красноярском крае и РФ </a:t>
            </a:r>
          </a:p>
          <a:p>
            <a:pPr eaLnBrk="1" hangingPunct="1"/>
            <a:r>
              <a:rPr lang="ru-RU" dirty="0"/>
              <a:t>Представить основные правовые основы законодательства РФ по неотложной помощи</a:t>
            </a:r>
          </a:p>
          <a:p>
            <a:pPr eaLnBrk="1" hangingPunct="1"/>
            <a:r>
              <a:rPr lang="ru-RU" dirty="0"/>
              <a:t>Дать основные понятия по  лечению ОДН</a:t>
            </a:r>
          </a:p>
          <a:p>
            <a:pPr eaLnBrk="1" hangingPunct="1"/>
            <a:r>
              <a:rPr lang="ru-RU" dirty="0"/>
              <a:t>Показать основные принципы проведения сердечно-легочной реанимации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357850"/>
          </a:xfrm>
        </p:spPr>
        <p:txBody>
          <a:bodyPr/>
          <a:lstStyle/>
          <a:p>
            <a:pPr fontAlgn="auto" hangingPunct="1"/>
            <a:r>
              <a:rPr lang="ru-RU" sz="1800" dirty="0"/>
              <a:t>8. Мероприятия по подробному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a:t>
            </a:r>
          </a:p>
          <a:p>
            <a:pPr fontAlgn="auto" hangingPunct="1"/>
            <a:r>
              <a:rPr lang="ru-RU" sz="1800" dirty="0"/>
              <a:t>1) проведение осмотра головы;</a:t>
            </a:r>
          </a:p>
          <a:p>
            <a:pPr fontAlgn="auto" hangingPunct="1"/>
            <a:r>
              <a:rPr lang="ru-RU" sz="1800" dirty="0"/>
              <a:t>2) проведение осмотра шеи;</a:t>
            </a:r>
          </a:p>
          <a:p>
            <a:pPr fontAlgn="auto" hangingPunct="1"/>
            <a:r>
              <a:rPr lang="ru-RU" sz="1800" dirty="0"/>
              <a:t>3) проведение осмотра груди;</a:t>
            </a:r>
          </a:p>
          <a:p>
            <a:pPr fontAlgn="auto" hangingPunct="1"/>
            <a:r>
              <a:rPr lang="ru-RU" sz="1800" dirty="0"/>
              <a:t>4) проведение осмотра спины;</a:t>
            </a:r>
          </a:p>
          <a:p>
            <a:pPr fontAlgn="auto" hangingPunct="1"/>
            <a:r>
              <a:rPr lang="ru-RU" sz="1800" dirty="0"/>
              <a:t>5) проведение осмотра живота и таза;</a:t>
            </a:r>
          </a:p>
          <a:p>
            <a:pPr fontAlgn="auto" hangingPunct="1"/>
            <a:r>
              <a:rPr lang="ru-RU" sz="1800" dirty="0"/>
              <a:t>6) проведение осмотра конечностей;</a:t>
            </a:r>
          </a:p>
          <a:p>
            <a:pPr fontAlgn="auto" hangingPunct="1"/>
            <a:r>
              <a:rPr lang="ru-RU" sz="1800" dirty="0"/>
              <a:t>7) наложение повязок при травмах различных областей тела, в том числе </a:t>
            </a:r>
            <a:r>
              <a:rPr lang="ru-RU" sz="1800" dirty="0" err="1"/>
              <a:t>окклюзионной</a:t>
            </a:r>
            <a:r>
              <a:rPr lang="ru-RU" sz="1800" dirty="0"/>
              <a:t> (герметизирующей) при ранении грудной клетки;</a:t>
            </a:r>
          </a:p>
          <a:p>
            <a:pPr fontAlgn="auto" hangingPunct="1"/>
            <a:r>
              <a:rPr lang="ru-RU" sz="1800" dirty="0"/>
              <a:t>8) проведение иммобилизации (с помощью подручных средств, </a:t>
            </a:r>
            <a:r>
              <a:rPr lang="ru-RU" sz="1800" dirty="0" err="1"/>
              <a:t>аутоиммобилизация</a:t>
            </a:r>
            <a:r>
              <a:rPr lang="ru-RU" sz="1800" dirty="0"/>
              <a:t>, с использованием изделий медицинского назначения &lt;*&gt;);</a:t>
            </a:r>
          </a:p>
          <a:p>
            <a:pPr fontAlgn="auto" hangingPunct="1"/>
            <a:r>
              <a:rPr lang="ru-RU" sz="1800" dirty="0"/>
              <a:t>&lt;*&gt; В соответствии с утвержденными </a:t>
            </a:r>
            <a:r>
              <a:rPr lang="ru-RU" sz="1800" dirty="0">
                <a:hlinkClick r:id="rId2"/>
              </a:rPr>
              <a:t>требованиями</a:t>
            </a:r>
            <a:r>
              <a:rPr lang="ru-RU" sz="1800" dirty="0"/>
              <a:t> к комплектации медицинскими изделиями аптечек (укладок, наборов, комплектов) для оказания первой помощи. (в ред. </a:t>
            </a:r>
            <a:r>
              <a:rPr lang="ru-RU" sz="1800" dirty="0">
                <a:hlinkClick r:id="rId3"/>
              </a:rPr>
              <a:t>Приказа</a:t>
            </a:r>
            <a:r>
              <a:rPr lang="ru-RU" sz="1800" dirty="0"/>
              <a:t> Минздрава России от 07.11.2012 N 586н)</a:t>
            </a:r>
          </a:p>
          <a:p>
            <a:pPr fontAlgn="auto" hangingPunct="1"/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Перечень мероприятий по оказанию первой помощи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572164"/>
          </a:xfrm>
        </p:spPr>
        <p:txBody>
          <a:bodyPr/>
          <a:lstStyle/>
          <a:p>
            <a:pPr fontAlgn="auto" hangingPunct="1"/>
            <a:r>
              <a:rPr lang="ru-RU" sz="2000" dirty="0"/>
              <a:t>9) фиксация шейного отдела позвоночника (вручную, подручными средствами, с использованием изделий медицинского назначения &lt;*&gt;);</a:t>
            </a:r>
          </a:p>
          <a:p>
            <a:pPr fontAlgn="auto" hangingPunct="1"/>
            <a:r>
              <a:rPr lang="ru-RU" sz="2000" dirty="0"/>
              <a:t>10) прекращение воздействия опасных химических веществ на пострадавшего (промывание желудка путем приема воды и вызывания рвоты, удаление с поврежденной поверхности и промывание поврежденной поверхности проточной водой);</a:t>
            </a:r>
          </a:p>
          <a:p>
            <a:pPr fontAlgn="auto" hangingPunct="1"/>
            <a:r>
              <a:rPr lang="ru-RU" sz="2000" dirty="0"/>
              <a:t>11) местное охлаждение при травмах, термических ожогах и иных воздействиях высоких температур или теплового излучения;</a:t>
            </a:r>
          </a:p>
          <a:p>
            <a:pPr fontAlgn="auto" hangingPunct="1"/>
            <a:r>
              <a:rPr lang="ru-RU" sz="2000" dirty="0"/>
              <a:t>12) термоизоляция при отморожениях и других эффектах воздействия низких температур.</a:t>
            </a:r>
          </a:p>
          <a:p>
            <a:pPr fontAlgn="auto" hangingPunct="1"/>
            <a:r>
              <a:rPr lang="ru-RU" sz="2000" b="1" dirty="0"/>
              <a:t>9. Придание пострадавшему оптимального положения тела.</a:t>
            </a:r>
          </a:p>
          <a:p>
            <a:pPr fontAlgn="auto" hangingPunct="1"/>
            <a:r>
              <a:rPr lang="ru-RU" sz="2000" dirty="0"/>
              <a:t>10. Контроль состояния пострадавшего (сознание, дыхание, кровообращение) и оказание психологической поддержки.</a:t>
            </a:r>
          </a:p>
          <a:p>
            <a:pPr fontAlgn="auto" hangingPunct="1"/>
            <a:r>
              <a:rPr lang="ru-RU" sz="2000" b="1" dirty="0"/>
              <a:t>11. 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федеральным законом или со специальным правилом.</a:t>
            </a:r>
          </a:p>
          <a:p>
            <a:pPr fontAlgn="auto" hangingPunct="1"/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6600"/>
                </a:solidFill>
              </a:rPr>
              <a:t>Классификация реаниматологических синдромов и их характеристика (1)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/>
              <a:t> острая дыхательная недостаточность (ОДН):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обструкционная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вентиляционная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шунто-диффузионная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смешанная.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/>
              <a:t>    острая недостаточность кровообращения: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острая сердечная недостаточность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острая сосудистая	недостаточность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острая недостаточность кровотока (все  виды  шока): травматический,  геморрагический, ангидремический, септический, анафилактический, карадиогенный, ожоговый.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6600"/>
                </a:solidFill>
              </a:rPr>
              <a:t>Классификация реаниматологических синдромов и их характеристика (2)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/>
              <a:t> острая церебральная недостаточность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гипоксического генеза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метаболического генеза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травматического генеза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геморрагического генеза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токсического генеза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 инфекционно-аллергического генеза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/>
              <a:t>    острая печеночная недостаточность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-экзогенная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-эндогенная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    -врожденная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6600"/>
                </a:solidFill>
              </a:rPr>
              <a:t>Классификация реаниматологических синдромов и их характеристика (3)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 острая  почечная	 недостаточность  (преренальная,  ренальная, постренальная)</a:t>
            </a:r>
          </a:p>
          <a:p>
            <a:pPr eaLnBrk="1" hangingPunct="1">
              <a:defRPr/>
            </a:pPr>
            <a:r>
              <a:rPr lang="ru-RU" sz="2800"/>
              <a:t>острое расстройство  гомеостаза:	гипо,  нормо и гиперосмолярные состояния</a:t>
            </a:r>
          </a:p>
          <a:p>
            <a:pPr eaLnBrk="1" hangingPunct="1">
              <a:defRPr/>
            </a:pPr>
            <a:r>
              <a:rPr lang="ru-RU" sz="2800"/>
              <a:t>синдром нарушений гемостаза (врожденный и приобретенные	коагулопатии)</a:t>
            </a:r>
          </a:p>
          <a:p>
            <a:pPr eaLnBrk="1" hangingPunct="1">
              <a:defRPr/>
            </a:pPr>
            <a:r>
              <a:rPr lang="ru-RU" sz="2800"/>
              <a:t>острая эндокринная недостаточность (диуретическая, антидиуретическая, надпочечниковая)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FF6600"/>
                </a:solidFill>
              </a:rPr>
              <a:t>Классификация </a:t>
            </a:r>
            <a:r>
              <a:rPr lang="ru-RU" sz="4000" dirty="0" err="1">
                <a:solidFill>
                  <a:srgbClr val="FF6600"/>
                </a:solidFill>
              </a:rPr>
              <a:t>реаниматологических</a:t>
            </a:r>
            <a:r>
              <a:rPr lang="ru-RU" sz="4000" dirty="0">
                <a:solidFill>
                  <a:srgbClr val="FF6600"/>
                </a:solidFill>
              </a:rPr>
              <a:t> синдромов и их характеристика (4)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 острая недостаточность ЖКТ (механическая, динамическая и др.)</a:t>
            </a:r>
          </a:p>
          <a:p>
            <a:pPr eaLnBrk="1" hangingPunct="1">
              <a:defRPr/>
            </a:pPr>
            <a:r>
              <a:rPr lang="ru-RU" sz="2800" dirty="0"/>
              <a:t>синдром	нарушения КЩС</a:t>
            </a:r>
          </a:p>
          <a:p>
            <a:pPr eaLnBrk="1" hangingPunct="1">
              <a:defRPr/>
            </a:pPr>
            <a:r>
              <a:rPr lang="ru-RU" sz="2800" dirty="0"/>
              <a:t>синдром	системного воспалительного ответа (вирусного и	бактериального генеза)</a:t>
            </a:r>
          </a:p>
          <a:p>
            <a:pPr eaLnBrk="1" hangingPunct="1">
              <a:defRPr/>
            </a:pPr>
            <a:r>
              <a:rPr lang="ru-RU" sz="2800" dirty="0"/>
              <a:t>синдром	</a:t>
            </a:r>
            <a:r>
              <a:rPr lang="ru-RU" sz="2800" dirty="0" err="1"/>
              <a:t>эндотоксикоза</a:t>
            </a:r>
            <a:r>
              <a:rPr lang="ru-RU" sz="2800" dirty="0"/>
              <a:t>  (микробный,  свободно-радикальный, ферментативный)</a:t>
            </a:r>
          </a:p>
          <a:p>
            <a:pPr eaLnBrk="1" hangingPunct="1">
              <a:defRPr/>
            </a:pPr>
            <a:r>
              <a:rPr lang="ru-RU" sz="2800" dirty="0"/>
              <a:t>синдром	</a:t>
            </a:r>
            <a:r>
              <a:rPr lang="ru-RU" sz="2800" dirty="0" err="1"/>
              <a:t>полиорганной</a:t>
            </a:r>
            <a:r>
              <a:rPr lang="ru-RU" sz="2800" dirty="0"/>
              <a:t> недостаточности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8001000" cy="41767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Клиническая физиология дыхания </a:t>
            </a:r>
            <a:br>
              <a:rPr lang="ru-RU" dirty="0"/>
            </a:br>
            <a:r>
              <a:rPr lang="ru-RU" dirty="0"/>
              <a:t>Компоненты КТФ крови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52928" cy="576334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cs typeface="Times New Roman" pitchFamily="18" charset="0"/>
              </a:rPr>
              <a:t>Острая дыхательная	 недостаточность является компонентом	любого критического состояния,	даже если первичного поражения легких не было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568952" cy="139181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Легкие 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патологии различных систем организма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В</a:t>
            </a:r>
            <a:r>
              <a:rPr lang="ru-RU">
                <a:cs typeface="Times New Roman" pitchFamily="18" charset="0"/>
              </a:rPr>
              <a:t> систему дыхания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входят транспорт газов между легкими и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тканями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и тканевая утилизация кислорода </a:t>
            </a:r>
            <a:endParaRPr lang="ru-RU"/>
          </a:p>
          <a:p>
            <a:pPr eaLnBrk="1" hangingPunct="1">
              <a:defRPr/>
            </a:pPr>
            <a:r>
              <a:rPr lang="ru-RU">
                <a:cs typeface="Times New Roman" pitchFamily="18" charset="0"/>
              </a:rPr>
              <a:t> </a:t>
            </a:r>
            <a:r>
              <a:rPr lang="ru-RU"/>
              <a:t>Л</a:t>
            </a:r>
            <a:r>
              <a:rPr lang="ru-RU">
                <a:cs typeface="Times New Roman" pitchFamily="18" charset="0"/>
              </a:rPr>
              <a:t>егкие выполняют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не только функцию газообмена между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кровью и</a:t>
            </a:r>
            <a:r>
              <a:rPr lang="ru-RU">
                <a:cs typeface="Times New Roman" pitchFamily="18" charset="0"/>
              </a:rPr>
              <a:t> воздухом, но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и многообразные недыхательные функции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Недыхательные</a:t>
            </a:r>
            <a:r>
              <a:rPr lang="ru-RU" sz="4000" b="1" dirty="0">
                <a:solidFill>
                  <a:srgbClr val="FF0000"/>
                </a:solidFill>
              </a:rPr>
              <a:t> функции легких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457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>
                <a:cs typeface="Times New Roman" pitchFamily="18" charset="0"/>
              </a:rPr>
              <a:t>Защитная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- задержка вредных механических	и токсических продуктов, поступающих из окружающей атмосферы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Ф</a:t>
            </a:r>
            <a:r>
              <a:rPr lang="ru-RU" sz="2000" dirty="0">
                <a:cs typeface="Times New Roman" pitchFamily="18" charset="0"/>
              </a:rPr>
              <a:t>ильтрационная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- очистка крови от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механических примесей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-агр</a:t>
            </a:r>
            <a:r>
              <a:rPr lang="ru-RU" sz="2000" dirty="0"/>
              <a:t>е</a:t>
            </a:r>
            <a:r>
              <a:rPr lang="ru-RU" sz="2000" dirty="0">
                <a:cs typeface="Times New Roman" pitchFamily="18" charset="0"/>
              </a:rPr>
              <a:t>гатов клеток, капель жира, мелких	тромбов,  бактерий,  крупных атипичных клеток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/>
              <a:t>Ф</a:t>
            </a:r>
            <a:r>
              <a:rPr lang="ru-RU" sz="2000" dirty="0" err="1">
                <a:cs typeface="Times New Roman" pitchFamily="18" charset="0"/>
              </a:rPr>
              <a:t>ибринолитическая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dirty="0" err="1">
                <a:cs typeface="Times New Roman" pitchFamily="18" charset="0"/>
              </a:rPr>
              <a:t>антикоагулянтная</a:t>
            </a:r>
            <a:r>
              <a:rPr lang="ru-RU" sz="2000" dirty="0">
                <a:cs typeface="Times New Roman" pitchFamily="18" charset="0"/>
              </a:rPr>
              <a:t> функция- лизис уловленных тромбов, поддержание </a:t>
            </a:r>
            <a:r>
              <a:rPr lang="ru-RU" sz="2000" dirty="0" err="1">
                <a:cs typeface="Times New Roman" pitchFamily="18" charset="0"/>
              </a:rPr>
              <a:t>фибринолитической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и </a:t>
            </a:r>
            <a:r>
              <a:rPr lang="ru-RU" sz="2000" dirty="0" err="1">
                <a:cs typeface="Times New Roman" pitchFamily="18" charset="0"/>
              </a:rPr>
              <a:t>антикоагулянтной</a:t>
            </a:r>
            <a:r>
              <a:rPr lang="ru-RU" sz="2000" dirty="0">
                <a:cs typeface="Times New Roman" pitchFamily="18" charset="0"/>
              </a:rPr>
              <a:t> активности крови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Д</a:t>
            </a:r>
            <a:r>
              <a:rPr lang="ru-RU" sz="2000" dirty="0">
                <a:cs typeface="Times New Roman" pitchFamily="18" charset="0"/>
              </a:rPr>
              <a:t>еструкция и синтез белков и жиров, продукция </a:t>
            </a:r>
            <a:r>
              <a:rPr lang="ru-RU" sz="2000" dirty="0" err="1">
                <a:cs typeface="Times New Roman" pitchFamily="18" charset="0"/>
              </a:rPr>
              <a:t>сурфактанта</a:t>
            </a:r>
            <a:endParaRPr lang="ru-RU" sz="20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У</a:t>
            </a:r>
            <a:r>
              <a:rPr lang="ru-RU" sz="2000" dirty="0">
                <a:cs typeface="Times New Roman" pitchFamily="18" charset="0"/>
              </a:rPr>
              <a:t>частие в водном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балансе, теплопродукции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и теплоотдаче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И</a:t>
            </a:r>
            <a:r>
              <a:rPr lang="ru-RU" sz="2000" dirty="0">
                <a:cs typeface="Times New Roman" pitchFamily="18" charset="0"/>
              </a:rPr>
              <a:t>збирательная деструкция, </a:t>
            </a:r>
            <a:r>
              <a:rPr lang="ru-RU" sz="2000" dirty="0" err="1">
                <a:cs typeface="Times New Roman" pitchFamily="18" charset="0"/>
              </a:rPr>
              <a:t>подукция</a:t>
            </a:r>
            <a:r>
              <a:rPr lang="ru-RU" sz="2000" dirty="0">
                <a:cs typeface="Times New Roman" pitchFamily="18" charset="0"/>
              </a:rPr>
              <a:t> и хранение БАВ: серотонина, гистамина, </a:t>
            </a:r>
            <a:r>
              <a:rPr lang="ru-RU" sz="2000" dirty="0" err="1">
                <a:cs typeface="Times New Roman" pitchFamily="18" charset="0"/>
              </a:rPr>
              <a:t>кининов</a:t>
            </a:r>
            <a:r>
              <a:rPr lang="ru-RU" sz="2000" dirty="0">
                <a:cs typeface="Times New Roman" pitchFamily="18" charset="0"/>
              </a:rPr>
              <a:t>, ПГ и др.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/>
              <a:t>Дет</a:t>
            </a:r>
            <a:r>
              <a:rPr lang="ru-RU" sz="2000" dirty="0" err="1">
                <a:cs typeface="Times New Roman" pitchFamily="18" charset="0"/>
              </a:rPr>
              <a:t>оксикация</a:t>
            </a:r>
            <a:r>
              <a:rPr lang="ru-RU" sz="2000" dirty="0">
                <a:cs typeface="Times New Roman" pitchFamily="18" charset="0"/>
              </a:rPr>
              <a:t> некоторых лекарственных веществ- </a:t>
            </a:r>
            <a:r>
              <a:rPr lang="ru-RU" sz="2000" dirty="0" err="1">
                <a:cs typeface="Times New Roman" pitchFamily="18" charset="0"/>
              </a:rPr>
              <a:t>аминазин</a:t>
            </a:r>
            <a:r>
              <a:rPr lang="ru-RU" sz="2000" dirty="0">
                <a:cs typeface="Times New Roman" pitchFamily="18" charset="0"/>
              </a:rPr>
              <a:t>, сульфаниламиды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Г</a:t>
            </a:r>
            <a:r>
              <a:rPr lang="ru-RU" sz="2000" dirty="0">
                <a:cs typeface="Times New Roman" pitchFamily="18" charset="0"/>
              </a:rPr>
              <a:t>емодинамическая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функция- легкие	 яв</a:t>
            </a:r>
            <a:r>
              <a:rPr lang="ru-RU" sz="2000" dirty="0"/>
              <a:t>ля</a:t>
            </a:r>
            <a:r>
              <a:rPr lang="ru-RU" sz="2000" dirty="0">
                <a:cs typeface="Times New Roman" pitchFamily="18" charset="0"/>
              </a:rPr>
              <a:t>ются резервуаром и</a:t>
            </a:r>
            <a:r>
              <a:rPr lang="ru-RU" sz="2000" dirty="0"/>
              <a:t> о</a:t>
            </a:r>
            <a:r>
              <a:rPr lang="ru-RU" sz="2000" dirty="0">
                <a:cs typeface="Times New Roman" pitchFamily="18" charset="0"/>
              </a:rPr>
              <a:t>дновременно</a:t>
            </a:r>
            <a:r>
              <a:rPr lang="ru-RU" sz="2000" dirty="0"/>
              <a:t> </a:t>
            </a:r>
            <a:r>
              <a:rPr lang="ru-RU" sz="2000" dirty="0">
                <a:cs typeface="Times New Roman" pitchFamily="18" charset="0"/>
              </a:rPr>
              <a:t>прямым шунтом крови между правой и левой половинами сердца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Задачи анестезиологии и реаниматологии (США, 1989)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pPr eaLnBrk="1" hangingPunct="1"/>
            <a:r>
              <a:rPr lang="ru-RU" sz="2000"/>
              <a:t>Осмотр, консультирование и подготовка больного к анестезии</a:t>
            </a:r>
          </a:p>
          <a:p>
            <a:pPr eaLnBrk="1" hangingPunct="1"/>
            <a:r>
              <a:rPr lang="ru-RU" sz="2000"/>
              <a:t>Устранение боли при хирургических, акушерских, терапевтических и диагностических вмешательствах</a:t>
            </a:r>
          </a:p>
          <a:p>
            <a:pPr eaLnBrk="1" hangingPunct="1"/>
            <a:r>
              <a:rPr lang="ru-RU" sz="2000"/>
              <a:t>Мониторинг и восстановление гомеостаза  в периоперационном периоде и при критических состояниях</a:t>
            </a:r>
          </a:p>
          <a:p>
            <a:pPr eaLnBrk="1" hangingPunct="1"/>
            <a:r>
              <a:rPr lang="ru-RU" sz="2000"/>
              <a:t>Диагностика и лечение болевых синдромов</a:t>
            </a:r>
          </a:p>
          <a:p>
            <a:pPr eaLnBrk="1" hangingPunct="1"/>
            <a:r>
              <a:rPr lang="ru-RU" sz="2000"/>
              <a:t>Участие в работе реанимационных бригад и обучение СЛР</a:t>
            </a:r>
          </a:p>
          <a:p>
            <a:pPr eaLnBrk="1" hangingPunct="1"/>
            <a:r>
              <a:rPr lang="ru-RU" sz="2000"/>
              <a:t>Оценка функции дыхания и респираторная терапия</a:t>
            </a:r>
          </a:p>
          <a:p>
            <a:pPr eaLnBrk="1" hangingPunct="1"/>
            <a:r>
              <a:rPr lang="ru-RU" sz="2000"/>
              <a:t>Обучение, наблюдение и оценка действий медицинского персонала</a:t>
            </a:r>
          </a:p>
          <a:p>
            <a:pPr eaLnBrk="1" hangingPunct="1"/>
            <a:r>
              <a:rPr lang="ru-RU" sz="2000"/>
              <a:t>Проведение фундаментальных и прикладных исследований</a:t>
            </a:r>
          </a:p>
          <a:p>
            <a:pPr eaLnBrk="1" hangingPunct="1"/>
            <a:r>
              <a:rPr lang="ru-RU" sz="2000"/>
              <a:t>Вовлечение в управление больницами, медицинскими высшими учебными заведениями и амбулаторными подразделениями</a:t>
            </a:r>
          </a:p>
          <a:p>
            <a:pPr eaLnBrk="1" hangingPunct="1"/>
            <a:endParaRPr lang="ru-RU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КТФК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3124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Респираторный компонент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10200" y="1447800"/>
            <a:ext cx="2819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Гемический компонент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3581400" y="10668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191000" y="1066800"/>
            <a:ext cx="1219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            D            Q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3200400"/>
            <a:ext cx="3429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Vt, Va, Vd/Vt, FRC, F, I/E, MV, DL, WB, Clt, Raw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990600" y="1905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7526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752600" y="1905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8600" y="4267200"/>
            <a:ext cx="3429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, PalO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, PaCO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, PaO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/FiO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, AaDO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, Va/Q, Qs/Qt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676400" y="3962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486400" y="2743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Hb + O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8580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486400" y="3581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SaO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6858000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562600" y="4267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KEHb, CaO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, CvO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8580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267200" y="1066800"/>
            <a:ext cx="0" cy="464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4267200" y="5257800"/>
            <a:ext cx="1371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52400" y="5715000"/>
            <a:ext cx="2743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Гемодинамический компонент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715000" y="4876800"/>
            <a:ext cx="304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Тканевой компонент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715000" y="5562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CI    a-vDO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096000" y="6172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VO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    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</a:rPr>
              <a:t>ИТЭО</a:t>
            </a:r>
            <a:r>
              <a:rPr lang="ru-RU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6705600" y="5334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6934200" y="53340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7239000" y="601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048000" y="5791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CaO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 CI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124200" y="6172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DO</a:t>
            </a:r>
            <a:r>
              <a:rPr lang="en-US" sz="2400" baseline="-25000">
                <a:latin typeface="Times New Roman" pitchFamily="18" charset="0"/>
              </a:rPr>
              <a:t>2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>
            <a:off x="2971800" y="5715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2971800" y="6019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3733800" y="6248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>
            <a:off x="4572000" y="617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4800"/>
            <a:ext cx="8496944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Дыхательный компонент КТФ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606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cs typeface="Times New Roman" pitchFamily="18" charset="0"/>
              </a:rPr>
              <a:t>Вентиляция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альвеол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воздухом </a:t>
            </a:r>
            <a:endParaRPr lang="ru-RU" dirty="0"/>
          </a:p>
          <a:p>
            <a:pPr eaLnBrk="1" hangingPunct="1">
              <a:defRPr/>
            </a:pPr>
            <a:r>
              <a:rPr lang="ru-RU" dirty="0"/>
              <a:t>Д</a:t>
            </a:r>
            <a:r>
              <a:rPr lang="ru-RU" dirty="0">
                <a:cs typeface="Times New Roman" pitchFamily="18" charset="0"/>
              </a:rPr>
              <a:t>иффузия газов через альвеолярно-капиллярную мембрану </a:t>
            </a:r>
            <a:endParaRPr lang="ru-RU" dirty="0"/>
          </a:p>
          <a:p>
            <a:pPr eaLnBrk="1" hangingPunct="1">
              <a:defRPr/>
            </a:pPr>
            <a:r>
              <a:rPr lang="ru-RU" dirty="0"/>
              <a:t>П</a:t>
            </a:r>
            <a:r>
              <a:rPr lang="ru-RU" dirty="0">
                <a:cs typeface="Times New Roman" pitchFamily="18" charset="0"/>
              </a:rPr>
              <a:t>ерфузия легочных капилляров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Нарушения вентиляции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/>
              <a:t>Внелегочные ф-ры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/>
              <a:t>С</a:t>
            </a:r>
            <a:r>
              <a:rPr lang="ru-RU">
                <a:cs typeface="Times New Roman" pitchFamily="18" charset="0"/>
              </a:rPr>
              <a:t>остояние центральной регуляции дыхания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/>
              <a:t>А</a:t>
            </a:r>
            <a:r>
              <a:rPr lang="ru-RU">
                <a:cs typeface="Times New Roman" pitchFamily="18" charset="0"/>
              </a:rPr>
              <a:t>ктивност</a:t>
            </a:r>
            <a:r>
              <a:rPr lang="ru-RU"/>
              <a:t>ь</a:t>
            </a:r>
            <a:r>
              <a:rPr lang="ru-RU">
                <a:cs typeface="Times New Roman" pitchFamily="18" charset="0"/>
              </a:rPr>
              <a:t> дыхательных мышц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Ц</a:t>
            </a:r>
            <a:r>
              <a:rPr lang="ru-RU">
                <a:cs typeface="Times New Roman" pitchFamily="18" charset="0"/>
              </a:rPr>
              <a:t>елостност</a:t>
            </a:r>
            <a:r>
              <a:rPr lang="ru-RU"/>
              <a:t>ь</a:t>
            </a:r>
            <a:r>
              <a:rPr lang="ru-RU">
                <a:cs typeface="Times New Roman" pitchFamily="18" charset="0"/>
              </a:rPr>
              <a:t> и подвижност</a:t>
            </a:r>
            <a:r>
              <a:rPr lang="ru-RU"/>
              <a:t>ь</a:t>
            </a:r>
            <a:r>
              <a:rPr lang="ru-RU">
                <a:cs typeface="Times New Roman" pitchFamily="18" charset="0"/>
              </a:rPr>
              <a:t> грудной клетки</a:t>
            </a:r>
            <a:r>
              <a:rPr lang="ru-RU"/>
              <a:t> 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484784"/>
            <a:ext cx="38100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u="sng" dirty="0"/>
              <a:t>Легочные ф-</a:t>
            </a:r>
            <a:r>
              <a:rPr lang="ru-RU" sz="2400" u="sng" dirty="0" err="1"/>
              <a:t>ры</a:t>
            </a:r>
            <a:endParaRPr lang="ru-RU" sz="2400" u="sng" dirty="0"/>
          </a:p>
          <a:p>
            <a:pPr eaLnBrk="1" hangingPunct="1">
              <a:defRPr/>
            </a:pPr>
            <a:r>
              <a:rPr lang="ru-RU" sz="2400" dirty="0"/>
              <a:t>П</a:t>
            </a:r>
            <a:r>
              <a:rPr lang="ru-RU" sz="2400" dirty="0">
                <a:cs typeface="Times New Roman" pitchFamily="18" charset="0"/>
              </a:rPr>
              <a:t>роходимост</a:t>
            </a:r>
            <a:r>
              <a:rPr lang="ru-RU" sz="2400" dirty="0"/>
              <a:t>ь</a:t>
            </a:r>
            <a:r>
              <a:rPr lang="ru-RU" sz="2400" dirty="0">
                <a:cs typeface="Times New Roman" pitchFamily="18" charset="0"/>
              </a:rPr>
              <a:t> дыхательных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путей</a:t>
            </a:r>
          </a:p>
          <a:p>
            <a:pPr eaLnBrk="1" hangingPunct="1">
              <a:defRPr/>
            </a:pPr>
            <a:r>
              <a:rPr lang="ru-RU" sz="2400" dirty="0"/>
              <a:t>П</a:t>
            </a:r>
            <a:r>
              <a:rPr lang="ru-RU" sz="2400" dirty="0">
                <a:cs typeface="Times New Roman" pitchFamily="18" charset="0"/>
              </a:rPr>
              <a:t>одатливост</a:t>
            </a:r>
            <a:r>
              <a:rPr lang="ru-RU" sz="2400" dirty="0"/>
              <a:t>ь</a:t>
            </a:r>
            <a:r>
              <a:rPr lang="ru-RU" sz="2400" dirty="0">
                <a:cs typeface="Times New Roman" pitchFamily="18" charset="0"/>
              </a:rPr>
              <a:t> (растяжимост</a:t>
            </a:r>
            <a:r>
              <a:rPr lang="ru-RU" sz="2400" dirty="0"/>
              <a:t>ь</a:t>
            </a:r>
            <a:r>
              <a:rPr lang="ru-RU" sz="2400" dirty="0">
                <a:cs typeface="Times New Roman" pitchFamily="18" charset="0"/>
              </a:rPr>
              <a:t>) легочной ткани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Внутрилегочно</a:t>
            </a:r>
            <a:r>
              <a:rPr lang="ru-RU" sz="2400" dirty="0"/>
              <a:t>е </a:t>
            </a:r>
            <a:r>
              <a:rPr lang="ru-RU" sz="2400" dirty="0">
                <a:cs typeface="Times New Roman" pitchFamily="18" charset="0"/>
              </a:rPr>
              <a:t>распределения газа соответственно </a:t>
            </a:r>
            <a:r>
              <a:rPr lang="ru-RU" sz="2400" dirty="0" err="1">
                <a:cs typeface="Times New Roman" pitchFamily="18" charset="0"/>
              </a:rPr>
              <a:t>степни</a:t>
            </a:r>
            <a:r>
              <a:rPr lang="ru-RU" sz="2400" dirty="0">
                <a:cs typeface="Times New Roman" pitchFamily="18" charset="0"/>
              </a:rPr>
              <a:t> перфузии различных отделов легкого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843528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Нарушения проходимости дыхательных путей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О</a:t>
            </a:r>
            <a:r>
              <a:rPr lang="ru-RU" dirty="0">
                <a:cs typeface="Times New Roman" pitchFamily="18" charset="0"/>
              </a:rPr>
              <a:t>бструкция дыхательных путей мокротой и инородными телами</a:t>
            </a:r>
          </a:p>
          <a:p>
            <a:pPr eaLnBrk="1" hangingPunct="1">
              <a:defRPr/>
            </a:pPr>
            <a:r>
              <a:rPr lang="ru-RU" dirty="0"/>
              <a:t>С</a:t>
            </a:r>
            <a:r>
              <a:rPr lang="ru-RU" dirty="0">
                <a:cs typeface="Times New Roman" pitchFamily="18" charset="0"/>
              </a:rPr>
              <a:t>пазм, отек и воспаление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дыхательных путей на различных уровнях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- от ротовой полости до бронхиол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Э</a:t>
            </a:r>
            <a:r>
              <a:rPr lang="ru-RU" dirty="0">
                <a:cs typeface="Times New Roman" pitchFamily="18" charset="0"/>
              </a:rPr>
              <a:t>кспираторное закрытие дыхательных путей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Патология растяжимости легочной ткани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</a:t>
            </a:r>
            <a:r>
              <a:rPr lang="ru-RU" dirty="0">
                <a:cs typeface="Times New Roman" pitchFamily="18" charset="0"/>
              </a:rPr>
              <a:t>отеря эластических </a:t>
            </a:r>
            <a:r>
              <a:rPr lang="ru-RU" dirty="0" err="1">
                <a:cs typeface="Times New Roman" pitchFamily="18" charset="0"/>
              </a:rPr>
              <a:t>волокн</a:t>
            </a:r>
            <a:endParaRPr lang="ru-RU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/>
              <a:t>О</a:t>
            </a:r>
            <a:r>
              <a:rPr lang="ru-RU" dirty="0">
                <a:cs typeface="Times New Roman" pitchFamily="18" charset="0"/>
              </a:rPr>
              <a:t>тек интерстициальной ткани легких</a:t>
            </a:r>
          </a:p>
          <a:p>
            <a:pPr eaLnBrk="1" hangingPunct="1">
              <a:defRPr/>
            </a:pP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едостаток </a:t>
            </a:r>
            <a:r>
              <a:rPr lang="ru-RU" dirty="0" err="1">
                <a:cs typeface="Times New Roman" pitchFamily="18" charset="0"/>
              </a:rPr>
              <a:t>сурфактанта</a:t>
            </a:r>
            <a:r>
              <a:rPr lang="ru-RU" dirty="0"/>
              <a:t>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84213" y="3933825"/>
            <a:ext cx="7632700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Нарушения внутрилегочного распределение газа</a:t>
            </a:r>
          </a:p>
          <a:p>
            <a:pPr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Альвеолярно-капиллярная диффузия</a:t>
            </a:r>
          </a:p>
          <a:p>
            <a:pPr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Легочный кровоток</a:t>
            </a:r>
          </a:p>
          <a:p>
            <a:pPr>
              <a:spcBef>
                <a:spcPct val="50000"/>
              </a:spcBef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59813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</a:rPr>
              <a:t>Оценка респираторного компонента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AaDO</a:t>
            </a:r>
            <a:r>
              <a:rPr lang="en-US" sz="2800" baseline="-25000"/>
              <a:t>2</a:t>
            </a:r>
            <a:r>
              <a:rPr lang="en-US" sz="2800"/>
              <a:t> = P</a:t>
            </a:r>
            <a:r>
              <a:rPr lang="en-US" sz="2800" baseline="-25000"/>
              <a:t>A</a:t>
            </a:r>
            <a:r>
              <a:rPr lang="en-US" sz="2800"/>
              <a:t>O2 – PaO</a:t>
            </a:r>
            <a:r>
              <a:rPr lang="en-US" sz="2800" baseline="-25000"/>
              <a:t>2 </a:t>
            </a:r>
            <a:endParaRPr lang="ru-RU" sz="2800" baseline="-25000"/>
          </a:p>
          <a:p>
            <a:pPr eaLnBrk="1" hangingPunct="1">
              <a:defRPr/>
            </a:pPr>
            <a:r>
              <a:rPr lang="en-US" sz="2800"/>
              <a:t>Qs/Qt = (AaDO</a:t>
            </a:r>
            <a:r>
              <a:rPr lang="en-US" sz="2800" baseline="-25000"/>
              <a:t>2</a:t>
            </a:r>
            <a:r>
              <a:rPr lang="en-US" sz="2800"/>
              <a:t> x 0,0031)/ (AaDO</a:t>
            </a:r>
            <a:r>
              <a:rPr lang="en-US" sz="2800" baseline="-25000"/>
              <a:t>2</a:t>
            </a:r>
            <a:r>
              <a:rPr lang="en-US" sz="2800"/>
              <a:t> x 0,0031 + 5 </a:t>
            </a:r>
            <a:r>
              <a:rPr lang="ru-RU" sz="2800"/>
              <a:t>об%) </a:t>
            </a:r>
            <a:r>
              <a:rPr lang="en-US" sz="2800"/>
              <a:t> x 100%</a:t>
            </a:r>
          </a:p>
          <a:p>
            <a:pPr eaLnBrk="1" hangingPunct="1">
              <a:defRPr/>
            </a:pPr>
            <a:r>
              <a:rPr lang="en-US" sz="2800"/>
              <a:t>Va/Q = (8,3 x RQ x (CaO</a:t>
            </a:r>
            <a:r>
              <a:rPr lang="en-US" sz="2800" baseline="-25000"/>
              <a:t>2</a:t>
            </a:r>
            <a:r>
              <a:rPr lang="en-US" sz="2800"/>
              <a:t>-CvO</a:t>
            </a:r>
            <a:r>
              <a:rPr lang="en-US" sz="2800" baseline="-25000"/>
              <a:t>2</a:t>
            </a:r>
            <a:r>
              <a:rPr lang="en-US" sz="2800"/>
              <a:t>)/PaCO</a:t>
            </a:r>
            <a:r>
              <a:rPr lang="en-US" sz="2800" baseline="-25000"/>
              <a:t>2</a:t>
            </a:r>
            <a:r>
              <a:rPr lang="en-US" sz="2800"/>
              <a:t> (</a:t>
            </a:r>
            <a:r>
              <a:rPr lang="ru-RU" sz="2800"/>
              <a:t>норма – 0,8-1,0)</a:t>
            </a:r>
          </a:p>
          <a:p>
            <a:pPr eaLnBrk="1" hangingPunct="1">
              <a:defRPr/>
            </a:pPr>
            <a:r>
              <a:rPr lang="en-US" sz="2800"/>
              <a:t>Vd/Vt = (PaCO</a:t>
            </a:r>
            <a:r>
              <a:rPr lang="en-US" sz="2800" baseline="-25000"/>
              <a:t>2</a:t>
            </a:r>
            <a:r>
              <a:rPr lang="ru-RU" sz="2800"/>
              <a:t>-</a:t>
            </a:r>
            <a:r>
              <a:rPr lang="en-US" sz="2800"/>
              <a:t>PcCO</a:t>
            </a:r>
            <a:r>
              <a:rPr lang="en-US" sz="2800" baseline="-25000"/>
              <a:t>2</a:t>
            </a:r>
            <a:r>
              <a:rPr lang="en-US" sz="2800"/>
              <a:t>)/PaCO</a:t>
            </a:r>
            <a:r>
              <a:rPr lang="en-US" sz="2800" baseline="-25000"/>
              <a:t>2</a:t>
            </a:r>
            <a:r>
              <a:rPr lang="ru-RU" sz="2800"/>
              <a:t> (норма – 0,3)</a:t>
            </a:r>
          </a:p>
          <a:p>
            <a:pPr eaLnBrk="1" hangingPunct="1">
              <a:defRPr/>
            </a:pPr>
            <a:r>
              <a:rPr lang="en-US" sz="2800"/>
              <a:t>Clt, d = Vt/(PIP-PEEP)</a:t>
            </a:r>
            <a:r>
              <a:rPr lang="ru-RU" sz="2800"/>
              <a:t>, норма – 60-70 мл</a:t>
            </a:r>
            <a:r>
              <a:rPr lang="en-US" sz="2800"/>
              <a:t>/</a:t>
            </a:r>
            <a:r>
              <a:rPr lang="ru-RU" sz="2800"/>
              <a:t>смН</a:t>
            </a:r>
            <a:r>
              <a:rPr lang="ru-RU" sz="2800" baseline="-25000"/>
              <a:t>2</a:t>
            </a:r>
            <a:r>
              <a:rPr lang="ru-RU" sz="2800"/>
              <a:t>О</a:t>
            </a:r>
          </a:p>
          <a:p>
            <a:pPr eaLnBrk="1" hangingPunct="1">
              <a:defRPr/>
            </a:pPr>
            <a:r>
              <a:rPr lang="en-US" sz="2800"/>
              <a:t>Clt,s = Vt/(Pplat-PEEP)</a:t>
            </a:r>
            <a:r>
              <a:rPr lang="ru-RU" sz="2800"/>
              <a:t>, норма – 70-100 мл</a:t>
            </a:r>
            <a:r>
              <a:rPr lang="en-US" sz="2800"/>
              <a:t>/</a:t>
            </a:r>
            <a:r>
              <a:rPr lang="ru-RU" sz="2800"/>
              <a:t>смН</a:t>
            </a:r>
            <a:r>
              <a:rPr lang="ru-RU" sz="2800" baseline="-25000"/>
              <a:t>2</a:t>
            </a:r>
            <a:r>
              <a:rPr lang="ru-RU" sz="2800"/>
              <a:t>О</a:t>
            </a:r>
          </a:p>
          <a:p>
            <a:pPr eaLnBrk="1" hangingPunct="1">
              <a:defRPr/>
            </a:pPr>
            <a:r>
              <a:rPr lang="en-US" sz="2800"/>
              <a:t>Raw = (PIP-Pplat)/Flow</a:t>
            </a:r>
            <a:r>
              <a:rPr lang="ru-RU" sz="2800"/>
              <a:t>, 2-3 смН</a:t>
            </a:r>
            <a:r>
              <a:rPr lang="ru-RU" sz="2800" baseline="-25000"/>
              <a:t>2</a:t>
            </a:r>
            <a:r>
              <a:rPr lang="ru-RU" sz="2800"/>
              <a:t>О</a:t>
            </a:r>
            <a:r>
              <a:rPr lang="en-US" sz="2800"/>
              <a:t>/</a:t>
            </a:r>
            <a:r>
              <a:rPr lang="ru-RU" sz="2800"/>
              <a:t>л</a:t>
            </a:r>
            <a:r>
              <a:rPr lang="en-US" sz="2800"/>
              <a:t>/</a:t>
            </a:r>
            <a:r>
              <a:rPr lang="ru-RU" sz="2800"/>
              <a:t>с</a:t>
            </a:r>
            <a:endParaRPr lang="en-US" sz="2800"/>
          </a:p>
          <a:p>
            <a:pPr eaLnBrk="1" hangingPunct="1"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81000"/>
            <a:ext cx="864096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0000"/>
                </a:solidFill>
              </a:rPr>
              <a:t>Оценка </a:t>
            </a:r>
            <a:r>
              <a:rPr lang="ru-RU" sz="4000" b="1" dirty="0" err="1">
                <a:solidFill>
                  <a:srgbClr val="FF0000"/>
                </a:solidFill>
              </a:rPr>
              <a:t>гемического</a:t>
            </a:r>
            <a:r>
              <a:rPr lang="ru-RU" sz="4000" b="1" dirty="0">
                <a:solidFill>
                  <a:srgbClr val="FF0000"/>
                </a:solidFill>
              </a:rPr>
              <a:t> компонента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CaO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ru-RU" dirty="0"/>
              <a:t>1,35х</a:t>
            </a:r>
            <a:r>
              <a:rPr lang="en-US" dirty="0" err="1"/>
              <a:t>Hb</a:t>
            </a:r>
            <a:r>
              <a:rPr lang="en-US" dirty="0"/>
              <a:t> x SaO</a:t>
            </a:r>
            <a:r>
              <a:rPr lang="en-US" baseline="-25000" dirty="0"/>
              <a:t>2</a:t>
            </a:r>
            <a:r>
              <a:rPr lang="en-US" dirty="0"/>
              <a:t>/100 + (PaO</a:t>
            </a:r>
            <a:r>
              <a:rPr lang="en-US" baseline="-25000" dirty="0"/>
              <a:t>2</a:t>
            </a:r>
            <a:r>
              <a:rPr lang="en-US" dirty="0"/>
              <a:t> x 0,0031)</a:t>
            </a:r>
          </a:p>
          <a:p>
            <a:pPr eaLnBrk="1" hangingPunct="1">
              <a:defRPr/>
            </a:pPr>
            <a:r>
              <a:rPr lang="en-US" dirty="0"/>
              <a:t>CvO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ru-RU" dirty="0"/>
              <a:t>1,35х</a:t>
            </a:r>
            <a:r>
              <a:rPr lang="en-US" dirty="0" err="1"/>
              <a:t>Hb</a:t>
            </a:r>
            <a:r>
              <a:rPr lang="en-US" dirty="0"/>
              <a:t> x SvO</a:t>
            </a:r>
            <a:r>
              <a:rPr lang="en-US" baseline="-25000" dirty="0"/>
              <a:t>2</a:t>
            </a:r>
            <a:r>
              <a:rPr lang="en-US" dirty="0"/>
              <a:t>/100 + (PvO</a:t>
            </a:r>
            <a:r>
              <a:rPr lang="en-US" baseline="-25000" dirty="0"/>
              <a:t>2</a:t>
            </a:r>
            <a:r>
              <a:rPr lang="en-US" dirty="0"/>
              <a:t> x 0,0031)</a:t>
            </a:r>
          </a:p>
          <a:p>
            <a:pPr eaLnBrk="1" hangingPunct="1">
              <a:defRPr/>
            </a:pPr>
            <a:r>
              <a:rPr lang="ru-RU" dirty="0"/>
              <a:t>а</a:t>
            </a:r>
            <a:r>
              <a:rPr lang="en-US" dirty="0"/>
              <a:t>-vDO</a:t>
            </a:r>
            <a:r>
              <a:rPr lang="en-US" baseline="-25000" dirty="0"/>
              <a:t>2</a:t>
            </a:r>
            <a:r>
              <a:rPr lang="en-US" dirty="0"/>
              <a:t> = CaO</a:t>
            </a:r>
            <a:r>
              <a:rPr lang="en-US" baseline="-25000" dirty="0"/>
              <a:t>2</a:t>
            </a:r>
            <a:r>
              <a:rPr lang="en-US" dirty="0"/>
              <a:t> – CvO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ru-RU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dirty="0"/>
              <a:t>(</a:t>
            </a:r>
            <a:r>
              <a:rPr lang="ru-RU" dirty="0"/>
              <a:t>норма – 4-6 мл</a:t>
            </a:r>
            <a:r>
              <a:rPr lang="en-US" dirty="0"/>
              <a:t>/</a:t>
            </a:r>
            <a:r>
              <a:rPr lang="ru-RU" dirty="0"/>
              <a:t>100 г)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</a:rPr>
              <a:t>Оценка гемодинамического компонента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DO</a:t>
            </a:r>
            <a:r>
              <a:rPr lang="en-US" sz="2800" baseline="-25000"/>
              <a:t>2</a:t>
            </a:r>
            <a:r>
              <a:rPr lang="en-US" sz="2800"/>
              <a:t> = CI x CaO</a:t>
            </a:r>
            <a:r>
              <a:rPr lang="en-US" sz="2800" baseline="-25000"/>
              <a:t>2</a:t>
            </a:r>
            <a:r>
              <a:rPr lang="ru-RU" sz="2800"/>
              <a:t> (норма – 550-600 мл</a:t>
            </a:r>
            <a:r>
              <a:rPr lang="en-US" sz="2800"/>
              <a:t>/</a:t>
            </a:r>
            <a:r>
              <a:rPr lang="ru-RU" sz="2800"/>
              <a:t>мин</a:t>
            </a:r>
            <a:r>
              <a:rPr lang="en-US" sz="2800"/>
              <a:t>/</a:t>
            </a:r>
            <a:r>
              <a:rPr lang="ru-RU" sz="2800"/>
              <a:t>м</a:t>
            </a:r>
            <a:r>
              <a:rPr lang="ru-RU" sz="2800" baseline="30000"/>
              <a:t>2</a:t>
            </a:r>
            <a:r>
              <a:rPr lang="ru-RU" sz="2800"/>
              <a:t>). </a:t>
            </a:r>
            <a:r>
              <a:rPr lang="en-US" sz="2800"/>
              <a:t>DO</a:t>
            </a:r>
            <a:r>
              <a:rPr lang="en-US" sz="2800" baseline="-25000"/>
              <a:t>2</a:t>
            </a:r>
            <a:r>
              <a:rPr lang="en-US" sz="2800"/>
              <a:t>&lt; 300</a:t>
            </a:r>
            <a:r>
              <a:rPr lang="ru-RU" sz="2800"/>
              <a:t> </a:t>
            </a:r>
            <a:r>
              <a:rPr lang="ru-RU" sz="2800">
                <a:sym typeface="Symbol" pitchFamily="18" charset="2"/>
              </a:rPr>
              <a:t> летальность </a:t>
            </a:r>
            <a:r>
              <a:rPr lang="en-US" sz="2800">
                <a:sym typeface="Symbol" pitchFamily="18" charset="2"/>
              </a:rPr>
              <a:t>&gt; 50%</a:t>
            </a:r>
            <a:endParaRPr lang="ru-RU" sz="2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FF9933"/>
                </a:solidFill>
                <a:latin typeface="Times New Roman" pitchFamily="18" charset="0"/>
              </a:rPr>
              <a:t>Оценка тканевого компонента</a:t>
            </a:r>
            <a:r>
              <a:rPr lang="ru-RU" sz="2400">
                <a:solidFill>
                  <a:srgbClr val="FF99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3878263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8458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VO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= CI x a-vDO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(</a:t>
            </a:r>
            <a:r>
              <a:rPr lang="ru-RU" sz="2800">
                <a:latin typeface="Times New Roman" pitchFamily="18" charset="0"/>
              </a:rPr>
              <a:t>норма – 140-160 мл</a:t>
            </a:r>
            <a:r>
              <a:rPr lang="en-US" sz="2800">
                <a:latin typeface="Times New Roman" pitchFamily="18" charset="0"/>
              </a:rPr>
              <a:t>/</a:t>
            </a:r>
            <a:r>
              <a:rPr lang="ru-RU" sz="2800">
                <a:latin typeface="Times New Roman" pitchFamily="18" charset="0"/>
              </a:rPr>
              <a:t>мин</a:t>
            </a:r>
            <a:r>
              <a:rPr lang="en-US" sz="2800">
                <a:latin typeface="Times New Roman" pitchFamily="18" charset="0"/>
              </a:rPr>
              <a:t>/</a:t>
            </a:r>
            <a:r>
              <a:rPr lang="ru-RU" sz="2800">
                <a:latin typeface="Times New Roman" pitchFamily="18" charset="0"/>
              </a:rPr>
              <a:t>м</a:t>
            </a:r>
            <a:r>
              <a:rPr lang="ru-RU" sz="2800" baseline="30000">
                <a:latin typeface="Times New Roman" pitchFamily="18" charset="0"/>
              </a:rPr>
              <a:t>2</a:t>
            </a:r>
            <a:r>
              <a:rPr lang="ru-RU" sz="2800">
                <a:latin typeface="Times New Roman" pitchFamily="18" charset="0"/>
              </a:rPr>
              <a:t>,  </a:t>
            </a:r>
            <a:r>
              <a:rPr lang="en-US" sz="2800">
                <a:latin typeface="Times New Roman" pitchFamily="18" charset="0"/>
              </a:rPr>
              <a:t>&lt;100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 летальность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&gt; 70%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)</a:t>
            </a:r>
            <a:endParaRPr lang="en-US" sz="28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ИТЭО</a:t>
            </a:r>
            <a:r>
              <a:rPr lang="ru-RU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VO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/DO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x 100%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(норма – 23-27%,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&gt;40% 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летальность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&gt; 50%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)</a:t>
            </a:r>
            <a:endParaRPr lang="en-US" sz="280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  <a:sym typeface="Symbol" pitchFamily="18" charset="2"/>
              </a:rPr>
              <a:t> DO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– 2,5VO</a:t>
            </a:r>
            <a:r>
              <a:rPr lang="en-US" sz="2800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(норма – 160-180 мл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мин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28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&lt;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140  летальность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&gt; 70%</a:t>
            </a:r>
            <a:endParaRPr lang="ru-RU" sz="28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4963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Клиническая физиология гипоксии (1)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41438"/>
            <a:ext cx="8763000" cy="5211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Гипоксическая</a:t>
            </a:r>
            <a:r>
              <a:rPr lang="ru-RU" sz="2400" dirty="0"/>
              <a:t>: - </a:t>
            </a:r>
            <a:r>
              <a:rPr lang="ru-RU" sz="2400" dirty="0">
                <a:cs typeface="Times New Roman" pitchFamily="18" charset="0"/>
              </a:rPr>
              <a:t>экзогенная (высотная, </a:t>
            </a:r>
            <a:r>
              <a:rPr lang="ru-RU" sz="2400" dirty="0" err="1">
                <a:cs typeface="Times New Roman" pitchFamily="18" charset="0"/>
              </a:rPr>
              <a:t>гипобарическая</a:t>
            </a:r>
            <a:r>
              <a:rPr lang="ru-RU" sz="2400" dirty="0">
                <a:cs typeface="Times New Roman" pitchFamily="18" charset="0"/>
              </a:rPr>
              <a:t>)</a:t>
            </a:r>
            <a:r>
              <a:rPr lang="ru-RU" sz="2400" dirty="0"/>
              <a:t>; - </a:t>
            </a:r>
            <a:r>
              <a:rPr lang="ru-RU" sz="2400" dirty="0">
                <a:cs typeface="Times New Roman" pitchFamily="18" charset="0"/>
              </a:rPr>
              <a:t>респираторная </a:t>
            </a:r>
            <a:r>
              <a:rPr lang="ru-RU" sz="2400" dirty="0"/>
              <a:t>(</a:t>
            </a:r>
            <a:r>
              <a:rPr lang="ru-RU" sz="2400" dirty="0">
                <a:cs typeface="Times New Roman" pitchFamily="18" charset="0"/>
              </a:rPr>
              <a:t> снижение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РаО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 при нарушении вентиляции,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диффузии, увеличении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а-v шунта)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 err="1">
                <a:cs typeface="Times New Roman" pitchFamily="18" charset="0"/>
              </a:rPr>
              <a:t>Гемическая</a:t>
            </a:r>
            <a:r>
              <a:rPr lang="ru-RU" sz="2400" dirty="0">
                <a:cs typeface="Times New Roman" pitchFamily="18" charset="0"/>
              </a:rPr>
              <a:t> (РаО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=N, снижение СаО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)</a:t>
            </a:r>
            <a:r>
              <a:rPr lang="ru-RU" sz="2400" dirty="0"/>
              <a:t>: -</a:t>
            </a:r>
            <a:r>
              <a:rPr lang="ru-RU" sz="2400" dirty="0">
                <a:cs typeface="Times New Roman" pitchFamily="18" charset="0"/>
              </a:rPr>
              <a:t> анемическая (снижение </a:t>
            </a:r>
            <a:r>
              <a:rPr lang="en-US" sz="2400" dirty="0" err="1">
                <a:cs typeface="Times New Roman" pitchFamily="18" charset="0"/>
              </a:rPr>
              <a:t>Hb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при кровопотери, усилении </a:t>
            </a:r>
            <a:r>
              <a:rPr lang="ru-RU" sz="2400" dirty="0" err="1">
                <a:cs typeface="Times New Roman" pitchFamily="18" charset="0"/>
              </a:rPr>
              <a:t>эритроцитолиза</a:t>
            </a:r>
            <a:r>
              <a:rPr lang="ru-RU" sz="2400" dirty="0">
                <a:cs typeface="Times New Roman" pitchFamily="18" charset="0"/>
              </a:rPr>
              <a:t>, секвестрация, снижение </a:t>
            </a:r>
            <a:r>
              <a:rPr lang="ru-RU" sz="2400" dirty="0" err="1">
                <a:cs typeface="Times New Roman" pitchFamily="18" charset="0"/>
              </a:rPr>
              <a:t>эритропоэза</a:t>
            </a:r>
            <a:r>
              <a:rPr lang="ru-RU" sz="2400" dirty="0">
                <a:cs typeface="Times New Roman" pitchFamily="18" charset="0"/>
              </a:rPr>
              <a:t>, гидремия и </a:t>
            </a:r>
            <a:r>
              <a:rPr lang="ru-RU" sz="2400" dirty="0" err="1">
                <a:cs typeface="Times New Roman" pitchFamily="18" charset="0"/>
              </a:rPr>
              <a:t>гемоделюция</a:t>
            </a:r>
            <a:r>
              <a:rPr lang="ru-RU" sz="2400" dirty="0">
                <a:cs typeface="Times New Roman" pitchFamily="18" charset="0"/>
              </a:rPr>
              <a:t>)</a:t>
            </a:r>
            <a:r>
              <a:rPr lang="ru-RU" sz="2400" dirty="0"/>
              <a:t>; - </a:t>
            </a:r>
            <a:r>
              <a:rPr lang="ru-RU" sz="2400" dirty="0">
                <a:cs typeface="Times New Roman" pitchFamily="18" charset="0"/>
              </a:rPr>
              <a:t>гемоглобин токсическая (</a:t>
            </a:r>
            <a:r>
              <a:rPr lang="ru-RU" sz="2400" dirty="0" err="1">
                <a:cs typeface="Times New Roman" pitchFamily="18" charset="0"/>
              </a:rPr>
              <a:t>инактивация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Нв</a:t>
            </a:r>
            <a:r>
              <a:rPr lang="ru-RU" sz="2400" dirty="0">
                <a:cs typeface="Times New Roman" pitchFamily="18" charset="0"/>
              </a:rPr>
              <a:t> при действии </a:t>
            </a:r>
            <a:r>
              <a:rPr lang="ru-RU" sz="2400" dirty="0" err="1">
                <a:cs typeface="Times New Roman" pitchFamily="18" charset="0"/>
              </a:rPr>
              <a:t>карбокси</a:t>
            </a:r>
            <a:r>
              <a:rPr lang="ru-RU" sz="2400" dirty="0">
                <a:cs typeface="Times New Roman" pitchFamily="18" charset="0"/>
              </a:rPr>
              <a:t>-, мет-,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сульфгемоглобинобразователей</a:t>
            </a:r>
            <a:r>
              <a:rPr lang="ru-RU" sz="2400" dirty="0">
                <a:cs typeface="Times New Roman" pitchFamily="18" charset="0"/>
              </a:rPr>
              <a:t>)</a:t>
            </a:r>
            <a:r>
              <a:rPr lang="ru-RU" sz="2400" dirty="0"/>
              <a:t>; - </a:t>
            </a:r>
            <a:r>
              <a:rPr lang="ru-RU" sz="2400" dirty="0" err="1">
                <a:cs typeface="Times New Roman" pitchFamily="18" charset="0"/>
              </a:rPr>
              <a:t>дезоксигемоглобиновая</a:t>
            </a:r>
            <a:r>
              <a:rPr lang="ru-RU" sz="2400" dirty="0">
                <a:cs typeface="Times New Roman" pitchFamily="18" charset="0"/>
              </a:rPr>
              <a:t> (гипоксия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 низкого сродства)- смещение кривой диссоциации вправо, с увеличением Р</a:t>
            </a:r>
            <a:r>
              <a:rPr lang="ru-RU" sz="2400" baseline="-25000" dirty="0">
                <a:cs typeface="Times New Roman" pitchFamily="18" charset="0"/>
              </a:rPr>
              <a:t>50 </a:t>
            </a:r>
            <a:r>
              <a:rPr lang="ru-RU" sz="2400" dirty="0">
                <a:cs typeface="Times New Roman" pitchFamily="18" charset="0"/>
              </a:rPr>
              <a:t>при гиперкапнии, ацидозе,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гипертермии, аномалии </a:t>
            </a:r>
            <a:r>
              <a:rPr lang="en-US" sz="2400" dirty="0" err="1">
                <a:cs typeface="Times New Roman" pitchFamily="18" charset="0"/>
              </a:rPr>
              <a:t>Hb</a:t>
            </a:r>
            <a:endParaRPr lang="ru-R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96300" cy="887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Клиническая физиология гипоксии (2)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763000" cy="52847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Циркуляторная (гемодинамическая, малого сердечного выброса) - СаО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= норма, СvO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= снижено</a:t>
            </a:r>
            <a:r>
              <a:rPr lang="ru-RU" sz="2400" dirty="0"/>
              <a:t>)</a:t>
            </a:r>
            <a:r>
              <a:rPr lang="ru-RU" sz="2400" dirty="0">
                <a:cs typeface="Times New Roman" pitchFamily="18" charset="0"/>
              </a:rPr>
              <a:t> - кардиогенная, </a:t>
            </a:r>
            <a:r>
              <a:rPr lang="ru-RU" sz="2400" dirty="0" err="1">
                <a:cs typeface="Times New Roman" pitchFamily="18" charset="0"/>
              </a:rPr>
              <a:t>гиповолемическая</a:t>
            </a:r>
            <a:endParaRPr lang="ru-RU" sz="24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err="1">
                <a:cs typeface="Times New Roman" pitchFamily="18" charset="0"/>
              </a:rPr>
              <a:t>Переферического</a:t>
            </a:r>
            <a:r>
              <a:rPr lang="ru-RU" sz="2400" dirty="0">
                <a:cs typeface="Times New Roman" pitchFamily="18" charset="0"/>
              </a:rPr>
              <a:t>	шунтирования (тканевая)	(СаО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= норма, СvO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&gt;N, a-vDO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&lt;N (&lt;5об.проц.)</a:t>
            </a:r>
            <a:r>
              <a:rPr lang="ru-RU" sz="2400" dirty="0"/>
              <a:t>: </a:t>
            </a:r>
            <a:r>
              <a:rPr lang="ru-RU" sz="2400" dirty="0">
                <a:cs typeface="Times New Roman" pitchFamily="18" charset="0"/>
              </a:rPr>
              <a:t>а) </a:t>
            </a:r>
            <a:r>
              <a:rPr lang="ru-RU" sz="2400" dirty="0" err="1">
                <a:cs typeface="Times New Roman" pitchFamily="18" charset="0"/>
              </a:rPr>
              <a:t>транскапиллярная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(нарушение транспорта О</a:t>
            </a:r>
            <a:r>
              <a:rPr lang="ru-RU" sz="2400" baseline="-25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 на участке  тканевого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капилляра и на уровне клеточных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мембран</a:t>
            </a:r>
            <a:r>
              <a:rPr lang="ru-RU" sz="2400" dirty="0"/>
              <a:t>; </a:t>
            </a:r>
            <a:r>
              <a:rPr lang="ru-RU" sz="2400" dirty="0">
                <a:cs typeface="Times New Roman" pitchFamily="18" charset="0"/>
              </a:rPr>
              <a:t>б) артериального сброса (через арт.-вен.  шунты, увеличение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редук­ции тканевого кровотока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(прим. Гр+ форма септического шока))</a:t>
            </a:r>
            <a:r>
              <a:rPr lang="ru-RU" sz="2400" dirty="0"/>
              <a:t>; в</a:t>
            </a:r>
            <a:r>
              <a:rPr lang="ru-RU" sz="2400" dirty="0">
                <a:cs typeface="Times New Roman" pitchFamily="18" charset="0"/>
              </a:rPr>
              <a:t>) </a:t>
            </a:r>
            <a:r>
              <a:rPr lang="ru-RU" sz="2400" dirty="0" err="1">
                <a:cs typeface="Times New Roman" pitchFamily="18" charset="0"/>
              </a:rPr>
              <a:t>оксигемоглобиновая</a:t>
            </a:r>
            <a:r>
              <a:rPr lang="ru-RU" sz="2400" dirty="0">
                <a:cs typeface="Times New Roman" pitchFamily="18" charset="0"/>
              </a:rPr>
              <a:t> (смещение кривой диссоциации влево при алка­лозе, снижении органических фосфатов)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Гипоксия	смешанного генеза (при критических состояниях)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1143000"/>
            <a:ext cx="7818438" cy="2862263"/>
          </a:xfrm>
        </p:spPr>
        <p:txBody>
          <a:bodyPr/>
          <a:lstStyle/>
          <a:p>
            <a:pPr eaLnBrk="1" hangingPunct="1"/>
            <a:r>
              <a:rPr lang="ru-RU" sz="3600"/>
              <a:t>Анестезиолого-реанимационная служба в Красноярском крае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Определение ОДН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2620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>
                <a:cs typeface="Times New Roman" pitchFamily="18" charset="0"/>
              </a:rPr>
              <a:t>ОДН	- острое расстройство респираторного компонента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КТФ крови, при котором	не обеспечивается адекватный газообмен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Клиническая классификация ОДН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34400" cy="53990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В</a:t>
            </a:r>
            <a:r>
              <a:rPr lang="ru-RU" sz="2400" dirty="0">
                <a:cs typeface="Times New Roman" pitchFamily="18" charset="0"/>
              </a:rPr>
              <a:t>ентиляционная ОДН (</a:t>
            </a:r>
            <a:r>
              <a:rPr lang="ru-RU" sz="2400" dirty="0" err="1">
                <a:cs typeface="Times New Roman" pitchFamily="18" charset="0"/>
              </a:rPr>
              <a:t>гиповентиляция</a:t>
            </a:r>
            <a:r>
              <a:rPr lang="ru-RU" sz="2400" dirty="0">
                <a:cs typeface="Times New Roman" pitchFamily="18" charset="0"/>
              </a:rPr>
              <a:t> центрального генеза,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гипервентиляционный</a:t>
            </a:r>
            <a:r>
              <a:rPr lang="ru-RU" sz="2400" dirty="0">
                <a:cs typeface="Times New Roman" pitchFamily="18" charset="0"/>
              </a:rPr>
              <a:t> синдром,	</a:t>
            </a:r>
            <a:r>
              <a:rPr lang="ru-RU" sz="2400" dirty="0" err="1">
                <a:cs typeface="Times New Roman" pitchFamily="18" charset="0"/>
              </a:rPr>
              <a:t>гиповентиляция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переферического</a:t>
            </a:r>
            <a:r>
              <a:rPr lang="ru-RU" sz="2400" dirty="0">
                <a:cs typeface="Times New Roman" pitchFamily="18" charset="0"/>
              </a:rPr>
              <a:t> генеза)</a:t>
            </a:r>
          </a:p>
          <a:p>
            <a:pPr eaLnBrk="1" hangingPunct="1">
              <a:defRPr/>
            </a:pPr>
            <a:r>
              <a:rPr lang="ru-RU" sz="2400" dirty="0" err="1"/>
              <a:t>О</a:t>
            </a:r>
            <a:r>
              <a:rPr lang="ru-RU" sz="2400" dirty="0" err="1">
                <a:cs typeface="Times New Roman" pitchFamily="18" charset="0"/>
              </a:rPr>
              <a:t>бструктивная</a:t>
            </a:r>
            <a:r>
              <a:rPr lang="ru-RU" sz="2400" dirty="0">
                <a:cs typeface="Times New Roman" pitchFamily="18" charset="0"/>
              </a:rPr>
              <a:t> ОДН (верхняя: </a:t>
            </a:r>
            <a:r>
              <a:rPr lang="ru-RU" sz="2400" dirty="0" err="1">
                <a:cs typeface="Times New Roman" pitchFamily="18" charset="0"/>
              </a:rPr>
              <a:t>ларингобронхомаляция</a:t>
            </a:r>
            <a:r>
              <a:rPr lang="ru-RU" sz="2400" dirty="0">
                <a:cs typeface="Times New Roman" pitchFamily="18" charset="0"/>
              </a:rPr>
              <a:t>, бульбарные рас</a:t>
            </a:r>
            <a:r>
              <a:rPr lang="ru-RU" sz="2400" dirty="0"/>
              <a:t>с</a:t>
            </a:r>
            <a:r>
              <a:rPr lang="ru-RU" sz="2400" dirty="0">
                <a:cs typeface="Times New Roman" pitchFamily="18" charset="0"/>
              </a:rPr>
              <a:t>тройства; нижняя: аспирация, </a:t>
            </a:r>
            <a:r>
              <a:rPr lang="ru-RU" sz="2400" dirty="0" err="1">
                <a:cs typeface="Times New Roman" pitchFamily="18" charset="0"/>
              </a:rPr>
              <a:t>бронхоастматический</a:t>
            </a:r>
            <a:r>
              <a:rPr lang="ru-RU" sz="2400" dirty="0">
                <a:cs typeface="Times New Roman" pitchFamily="18" charset="0"/>
              </a:rPr>
              <a:t> синдром</a:t>
            </a:r>
            <a:r>
              <a:rPr lang="ru-RU" sz="2400" dirty="0"/>
              <a:t> и т.п.</a:t>
            </a:r>
            <a:r>
              <a:rPr lang="ru-RU" sz="2400" dirty="0"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400" dirty="0" err="1"/>
              <a:t>Ш</a:t>
            </a:r>
            <a:r>
              <a:rPr lang="ru-RU" sz="2400" dirty="0" err="1">
                <a:cs typeface="Times New Roman" pitchFamily="18" charset="0"/>
              </a:rPr>
              <a:t>унто</a:t>
            </a:r>
            <a:r>
              <a:rPr lang="ru-RU" sz="2400" dirty="0">
                <a:cs typeface="Times New Roman" pitchFamily="18" charset="0"/>
              </a:rPr>
              <a:t>-диффузионная ОДН (паренхиматозного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генеза)	- блок альвеолярно-капиллярной мембраны (</a:t>
            </a:r>
            <a:r>
              <a:rPr lang="ru-RU" sz="2400" dirty="0"/>
              <a:t>О</a:t>
            </a:r>
            <a:r>
              <a:rPr lang="ru-RU" sz="2400" dirty="0">
                <a:cs typeface="Times New Roman" pitchFamily="18" charset="0"/>
              </a:rPr>
              <a:t>РДС, пневмонии, отек легких, и </a:t>
            </a:r>
            <a:r>
              <a:rPr lang="ru-RU" sz="2400" dirty="0" err="1">
                <a:cs typeface="Times New Roman" pitchFamily="18" charset="0"/>
              </a:rPr>
              <a:t>др</a:t>
            </a:r>
            <a:r>
              <a:rPr lang="ru-RU" sz="2400" dirty="0"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400" dirty="0"/>
              <a:t>С</a:t>
            </a:r>
            <a:r>
              <a:rPr lang="ru-RU" sz="2400" dirty="0">
                <a:cs typeface="Times New Roman" pitchFamily="18" charset="0"/>
              </a:rPr>
              <a:t>индром </a:t>
            </a:r>
            <a:r>
              <a:rPr lang="ru-RU" sz="2400" dirty="0" err="1">
                <a:cs typeface="Times New Roman" pitchFamily="18" charset="0"/>
              </a:rPr>
              <a:t>внутригудного</a:t>
            </a:r>
            <a:r>
              <a:rPr lang="ru-RU" sz="2400" dirty="0">
                <a:cs typeface="Times New Roman" pitchFamily="18" charset="0"/>
              </a:rPr>
              <a:t> напряжения	</a:t>
            </a:r>
            <a:r>
              <a:rPr lang="ru-RU" sz="2400" dirty="0"/>
              <a:t> - </a:t>
            </a:r>
            <a:r>
              <a:rPr lang="ru-RU" sz="2400" dirty="0">
                <a:cs typeface="Times New Roman" pitchFamily="18" charset="0"/>
              </a:rPr>
              <a:t> пневмоторакс,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пневмоперикардит</a:t>
            </a:r>
            <a:r>
              <a:rPr lang="ru-RU" sz="2400" dirty="0">
                <a:cs typeface="Times New Roman" pitchFamily="18" charset="0"/>
              </a:rPr>
              <a:t>,  </a:t>
            </a:r>
            <a:r>
              <a:rPr lang="ru-RU" sz="2400" dirty="0" err="1">
                <a:cs typeface="Times New Roman" pitchFamily="18" charset="0"/>
              </a:rPr>
              <a:t>превмомедиастинум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пневматоз</a:t>
            </a:r>
            <a:r>
              <a:rPr lang="ru-RU" sz="2400" dirty="0">
                <a:cs typeface="Times New Roman" pitchFamily="18" charset="0"/>
              </a:rPr>
              <a:t> и парез  кишечника,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диафрагмальная грыжа.</a:t>
            </a:r>
          </a:p>
          <a:p>
            <a:pPr eaLnBrk="1" hangingPunct="1">
              <a:defRPr/>
            </a:pPr>
            <a:r>
              <a:rPr lang="ru-RU" sz="2400" dirty="0"/>
              <a:t>С</a:t>
            </a:r>
            <a:r>
              <a:rPr lang="ru-RU" sz="2400" dirty="0">
                <a:cs typeface="Times New Roman" pitchFamily="18" charset="0"/>
              </a:rPr>
              <a:t>мешанная ОДН.</a:t>
            </a:r>
            <a:endParaRPr lang="ru-RU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</a:rPr>
              <a:t>Алгоритм диагностики вида и тяжести ОДН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/>
              <a:t>Оценка клинических признаков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1. Симптомы нарушений биомеханики и работы дыхания (тахи-, бродипноэ, патологические ритмы, длительное апноэ, инспираторная или экспираторная одышка, участие вспомогательной мускулатуры)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2. Ранние симптомы гипоксемии (тахикардия, цианоз, гипертензия) и гиперкапнии (потливость)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3. Поздние симптомы гипоксемии (выраженный цианоз, эйфория, двигательное беспокойство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4. Симптомы выраженной тканевой гипоксии (гипотония, олигоурия, адинамия, сопор, кома, нарушения сердечного ритма, геморрагический синдром)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Оценка функциональных тестов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1. </a:t>
            </a:r>
            <a:r>
              <a:rPr lang="ru-RU" sz="2400" dirty="0" err="1"/>
              <a:t>Гипероксидный</a:t>
            </a:r>
            <a:r>
              <a:rPr lang="ru-RU" sz="2400" dirty="0"/>
              <a:t> тест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2. </a:t>
            </a:r>
            <a:r>
              <a:rPr lang="ru-RU" sz="2400" dirty="0" err="1"/>
              <a:t>Гипервентиляционный</a:t>
            </a:r>
            <a:r>
              <a:rPr lang="ru-RU" sz="2400" dirty="0"/>
              <a:t> тест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3. Р0,1 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4. Р вдоха максимальный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Оценка инструментальных тестов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/>
              <a:t>Волюмометрия</a:t>
            </a: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Пульсовая </a:t>
            </a:r>
            <a:r>
              <a:rPr lang="ru-RU" sz="2400" dirty="0" err="1"/>
              <a:t>оксиметрия</a:t>
            </a: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/>
              <a:t>Капнография</a:t>
            </a: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/>
              <a:t>Пневмотахография</a:t>
            </a:r>
            <a:r>
              <a:rPr lang="ru-RU" sz="2400" dirty="0"/>
              <a:t> (</a:t>
            </a:r>
            <a:r>
              <a:rPr lang="en-US" sz="2400" dirty="0" err="1"/>
              <a:t>Clt</a:t>
            </a:r>
            <a:r>
              <a:rPr lang="en-US" sz="2400" dirty="0"/>
              <a:t>, Raw)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Электромиография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Газы крови и КОС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AaDO</a:t>
            </a:r>
            <a:r>
              <a:rPr lang="en-US" sz="2400" baseline="-25000" dirty="0"/>
              <a:t>2</a:t>
            </a:r>
            <a:r>
              <a:rPr lang="en-US" sz="2400" dirty="0"/>
              <a:t>, Qs\</a:t>
            </a:r>
            <a:r>
              <a:rPr lang="en-US" sz="2400" dirty="0" err="1"/>
              <a:t>Qt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САД, ЦВД, СИ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OI</a:t>
            </a:r>
            <a:r>
              <a:rPr lang="ru-RU" sz="2400" dirty="0"/>
              <a:t>, </a:t>
            </a:r>
            <a:r>
              <a:rPr lang="en-US" sz="2400" dirty="0"/>
              <a:t>DO</a:t>
            </a:r>
            <a:r>
              <a:rPr lang="en-US" sz="2400" baseline="-25000" dirty="0"/>
              <a:t>2</a:t>
            </a:r>
            <a:endParaRPr lang="ru-RU" sz="2400" baseline="-25000" dirty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115888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0000"/>
                </a:solidFill>
              </a:rPr>
              <a:t>Компоненты и общие принципы ИТ ОДН (1)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96313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cs typeface="Times New Roman" pitchFamily="18" charset="0"/>
              </a:rPr>
              <a:t>Обеспечение проходимости	верхних	дыхательных путей: тройной прием </a:t>
            </a:r>
            <a:r>
              <a:rPr lang="ru-RU" sz="2400" dirty="0" err="1">
                <a:cs typeface="Times New Roman" pitchFamily="18" charset="0"/>
              </a:rPr>
              <a:t>Сафара</a:t>
            </a:r>
            <a:r>
              <a:rPr lang="ru-RU" sz="2400" dirty="0">
                <a:cs typeface="Times New Roman" pitchFamily="18" charset="0"/>
              </a:rPr>
              <a:t>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санация ВДП,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воздуховоды,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- интубация	трахеи,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кониокотомия</a:t>
            </a:r>
            <a:r>
              <a:rPr lang="ru-RU" sz="2400" dirty="0">
                <a:cs typeface="Times New Roman" pitchFamily="18" charset="0"/>
              </a:rPr>
              <a:t>,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трахеостомия</a:t>
            </a:r>
            <a:endParaRPr lang="ru-RU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cs typeface="Times New Roman" pitchFamily="18" charset="0"/>
              </a:rPr>
              <a:t>Улучшение дренажной функции легких: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а) методы, улучшающие реологические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 свойства мокроты (ингаляции увлажнителями, детергентами, </a:t>
            </a:r>
            <a:r>
              <a:rPr lang="ru-RU" sz="2400" dirty="0" err="1">
                <a:cs typeface="Times New Roman" pitchFamily="18" charset="0"/>
              </a:rPr>
              <a:t>муколитиками</a:t>
            </a:r>
            <a:r>
              <a:rPr lang="ru-RU" sz="2400" dirty="0">
                <a:cs typeface="Times New Roman" pitchFamily="18" charset="0"/>
              </a:rPr>
              <a:t>),</a:t>
            </a:r>
            <a:r>
              <a:rPr lang="ru-RU" sz="2400" dirty="0"/>
              <a:t> </a:t>
            </a:r>
            <a:r>
              <a:rPr lang="ru-RU" sz="2800" dirty="0">
                <a:cs typeface="Times New Roman" pitchFamily="18" charset="0"/>
              </a:rPr>
              <a:t>б</a:t>
            </a:r>
            <a:r>
              <a:rPr lang="ru-RU" sz="2400" dirty="0">
                <a:cs typeface="Times New Roman" pitchFamily="18" charset="0"/>
              </a:rPr>
              <a:t>) методы, способствующие удалению мокроты ( вибрацио</a:t>
            </a:r>
            <a:r>
              <a:rPr lang="ru-RU" sz="2400" dirty="0"/>
              <a:t>н</a:t>
            </a:r>
            <a:r>
              <a:rPr lang="ru-RU" sz="2400" dirty="0">
                <a:cs typeface="Times New Roman" pitchFamily="18" charset="0"/>
              </a:rPr>
              <a:t>ный массаж, </a:t>
            </a:r>
            <a:r>
              <a:rPr lang="ru-RU" sz="2400" dirty="0" err="1">
                <a:cs typeface="Times New Roman" pitchFamily="18" charset="0"/>
              </a:rPr>
              <a:t>постуральный</a:t>
            </a:r>
            <a:r>
              <a:rPr lang="ru-RU" sz="2400" dirty="0">
                <a:cs typeface="Times New Roman" pitchFamily="18" charset="0"/>
              </a:rPr>
              <a:t> дренаж, стимуляция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и имитация кашля, </a:t>
            </a:r>
            <a:r>
              <a:rPr lang="ru-RU" sz="2400" dirty="0" err="1">
                <a:cs typeface="Times New Roman" pitchFamily="18" charset="0"/>
              </a:rPr>
              <a:t>лаваж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ТБД и др.)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>
                <a:cs typeface="Times New Roman" pitchFamily="18" charset="0"/>
              </a:rPr>
              <a:t>Кислородотерапия</a:t>
            </a:r>
            <a:r>
              <a:rPr lang="ru-RU" sz="2400" dirty="0">
                <a:cs typeface="Times New Roman" pitchFamily="18" charset="0"/>
              </a:rPr>
              <a:t>: показания, методы: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 ингаляция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(маска, палатка, носовой катетер, </a:t>
            </a:r>
            <a:r>
              <a:rPr lang="ru-RU" sz="2400" dirty="0" err="1">
                <a:cs typeface="Times New Roman" pitchFamily="18" charset="0"/>
              </a:rPr>
              <a:t>интубационная</a:t>
            </a:r>
            <a:r>
              <a:rPr lang="ru-RU" sz="2400" dirty="0">
                <a:cs typeface="Times New Roman" pitchFamily="18" charset="0"/>
              </a:rPr>
              <a:t> труб­ка),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 в/венный,</a:t>
            </a:r>
            <a:r>
              <a:rPr lang="ru-RU" sz="2400" dirty="0"/>
              <a:t> 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интрагастральный</a:t>
            </a:r>
            <a:r>
              <a:rPr lang="ru-RU" sz="2400" dirty="0">
                <a:cs typeface="Times New Roman" pitchFamily="18" charset="0"/>
              </a:rPr>
              <a:t>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ГБО,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ЭКМО</a:t>
            </a:r>
            <a:endParaRPr lang="ru-R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903605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</a:rPr>
              <a:t>Компоненты и общие принципы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ИТ ОДН (2)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Уменьшение венозно-артериального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шунтирования крови в легких: 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спазмолитики малого круга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кровообращения</a:t>
            </a:r>
            <a:r>
              <a:rPr lang="ru-RU" sz="2400" dirty="0"/>
              <a:t>, </a:t>
            </a:r>
            <a:r>
              <a:rPr lang="ru-RU" sz="2400" dirty="0">
                <a:cs typeface="Times New Roman" pitchFamily="18" charset="0"/>
              </a:rPr>
              <a:t>управляемая </a:t>
            </a:r>
            <a:r>
              <a:rPr lang="ru-RU" sz="2400" dirty="0" err="1">
                <a:cs typeface="Times New Roman" pitchFamily="18" charset="0"/>
              </a:rPr>
              <a:t>гемодилюция</a:t>
            </a:r>
            <a:r>
              <a:rPr lang="ru-RU" sz="2400" dirty="0">
                <a:cs typeface="Times New Roman" pitchFamily="18" charset="0"/>
              </a:rPr>
              <a:t> и</a:t>
            </a:r>
            <a:r>
              <a:rPr lang="ru-RU" sz="2400" dirty="0"/>
              <a:t> </a:t>
            </a:r>
            <a:r>
              <a:rPr lang="ru-RU" sz="2400" dirty="0" err="1">
                <a:cs typeface="Times New Roman" pitchFamily="18" charset="0"/>
              </a:rPr>
              <a:t>гипокоагуляция</a:t>
            </a:r>
            <a:r>
              <a:rPr lang="ru-RU" sz="2400" dirty="0"/>
              <a:t>, </a:t>
            </a:r>
            <a:r>
              <a:rPr lang="ru-RU" sz="2400" dirty="0">
                <a:cs typeface="Times New Roman" pitchFamily="18" charset="0"/>
              </a:rPr>
              <a:t>обеспечение дополнительного спонтанного дыхания (СРАР, РЕЕР).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Коррекция кислородной емкости и транспортной функции крови: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поддержание МОС,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улучшение микроциркуляции</a:t>
            </a:r>
            <a:r>
              <a:rPr lang="ru-RU" sz="2400" dirty="0"/>
              <a:t>, </a:t>
            </a:r>
            <a:r>
              <a:rPr lang="ru-RU" sz="2400" dirty="0">
                <a:cs typeface="Times New Roman" pitchFamily="18" charset="0"/>
              </a:rPr>
              <a:t>- коррекция	КОС,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 коррекция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температуры</a:t>
            </a:r>
            <a:r>
              <a:rPr lang="ru-RU" sz="2400" dirty="0"/>
              <a:t>, </a:t>
            </a:r>
            <a:r>
              <a:rPr lang="ru-RU" sz="2400" dirty="0" err="1">
                <a:cs typeface="Times New Roman" pitchFamily="18" charset="0"/>
              </a:rPr>
              <a:t>антигипоксанты</a:t>
            </a:r>
            <a:endParaRPr lang="ru-RU" sz="24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Протезирование респираторного компонента	КТФ крови (ИВЛ)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539788"/>
            <a:ext cx="4750296" cy="324279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Остановка кровообращения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и сердечно-легочная реанимация</a:t>
            </a:r>
          </a:p>
        </p:txBody>
      </p:sp>
      <p:pic>
        <p:nvPicPr>
          <p:cNvPr id="1026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7699"/>
            <a:ext cx="3376861" cy="51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563888" y="6021288"/>
            <a:ext cx="571504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47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Цель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772816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Изучить основные принципы проведения базовых и расширенных реанимационных мероприятий.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472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Изучить алгоритм действий и технологию проведения базовых реанимационных мероприятий.</a:t>
            </a:r>
          </a:p>
          <a:p>
            <a:r>
              <a:rPr lang="ru-RU" dirty="0">
                <a:solidFill>
                  <a:srgbClr val="002060"/>
                </a:solidFill>
              </a:rPr>
              <a:t>Изучить алгоритм действий и технологию проведения расширенных реанимационных мероприятий.</a:t>
            </a:r>
          </a:p>
          <a:p>
            <a:r>
              <a:rPr lang="ru-RU" dirty="0">
                <a:solidFill>
                  <a:srgbClr val="002060"/>
                </a:solidFill>
              </a:rPr>
              <a:t>Изучить особенности проведения реанимационных мероприятий в особых случаях.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7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424936" cy="5904656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 Европе сердечно-сосудистые заболевания составляют около 40 % от всех смертей в возрастной группе до 75 лет.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</a:rPr>
              <a:t>Внезапная остановка сердца (ВОС) является причиной более 60 % смертей от коронарной болезни сердца.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Ежегодно частота ВГОС составила 38 на 100000 населения.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</a:rPr>
              <a:t>Доживают до выписки из госпиталя – </a:t>
            </a:r>
            <a:r>
              <a:rPr lang="ru-RU" sz="2800" dirty="0">
                <a:solidFill>
                  <a:srgbClr val="FF0000"/>
                </a:solidFill>
              </a:rPr>
              <a:t>10,7 %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 каждой минутой задержки проведения СЛР шансы на успешный исход снижаются приблизительно на 10 – 12 %.</a:t>
            </a:r>
          </a:p>
        </p:txBody>
      </p:sp>
    </p:spTree>
    <p:extLst>
      <p:ext uri="{BB962C8B-B14F-4D97-AF65-F5344CB8AC3E}">
        <p14:creationId xmlns:p14="http://schemas.microsoft.com/office/powerpoint/2010/main" val="81689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3787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Укомплектованность врачами  в 20</a:t>
            </a:r>
            <a:r>
              <a:rPr lang="en-US" sz="2800" b="1" dirty="0">
                <a:solidFill>
                  <a:srgbClr val="C00000"/>
                </a:solidFill>
              </a:rPr>
              <a:t>11</a:t>
            </a:r>
            <a:r>
              <a:rPr lang="ru-RU" sz="2800" b="1" dirty="0">
                <a:solidFill>
                  <a:srgbClr val="C00000"/>
                </a:solidFill>
              </a:rPr>
              <a:t>-201</a:t>
            </a:r>
            <a:r>
              <a:rPr lang="en-US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>
                <a:solidFill>
                  <a:srgbClr val="C00000"/>
                </a:solidFill>
              </a:rPr>
              <a:t> годах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85752"/>
              </p:ext>
            </p:extLst>
          </p:nvPr>
        </p:nvGraphicFramePr>
        <p:xfrm>
          <a:off x="107504" y="908720"/>
          <a:ext cx="8928991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6339">
                  <a:extLst>
                    <a:ext uri="{9D8B030D-6E8A-4147-A177-3AD203B41FA5}">
                      <a16:colId xmlns:a16="http://schemas.microsoft.com/office/drawing/2014/main" val="3259832080"/>
                    </a:ext>
                  </a:extLst>
                </a:gridCol>
                <a:gridCol w="64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61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 20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Число врачей анестезиологов-реаниматологов, штатные должности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1042,25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1098,25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1150,75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1166,25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1175,25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1250,25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+19,9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Число врачей анестезиологов-реаниматологов,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занятые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должности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958,5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1043,5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1052,75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1118,0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1135,25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+21,3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Число врачей анестезиологов-реаниматологов,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+31,5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Укомплектован-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ность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+4,2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811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cuments\Кафедра\Лекции\РРМ_картинки\Новый рисунок (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904163" cy="3819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1\Documents\Кафедра\Лекции\РРМ_картинки\Нов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22" y="3140968"/>
            <a:ext cx="2918457" cy="3363844"/>
          </a:xfrm>
          <a:prstGeom prst="rect">
            <a:avLst/>
          </a:prstGeom>
          <a:noFill/>
        </p:spPr>
      </p:pic>
      <p:pic>
        <p:nvPicPr>
          <p:cNvPr id="4" name="Picture 2" descr="C:\Users\gazenkampfaa\Desktop\Новый рисунок - копия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" y="3789040"/>
            <a:ext cx="2413000" cy="2524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4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6143644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http://www.rg.ru/2012/09/25/kriterii-dok.html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Кафедра\Лекции\РРМ_картинки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511671" cy="529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563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59806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090" y="553839"/>
            <a:ext cx="6893819" cy="575032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4040" y="630416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>
                <a:solidFill>
                  <a:srgbClr val="002060"/>
                </a:solidFill>
              </a:rPr>
              <a:t>http://www.rg.ru/2012/09/25/kriterii-dok.html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1772816"/>
            <a:ext cx="54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220486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1988840"/>
            <a:ext cx="56166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3573016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75656" y="5013176"/>
            <a:ext cx="6264696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664" y="3861048"/>
            <a:ext cx="48965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9371E-6 L 2.22222E-6 -0.021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Цепь выживания</a:t>
            </a:r>
          </a:p>
        </p:txBody>
      </p:sp>
      <p:pic>
        <p:nvPicPr>
          <p:cNvPr id="2050" name="Picture 2" descr="C:\Users\Gasenkampf\Documents\Кафедра\BLS\рисунки\Новый 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808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411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Кафедра\Лекции\РРМ_картинки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916832"/>
            <a:ext cx="10694808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Комплекс мероприятий при внутрибольничной остановке кровообращения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1331640" y="4725144"/>
            <a:ext cx="792088" cy="1872208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Кафедра\Лекции\РРМ_картинки\den_medicinskoi_sestri_otkri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57" y="1124744"/>
            <a:ext cx="3133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Предупреждение </a:t>
            </a:r>
            <a:r>
              <a:rPr lang="ru-RU" dirty="0" err="1">
                <a:solidFill>
                  <a:srgbClr val="C00000"/>
                </a:solidFill>
              </a:rPr>
              <a:t>внутригоспитальной</a:t>
            </a:r>
            <a:r>
              <a:rPr lang="ru-RU" dirty="0">
                <a:solidFill>
                  <a:srgbClr val="C00000"/>
                </a:solidFill>
              </a:rPr>
              <a:t> остановки сердца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83296"/>
            <a:ext cx="7016824" cy="408200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Обучение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Мониторинг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Распознавание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Протоколы звонка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для вызова помощи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</a:rPr>
              <a:t>Реакция на ухудшение 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2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Кафедра\Лекции\РРМ_картинки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916832"/>
            <a:ext cx="10694808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Комплекс мероприятий при внутрибольничной остановке кровообращения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2771800" y="4653136"/>
            <a:ext cx="792088" cy="1872208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«С Вами все в порядке?»</a:t>
            </a: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590"/>
            <a:ext cx="367188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542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06" y="260648"/>
            <a:ext cx="8229600" cy="114300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Открытие дыхательных путей</a:t>
            </a:r>
          </a:p>
        </p:txBody>
      </p:sp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36" y="1843683"/>
            <a:ext cx="30734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2959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Слушай – ощущай - смотри</a:t>
            </a: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7" y="2636913"/>
            <a:ext cx="4339426" cy="35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5068183"/>
            <a:ext cx="29010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0000"/>
                </a:solidFill>
              </a:rPr>
              <a:t>10 секунд</a:t>
            </a:r>
          </a:p>
        </p:txBody>
      </p:sp>
    </p:spTree>
    <p:extLst>
      <p:ext uri="{BB962C8B-B14F-4D97-AF65-F5344CB8AC3E}">
        <p14:creationId xmlns:p14="http://schemas.microsoft.com/office/powerpoint/2010/main" val="83328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64294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Уровень квалификации врачей в 201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rgbClr val="C00000"/>
                </a:solidFill>
              </a:rPr>
              <a:t>-201</a:t>
            </a:r>
            <a:r>
              <a:rPr lang="en-US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>
                <a:solidFill>
                  <a:srgbClr val="C00000"/>
                </a:solidFill>
              </a:rPr>
              <a:t> годах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2714620"/>
            <a:ext cx="88583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79926"/>
              </p:ext>
            </p:extLst>
          </p:nvPr>
        </p:nvGraphicFramePr>
        <p:xfrm>
          <a:off x="179512" y="1268760"/>
          <a:ext cx="8858313" cy="29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763">
                  <a:extLst>
                    <a:ext uri="{9D8B030D-6E8A-4147-A177-3AD203B41FA5}">
                      <a16:colId xmlns:a16="http://schemas.microsoft.com/office/drawing/2014/main" val="89994607"/>
                    </a:ext>
                  </a:extLst>
                </a:gridCol>
                <a:gridCol w="669763">
                  <a:extLst>
                    <a:ext uri="{9D8B030D-6E8A-4147-A177-3AD203B41FA5}">
                      <a16:colId xmlns:a16="http://schemas.microsoft.com/office/drawing/2014/main" val="1424934224"/>
                    </a:ext>
                  </a:extLst>
                </a:gridCol>
                <a:gridCol w="857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17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 2011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Имеют категорию всего,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высшую категорию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-5,4</a:t>
                      </a:r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 первую категорию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</a:t>
                      </a:r>
                      <a:r>
                        <a:rPr lang="ru-RU" sz="1800" dirty="0"/>
                        <a:t>26,9</a:t>
                      </a:r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 вторую категорию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-31,9</a:t>
                      </a:r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Удельный вес категорий,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-</a:t>
                      </a:r>
                      <a:r>
                        <a:rPr lang="en-US" sz="1800" dirty="0"/>
                        <a:t>1</a:t>
                      </a:r>
                      <a:r>
                        <a:rPr lang="ru-RU" sz="1800" dirty="0"/>
                        <a:t>3</a:t>
                      </a:r>
                      <a:r>
                        <a:rPr lang="en-US" sz="1800" dirty="0"/>
                        <a:t>,</a:t>
                      </a:r>
                      <a:r>
                        <a:rPr lang="ru-RU" sz="1800" dirty="0"/>
                        <a:t>5</a:t>
                      </a:r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286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Остановка дыхания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Развивается в 40% случаев сразу после остановки сердца</a:t>
            </a:r>
            <a:endParaRPr lang="en-GB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Поверхностное, тяжелое, шумное или затрудненное</a:t>
            </a:r>
            <a:endParaRPr lang="en-GB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Это – признак остановки сердца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267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Проверка пульса</a:t>
            </a: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44824"/>
            <a:ext cx="3079750" cy="4500562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4293096"/>
            <a:ext cx="4413176" cy="20882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0000"/>
                </a:solidFill>
              </a:rPr>
              <a:t>Проводится одновременно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 оценкой дыхания!</a:t>
            </a:r>
          </a:p>
        </p:txBody>
      </p:sp>
    </p:spTree>
    <p:extLst>
      <p:ext uri="{BB962C8B-B14F-4D97-AF65-F5344CB8AC3E}">
        <p14:creationId xmlns:p14="http://schemas.microsoft.com/office/powerpoint/2010/main" val="29696373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Кафедра\Лекции\РРМ_картинки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916832"/>
            <a:ext cx="10694808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Комплекс мероприятий при внутрибольничной остановке кровообращения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4283968" y="4581128"/>
            <a:ext cx="792088" cy="1872208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327" y="627"/>
            <a:ext cx="246305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НМС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5" y="2708920"/>
            <a:ext cx="3687916" cy="39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03464" y="188640"/>
            <a:ext cx="544053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ru-RU" sz="2800" b="0" dirty="0">
                <a:solidFill>
                  <a:srgbClr val="002060"/>
                </a:solidFill>
              </a:rPr>
              <a:t>Помести основание одной кисти на центр грудной клетки</a:t>
            </a:r>
          </a:p>
          <a:p>
            <a:pPr marL="457200" indent="-457200"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ru-RU" sz="2800" b="0" dirty="0">
                <a:solidFill>
                  <a:srgbClr val="002060"/>
                </a:solidFill>
              </a:rPr>
              <a:t>Помести вторую кисть сверху</a:t>
            </a:r>
            <a:endParaRPr lang="en-GB" sz="2800" b="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ru-RU" sz="2800" b="0" dirty="0">
                <a:solidFill>
                  <a:srgbClr val="002060"/>
                </a:solidFill>
              </a:rPr>
              <a:t>Сомкни пальцы </a:t>
            </a:r>
          </a:p>
          <a:p>
            <a:pPr marL="457200" indent="-457200"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ru-RU" sz="2800" b="0" dirty="0">
                <a:solidFill>
                  <a:srgbClr val="002060"/>
                </a:solidFill>
              </a:rPr>
              <a:t>Сдави грудную клетку</a:t>
            </a:r>
            <a:r>
              <a:rPr lang="en-GB" sz="2800" b="0" dirty="0">
                <a:solidFill>
                  <a:srgbClr val="002060"/>
                </a:solidFill>
              </a:rPr>
              <a:t> </a:t>
            </a:r>
            <a:endParaRPr lang="ru-RU" sz="2800" b="0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800" b="0" dirty="0">
                <a:solidFill>
                  <a:srgbClr val="002060"/>
                </a:solidFill>
              </a:rPr>
              <a:t>Частота</a:t>
            </a:r>
            <a:r>
              <a:rPr lang="en-GB" sz="2800" b="0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100 – 120 </a:t>
            </a:r>
            <a:r>
              <a:rPr lang="ru-RU" sz="2800" b="1" dirty="0">
                <a:solidFill>
                  <a:srgbClr val="002060"/>
                </a:solidFill>
              </a:rPr>
              <a:t>мин</a:t>
            </a:r>
            <a:r>
              <a:rPr lang="en-GB" sz="2800" b="1" baseline="30000" dirty="0">
                <a:solidFill>
                  <a:srgbClr val="002060"/>
                </a:solidFill>
              </a:rPr>
              <a:t>-1</a:t>
            </a:r>
            <a:endParaRPr lang="ru-RU" sz="2800" b="1" baseline="30000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800" b="0" dirty="0">
                <a:solidFill>
                  <a:srgbClr val="002060"/>
                </a:solidFill>
              </a:rPr>
              <a:t>Глубина</a:t>
            </a:r>
            <a:r>
              <a:rPr lang="en-GB" sz="2800" b="0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5 – 6</a:t>
            </a:r>
            <a:r>
              <a:rPr lang="ru-RU" sz="2800" b="1" dirty="0">
                <a:solidFill>
                  <a:srgbClr val="002060"/>
                </a:solidFill>
              </a:rPr>
              <a:t> см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800" b="0" dirty="0">
                <a:solidFill>
                  <a:srgbClr val="002060"/>
                </a:solidFill>
              </a:rPr>
              <a:t>Равные</a:t>
            </a:r>
            <a:br>
              <a:rPr lang="ru-RU" sz="2800" b="0" dirty="0">
                <a:solidFill>
                  <a:srgbClr val="002060"/>
                </a:solidFill>
              </a:rPr>
            </a:br>
            <a:r>
              <a:rPr lang="ru-RU" sz="2800" b="0" dirty="0">
                <a:solidFill>
                  <a:srgbClr val="002060"/>
                </a:solidFill>
              </a:rPr>
              <a:t>компрессия = релаксация</a:t>
            </a:r>
            <a:endParaRPr lang="en-GB" sz="2800" b="0" dirty="0">
              <a:solidFill>
                <a:srgbClr val="002060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ru-RU" sz="2800" b="0" dirty="0">
                <a:solidFill>
                  <a:srgbClr val="002060"/>
                </a:solidFill>
              </a:rPr>
              <a:t>По возможности менять спасателей каждые 2 мин</a:t>
            </a:r>
            <a:endParaRPr lang="en-US" sz="2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30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467"/>
            <a:ext cx="245861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Вдохи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105150"/>
            <a:ext cx="38369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366021"/>
            <a:ext cx="4332288" cy="64807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Открой дыхательные пути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Зажми нос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Сделай </a:t>
            </a:r>
            <a:r>
              <a:rPr lang="ru-RU" sz="2800" b="1" dirty="0">
                <a:solidFill>
                  <a:srgbClr val="002060"/>
                </a:solidFill>
              </a:rPr>
              <a:t>обычный вдох</a:t>
            </a:r>
            <a:endParaRPr lang="en-GB" sz="2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Прижми губы ко рту пострадавшего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Вдохни так, чтобы поднялась грудная клетка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Подожди около 1 сек</a:t>
            </a:r>
            <a:endParaRPr lang="en-GB" sz="2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Дай возможность грудной клетке опуститься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Повтори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69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148" y="260648"/>
            <a:ext cx="3250704" cy="1138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30 : 2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009775"/>
            <a:ext cx="30495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65363"/>
            <a:ext cx="42005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89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Прекращение проведения БСЛР</a:t>
            </a:r>
          </a:p>
        </p:txBody>
      </p:sp>
      <p:pic>
        <p:nvPicPr>
          <p:cNvPr id="4099" name="Picture 3" descr="C:\Users\1\Pictures\27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536504" cy="3025848"/>
          </a:xfrm>
          <a:prstGeom prst="rect">
            <a:avLst/>
          </a:prstGeom>
          <a:noFill/>
        </p:spPr>
      </p:pic>
      <p:pic>
        <p:nvPicPr>
          <p:cNvPr id="4100" name="Picture 4" descr="C:\Users\1\Pictures\ae5cc-al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850336" cy="3118073"/>
          </a:xfrm>
          <a:prstGeom prst="rect">
            <a:avLst/>
          </a:prstGeom>
          <a:noFill/>
        </p:spPr>
      </p:pic>
      <p:pic>
        <p:nvPicPr>
          <p:cNvPr id="4101" name="Picture 5" descr="C:\Users\1\Pictures\618785eacef4af3648ae3bbd2a598e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849364" cy="4775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4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Кафедра\Лекции\РРМ_картинки\Super Doctor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2393504"/>
            <a:ext cx="4464496" cy="446449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5569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0070C0"/>
                </a:solidFill>
              </a:rPr>
              <a:t> – </a:t>
            </a:r>
            <a:r>
              <a:rPr lang="ru-RU" sz="3600" dirty="0">
                <a:solidFill>
                  <a:srgbClr val="0070C0"/>
                </a:solidFill>
              </a:rPr>
              <a:t>дыхательные пути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>
                <a:solidFill>
                  <a:srgbClr val="0070C0"/>
                </a:solidFill>
              </a:rPr>
              <a:t> – </a:t>
            </a:r>
            <a:r>
              <a:rPr lang="ru-RU" sz="3600" dirty="0">
                <a:solidFill>
                  <a:srgbClr val="0070C0"/>
                </a:solidFill>
              </a:rPr>
              <a:t>дыхание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dirty="0">
                <a:solidFill>
                  <a:srgbClr val="0070C0"/>
                </a:solidFill>
              </a:rPr>
              <a:t> – </a:t>
            </a:r>
            <a:r>
              <a:rPr lang="ru-RU" sz="3600" dirty="0">
                <a:solidFill>
                  <a:srgbClr val="0070C0"/>
                </a:solidFill>
              </a:rPr>
              <a:t>кровообращение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0070C0"/>
                </a:solidFill>
              </a:rPr>
              <a:t> – </a:t>
            </a:r>
            <a:r>
              <a:rPr lang="ru-RU" sz="3600" dirty="0">
                <a:solidFill>
                  <a:srgbClr val="0070C0"/>
                </a:solidFill>
              </a:rPr>
              <a:t>сознание, лаборатория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rgbClr val="0070C0"/>
                </a:solidFill>
              </a:rPr>
              <a:t> – </a:t>
            </a:r>
            <a:r>
              <a:rPr lang="ru-RU" sz="3600" dirty="0">
                <a:solidFill>
                  <a:srgbClr val="0070C0"/>
                </a:solidFill>
              </a:rPr>
              <a:t>внешний вид</a:t>
            </a:r>
          </a:p>
          <a:p>
            <a:endParaRPr lang="ru-RU" sz="3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99176" cy="908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Оценка состояния по </a:t>
            </a:r>
            <a:r>
              <a:rPr lang="en-US" dirty="0">
                <a:solidFill>
                  <a:srgbClr val="FF0000"/>
                </a:solidFill>
              </a:rPr>
              <a:t>ABCDE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C00000"/>
                </a:solidFill>
              </a:rPr>
              <a:t>Признаки нестабильности пациента</a:t>
            </a:r>
          </a:p>
        </p:txBody>
      </p:sp>
      <p:pic>
        <p:nvPicPr>
          <p:cNvPr id="2050" name="Picture 2" descr="E:\Кафедра\Лекции\РРМ_картинки\3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9" y="4518131"/>
            <a:ext cx="3318963" cy="23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032248"/>
            <a:ext cx="6059016" cy="37730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ЧДД 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5 или≥ 30 в мин.</a:t>
            </a:r>
          </a:p>
          <a:p>
            <a:r>
              <a:rPr lang="en-US" dirty="0">
                <a:solidFill>
                  <a:srgbClr val="002060"/>
                </a:solidFill>
              </a:rPr>
              <a:t>Ps </a:t>
            </a:r>
            <a:r>
              <a:rPr lang="ru-RU" dirty="0">
                <a:solidFill>
                  <a:srgbClr val="002060"/>
                </a:solidFill>
              </a:rPr>
              <a:t>≤</a:t>
            </a:r>
            <a:r>
              <a:rPr lang="en-US" dirty="0">
                <a:solidFill>
                  <a:srgbClr val="002060"/>
                </a:solidFill>
              </a:rPr>
              <a:t> 40</a:t>
            </a:r>
            <a:r>
              <a:rPr lang="ru-RU" dirty="0">
                <a:solidFill>
                  <a:srgbClr val="002060"/>
                </a:solidFill>
              </a:rPr>
              <a:t> или≥ </a:t>
            </a:r>
            <a:r>
              <a:rPr lang="en-US" dirty="0">
                <a:solidFill>
                  <a:srgbClr val="002060"/>
                </a:solidFill>
              </a:rPr>
              <a:t>140</a:t>
            </a:r>
            <a:r>
              <a:rPr lang="ru-RU" dirty="0">
                <a:solidFill>
                  <a:srgbClr val="002060"/>
                </a:solidFill>
              </a:rPr>
              <a:t> в мин.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BP </a:t>
            </a:r>
            <a:r>
              <a:rPr lang="ru-RU" dirty="0">
                <a:solidFill>
                  <a:srgbClr val="0070C0"/>
                </a:solidFill>
              </a:rPr>
              <a:t>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70 </a:t>
            </a:r>
            <a:r>
              <a:rPr lang="ru-RU" dirty="0" err="1">
                <a:solidFill>
                  <a:srgbClr val="0070C0"/>
                </a:solidFill>
              </a:rPr>
              <a:t>мм.рт.ст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SpO2 </a:t>
            </a:r>
            <a:r>
              <a:rPr lang="ru-RU" dirty="0">
                <a:solidFill>
                  <a:srgbClr val="002060"/>
                </a:solidFill>
              </a:rPr>
              <a:t>≤</a:t>
            </a:r>
            <a:r>
              <a:rPr lang="en-US" dirty="0">
                <a:solidFill>
                  <a:srgbClr val="002060"/>
                </a:solidFill>
              </a:rPr>
              <a:t> 94%</a:t>
            </a:r>
          </a:p>
          <a:p>
            <a:r>
              <a:rPr lang="ru-RU" dirty="0">
                <a:solidFill>
                  <a:srgbClr val="0070C0"/>
                </a:solidFill>
              </a:rPr>
              <a:t>Боли, чувство нехватки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воздуха.</a:t>
            </a:r>
          </a:p>
          <a:p>
            <a:r>
              <a:rPr lang="ru-RU" dirty="0">
                <a:solidFill>
                  <a:srgbClr val="002060"/>
                </a:solidFill>
              </a:rPr>
              <a:t>Нарушение сознания.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88224" y="1412776"/>
            <a:ext cx="1248122" cy="216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1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Восстановление проходимости дыхательных путей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Лицевая маска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Воздуховод (оральный, назальный)</a:t>
            </a:r>
          </a:p>
          <a:p>
            <a:r>
              <a:rPr lang="ru-RU" sz="2800" dirty="0" err="1">
                <a:solidFill>
                  <a:srgbClr val="002060"/>
                </a:solidFill>
              </a:rPr>
              <a:t>Ларингеальная</a:t>
            </a:r>
            <a:r>
              <a:rPr lang="ru-RU" sz="2800" dirty="0">
                <a:solidFill>
                  <a:srgbClr val="002060"/>
                </a:solidFill>
              </a:rPr>
              <a:t> маска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Интубация трахеи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Постоянные вдохи 10 раз в минуту.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Компрессии без перерыва!</a:t>
            </a:r>
          </a:p>
        </p:txBody>
      </p:sp>
      <p:pic>
        <p:nvPicPr>
          <p:cNvPr id="2051" name="Picture 3" descr="E:\Кафедра\Лекции\РРМ_картинки\p11_p8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916950"/>
            <a:ext cx="1785950" cy="1632869"/>
          </a:xfrm>
          <a:prstGeom prst="rect">
            <a:avLst/>
          </a:prstGeom>
          <a:noFill/>
        </p:spPr>
      </p:pic>
      <p:pic>
        <p:nvPicPr>
          <p:cNvPr id="2052" name="Picture 4" descr="E:\Кафедра\Лекции\РРМ_картинки\mb4_0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857760"/>
            <a:ext cx="1619250" cy="1539875"/>
          </a:xfrm>
          <a:prstGeom prst="rect">
            <a:avLst/>
          </a:prstGeom>
          <a:noFill/>
        </p:spPr>
      </p:pic>
      <p:pic>
        <p:nvPicPr>
          <p:cNvPr id="2053" name="Picture 5" descr="E:\Кафедра\Лекции\РРМ_картинки\mb4_0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857759"/>
            <a:ext cx="1643074" cy="1684979"/>
          </a:xfrm>
          <a:prstGeom prst="rect">
            <a:avLst/>
          </a:prstGeom>
          <a:noFill/>
        </p:spPr>
      </p:pic>
      <p:pic>
        <p:nvPicPr>
          <p:cNvPr id="2054" name="Picture 6" descr="E:\Кафедра\Лекции\РРМ_картинки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489261"/>
            <a:ext cx="1643074" cy="202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51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анестезий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68809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4349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Асистолия</a:t>
            </a:r>
          </a:p>
        </p:txBody>
      </p:sp>
      <p:pic>
        <p:nvPicPr>
          <p:cNvPr id="2050" name="Picture 2" descr="E:\Кафедра\Лекции\РРМ_картинки\EKG_Asyst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14554"/>
            <a:ext cx="9324539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3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0" y="980728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Фибрилляция желудочков</a:t>
            </a:r>
          </a:p>
        </p:txBody>
      </p:sp>
      <p:pic>
        <p:nvPicPr>
          <p:cNvPr id="5" name="Picture 2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864096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Желудочковая тахикардия без пульса </a:t>
            </a:r>
          </a:p>
        </p:txBody>
      </p:sp>
      <p:pic>
        <p:nvPicPr>
          <p:cNvPr id="4" name="Picture 2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50"/>
            <a:ext cx="9144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Электромеханическая диссоциация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E:\Кафедра\Лекции\РРМ_картинки\эм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858148" cy="333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7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Кафедра\Лекции\РРМ_картинки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916832"/>
            <a:ext cx="10694808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Комплекс мероприятий при внутрибольничной остановке кровообращения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5940152" y="4509120"/>
            <a:ext cx="792088" cy="1872208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38" y="28248"/>
            <a:ext cx="8229600" cy="59848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Алгоритм РРМ при ФЖ и ЖТБП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511324" y="756353"/>
            <a:ext cx="2476500" cy="456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СЛР 30:2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2095500" y="2420197"/>
            <a:ext cx="2476500" cy="8866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СЛР 30:2</a:t>
            </a:r>
            <a:b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 минуты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3319636" y="3898009"/>
            <a:ext cx="2476500" cy="465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2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6" y="1317692"/>
            <a:ext cx="2476500" cy="443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1492518" y="1816678"/>
            <a:ext cx="2476500" cy="4833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1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27548" y="3396350"/>
            <a:ext cx="2476500" cy="464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3923928" y="4509120"/>
            <a:ext cx="2476500" cy="8866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СЛР 30:2</a:t>
            </a:r>
            <a:b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 минуты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11960" y="5445224"/>
            <a:ext cx="2476500" cy="464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5087496" y="5909922"/>
            <a:ext cx="2476500" cy="465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3</a:t>
            </a:r>
            <a:endParaRPr kumimoji="0" lang="ru-RU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40080" y="4860689"/>
            <a:ext cx="2974142" cy="163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Амиодарон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300 мг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Адреналин 1 мг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Каждые 3 – 5 минут.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3367114" y="6039074"/>
            <a:ext cx="1636933" cy="3367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11859"/>
            <a:ext cx="936104" cy="790072"/>
          </a:xfrm>
          <a:prstGeom prst="rect">
            <a:avLst/>
          </a:prstGeom>
          <a:noFill/>
        </p:spPr>
      </p:pic>
      <p:pic>
        <p:nvPicPr>
          <p:cNvPr id="17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936104" cy="790072"/>
          </a:xfrm>
          <a:prstGeom prst="rect">
            <a:avLst/>
          </a:prstGeom>
          <a:noFill/>
        </p:spPr>
      </p:pic>
      <p:pic>
        <p:nvPicPr>
          <p:cNvPr id="26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936104" cy="790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6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11" grpId="0" uiExpand="1" build="allAtOnce" animBg="1"/>
      <p:bldP spid="15" grpId="0" build="allAtOnce" animBg="1"/>
      <p:bldP spid="16" grpId="0" build="allAtOnce" animBg="1"/>
      <p:bldP spid="18" grpId="0" build="allAtOnce" animBg="1"/>
      <p:bldP spid="19" grpId="0" build="allAtOnce" animBg="1"/>
      <p:bldP spid="20" grpId="0" uiExpand="1" build="allAtOnce" animBg="1"/>
      <p:bldP spid="21" grpId="0" animBg="1"/>
      <p:bldP spid="2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Пути введения препаратов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786058"/>
            <a:ext cx="4114800" cy="1857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/>
              <a:t>Внутривенно</a:t>
            </a:r>
          </a:p>
          <a:p>
            <a:pPr algn="l"/>
            <a:endParaRPr lang="ru-RU" sz="1400" dirty="0"/>
          </a:p>
          <a:p>
            <a:pPr algn="l"/>
            <a:r>
              <a:rPr lang="ru-RU" sz="3200" dirty="0" err="1"/>
              <a:t>Внутрикостно</a:t>
            </a:r>
            <a:endParaRPr lang="ru-RU" sz="3200" dirty="0"/>
          </a:p>
        </p:txBody>
      </p:sp>
      <p:pic>
        <p:nvPicPr>
          <p:cNvPr id="3074" name="Picture 2" descr="E:\Кафедра\Лекции\РРМ_картинки\вк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53180"/>
            <a:ext cx="3040884" cy="2432708"/>
          </a:xfrm>
          <a:prstGeom prst="rect">
            <a:avLst/>
          </a:prstGeom>
          <a:noFill/>
        </p:spPr>
      </p:pic>
      <p:pic>
        <p:nvPicPr>
          <p:cNvPr id="3076" name="Picture 4" descr="E:\Кафедра\Лекции\РРМ_картинки\image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125839"/>
            <a:ext cx="3040883" cy="227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297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Препараты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Адреналин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эпинефрин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sz="2800" dirty="0">
                <a:solidFill>
                  <a:srgbClr val="0070C0"/>
                </a:solidFill>
              </a:rPr>
              <a:t>1мг каждые 3 – 5 мин.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Атропин </a:t>
            </a:r>
            <a:r>
              <a:rPr lang="ru-RU" sz="2800" dirty="0">
                <a:solidFill>
                  <a:srgbClr val="0070C0"/>
                </a:solidFill>
              </a:rPr>
              <a:t>0,5 мг каждые 3 – 5 мин.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Оптимальная суммарная доза 0,04 мг/кг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2060"/>
                </a:solidFill>
              </a:rPr>
              <a:t>Амиодарон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300 мг после третьего разряда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возможна </a:t>
            </a:r>
            <a:r>
              <a:rPr lang="ru-RU" sz="2800" dirty="0" err="1">
                <a:solidFill>
                  <a:srgbClr val="0070C0"/>
                </a:solidFill>
              </a:rPr>
              <a:t>инфузия</a:t>
            </a:r>
            <a:r>
              <a:rPr lang="ru-RU" sz="2800" dirty="0">
                <a:solidFill>
                  <a:srgbClr val="0070C0"/>
                </a:solidFill>
              </a:rPr>
              <a:t> 1200 мг/сутки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rgbClr val="002060"/>
                </a:solidFill>
              </a:rPr>
              <a:t>Лидокаин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1,5 мг/кг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Бикарбонат натрия </a:t>
            </a:r>
            <a:r>
              <a:rPr lang="ru-RU" sz="2800" dirty="0">
                <a:solidFill>
                  <a:srgbClr val="0070C0"/>
                </a:solidFill>
              </a:rPr>
              <a:t>только при контроле КЩС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Хлорид кальция </a:t>
            </a:r>
            <a:r>
              <a:rPr lang="ru-RU" sz="2800" dirty="0">
                <a:solidFill>
                  <a:srgbClr val="0070C0"/>
                </a:solidFill>
              </a:rPr>
              <a:t>только при передозировке блокаторов кальциевых каналов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049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Устранимые причины</a:t>
            </a:r>
          </a:p>
        </p:txBody>
      </p:sp>
      <p:pic>
        <p:nvPicPr>
          <p:cNvPr id="31745" name="Picture 1" descr="C:\Users\1\Documents\Кафедра\Лекции\Новый рисунок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56210"/>
            <a:ext cx="4114122" cy="564114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0587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67" y="116632"/>
            <a:ext cx="8229600" cy="5715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Расширенные реанимационные мероприятия</a:t>
            </a:r>
          </a:p>
        </p:txBody>
      </p:sp>
      <p:pic>
        <p:nvPicPr>
          <p:cNvPr id="2050" name="Picture 2" descr="C:\Users\gazenkampfaa\Desktop\Новый рисунок (3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8" y="836712"/>
            <a:ext cx="8080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gazenkampfaa\Desktop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691580"/>
            <a:ext cx="1100361" cy="10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8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892480" cy="3343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Количество анестезий (2016-2018)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594731"/>
              </p:ext>
            </p:extLst>
          </p:nvPr>
        </p:nvGraphicFramePr>
        <p:xfrm>
          <a:off x="179511" y="664214"/>
          <a:ext cx="8784978" cy="605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Коли-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Коли-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Коли-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чество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Доля,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108862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68,42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107730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65,34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117817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62,82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Комбинированная ОА с миорелаксантами и ИВЛ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35806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21,72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48414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28,28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ТВА с миорелаксантами и ИВЛ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14608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14850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8,67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Ингаляционная анестезия с СД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11957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5,31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ТВА с сохранение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м СД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45359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27,51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45466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26,56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Регионарная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26344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25433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15,43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27531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16,08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Спинальная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анестезия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21398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12,98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22457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13,12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Эпидуральная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Проводниковая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1,71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Сочетанная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9629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2992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1,81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2871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1,68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Общая + местная анестезия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1,16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Общая +</a:t>
                      </a:r>
                      <a:r>
                        <a:rPr lang="ru-RU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РА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виды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анестезии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10704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27908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16,93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22447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13,11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799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715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Расширенные реанимационные мероприятия (2)</a:t>
            </a:r>
          </a:p>
        </p:txBody>
      </p:sp>
      <p:pic>
        <p:nvPicPr>
          <p:cNvPr id="3074" name="Picture 2" descr="C:\Users\gazenkampfaa\Desktop\Новый рисунок (4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" y="1340768"/>
            <a:ext cx="89921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537" y="4041068"/>
            <a:ext cx="3872399" cy="270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57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7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РРМ у детей</a:t>
            </a:r>
          </a:p>
        </p:txBody>
      </p:sp>
      <p:pic>
        <p:nvPicPr>
          <p:cNvPr id="4098" name="Picture 2" descr="C:\Users\gazenkampfaa\Desktop\Новый рисунок (1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46" y="836712"/>
            <a:ext cx="9230646" cy="58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azenkampfaa\Desktop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691580"/>
            <a:ext cx="1100361" cy="10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28677" y="2636912"/>
            <a:ext cx="11234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07904" y="2780928"/>
            <a:ext cx="13824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7664" y="6381328"/>
            <a:ext cx="13824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87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РРМ у детей (2)</a:t>
            </a:r>
          </a:p>
        </p:txBody>
      </p:sp>
      <p:pic>
        <p:nvPicPr>
          <p:cNvPr id="5122" name="Picture 2" descr="C:\Users\gazenkampfaa\Desktop\Новый рисунок (2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162" y="814387"/>
            <a:ext cx="11010901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73016"/>
            <a:ext cx="4788024" cy="2870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4869160"/>
            <a:ext cx="1224136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srgbClr val="C00000"/>
                </a:solidFill>
              </a:rPr>
              <a:t>10 мкг/кг </a:t>
            </a:r>
            <a:r>
              <a:rPr lang="en-US" sz="1000" b="1" dirty="0">
                <a:solidFill>
                  <a:srgbClr val="C00000"/>
                </a:solidFill>
              </a:rPr>
              <a:t>max </a:t>
            </a:r>
            <a:r>
              <a:rPr lang="ru-RU" sz="1000" b="1" dirty="0">
                <a:solidFill>
                  <a:srgbClr val="C00000"/>
                </a:solidFill>
              </a:rPr>
              <a:t>1 мг</a:t>
            </a:r>
          </a:p>
        </p:txBody>
      </p:sp>
    </p:spTree>
    <p:extLst>
      <p:ext uri="{BB962C8B-B14F-4D97-AF65-F5344CB8AC3E}">
        <p14:creationId xmlns:p14="http://schemas.microsoft.com/office/powerpoint/2010/main" val="8584681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Прекращение проведения СЛР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3808730" cy="16887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Восстановление сердечной деятельности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04048" y="4509120"/>
            <a:ext cx="383711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Неэффективность РРМ в течение</a:t>
            </a:r>
            <a:br>
              <a:rPr lang="ru-RU" dirty="0"/>
            </a:br>
            <a:r>
              <a:rPr lang="ru-RU" dirty="0"/>
              <a:t>30-и минут</a:t>
            </a:r>
          </a:p>
        </p:txBody>
      </p:sp>
      <p:pic>
        <p:nvPicPr>
          <p:cNvPr id="1027" name="Picture 3" descr="E:\Кафедра\Лекции\РРМ_картинки\5f31fecc4d985acffdf5bbc6479949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218090" cy="2428892"/>
          </a:xfrm>
          <a:prstGeom prst="rect">
            <a:avLst/>
          </a:prstGeom>
          <a:noFill/>
        </p:spPr>
      </p:pic>
      <p:pic>
        <p:nvPicPr>
          <p:cNvPr id="1028" name="Picture 4" descr="E:\Кафедра\Лекции\РРМ_картинки\30-minut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3314"/>
            <a:ext cx="2357454" cy="2817206"/>
          </a:xfrm>
          <a:prstGeom prst="rect">
            <a:avLst/>
          </a:prstGeom>
          <a:noFill/>
        </p:spPr>
      </p:pic>
      <p:pic>
        <p:nvPicPr>
          <p:cNvPr id="5122" name="Picture 2" descr="C:\Users\1\Pictures\ae5cc-al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7119100" cy="4576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071678"/>
            <a:ext cx="4543428" cy="1511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РРМ в особых ситуациях</a:t>
            </a:r>
          </a:p>
        </p:txBody>
      </p:sp>
      <p:pic>
        <p:nvPicPr>
          <p:cNvPr id="2051" name="Picture 3" descr="E:\Кафедра\Лекции\РРМ_картинки\1332937595_pen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35" y="5214926"/>
            <a:ext cx="2190765" cy="1643074"/>
          </a:xfrm>
          <a:prstGeom prst="rect">
            <a:avLst/>
          </a:prstGeom>
          <a:noFill/>
        </p:spPr>
      </p:pic>
      <p:pic>
        <p:nvPicPr>
          <p:cNvPr id="2052" name="Picture 4" descr="E:\Кафедра\Лекции\РРМ_картинки\x_deb17e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263842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0325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18637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>
                <a:solidFill>
                  <a:srgbClr val="C00000"/>
                </a:solidFill>
              </a:rPr>
              <a:t>Гиперкалиемия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288032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Низкая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5,5 – 5,9 </a:t>
            </a:r>
            <a:r>
              <a:rPr lang="ru-RU" dirty="0" err="1">
                <a:solidFill>
                  <a:srgbClr val="002060"/>
                </a:solidFill>
              </a:rPr>
              <a:t>ммоль</a:t>
            </a:r>
            <a:r>
              <a:rPr lang="ru-RU" dirty="0">
                <a:solidFill>
                  <a:srgbClr val="002060"/>
                </a:solidFill>
              </a:rPr>
              <a:t>/л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1124744"/>
            <a:ext cx="2808312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</a:rPr>
              <a:t>6,0 – 6,4 </a:t>
            </a:r>
            <a:r>
              <a:rPr lang="ru-RU" sz="3200" dirty="0" err="1">
                <a:solidFill>
                  <a:srgbClr val="002060"/>
                </a:solidFill>
              </a:rPr>
              <a:t>ммоль</a:t>
            </a:r>
            <a:r>
              <a:rPr lang="ru-RU" sz="3200" dirty="0">
                <a:solidFill>
                  <a:srgbClr val="002060"/>
                </a:solidFill>
              </a:rPr>
              <a:t>/л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56176" y="1124744"/>
            <a:ext cx="2843808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</a:rPr>
              <a:t>Более 6,5 </a:t>
            </a:r>
            <a:r>
              <a:rPr lang="ru-RU" sz="3200" dirty="0" err="1">
                <a:solidFill>
                  <a:srgbClr val="002060"/>
                </a:solidFill>
              </a:rPr>
              <a:t>ммоль</a:t>
            </a:r>
            <a:r>
              <a:rPr lang="ru-RU" sz="3200" dirty="0">
                <a:solidFill>
                  <a:srgbClr val="002060"/>
                </a:solidFill>
              </a:rPr>
              <a:t>/л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5517232"/>
            <a:ext cx="288032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CaCL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</a:rPr>
              <a:t>Контроль ЭКГ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1547664" y="1988840"/>
            <a:ext cx="0" cy="345638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347864" y="4149080"/>
            <a:ext cx="547260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CaCL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10% - 10ml IV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noProof="0" dirty="0">
                <a:solidFill>
                  <a:srgbClr val="002060"/>
                </a:solidFill>
              </a:rPr>
              <a:t>ИЛИ </a:t>
            </a:r>
            <a:r>
              <a:rPr lang="en-US" sz="3200" noProof="0" dirty="0">
                <a:solidFill>
                  <a:srgbClr val="002060"/>
                </a:solidFill>
              </a:rPr>
              <a:t>Calcium </a:t>
            </a:r>
            <a:r>
              <a:rPr lang="en-US" sz="3200" noProof="0" dirty="0" err="1">
                <a:solidFill>
                  <a:srgbClr val="002060"/>
                </a:solidFill>
              </a:rPr>
              <a:t>gluconate</a:t>
            </a:r>
            <a:r>
              <a:rPr lang="en-US" sz="3200" noProof="0" dirty="0">
                <a:solidFill>
                  <a:srgbClr val="002060"/>
                </a:solidFill>
              </a:rPr>
              <a:t> 30% - 30 ml IV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347864" y="2636912"/>
            <a:ext cx="547260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изменений на ЭКГ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16016" y="19888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68344" y="19888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88024" y="5013176"/>
            <a:ext cx="0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40352" y="5013176"/>
            <a:ext cx="0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 txBox="1">
            <a:spLocks/>
          </p:cNvSpPr>
          <p:nvPr/>
        </p:nvSpPr>
        <p:spPr>
          <a:xfrm>
            <a:off x="3347864" y="5517232"/>
            <a:ext cx="547260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</a:rPr>
              <a:t>Glucose 25g IV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125 ml 20%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716016" y="3501008"/>
            <a:ext cx="0" cy="64807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668344" y="3501008"/>
            <a:ext cx="0" cy="64807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001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00042"/>
            <a:ext cx="518637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Анафилаксия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68960"/>
            <a:ext cx="6735692" cy="34718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Адреналин 0,5 мг в/м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Кислород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Инфузия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ГКС + </a:t>
            </a:r>
            <a:r>
              <a:rPr lang="ru-RU" dirty="0" err="1">
                <a:solidFill>
                  <a:srgbClr val="002060"/>
                </a:solidFill>
              </a:rPr>
              <a:t>антигистамины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 развитии ОК – БСЛР по общим правилам.</a:t>
            </a:r>
          </a:p>
        </p:txBody>
      </p:sp>
      <p:pic>
        <p:nvPicPr>
          <p:cNvPr id="4" name="Picture 2" descr="E:\Кафедра\Лекции\РРМ_картинки\скачанные файлы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7384"/>
            <a:ext cx="3888432" cy="29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187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при отравлениях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347187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Безопасность спасателя!</a:t>
            </a:r>
          </a:p>
          <a:p>
            <a:r>
              <a:rPr lang="ru-RU" dirty="0">
                <a:solidFill>
                  <a:srgbClr val="002060"/>
                </a:solidFill>
              </a:rPr>
              <a:t>Избегать дыхания «рот в рот».</a:t>
            </a:r>
          </a:p>
          <a:p>
            <a:r>
              <a:rPr lang="ru-RU" dirty="0">
                <a:solidFill>
                  <a:srgbClr val="0070C0"/>
                </a:solidFill>
              </a:rPr>
              <a:t>Своевременная идентификация отравляющего вещества.</a:t>
            </a:r>
          </a:p>
          <a:p>
            <a:r>
              <a:rPr lang="ru-RU" dirty="0">
                <a:solidFill>
                  <a:srgbClr val="002060"/>
                </a:solidFill>
              </a:rPr>
              <a:t>Время проведения СЛР может увеличиваться.</a:t>
            </a:r>
          </a:p>
        </p:txBody>
      </p:sp>
      <p:pic>
        <p:nvPicPr>
          <p:cNvPr id="3074" name="Picture 2" descr="E:\Кафедра\Лекции\РРМ_картинки\182684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005" y="4143380"/>
            <a:ext cx="4572995" cy="2564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2032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при утоплении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114815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Безопасность спасателя!</a:t>
            </a:r>
          </a:p>
          <a:p>
            <a:r>
              <a:rPr lang="ru-RU" dirty="0">
                <a:solidFill>
                  <a:srgbClr val="0070C0"/>
                </a:solidFill>
              </a:rPr>
              <a:t>Максимально быстрое начало ИВЛ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БСЛР начинается с </a:t>
            </a:r>
            <a:r>
              <a:rPr lang="ru-RU" sz="3000" b="1" dirty="0">
                <a:solidFill>
                  <a:srgbClr val="FF0000"/>
                </a:solidFill>
              </a:rPr>
              <a:t>пяти вдохов</a:t>
            </a:r>
            <a:r>
              <a:rPr lang="ru-RU" sz="2800" dirty="0">
                <a:solidFill>
                  <a:srgbClr val="0070C0"/>
                </a:solidFill>
              </a:rPr>
              <a:t>, далее – 30:2</a:t>
            </a:r>
          </a:p>
          <a:p>
            <a:r>
              <a:rPr lang="ru-RU" dirty="0">
                <a:solidFill>
                  <a:srgbClr val="002060"/>
                </a:solidFill>
              </a:rPr>
              <a:t>Различий в лечении пострадавших от утопления в пресной и морской воде нет.</a:t>
            </a:r>
          </a:p>
          <a:p>
            <a:r>
              <a:rPr lang="ru-RU" dirty="0">
                <a:solidFill>
                  <a:srgbClr val="0070C0"/>
                </a:solidFill>
              </a:rPr>
              <a:t>При переохлаждении (≤ 30 С) – ограничение </a:t>
            </a:r>
            <a:r>
              <a:rPr lang="ru-RU" dirty="0" err="1">
                <a:solidFill>
                  <a:srgbClr val="0070C0"/>
                </a:solidFill>
              </a:rPr>
              <a:t>дефибрилляции</a:t>
            </a:r>
            <a:r>
              <a:rPr lang="ru-RU" dirty="0">
                <a:solidFill>
                  <a:srgbClr val="0070C0"/>
                </a:solidFill>
              </a:rPr>
              <a:t>, не вводить в/</a:t>
            </a:r>
            <a:r>
              <a:rPr lang="ru-RU" dirty="0" err="1">
                <a:solidFill>
                  <a:srgbClr val="0070C0"/>
                </a:solidFill>
              </a:rPr>
              <a:t>в</a:t>
            </a:r>
            <a:r>
              <a:rPr lang="ru-RU" dirty="0">
                <a:solidFill>
                  <a:srgbClr val="0070C0"/>
                </a:solidFill>
              </a:rPr>
              <a:t> препараты.</a:t>
            </a:r>
          </a:p>
          <a:p>
            <a:r>
              <a:rPr lang="ru-RU" dirty="0">
                <a:solidFill>
                  <a:srgbClr val="002060"/>
                </a:solidFill>
              </a:rPr>
              <a:t>Электроды – на сухую грудную клетку.</a:t>
            </a:r>
          </a:p>
        </p:txBody>
      </p:sp>
      <p:pic>
        <p:nvPicPr>
          <p:cNvPr id="4098" name="Picture 2" descr="E:\Кафедра\Лекции\РРМ_картинк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489634"/>
            <a:ext cx="4643470" cy="136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3703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ОК при общем переохлаждении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59481"/>
            <a:ext cx="5757874" cy="432912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Увеличение времени проведения СЛР.</a:t>
            </a:r>
          </a:p>
          <a:p>
            <a:r>
              <a:rPr lang="ru-RU" dirty="0">
                <a:solidFill>
                  <a:srgbClr val="0070C0"/>
                </a:solidFill>
              </a:rPr>
              <a:t>≤ 30 С – ничего не вводим.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 </a:t>
            </a:r>
            <a:r>
              <a:rPr lang="ru-RU" dirty="0" err="1">
                <a:solidFill>
                  <a:srgbClr val="0070C0"/>
                </a:solidFill>
              </a:rPr>
              <a:t>дефибриллируем</a:t>
            </a:r>
            <a:r>
              <a:rPr lang="ru-RU" dirty="0">
                <a:solidFill>
                  <a:srgbClr val="0070C0"/>
                </a:solidFill>
              </a:rPr>
              <a:t>!</a:t>
            </a:r>
          </a:p>
          <a:p>
            <a:r>
              <a:rPr lang="ru-RU" dirty="0">
                <a:solidFill>
                  <a:srgbClr val="002060"/>
                </a:solidFill>
              </a:rPr>
              <a:t>30 – 35 С – препараты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 двойным интервалом.</a:t>
            </a:r>
          </a:p>
          <a:p>
            <a:r>
              <a:rPr lang="ru-RU" dirty="0">
                <a:solidFill>
                  <a:srgbClr val="0070C0"/>
                </a:solidFill>
              </a:rPr>
              <a:t>Увеличение мощности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разряда при АНД.</a:t>
            </a:r>
          </a:p>
          <a:p>
            <a:r>
              <a:rPr lang="ru-RU" dirty="0" err="1">
                <a:solidFill>
                  <a:srgbClr val="002060"/>
                </a:solidFill>
              </a:rPr>
              <a:t>Саморазрешение</a:t>
            </a:r>
            <a:r>
              <a:rPr lang="ru-RU" dirty="0">
                <a:solidFill>
                  <a:srgbClr val="002060"/>
                </a:solidFill>
              </a:rPr>
              <a:t> аритмий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при согревании.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 descr="E:\Кафедра\Лекции\РРМ_картинки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9" y="4338468"/>
            <a:ext cx="3786182" cy="2519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05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4943</Words>
  <Application>Microsoft Macintosh PowerPoint</Application>
  <PresentationFormat>Экран (4:3)</PresentationFormat>
  <Paragraphs>1090</Paragraphs>
  <Slides>111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6" baseType="lpstr">
      <vt:lpstr>Arial</vt:lpstr>
      <vt:lpstr>Calibri</vt:lpstr>
      <vt:lpstr>Times New Roman</vt:lpstr>
      <vt:lpstr>Wingdings</vt:lpstr>
      <vt:lpstr>Тема Office</vt:lpstr>
      <vt:lpstr>Неотложная помощь и реанимация в системе мероприятий по оказанию медицинской помощи внезапно заболевшим и пострадавшим.</vt:lpstr>
      <vt:lpstr>План лекции</vt:lpstr>
      <vt:lpstr>Цель  и задачи лекции:</vt:lpstr>
      <vt:lpstr>Задачи анестезиологии и реаниматологии (США, 1989)</vt:lpstr>
      <vt:lpstr>Анестезиолого-реанимационная служба в Красноярском крае </vt:lpstr>
      <vt:lpstr>Укомплектованность врачами  в 2011-2018 годах </vt:lpstr>
      <vt:lpstr>Уровень квалификации врачей в 2011-2018 годах</vt:lpstr>
      <vt:lpstr>Виды анестезий</vt:lpstr>
      <vt:lpstr>Количество анестезий (2016-2018)</vt:lpstr>
      <vt:lpstr>Оценка риска анестезии (ASA)</vt:lpstr>
      <vt:lpstr>Длительность анестезии, час</vt:lpstr>
      <vt:lpstr>Анестезиологические осложнения (2016 -2018)</vt:lpstr>
      <vt:lpstr>Исходы анестезиологические осложнений (2015-2017)</vt:lpstr>
      <vt:lpstr>Показатели деятельности ОАР за 2011-2018 годы</vt:lpstr>
      <vt:lpstr>Показания для госпитализации в ОАР (2016-2018)</vt:lpstr>
      <vt:lpstr>Каналы госпитализации</vt:lpstr>
      <vt:lpstr>Специальные методы лечения и осложнения  (2016-2018)</vt:lpstr>
      <vt:lpstr>Длительность пребывания в ОАР, сут</vt:lpstr>
      <vt:lpstr>Летальность (2016-2018)</vt:lpstr>
      <vt:lpstr>Вопросы законодательства</vt:lpstr>
      <vt:lpstr>Презентация PowerPoint</vt:lpstr>
      <vt:lpstr>Сам приказ!</vt:lpstr>
      <vt:lpstr>Основные положения (1)</vt:lpstr>
      <vt:lpstr>Основные положения (2)</vt:lpstr>
      <vt:lpstr>Неотложная помощь</vt:lpstr>
      <vt:lpstr>Перечень мероприятий по оказанию первой помощи</vt:lpstr>
      <vt:lpstr>Перечень мероприятий по оказанию первой помощи</vt:lpstr>
      <vt:lpstr>Перечень мероприятий по оказанию первой помощи</vt:lpstr>
      <vt:lpstr>Перечень мероприятий по оказанию первой помощи</vt:lpstr>
      <vt:lpstr>Перечень мероприятий по оказанию первой помощи</vt:lpstr>
      <vt:lpstr>Перечень мероприятий по оказанию первой помощи</vt:lpstr>
      <vt:lpstr>Классификация реаниматологических синдромов и их характеристика (1)</vt:lpstr>
      <vt:lpstr>Классификация реаниматологических синдромов и их характеристика (2)</vt:lpstr>
      <vt:lpstr>Классификация реаниматологических синдромов и их характеристика (3)</vt:lpstr>
      <vt:lpstr>Классификация реаниматологических синдромов и их характеристика (4)</vt:lpstr>
      <vt:lpstr>Клиническая физиология дыхания  Компоненты КТФ крови</vt:lpstr>
      <vt:lpstr>Острая дыхательная  недостаточность является компонентом любого критического состояния, даже если первичного поражения легких не было</vt:lpstr>
      <vt:lpstr>Легкие в патологии различных систем организма </vt:lpstr>
      <vt:lpstr>Недыхательные функции легких</vt:lpstr>
      <vt:lpstr>КТФК</vt:lpstr>
      <vt:lpstr>Дыхательный компонент КТФ</vt:lpstr>
      <vt:lpstr>Нарушения вентиляции</vt:lpstr>
      <vt:lpstr>Нарушения проходимости дыхательных путей</vt:lpstr>
      <vt:lpstr>Патология растяжимости легочной ткани</vt:lpstr>
      <vt:lpstr>Оценка респираторного компонента</vt:lpstr>
      <vt:lpstr>Оценка гемического компонента</vt:lpstr>
      <vt:lpstr>Оценка гемодинамического компонента</vt:lpstr>
      <vt:lpstr>Клиническая физиология гипоксии (1)</vt:lpstr>
      <vt:lpstr>Клиническая физиология гипоксии (2)</vt:lpstr>
      <vt:lpstr>Определение ОДН</vt:lpstr>
      <vt:lpstr>Клиническая классификация ОДН</vt:lpstr>
      <vt:lpstr>Алгоритм диагностики вида и тяжести ОДН </vt:lpstr>
      <vt:lpstr>Презентация PowerPoint</vt:lpstr>
      <vt:lpstr>Компоненты и общие принципы ИТ ОДН (1)</vt:lpstr>
      <vt:lpstr>Компоненты и общие принципы  ИТ ОДН (2)</vt:lpstr>
      <vt:lpstr>Остановка кровообращения и сердечно-легочная реанимация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Цепь выживания</vt:lpstr>
      <vt:lpstr>Комплекс мероприятий при внутрибольничной остановке кровообращения</vt:lpstr>
      <vt:lpstr>Предупреждение внутригоспитальной остановки сердца</vt:lpstr>
      <vt:lpstr>Комплекс мероприятий при внутрибольничной остановке кровообращения</vt:lpstr>
      <vt:lpstr>«С Вами все в порядке?»</vt:lpstr>
      <vt:lpstr>Открытие дыхательных путей</vt:lpstr>
      <vt:lpstr>Слушай – ощущай - смотри</vt:lpstr>
      <vt:lpstr>Остановка дыхания</vt:lpstr>
      <vt:lpstr>Проверка пульса</vt:lpstr>
      <vt:lpstr>Комплекс мероприятий при внутрибольничной остановке кровообращения</vt:lpstr>
      <vt:lpstr>НМС</vt:lpstr>
      <vt:lpstr>Вдохи</vt:lpstr>
      <vt:lpstr>30 : 2</vt:lpstr>
      <vt:lpstr>Презентация PowerPoint</vt:lpstr>
      <vt:lpstr>Оценка состояния по ABCDE</vt:lpstr>
      <vt:lpstr>О2 М V</vt:lpstr>
      <vt:lpstr>Восстановление проходимости дыхательных путей</vt:lpstr>
      <vt:lpstr>Виды ОК</vt:lpstr>
      <vt:lpstr>Виды ОК</vt:lpstr>
      <vt:lpstr>Виды ОК</vt:lpstr>
      <vt:lpstr>Виды ОК</vt:lpstr>
      <vt:lpstr>Комплекс мероприятий при внутрибольничной остановке кровообращения</vt:lpstr>
      <vt:lpstr>Алгоритм РРМ при ФЖ и ЖТБП</vt:lpstr>
      <vt:lpstr>Пути введения препаратов</vt:lpstr>
      <vt:lpstr>Препараты</vt:lpstr>
      <vt:lpstr>Устранимые причины</vt:lpstr>
      <vt:lpstr>Расширенные реанимационные мероприятия</vt:lpstr>
      <vt:lpstr>Расширенные реанимационные мероприятия (2)</vt:lpstr>
      <vt:lpstr>РРМ у детей</vt:lpstr>
      <vt:lpstr>РРМ у детей (2)</vt:lpstr>
      <vt:lpstr>Прекращение проведения СЛР</vt:lpstr>
      <vt:lpstr>РРМ в особых ситуациях</vt:lpstr>
      <vt:lpstr>Гиперкалиемия</vt:lpstr>
      <vt:lpstr>Анафилаксия</vt:lpstr>
      <vt:lpstr>ОК при отравлениях</vt:lpstr>
      <vt:lpstr>ОК при утоплении</vt:lpstr>
      <vt:lpstr>ОК при общем переохлаждении</vt:lpstr>
      <vt:lpstr>ОК после кардиохирургических операций</vt:lpstr>
      <vt:lpstr>ОК после при беременности</vt:lpstr>
      <vt:lpstr>ОК после при поражении электрическим током</vt:lpstr>
      <vt:lpstr>Типичные ошибки при проведении СЛР</vt:lpstr>
      <vt:lpstr>Ранний постреанимационный период</vt:lpstr>
      <vt:lpstr>Презентация PowerPoint</vt:lpstr>
      <vt:lpstr>Автоматические наружные дефибрилляторы</vt:lpstr>
      <vt:lpstr>Презентация PowerPoint</vt:lpstr>
      <vt:lpstr>Обучение</vt:lpstr>
      <vt:lpstr>Это должен уметь каждый!</vt:lpstr>
      <vt:lpstr> Рекомендуемые источники</vt:lpstr>
      <vt:lpstr>Презентация PowerPoint</vt:lpstr>
    </vt:vector>
  </TitlesOfParts>
  <Company>КрайЗдрав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Организационно-правовые аспекты работы анестезиолога-реаниматолога</dc:title>
  <dc:creator>Грицан</dc:creator>
  <cp:lastModifiedBy>Алексей Грицан</cp:lastModifiedBy>
  <cp:revision>296</cp:revision>
  <dcterms:created xsi:type="dcterms:W3CDTF">2003-10-28T12:38:13Z</dcterms:created>
  <dcterms:modified xsi:type="dcterms:W3CDTF">2020-05-14T14:59:11Z</dcterms:modified>
</cp:coreProperties>
</file>