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5" r:id="rId5"/>
    <p:sldId id="260" r:id="rId6"/>
    <p:sldId id="264" r:id="rId7"/>
    <p:sldId id="259" r:id="rId8"/>
    <p:sldId id="266" r:id="rId9"/>
    <p:sldId id="271" r:id="rId10"/>
    <p:sldId id="274" r:id="rId11"/>
    <p:sldId id="272" r:id="rId12"/>
    <p:sldId id="273" r:id="rId13"/>
    <p:sldId id="261" r:id="rId14"/>
    <p:sldId id="267" r:id="rId15"/>
    <p:sldId id="268" r:id="rId16"/>
    <p:sldId id="263" r:id="rId17"/>
    <p:sldId id="275" r:id="rId18"/>
    <p:sldId id="276" r:id="rId19"/>
    <p:sldId id="269" r:id="rId20"/>
    <p:sldId id="270" r:id="rId21"/>
    <p:sldId id="277" r:id="rId22"/>
    <p:sldId id="278" r:id="rId23"/>
    <p:sldId id="279" r:id="rId24"/>
    <p:sldId id="26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160" autoAdjust="0"/>
    <p:restoredTop sz="94660"/>
  </p:normalViewPr>
  <p:slideViewPr>
    <p:cSldViewPr snapToGrid="0">
      <p:cViewPr>
        <p:scale>
          <a:sx n="110" d="100"/>
          <a:sy n="110" d="100"/>
        </p:scale>
        <p:origin x="78"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1/30/2024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robolezny.ru/abscess-polosti-rta/" TargetMode="External"/><Relationship Id="rId2" Type="http://schemas.openxmlformats.org/officeDocument/2006/relationships/hyperlink" Target="https://probolezny.ru/perikoronit/"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probolezny.ru/osteomielit-chelyusti/"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68924" y="2404534"/>
            <a:ext cx="8710367" cy="1646302"/>
          </a:xfrm>
        </p:spPr>
        <p:txBody>
          <a:bodyPr/>
          <a:lstStyle/>
          <a:p>
            <a:r>
              <a:rPr lang="ru-RU" sz="3200" dirty="0" smtClean="0"/>
              <a:t>Болезни прорезывания зубов. Затрудненное прорезывание третьего нижнего маляра. Клиника, диагностика, дифференциальная диагностика, лечение. </a:t>
            </a:r>
            <a:r>
              <a:rPr lang="ru-RU" sz="3200" dirty="0" err="1" smtClean="0"/>
              <a:t>Перикоронорит</a:t>
            </a:r>
            <a:endParaRPr lang="ru-RU" sz="3200" dirty="0"/>
          </a:p>
        </p:txBody>
      </p:sp>
      <p:sp>
        <p:nvSpPr>
          <p:cNvPr id="3" name="Подзаголовок 2"/>
          <p:cNvSpPr>
            <a:spLocks noGrp="1"/>
          </p:cNvSpPr>
          <p:nvPr>
            <p:ph type="subTitle" idx="1"/>
          </p:nvPr>
        </p:nvSpPr>
        <p:spPr/>
        <p:txBody>
          <a:bodyPr/>
          <a:lstStyle/>
          <a:p>
            <a:endParaRPr lang="ru-RU"/>
          </a:p>
        </p:txBody>
      </p:sp>
      <p:pic>
        <p:nvPicPr>
          <p:cNvPr id="5" name="Рисунок 4"/>
          <p:cNvPicPr>
            <a:picLocks noChangeAspect="1"/>
          </p:cNvPicPr>
          <p:nvPr/>
        </p:nvPicPr>
        <p:blipFill>
          <a:blip r:embed="rId2"/>
          <a:stretch>
            <a:fillRect/>
          </a:stretch>
        </p:blipFill>
        <p:spPr>
          <a:xfrm>
            <a:off x="7754946" y="4904188"/>
            <a:ext cx="4676037" cy="1725318"/>
          </a:xfrm>
          <a:prstGeom prst="rect">
            <a:avLst/>
          </a:prstGeom>
        </p:spPr>
      </p:pic>
      <p:pic>
        <p:nvPicPr>
          <p:cNvPr id="6" name="Рисунок 5"/>
          <p:cNvPicPr>
            <a:picLocks noChangeAspect="1"/>
          </p:cNvPicPr>
          <p:nvPr/>
        </p:nvPicPr>
        <p:blipFill>
          <a:blip r:embed="rId3"/>
          <a:stretch>
            <a:fillRect/>
          </a:stretch>
        </p:blipFill>
        <p:spPr>
          <a:xfrm>
            <a:off x="348792" y="143201"/>
            <a:ext cx="11394412" cy="1164437"/>
          </a:xfrm>
          <a:prstGeom prst="rect">
            <a:avLst/>
          </a:prstGeom>
        </p:spPr>
      </p:pic>
    </p:spTree>
    <p:extLst>
      <p:ext uri="{BB962C8B-B14F-4D97-AF65-F5344CB8AC3E}">
        <p14:creationId xmlns:p14="http://schemas.microsoft.com/office/powerpoint/2010/main" val="2021788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7083" y="172871"/>
            <a:ext cx="8596668" cy="536813"/>
          </a:xfrm>
        </p:spPr>
        <p:txBody>
          <a:bodyPr>
            <a:normAutofit/>
          </a:bodyPr>
          <a:lstStyle/>
          <a:p>
            <a:r>
              <a:rPr lang="ru-RU" sz="2800" dirty="0" err="1" smtClean="0">
                <a:solidFill>
                  <a:srgbClr val="000000"/>
                </a:solidFill>
                <a:ea typeface="+mn-ea"/>
                <a:cs typeface="+mn-cs"/>
              </a:rPr>
              <a:t>Дистопированный</a:t>
            </a:r>
            <a:r>
              <a:rPr lang="ru-RU" sz="2800" dirty="0" smtClean="0">
                <a:solidFill>
                  <a:srgbClr val="000000"/>
                </a:solidFill>
                <a:ea typeface="+mn-ea"/>
                <a:cs typeface="+mn-cs"/>
              </a:rPr>
              <a:t> зуб</a:t>
            </a:r>
            <a:endParaRPr lang="ru-RU" sz="2800" dirty="0"/>
          </a:p>
        </p:txBody>
      </p:sp>
      <p:sp>
        <p:nvSpPr>
          <p:cNvPr id="3" name="Объект 2"/>
          <p:cNvSpPr>
            <a:spLocks noGrp="1"/>
          </p:cNvSpPr>
          <p:nvPr>
            <p:ph idx="1"/>
          </p:nvPr>
        </p:nvSpPr>
        <p:spPr>
          <a:xfrm>
            <a:off x="377083" y="814459"/>
            <a:ext cx="10443317" cy="3322112"/>
          </a:xfrm>
        </p:spPr>
        <p:txBody>
          <a:bodyPr>
            <a:normAutofit fontScale="40000" lnSpcReduction="20000"/>
          </a:bodyPr>
          <a:lstStyle/>
          <a:p>
            <a:pPr marL="0" indent="0">
              <a:buNone/>
            </a:pPr>
            <a:r>
              <a:rPr lang="ru-RU" sz="5600" dirty="0" smtClean="0">
                <a:solidFill>
                  <a:srgbClr val="000000"/>
                </a:solidFill>
              </a:rPr>
              <a:t>Лечение. </a:t>
            </a:r>
            <a:r>
              <a:rPr lang="ru-RU" sz="4500" dirty="0">
                <a:solidFill>
                  <a:srgbClr val="000000"/>
                </a:solidFill>
              </a:rPr>
              <a:t>До 14-15 лет лечение смещения зубов проводится </a:t>
            </a:r>
            <a:r>
              <a:rPr lang="ru-RU" sz="4500" dirty="0" err="1">
                <a:solidFill>
                  <a:srgbClr val="000000"/>
                </a:solidFill>
              </a:rPr>
              <a:t>ортодонтическими</a:t>
            </a:r>
            <a:r>
              <a:rPr lang="ru-RU" sz="4500" dirty="0">
                <a:solidFill>
                  <a:srgbClr val="000000"/>
                </a:solidFill>
              </a:rPr>
              <a:t> методами. На верхней челюсти чаще лечение проводится - удалением зубов мудрости. В некоторых случаях бывает достаточным </a:t>
            </a:r>
            <a:r>
              <a:rPr lang="ru-RU" sz="4500" dirty="0" err="1">
                <a:solidFill>
                  <a:srgbClr val="000000"/>
                </a:solidFill>
              </a:rPr>
              <a:t>сошлифование</a:t>
            </a:r>
            <a:r>
              <a:rPr lang="ru-RU" sz="4500" dirty="0">
                <a:solidFill>
                  <a:srgbClr val="000000"/>
                </a:solidFill>
              </a:rPr>
              <a:t> бугров.</a:t>
            </a:r>
          </a:p>
          <a:p>
            <a:pPr marL="0" indent="0">
              <a:buNone/>
            </a:pPr>
            <a:r>
              <a:rPr lang="ru-RU" sz="4500" dirty="0">
                <a:solidFill>
                  <a:srgbClr val="000000"/>
                </a:solidFill>
              </a:rPr>
              <a:t>При недостаточном месте для прорезывания зуба мудрости на нижней челюсти и частом развитии воспалительных </a:t>
            </a:r>
            <a:r>
              <a:rPr lang="ru-RU" sz="4500" dirty="0" smtClean="0">
                <a:solidFill>
                  <a:srgbClr val="000000"/>
                </a:solidFill>
              </a:rPr>
              <a:t>явлений </a:t>
            </a:r>
            <a:r>
              <a:rPr lang="ru-RU" sz="4500" dirty="0">
                <a:solidFill>
                  <a:srgbClr val="000000"/>
                </a:solidFill>
              </a:rPr>
              <a:t>после снятия острых явлений проводится удаление зуба. Под проводниковой анестезией производят Г-образный или трапециевидный разрез слизистой оболочки, отслаивают </a:t>
            </a:r>
            <a:r>
              <a:rPr lang="ru-RU" sz="4500" dirty="0" err="1">
                <a:solidFill>
                  <a:srgbClr val="000000"/>
                </a:solidFill>
              </a:rPr>
              <a:t>слизисто</a:t>
            </a:r>
            <a:r>
              <a:rPr lang="ru-RU" sz="4500" dirty="0">
                <a:solidFill>
                  <a:srgbClr val="000000"/>
                </a:solidFill>
              </a:rPr>
              <a:t>-надкостничный лоскут. С помощью долота и молотка или с помощью бормашины спиливают кость, покрывающую зуб. Далее элеватором или щипцами извлекают зуб. Послеоперационная рана промывается, </a:t>
            </a:r>
            <a:r>
              <a:rPr lang="ru-RU" sz="4500" dirty="0" err="1">
                <a:solidFill>
                  <a:srgbClr val="000000"/>
                </a:solidFill>
              </a:rPr>
              <a:t>слизисто</a:t>
            </a:r>
            <a:r>
              <a:rPr lang="ru-RU" sz="4500" dirty="0">
                <a:solidFill>
                  <a:srgbClr val="000000"/>
                </a:solidFill>
              </a:rPr>
              <a:t>-надкостничный лоскут укладывается на место и фиксируется </a:t>
            </a:r>
            <a:r>
              <a:rPr lang="ru-RU" sz="4500" dirty="0" err="1">
                <a:solidFill>
                  <a:srgbClr val="000000"/>
                </a:solidFill>
              </a:rPr>
              <a:t>кетгутовыми</a:t>
            </a:r>
            <a:r>
              <a:rPr lang="ru-RU" sz="4500" dirty="0">
                <a:solidFill>
                  <a:srgbClr val="000000"/>
                </a:solidFill>
              </a:rPr>
              <a:t> швами.</a:t>
            </a:r>
          </a:p>
          <a:p>
            <a:endParaRPr lang="ru-RU" sz="5600" dirty="0"/>
          </a:p>
        </p:txBody>
      </p:sp>
      <p:pic>
        <p:nvPicPr>
          <p:cNvPr id="4" name="Рисунок 3"/>
          <p:cNvPicPr>
            <a:picLocks noChangeAspect="1"/>
          </p:cNvPicPr>
          <p:nvPr/>
        </p:nvPicPr>
        <p:blipFill>
          <a:blip r:embed="rId2"/>
          <a:stretch>
            <a:fillRect/>
          </a:stretch>
        </p:blipFill>
        <p:spPr>
          <a:xfrm>
            <a:off x="6332193" y="3692706"/>
            <a:ext cx="5718544" cy="2194750"/>
          </a:xfrm>
          <a:prstGeom prst="rect">
            <a:avLst/>
          </a:prstGeom>
        </p:spPr>
      </p:pic>
      <p:sp>
        <p:nvSpPr>
          <p:cNvPr id="5" name="TextBox 4"/>
          <p:cNvSpPr txBox="1"/>
          <p:nvPr/>
        </p:nvSpPr>
        <p:spPr>
          <a:xfrm>
            <a:off x="377083" y="3361508"/>
            <a:ext cx="5955110" cy="3349635"/>
          </a:xfrm>
          <a:prstGeom prst="rect">
            <a:avLst/>
          </a:prstGeom>
          <a:noFill/>
        </p:spPr>
        <p:txBody>
          <a:bodyPr wrap="square" rtlCol="0">
            <a:spAutoFit/>
          </a:bodyPr>
          <a:lstStyle/>
          <a:p>
            <a:pPr lvl="0">
              <a:spcBef>
                <a:spcPts val="1000"/>
              </a:spcBef>
              <a:buClr>
                <a:srgbClr val="90C226"/>
              </a:buClr>
              <a:buSzPct val="80000"/>
            </a:pPr>
            <a:r>
              <a:rPr lang="ru-RU" sz="1700" dirty="0">
                <a:solidFill>
                  <a:srgbClr val="000000"/>
                </a:solidFill>
              </a:rPr>
              <a:t>При оперативном лечении могут встречаться следующие осложнения:</a:t>
            </a:r>
          </a:p>
          <a:p>
            <a:pPr marL="342900" lvl="0" indent="-342900">
              <a:spcBef>
                <a:spcPts val="1000"/>
              </a:spcBef>
              <a:buClr>
                <a:srgbClr val="90C226"/>
              </a:buClr>
              <a:buSzPct val="80000"/>
              <a:buFont typeface="Wingdings" panose="05000000000000000000" pitchFamily="2" charset="2"/>
              <a:buChar char="Ø"/>
            </a:pPr>
            <a:r>
              <a:rPr lang="ru-RU" sz="1700" dirty="0">
                <a:solidFill>
                  <a:srgbClr val="000000"/>
                </a:solidFill>
              </a:rPr>
              <a:t>возникнуть необходимость удаления зуба по частям; </a:t>
            </a:r>
          </a:p>
          <a:p>
            <a:pPr marL="342900" lvl="0" indent="-342900">
              <a:spcBef>
                <a:spcPts val="1000"/>
              </a:spcBef>
              <a:buClr>
                <a:srgbClr val="90C226"/>
              </a:buClr>
              <a:buSzPct val="80000"/>
              <a:buFont typeface="Wingdings" panose="05000000000000000000" pitchFamily="2" charset="2"/>
              <a:buChar char="Ø"/>
            </a:pPr>
            <a:r>
              <a:rPr lang="ru-RU" sz="1700" dirty="0" err="1">
                <a:solidFill>
                  <a:srgbClr val="000000"/>
                </a:solidFill>
              </a:rPr>
              <a:t>травмирование</a:t>
            </a:r>
            <a:r>
              <a:rPr lang="ru-RU" sz="1700" dirty="0">
                <a:solidFill>
                  <a:srgbClr val="000000"/>
                </a:solidFill>
              </a:rPr>
              <a:t> соседнего зуба; </a:t>
            </a:r>
          </a:p>
          <a:p>
            <a:pPr marL="342900" lvl="0" indent="-342900">
              <a:spcBef>
                <a:spcPts val="1000"/>
              </a:spcBef>
              <a:buClr>
                <a:srgbClr val="90C226"/>
              </a:buClr>
              <a:buSzPct val="80000"/>
              <a:buFont typeface="Wingdings" panose="05000000000000000000" pitchFamily="2" charset="2"/>
              <a:buChar char="Ø"/>
            </a:pPr>
            <a:r>
              <a:rPr lang="ru-RU" sz="1700" dirty="0" err="1">
                <a:solidFill>
                  <a:srgbClr val="000000"/>
                </a:solidFill>
              </a:rPr>
              <a:t>травмирование</a:t>
            </a:r>
            <a:r>
              <a:rPr lang="ru-RU" sz="1700" dirty="0">
                <a:solidFill>
                  <a:srgbClr val="000000"/>
                </a:solidFill>
              </a:rPr>
              <a:t> нижнечелюстного канала и кровотечение из него;</a:t>
            </a:r>
          </a:p>
          <a:p>
            <a:pPr marL="342900" lvl="0" indent="-342900">
              <a:spcBef>
                <a:spcPts val="1000"/>
              </a:spcBef>
              <a:buClr>
                <a:srgbClr val="90C226"/>
              </a:buClr>
              <a:buSzPct val="80000"/>
              <a:buFont typeface="Wingdings" panose="05000000000000000000" pitchFamily="2" charset="2"/>
              <a:buChar char="Ø"/>
            </a:pPr>
            <a:r>
              <a:rPr lang="ru-RU" sz="1700" dirty="0">
                <a:solidFill>
                  <a:srgbClr val="000000"/>
                </a:solidFill>
              </a:rPr>
              <a:t>резорбция кости (глубокий костный карман). </a:t>
            </a:r>
          </a:p>
          <a:p>
            <a:pPr lvl="0">
              <a:spcBef>
                <a:spcPts val="1000"/>
              </a:spcBef>
              <a:buClr>
                <a:srgbClr val="90C226"/>
              </a:buClr>
              <a:buSzPct val="80000"/>
            </a:pPr>
            <a:r>
              <a:rPr lang="ru-RU" sz="1700" dirty="0">
                <a:solidFill>
                  <a:srgbClr val="000000"/>
                </a:solidFill>
              </a:rPr>
              <a:t>В послеоперационном периоде назначают при болях анальгин, амидопирин, сульфаниламидные препараты. Со 2 дня физические методы лечения и ЛФК.</a:t>
            </a:r>
            <a:endParaRPr lang="ru-RU" sz="1700" dirty="0">
              <a:solidFill>
                <a:srgbClr val="000000"/>
              </a:solidFill>
            </a:endParaRPr>
          </a:p>
        </p:txBody>
      </p:sp>
    </p:spTree>
    <p:extLst>
      <p:ext uri="{BB962C8B-B14F-4D97-AF65-F5344CB8AC3E}">
        <p14:creationId xmlns:p14="http://schemas.microsoft.com/office/powerpoint/2010/main" val="3870304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3484" y="323850"/>
            <a:ext cx="8596668" cy="1085850"/>
          </a:xfrm>
        </p:spPr>
        <p:txBody>
          <a:bodyPr>
            <a:normAutofit/>
          </a:bodyPr>
          <a:lstStyle/>
          <a:p>
            <a:r>
              <a:rPr lang="ru-RU" sz="2800" dirty="0" err="1" smtClean="0">
                <a:solidFill>
                  <a:srgbClr val="000000"/>
                </a:solidFill>
                <a:latin typeface="+mn-lt"/>
                <a:ea typeface="+mn-ea"/>
                <a:cs typeface="+mn-cs"/>
              </a:rPr>
              <a:t>Полуретенированный</a:t>
            </a:r>
            <a:r>
              <a:rPr lang="ru-RU" sz="2800" dirty="0" smtClean="0">
                <a:solidFill>
                  <a:srgbClr val="000000"/>
                </a:solidFill>
                <a:latin typeface="+mn-lt"/>
                <a:ea typeface="+mn-ea"/>
                <a:cs typeface="+mn-cs"/>
              </a:rPr>
              <a:t> зуб</a:t>
            </a:r>
            <a:endParaRPr lang="ru-RU" sz="2800" dirty="0">
              <a:latin typeface="+mn-lt"/>
            </a:endParaRPr>
          </a:p>
        </p:txBody>
      </p:sp>
      <p:sp>
        <p:nvSpPr>
          <p:cNvPr id="3" name="Объект 2"/>
          <p:cNvSpPr>
            <a:spLocks noGrp="1"/>
          </p:cNvSpPr>
          <p:nvPr>
            <p:ph idx="1"/>
          </p:nvPr>
        </p:nvSpPr>
        <p:spPr>
          <a:xfrm>
            <a:off x="420159" y="923925"/>
            <a:ext cx="7561791" cy="4898363"/>
          </a:xfrm>
        </p:spPr>
        <p:txBody>
          <a:bodyPr>
            <a:normAutofit fontScale="92500" lnSpcReduction="20000"/>
          </a:bodyPr>
          <a:lstStyle/>
          <a:p>
            <a:pPr marL="0" indent="0">
              <a:buNone/>
            </a:pPr>
            <a:r>
              <a:rPr lang="ru-RU" dirty="0" smtClean="0">
                <a:solidFill>
                  <a:srgbClr val="000000"/>
                </a:solidFill>
                <a:latin typeface="-apple-system"/>
              </a:rPr>
              <a:t> - </a:t>
            </a:r>
            <a:r>
              <a:rPr lang="ru-RU" dirty="0" smtClean="0">
                <a:solidFill>
                  <a:srgbClr val="000000"/>
                </a:solidFill>
              </a:rPr>
              <a:t>неполное </a:t>
            </a:r>
            <a:r>
              <a:rPr lang="ru-RU" dirty="0">
                <a:solidFill>
                  <a:srgbClr val="000000"/>
                </a:solidFill>
              </a:rPr>
              <a:t>прорезывание через костную ткань или слизистую оболочку зуба наблюдается на верхней челюсти у 3,2,8 зубов, а на нижней - у 8 зуба.</a:t>
            </a:r>
          </a:p>
          <a:p>
            <a:pPr marL="0" indent="0">
              <a:buNone/>
            </a:pPr>
            <a:r>
              <a:rPr lang="ru-RU" b="1" i="1" dirty="0">
                <a:solidFill>
                  <a:srgbClr val="000000"/>
                </a:solidFill>
              </a:rPr>
              <a:t>КЛИНИКА</a:t>
            </a:r>
            <a:r>
              <a:rPr lang="ru-RU" dirty="0">
                <a:solidFill>
                  <a:srgbClr val="000000"/>
                </a:solidFill>
              </a:rPr>
              <a:t>. При осмотре можно обнаружить в каком-либо отделе альвеолярного отростка часть прорезавшейся коронки зуба. Вокруг коронки зуба хроническое воспаление, возникающее в результате постоянной травмы. </a:t>
            </a:r>
            <a:r>
              <a:rPr lang="ru-RU" dirty="0" err="1">
                <a:solidFill>
                  <a:srgbClr val="000000"/>
                </a:solidFill>
              </a:rPr>
              <a:t>Пальпаторно</a:t>
            </a:r>
            <a:r>
              <a:rPr lang="ru-RU" dirty="0">
                <a:solidFill>
                  <a:srgbClr val="000000"/>
                </a:solidFill>
              </a:rPr>
              <a:t> при этом альвеолярный отросток утолщен и покрыт гиперемированной слизистой оболочкой. </a:t>
            </a:r>
            <a:endParaRPr lang="ru-RU" dirty="0" smtClean="0">
              <a:solidFill>
                <a:srgbClr val="000000"/>
              </a:solidFill>
            </a:endParaRPr>
          </a:p>
          <a:p>
            <a:pPr marL="0" indent="0">
              <a:buNone/>
            </a:pPr>
            <a:r>
              <a:rPr lang="ru-RU" dirty="0" smtClean="0">
                <a:solidFill>
                  <a:srgbClr val="000000"/>
                </a:solidFill>
              </a:rPr>
              <a:t>В </a:t>
            </a:r>
            <a:r>
              <a:rPr lang="ru-RU" dirty="0">
                <a:solidFill>
                  <a:srgbClr val="000000"/>
                </a:solidFill>
              </a:rPr>
              <a:t>некоторых случаях </a:t>
            </a:r>
            <a:r>
              <a:rPr lang="ru-RU" dirty="0" err="1">
                <a:solidFill>
                  <a:srgbClr val="000000"/>
                </a:solidFill>
              </a:rPr>
              <a:t>полуретенированный</a:t>
            </a:r>
            <a:r>
              <a:rPr lang="ru-RU" dirty="0">
                <a:solidFill>
                  <a:srgbClr val="000000"/>
                </a:solidFill>
              </a:rPr>
              <a:t> зуб выявляют при возникновении воспалительных явлений в области альвеолярного отростка. Или он может быть обнаружен случайно при рентгенографии.</a:t>
            </a:r>
          </a:p>
          <a:p>
            <a:pPr marL="0" indent="0">
              <a:buNone/>
            </a:pPr>
            <a:r>
              <a:rPr lang="ru-RU" dirty="0">
                <a:solidFill>
                  <a:srgbClr val="000000"/>
                </a:solidFill>
              </a:rPr>
              <a:t>На рентгенограмме виден зуб, расположенный в альвеолярном отростке тела челюстей. Коронка частично или полностью прикрыта костной тканью. Зуб часто смещен в сторону.</a:t>
            </a:r>
          </a:p>
          <a:p>
            <a:pPr marL="0" indent="0">
              <a:buNone/>
            </a:pPr>
            <a:r>
              <a:rPr lang="ru-RU" dirty="0">
                <a:solidFill>
                  <a:srgbClr val="000000"/>
                </a:solidFill>
              </a:rPr>
              <a:t>Диагноз ставят по данным клиники и рентгенологического исследования.</a:t>
            </a:r>
          </a:p>
          <a:p>
            <a:pPr marL="0" indent="0">
              <a:buNone/>
            </a:pPr>
            <a:r>
              <a:rPr lang="ru-RU" b="1" i="1" dirty="0" smtClean="0">
                <a:solidFill>
                  <a:srgbClr val="000000"/>
                </a:solidFill>
              </a:rPr>
              <a:t>ЛЕЧЕНИЕ</a:t>
            </a:r>
            <a:r>
              <a:rPr lang="ru-RU" dirty="0">
                <a:solidFill>
                  <a:srgbClr val="000000"/>
                </a:solidFill>
              </a:rPr>
              <a:t>. Основной метод лечения - удаление зуба. В возрасте 14-15 лет возможно </a:t>
            </a:r>
            <a:r>
              <a:rPr lang="ru-RU" dirty="0" err="1">
                <a:solidFill>
                  <a:srgbClr val="000000"/>
                </a:solidFill>
              </a:rPr>
              <a:t>ортодонтическое</a:t>
            </a:r>
            <a:r>
              <a:rPr lang="ru-RU" dirty="0">
                <a:solidFill>
                  <a:srgbClr val="000000"/>
                </a:solidFill>
              </a:rPr>
              <a:t> лечение.</a:t>
            </a:r>
          </a:p>
          <a:p>
            <a:pPr marL="0" indent="0">
              <a:buNone/>
            </a:pPr>
            <a:endParaRPr lang="ru-RU" dirty="0"/>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l="5087" t="2639" r="5947" b="26111"/>
          <a:stretch/>
        </p:blipFill>
        <p:spPr>
          <a:xfrm>
            <a:off x="8048625" y="923925"/>
            <a:ext cx="3943350" cy="4886325"/>
          </a:xfrm>
          <a:prstGeom prst="rect">
            <a:avLst/>
          </a:prstGeom>
        </p:spPr>
      </p:pic>
    </p:spTree>
    <p:extLst>
      <p:ext uri="{BB962C8B-B14F-4D97-AF65-F5344CB8AC3E}">
        <p14:creationId xmlns:p14="http://schemas.microsoft.com/office/powerpoint/2010/main" val="1888944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734" y="361950"/>
            <a:ext cx="8596668" cy="1320800"/>
          </a:xfrm>
        </p:spPr>
        <p:txBody>
          <a:bodyPr/>
          <a:lstStyle/>
          <a:p>
            <a:r>
              <a:rPr lang="ru-RU" dirty="0" err="1" smtClean="0">
                <a:solidFill>
                  <a:schemeClr val="tx1"/>
                </a:solidFill>
              </a:rPr>
              <a:t>Ретенированный</a:t>
            </a:r>
            <a:r>
              <a:rPr lang="ru-RU" dirty="0" smtClean="0">
                <a:solidFill>
                  <a:schemeClr val="tx1"/>
                </a:solidFill>
              </a:rPr>
              <a:t> зуб</a:t>
            </a:r>
            <a:endParaRPr lang="ru-RU" dirty="0">
              <a:solidFill>
                <a:schemeClr val="tx1"/>
              </a:solidFill>
            </a:endParaRPr>
          </a:p>
        </p:txBody>
      </p:sp>
      <p:sp>
        <p:nvSpPr>
          <p:cNvPr id="3" name="Объект 2"/>
          <p:cNvSpPr>
            <a:spLocks noGrp="1"/>
          </p:cNvSpPr>
          <p:nvPr>
            <p:ph idx="1"/>
          </p:nvPr>
        </p:nvSpPr>
        <p:spPr>
          <a:xfrm>
            <a:off x="268442" y="956083"/>
            <a:ext cx="7978576" cy="5610180"/>
          </a:xfrm>
        </p:spPr>
        <p:txBody>
          <a:bodyPr>
            <a:normAutofit fontScale="92500" lnSpcReduction="20000"/>
          </a:bodyPr>
          <a:lstStyle/>
          <a:p>
            <a:pPr marL="0" indent="0">
              <a:buNone/>
            </a:pPr>
            <a:r>
              <a:rPr lang="ru-RU" dirty="0" smtClean="0">
                <a:solidFill>
                  <a:srgbClr val="000000"/>
                </a:solidFill>
                <a:latin typeface="-apple-system"/>
              </a:rPr>
              <a:t>- </a:t>
            </a:r>
            <a:r>
              <a:rPr lang="ru-RU" dirty="0" smtClean="0">
                <a:solidFill>
                  <a:srgbClr val="000000"/>
                </a:solidFill>
              </a:rPr>
              <a:t>задержка </a:t>
            </a:r>
            <a:r>
              <a:rPr lang="ru-RU" dirty="0">
                <a:solidFill>
                  <a:srgbClr val="000000"/>
                </a:solidFill>
              </a:rPr>
              <a:t>прорезывания полностью сформированного зуба. Чаще встречается при прорезывании верхних: 3, и нижних: 5,8 зубов.</a:t>
            </a:r>
          </a:p>
          <a:p>
            <a:pPr marL="0" indent="0">
              <a:buNone/>
            </a:pPr>
            <a:r>
              <a:rPr lang="ru-RU" b="1" i="1" dirty="0">
                <a:solidFill>
                  <a:srgbClr val="000000"/>
                </a:solidFill>
              </a:rPr>
              <a:t>КЛИНИКА</a:t>
            </a:r>
            <a:r>
              <a:rPr lang="ru-RU" dirty="0">
                <a:solidFill>
                  <a:srgbClr val="000000"/>
                </a:solidFill>
              </a:rPr>
              <a:t>. Чаще всего характеризуется бессимптомным течением и может обнаруживаться случайно при рентгенографии челюсти. Отсутствие зуба в альвеолярной дуге указывает на его ретенцию. Иногда на месте отсутствующего зуба может быть молочный зуб. В отдельных случаях </a:t>
            </a:r>
            <a:r>
              <a:rPr lang="ru-RU" dirty="0" err="1">
                <a:solidFill>
                  <a:srgbClr val="000000"/>
                </a:solidFill>
              </a:rPr>
              <a:t>ретенированный</a:t>
            </a:r>
            <a:r>
              <a:rPr lang="ru-RU" dirty="0">
                <a:solidFill>
                  <a:srgbClr val="000000"/>
                </a:solidFill>
              </a:rPr>
              <a:t> зуб можно определить </a:t>
            </a:r>
            <a:r>
              <a:rPr lang="ru-RU" dirty="0" err="1">
                <a:solidFill>
                  <a:srgbClr val="000000"/>
                </a:solidFill>
              </a:rPr>
              <a:t>пальпаторно</a:t>
            </a:r>
            <a:r>
              <a:rPr lang="ru-RU" dirty="0">
                <a:solidFill>
                  <a:srgbClr val="000000"/>
                </a:solidFill>
              </a:rPr>
              <a:t> по выпячиванию наружной стенки альвеолярного отростка или тела челюсти. Иногда можно </a:t>
            </a:r>
            <a:r>
              <a:rPr lang="ru-RU" dirty="0" err="1">
                <a:solidFill>
                  <a:srgbClr val="000000"/>
                </a:solidFill>
              </a:rPr>
              <a:t>пропальпировать</a:t>
            </a:r>
            <a:r>
              <a:rPr lang="ru-RU" dirty="0">
                <a:solidFill>
                  <a:srgbClr val="000000"/>
                </a:solidFill>
              </a:rPr>
              <a:t> части или контуры зуба</a:t>
            </a:r>
            <a:r>
              <a:rPr lang="ru-RU" dirty="0" smtClean="0">
                <a:solidFill>
                  <a:srgbClr val="000000"/>
                </a:solidFill>
              </a:rPr>
              <a:t>.</a:t>
            </a:r>
          </a:p>
          <a:p>
            <a:pPr marL="0" indent="0">
              <a:buNone/>
            </a:pPr>
            <a:r>
              <a:rPr lang="ru-RU" dirty="0" smtClean="0">
                <a:solidFill>
                  <a:srgbClr val="000000"/>
                </a:solidFill>
              </a:rPr>
              <a:t>	</a:t>
            </a:r>
            <a:r>
              <a:rPr lang="ru-RU" dirty="0" err="1" smtClean="0">
                <a:solidFill>
                  <a:srgbClr val="000000"/>
                </a:solidFill>
              </a:rPr>
              <a:t>Ретенированные</a:t>
            </a:r>
            <a:r>
              <a:rPr lang="ru-RU" dirty="0" smtClean="0">
                <a:solidFill>
                  <a:srgbClr val="000000"/>
                </a:solidFill>
              </a:rPr>
              <a:t> </a:t>
            </a:r>
            <a:r>
              <a:rPr lang="ru-RU" dirty="0">
                <a:solidFill>
                  <a:srgbClr val="000000"/>
                </a:solidFill>
              </a:rPr>
              <a:t>зубы могут вести к смещению соседних зубов. Этот процесс может сопровождаться болями в области </a:t>
            </a:r>
            <a:r>
              <a:rPr lang="ru-RU" dirty="0" err="1">
                <a:solidFill>
                  <a:srgbClr val="000000"/>
                </a:solidFill>
              </a:rPr>
              <a:t>ретенированного</a:t>
            </a:r>
            <a:r>
              <a:rPr lang="ru-RU" dirty="0">
                <a:solidFill>
                  <a:srgbClr val="000000"/>
                </a:solidFill>
              </a:rPr>
              <a:t> зуба. </a:t>
            </a:r>
            <a:r>
              <a:rPr lang="ru-RU" dirty="0" err="1">
                <a:solidFill>
                  <a:srgbClr val="000000"/>
                </a:solidFill>
              </a:rPr>
              <a:t>Ретенированные</a:t>
            </a:r>
            <a:r>
              <a:rPr lang="ru-RU" dirty="0">
                <a:solidFill>
                  <a:srgbClr val="000000"/>
                </a:solidFill>
              </a:rPr>
              <a:t> зубы могут давить на нервные окончания, клинически проявляясь в виде невралгии или неврита. Иногда с этими зубами связано нарушение чувствительности - парестезии, </a:t>
            </a:r>
            <a:r>
              <a:rPr lang="ru-RU" dirty="0" err="1">
                <a:solidFill>
                  <a:srgbClr val="000000"/>
                </a:solidFill>
              </a:rPr>
              <a:t>гипо</a:t>
            </a:r>
            <a:r>
              <a:rPr lang="ru-RU" dirty="0">
                <a:solidFill>
                  <a:srgbClr val="000000"/>
                </a:solidFill>
              </a:rPr>
              <a:t>- и анестезии. В некоторых случаях </a:t>
            </a:r>
            <a:r>
              <a:rPr lang="ru-RU" dirty="0" err="1">
                <a:solidFill>
                  <a:srgbClr val="000000"/>
                </a:solidFill>
              </a:rPr>
              <a:t>ретенированный</a:t>
            </a:r>
            <a:r>
              <a:rPr lang="ru-RU" dirty="0">
                <a:solidFill>
                  <a:srgbClr val="000000"/>
                </a:solidFill>
              </a:rPr>
              <a:t> зуб может служить источником воспалительных процессов.</a:t>
            </a:r>
          </a:p>
          <a:p>
            <a:pPr marL="0" indent="0">
              <a:buNone/>
            </a:pPr>
            <a:r>
              <a:rPr lang="ru-RU" dirty="0">
                <a:solidFill>
                  <a:srgbClr val="000000"/>
                </a:solidFill>
              </a:rPr>
              <a:t>Перед операцией следует определить положение зуба в толще костной ткани, его отношение к соседним зубам, к каналу нижней челюсти, гайморовой пазухе и носовой полости. Для уточнения расположения зуба следует провести рентгенографию, желательно в нескольких проекциях.</a:t>
            </a:r>
          </a:p>
          <a:p>
            <a:pPr marL="0" indent="0">
              <a:buNone/>
            </a:pPr>
            <a:r>
              <a:rPr lang="ru-RU" b="1" i="1" dirty="0" smtClean="0">
                <a:solidFill>
                  <a:srgbClr val="000000"/>
                </a:solidFill>
              </a:rPr>
              <a:t>ЛЕЧЕНИЕ</a:t>
            </a:r>
            <a:r>
              <a:rPr lang="ru-RU" b="1" i="1" dirty="0">
                <a:solidFill>
                  <a:srgbClr val="000000"/>
                </a:solidFill>
              </a:rPr>
              <a:t>.</a:t>
            </a:r>
            <a:r>
              <a:rPr lang="ru-RU" dirty="0">
                <a:solidFill>
                  <a:srgbClr val="000000"/>
                </a:solidFill>
              </a:rPr>
              <a:t> Целесообразность хирургического вмешательства зависит от состояния больного, его возраста, расположения </a:t>
            </a:r>
            <a:r>
              <a:rPr lang="ru-RU" dirty="0" err="1">
                <a:solidFill>
                  <a:srgbClr val="000000"/>
                </a:solidFill>
              </a:rPr>
              <a:t>ретенированного</a:t>
            </a:r>
            <a:r>
              <a:rPr lang="ru-RU" dirty="0">
                <a:solidFill>
                  <a:srgbClr val="000000"/>
                </a:solidFill>
              </a:rPr>
              <a:t> зуба и </a:t>
            </a:r>
            <a:r>
              <a:rPr lang="ru-RU" dirty="0" err="1">
                <a:solidFill>
                  <a:srgbClr val="000000"/>
                </a:solidFill>
              </a:rPr>
              <a:t>травматичности</a:t>
            </a:r>
            <a:r>
              <a:rPr lang="ru-RU" dirty="0">
                <a:solidFill>
                  <a:srgbClr val="000000"/>
                </a:solidFill>
              </a:rPr>
              <a:t> операции. При отсутствии жалоб и неотложных показаний к удалению зуба ограничиваются динамическим наблюдением.</a:t>
            </a:r>
          </a:p>
          <a:p>
            <a:pPr marL="0" indent="0">
              <a:buNone/>
            </a:pPr>
            <a:endParaRPr lang="ru-RU" dirty="0"/>
          </a:p>
        </p:txBody>
      </p:sp>
      <p:sp>
        <p:nvSpPr>
          <p:cNvPr id="6" name="Прямоугольник 5"/>
          <p:cNvSpPr/>
          <p:nvPr/>
        </p:nvSpPr>
        <p:spPr>
          <a:xfrm>
            <a:off x="8368937" y="4093028"/>
            <a:ext cx="3157674" cy="205522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8488135" y="4345577"/>
            <a:ext cx="3233601" cy="1323439"/>
          </a:xfrm>
          <a:prstGeom prst="rect">
            <a:avLst/>
          </a:prstGeom>
          <a:noFill/>
        </p:spPr>
        <p:txBody>
          <a:bodyPr wrap="square" rtlCol="0">
            <a:spAutoFit/>
          </a:bodyPr>
          <a:lstStyle/>
          <a:p>
            <a:r>
              <a:rPr lang="ru-RU" sz="1600" dirty="0">
                <a:solidFill>
                  <a:srgbClr val="333333"/>
                </a:solidFill>
                <a:latin typeface="arial" panose="020B0604020202020204" pitchFamily="34" charset="0"/>
              </a:rPr>
              <a:t>Удалять </a:t>
            </a:r>
            <a:r>
              <a:rPr lang="ru-RU" sz="1600" dirty="0" err="1">
                <a:solidFill>
                  <a:srgbClr val="333333"/>
                </a:solidFill>
                <a:latin typeface="arial" panose="020B0604020202020204" pitchFamily="34" charset="0"/>
              </a:rPr>
              <a:t>ретенированный</a:t>
            </a:r>
            <a:r>
              <a:rPr lang="ru-RU" sz="1600" dirty="0">
                <a:solidFill>
                  <a:srgbClr val="333333"/>
                </a:solidFill>
                <a:latin typeface="arial" panose="020B0604020202020204" pitchFamily="34" charset="0"/>
              </a:rPr>
              <a:t> зуб </a:t>
            </a:r>
            <a:r>
              <a:rPr lang="ru-RU" sz="1600" dirty="0" smtClean="0">
                <a:solidFill>
                  <a:srgbClr val="333333"/>
                </a:solidFill>
                <a:latin typeface="arial" panose="020B0604020202020204" pitchFamily="34" charset="0"/>
              </a:rPr>
              <a:t> </a:t>
            </a:r>
            <a:r>
              <a:rPr lang="ru-RU" sz="1600" dirty="0">
                <a:solidFill>
                  <a:srgbClr val="333333"/>
                </a:solidFill>
                <a:latin typeface="arial" panose="020B0604020202020204" pitchFamily="34" charset="0"/>
              </a:rPr>
              <a:t>нужно при возникновении болей, воспалительных явлений, а также </a:t>
            </a:r>
            <a:r>
              <a:rPr lang="ru-RU" sz="1600" dirty="0" smtClean="0">
                <a:solidFill>
                  <a:srgbClr val="333333"/>
                </a:solidFill>
                <a:latin typeface="arial" panose="020B0604020202020204" pitchFamily="34" charset="0"/>
              </a:rPr>
              <a:t>фолликулярной </a:t>
            </a:r>
            <a:r>
              <a:rPr lang="ru-RU" sz="1600" dirty="0">
                <a:solidFill>
                  <a:srgbClr val="333333"/>
                </a:solidFill>
                <a:latin typeface="arial" panose="020B0604020202020204" pitchFamily="34" charset="0"/>
              </a:rPr>
              <a:t>кисты.</a:t>
            </a:r>
            <a:endParaRPr lang="ru-RU" sz="1600" dirty="0"/>
          </a:p>
        </p:txBody>
      </p:sp>
      <p:pic>
        <p:nvPicPr>
          <p:cNvPr id="12" name="Рисунок 11"/>
          <p:cNvPicPr>
            <a:picLocks noChangeAspect="1"/>
          </p:cNvPicPr>
          <p:nvPr/>
        </p:nvPicPr>
        <p:blipFill>
          <a:blip r:embed="rId2"/>
          <a:stretch>
            <a:fillRect/>
          </a:stretch>
        </p:blipFill>
        <p:spPr>
          <a:xfrm>
            <a:off x="8248153" y="1345587"/>
            <a:ext cx="3943847" cy="2471783"/>
          </a:xfrm>
          <a:prstGeom prst="rect">
            <a:avLst/>
          </a:prstGeom>
        </p:spPr>
      </p:pic>
    </p:spTree>
    <p:extLst>
      <p:ext uri="{BB962C8B-B14F-4D97-AF65-F5344CB8AC3E}">
        <p14:creationId xmlns:p14="http://schemas.microsoft.com/office/powerpoint/2010/main" val="2288545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039467" y="3728302"/>
            <a:ext cx="3228358" cy="1893970"/>
          </a:xfrm>
          <a:prstGeom prst="rect">
            <a:avLst/>
          </a:prstGeom>
        </p:spPr>
      </p:pic>
      <p:sp>
        <p:nvSpPr>
          <p:cNvPr id="2" name="Заголовок 1"/>
          <p:cNvSpPr>
            <a:spLocks noGrp="1"/>
          </p:cNvSpPr>
          <p:nvPr>
            <p:ph type="title"/>
          </p:nvPr>
        </p:nvSpPr>
        <p:spPr>
          <a:xfrm>
            <a:off x="432238" y="241955"/>
            <a:ext cx="8596668" cy="1320800"/>
          </a:xfrm>
        </p:spPr>
        <p:txBody>
          <a:bodyPr>
            <a:normAutofit/>
          </a:bodyPr>
          <a:lstStyle/>
          <a:p>
            <a:r>
              <a:rPr lang="ru-RU" sz="3200" dirty="0" smtClean="0">
                <a:solidFill>
                  <a:srgbClr val="181D21"/>
                </a:solidFill>
                <a:latin typeface="Inter"/>
                <a:ea typeface="+mn-ea"/>
                <a:cs typeface="+mn-cs"/>
              </a:rPr>
              <a:t>Перикоронит. Клиническая картина </a:t>
            </a:r>
            <a:endParaRPr lang="ru-RU" sz="3200" dirty="0"/>
          </a:p>
        </p:txBody>
      </p:sp>
      <p:sp>
        <p:nvSpPr>
          <p:cNvPr id="3" name="Объект 2"/>
          <p:cNvSpPr>
            <a:spLocks noGrp="1"/>
          </p:cNvSpPr>
          <p:nvPr>
            <p:ph idx="1"/>
          </p:nvPr>
        </p:nvSpPr>
        <p:spPr>
          <a:xfrm>
            <a:off x="170541" y="779837"/>
            <a:ext cx="9120062" cy="5896930"/>
          </a:xfrm>
        </p:spPr>
        <p:txBody>
          <a:bodyPr>
            <a:normAutofit fontScale="62500" lnSpcReduction="20000"/>
          </a:bodyPr>
          <a:lstStyle/>
          <a:p>
            <a:pPr marL="0" indent="0">
              <a:buNone/>
            </a:pPr>
            <a:r>
              <a:rPr lang="ru-RU" dirty="0">
                <a:solidFill>
                  <a:srgbClr val="181D21"/>
                </a:solidFill>
                <a:latin typeface="Inter"/>
              </a:rPr>
              <a:t> </a:t>
            </a:r>
            <a:r>
              <a:rPr lang="ru-RU" sz="2300" dirty="0">
                <a:solidFill>
                  <a:schemeClr val="tx1"/>
                </a:solidFill>
                <a:latin typeface="Inter"/>
              </a:rPr>
              <a:t>— это воспаление десны во время прорезывания зуба, связанное с развитием </a:t>
            </a:r>
            <a:r>
              <a:rPr lang="ru-RU" sz="2300" dirty="0" smtClean="0">
                <a:solidFill>
                  <a:schemeClr val="tx1"/>
                </a:solidFill>
                <a:latin typeface="Inter"/>
              </a:rPr>
              <a:t>инфекции. </a:t>
            </a:r>
            <a:r>
              <a:rPr lang="ru-RU" sz="2300" dirty="0">
                <a:solidFill>
                  <a:schemeClr val="tx1"/>
                </a:solidFill>
                <a:latin typeface="Inter"/>
              </a:rPr>
              <a:t>Сопровождается отёком мягких тканей и кровоточивостью</a:t>
            </a:r>
            <a:r>
              <a:rPr lang="ru-RU" sz="2300" dirty="0" smtClean="0">
                <a:solidFill>
                  <a:schemeClr val="tx1"/>
                </a:solidFill>
                <a:latin typeface="Inter"/>
              </a:rPr>
              <a:t>. </a:t>
            </a:r>
          </a:p>
          <a:p>
            <a:pPr marL="0" indent="0">
              <a:buNone/>
            </a:pPr>
            <a:r>
              <a:rPr lang="ru-RU" sz="2300" dirty="0" smtClean="0">
                <a:solidFill>
                  <a:schemeClr val="tx1"/>
                </a:solidFill>
                <a:latin typeface="ralewayregular"/>
              </a:rPr>
              <a:t>Механизм </a:t>
            </a:r>
            <a:r>
              <a:rPr lang="ru-RU" sz="2300" dirty="0">
                <a:solidFill>
                  <a:schemeClr val="tx1"/>
                </a:solidFill>
                <a:latin typeface="ralewayregular"/>
              </a:rPr>
              <a:t>развития воспаления состоит в том, что зуб при прорезывании преодолевает массу препятствий: костную ткань, надкостницу, мягкие ткани. При трудном и длительном прорезывании над зубом формируется своеобразный капюшон, под который попадают болезнетворные бактерии и остатки пищи. В результате развивается воспалительный процесс.</a:t>
            </a:r>
            <a:endParaRPr lang="ru-RU" sz="2300" dirty="0">
              <a:solidFill>
                <a:schemeClr val="tx1"/>
              </a:solidFill>
              <a:latin typeface="Inter"/>
            </a:endParaRPr>
          </a:p>
          <a:p>
            <a:pPr marL="0" indent="0">
              <a:buNone/>
            </a:pPr>
            <a:r>
              <a:rPr lang="ru-RU" sz="2300" dirty="0">
                <a:solidFill>
                  <a:schemeClr val="tx1"/>
                </a:solidFill>
                <a:latin typeface="Inter"/>
              </a:rPr>
              <a:t>Чаще возникает в 20-29 лет во время прорезывания зубов мудрости, так называемых </a:t>
            </a:r>
            <a:r>
              <a:rPr lang="ru-RU" sz="2300" dirty="0" smtClean="0">
                <a:solidFill>
                  <a:schemeClr val="tx1"/>
                </a:solidFill>
                <a:latin typeface="Inter"/>
              </a:rPr>
              <a:t>восьмёрок. </a:t>
            </a:r>
            <a:r>
              <a:rPr lang="ru-RU" sz="2300" dirty="0">
                <a:solidFill>
                  <a:schemeClr val="tx1"/>
                </a:solidFill>
                <a:latin typeface="Inter"/>
              </a:rPr>
              <a:t>Иногда возникает при прорезывании соседнего жевательного зуба — </a:t>
            </a:r>
            <a:r>
              <a:rPr lang="ru-RU" sz="2300" dirty="0" smtClean="0">
                <a:solidFill>
                  <a:schemeClr val="tx1"/>
                </a:solidFill>
                <a:latin typeface="Inter"/>
              </a:rPr>
              <a:t>семёрки.</a:t>
            </a:r>
            <a:r>
              <a:rPr lang="ru-RU" sz="2300" dirty="0">
                <a:solidFill>
                  <a:schemeClr val="tx1"/>
                </a:solidFill>
                <a:latin typeface="Inter"/>
              </a:rPr>
              <a:t> У детей при смене молочных зубов на постоянные развивается редко</a:t>
            </a:r>
            <a:r>
              <a:rPr lang="ru-RU" sz="2300" dirty="0" smtClean="0">
                <a:solidFill>
                  <a:schemeClr val="tx1"/>
                </a:solidFill>
                <a:latin typeface="Inter"/>
              </a:rPr>
              <a:t>.</a:t>
            </a:r>
          </a:p>
          <a:p>
            <a:pPr marL="0" indent="0">
              <a:buNone/>
            </a:pPr>
            <a:r>
              <a:rPr lang="ru-RU" sz="2300" dirty="0" err="1">
                <a:solidFill>
                  <a:schemeClr val="tx1"/>
                </a:solidFill>
                <a:latin typeface="ralewayregular"/>
              </a:rPr>
              <a:t>Перикоронарит</a:t>
            </a:r>
            <a:r>
              <a:rPr lang="ru-RU" sz="2300" dirty="0">
                <a:solidFill>
                  <a:schemeClr val="tx1"/>
                </a:solidFill>
                <a:latin typeface="ralewayregular"/>
              </a:rPr>
              <a:t> зуба начинается с болезненности в области десны, усиливающейся при надавливании. Обычно заметить неприятные ощущения удается при жевании или чистке зубов. </a:t>
            </a:r>
            <a:r>
              <a:rPr lang="ru-RU" sz="2300" dirty="0" smtClean="0">
                <a:solidFill>
                  <a:schemeClr val="tx1"/>
                </a:solidFill>
                <a:latin typeface="ralewayregular"/>
              </a:rPr>
              <a:t>Участок </a:t>
            </a:r>
            <a:r>
              <a:rPr lang="ru-RU" sz="2300" dirty="0">
                <a:solidFill>
                  <a:schemeClr val="tx1"/>
                </a:solidFill>
                <a:latin typeface="ralewayregular"/>
              </a:rPr>
              <a:t>десны становится отечным и красным, впоследствии изо рта появляется неприятный запах.</a:t>
            </a:r>
          </a:p>
          <a:p>
            <a:pPr marL="0" indent="0">
              <a:buNone/>
            </a:pPr>
            <a:r>
              <a:rPr lang="ru-RU" sz="2300" dirty="0">
                <a:solidFill>
                  <a:schemeClr val="tx1"/>
                </a:solidFill>
                <a:latin typeface="ralewayregular"/>
              </a:rPr>
              <a:t>При отсутствии своевременной врачебной помощи присоединяются и другие проявления:</a:t>
            </a:r>
          </a:p>
          <a:p>
            <a:pPr>
              <a:buFont typeface="Wingdings" panose="05000000000000000000" pitchFamily="2" charset="2"/>
              <a:buChar char="Ø"/>
            </a:pPr>
            <a:r>
              <a:rPr lang="ru-RU" sz="2300" dirty="0">
                <a:solidFill>
                  <a:schemeClr val="tx1"/>
                </a:solidFill>
                <a:latin typeface="ralewayregular"/>
              </a:rPr>
              <a:t>распространение болей, отдающих в ухо, висок;</a:t>
            </a:r>
          </a:p>
          <a:p>
            <a:pPr>
              <a:buFont typeface="Wingdings" panose="05000000000000000000" pitchFamily="2" charset="2"/>
              <a:buChar char="Ø"/>
            </a:pPr>
            <a:r>
              <a:rPr lang="ru-RU" sz="2300" dirty="0">
                <a:solidFill>
                  <a:schemeClr val="tx1"/>
                </a:solidFill>
                <a:latin typeface="ralewayregular"/>
              </a:rPr>
              <a:t>затруднения глотания, боли в горле;</a:t>
            </a:r>
          </a:p>
          <a:p>
            <a:pPr>
              <a:buFont typeface="Wingdings" panose="05000000000000000000" pitchFamily="2" charset="2"/>
              <a:buChar char="Ø"/>
            </a:pPr>
            <a:r>
              <a:rPr lang="ru-RU" sz="2300" dirty="0">
                <a:solidFill>
                  <a:schemeClr val="tx1"/>
                </a:solidFill>
                <a:latin typeface="ralewayregular"/>
              </a:rPr>
              <a:t>затруднения речи;</a:t>
            </a:r>
          </a:p>
          <a:p>
            <a:pPr>
              <a:buFont typeface="Wingdings" panose="05000000000000000000" pitchFamily="2" charset="2"/>
              <a:buChar char="Ø"/>
            </a:pPr>
            <a:r>
              <a:rPr lang="ru-RU" sz="2300" dirty="0">
                <a:solidFill>
                  <a:schemeClr val="tx1"/>
                </a:solidFill>
                <a:latin typeface="ralewayregular"/>
              </a:rPr>
              <a:t>ограничение открытия рта из-за отека окологлоточной области;</a:t>
            </a:r>
          </a:p>
          <a:p>
            <a:pPr>
              <a:buFont typeface="Wingdings" panose="05000000000000000000" pitchFamily="2" charset="2"/>
              <a:buChar char="Ø"/>
            </a:pPr>
            <a:r>
              <a:rPr lang="ru-RU" sz="2300" dirty="0">
                <a:solidFill>
                  <a:schemeClr val="tx1"/>
                </a:solidFill>
                <a:latin typeface="ralewayregular"/>
              </a:rPr>
              <a:t>увеличение лимфоузлов;</a:t>
            </a:r>
          </a:p>
          <a:p>
            <a:pPr>
              <a:buFont typeface="Wingdings" panose="05000000000000000000" pitchFamily="2" charset="2"/>
              <a:buChar char="Ø"/>
            </a:pPr>
            <a:r>
              <a:rPr lang="ru-RU" sz="2300" dirty="0">
                <a:solidFill>
                  <a:schemeClr val="tx1"/>
                </a:solidFill>
                <a:latin typeface="ralewayregular"/>
              </a:rPr>
              <a:t>субфебрильная температура;</a:t>
            </a:r>
          </a:p>
          <a:p>
            <a:pPr>
              <a:buFont typeface="Wingdings" panose="05000000000000000000" pitchFamily="2" charset="2"/>
              <a:buChar char="Ø"/>
            </a:pPr>
            <a:r>
              <a:rPr lang="ru-RU" sz="2300" dirty="0">
                <a:solidFill>
                  <a:schemeClr val="tx1"/>
                </a:solidFill>
                <a:latin typeface="ralewayregular"/>
              </a:rPr>
              <a:t>отечность щеки со стороны воспаления.</a:t>
            </a:r>
          </a:p>
          <a:p>
            <a:pPr marL="0" indent="0">
              <a:buNone/>
            </a:pPr>
            <a:r>
              <a:rPr lang="ru-RU" sz="2300" dirty="0">
                <a:solidFill>
                  <a:schemeClr val="tx1"/>
                </a:solidFill>
                <a:latin typeface="ralewayregular"/>
              </a:rPr>
              <a:t>Человек испытывает трудности в пережевывании пищи, может страдать от общего ухудшения самочувствия, головной боли</a:t>
            </a:r>
            <a:r>
              <a:rPr lang="ru-RU" sz="2300" dirty="0" smtClean="0">
                <a:solidFill>
                  <a:schemeClr val="tx1"/>
                </a:solidFill>
                <a:latin typeface="ralewayregular"/>
              </a:rPr>
              <a:t>.</a:t>
            </a:r>
            <a:endParaRPr lang="ru-RU" dirty="0">
              <a:solidFill>
                <a:schemeClr val="tx1"/>
              </a:solidFill>
              <a:latin typeface="Inter"/>
            </a:endParaRPr>
          </a:p>
          <a:p>
            <a:endParaRPr lang="ru-RU" dirty="0">
              <a:solidFill>
                <a:schemeClr val="tx1"/>
              </a:solidFill>
            </a:endParaRPr>
          </a:p>
        </p:txBody>
      </p:sp>
      <p:sp>
        <p:nvSpPr>
          <p:cNvPr id="5" name="Скругленный прямоугольник 4"/>
          <p:cNvSpPr/>
          <p:nvPr/>
        </p:nvSpPr>
        <p:spPr>
          <a:xfrm>
            <a:off x="9151456" y="3267075"/>
            <a:ext cx="2850044" cy="326570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9363075" y="3486150"/>
            <a:ext cx="2543175" cy="3190617"/>
          </a:xfrm>
          <a:prstGeom prst="rect">
            <a:avLst/>
          </a:prstGeom>
          <a:noFill/>
        </p:spPr>
        <p:txBody>
          <a:bodyPr wrap="square" rtlCol="0">
            <a:spAutoFit/>
          </a:bodyPr>
          <a:lstStyle/>
          <a:p>
            <a:pPr lvl="0">
              <a:spcBef>
                <a:spcPts val="1000"/>
              </a:spcBef>
              <a:buClr>
                <a:srgbClr val="90C226"/>
              </a:buClr>
              <a:buSzPct val="80000"/>
            </a:pPr>
            <a:r>
              <a:rPr lang="ru-RU" sz="1400" dirty="0">
                <a:solidFill>
                  <a:srgbClr val="636363"/>
                </a:solidFill>
                <a:latin typeface="ralewayregular"/>
              </a:rPr>
              <a:t>Симптомы могут стихнуть через некоторое время — это значит, что заболевание перешло в хроническую стадию. Могут возникнуть и гнойные осложнения, и в случае, если в десне открывается ход для выведения гнойного содержимого, то острая боль уходит. Однако воспалительный процесс при этом сохраняется.</a:t>
            </a:r>
          </a:p>
          <a:p>
            <a:pPr lvl="0">
              <a:spcBef>
                <a:spcPts val="1000"/>
              </a:spcBef>
              <a:buClr>
                <a:srgbClr val="90C226"/>
              </a:buClr>
              <a:buSzPct val="80000"/>
            </a:pPr>
            <a:endParaRPr lang="ru-RU" sz="1100" dirty="0">
              <a:solidFill>
                <a:srgbClr val="181D21"/>
              </a:solidFill>
              <a:latin typeface="Inter"/>
            </a:endParaRPr>
          </a:p>
        </p:txBody>
      </p:sp>
      <p:pic>
        <p:nvPicPr>
          <p:cNvPr id="7" name="Рисунок 6"/>
          <p:cNvPicPr>
            <a:picLocks noChangeAspect="1"/>
          </p:cNvPicPr>
          <p:nvPr/>
        </p:nvPicPr>
        <p:blipFill>
          <a:blip r:embed="rId3"/>
          <a:stretch>
            <a:fillRect/>
          </a:stretch>
        </p:blipFill>
        <p:spPr>
          <a:xfrm>
            <a:off x="9178510" y="241954"/>
            <a:ext cx="3011756" cy="2575843"/>
          </a:xfrm>
          <a:prstGeom prst="rect">
            <a:avLst/>
          </a:prstGeom>
        </p:spPr>
      </p:pic>
    </p:spTree>
    <p:extLst>
      <p:ext uri="{BB962C8B-B14F-4D97-AF65-F5344CB8AC3E}">
        <p14:creationId xmlns:p14="http://schemas.microsoft.com/office/powerpoint/2010/main" val="2661673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282" y="199926"/>
            <a:ext cx="8596668" cy="1320800"/>
          </a:xfrm>
        </p:spPr>
        <p:txBody>
          <a:bodyPr/>
          <a:lstStyle/>
          <a:p>
            <a:r>
              <a:rPr lang="ru-RU" sz="3200" dirty="0" smtClean="0">
                <a:solidFill>
                  <a:srgbClr val="181D21"/>
                </a:solidFill>
                <a:latin typeface="Inter"/>
              </a:rPr>
              <a:t>Перикоронит, клиническая  картина</a:t>
            </a:r>
            <a:endParaRPr lang="ru-RU" dirty="0"/>
          </a:p>
        </p:txBody>
      </p:sp>
      <p:sp>
        <p:nvSpPr>
          <p:cNvPr id="3" name="Объект 2"/>
          <p:cNvSpPr>
            <a:spLocks noGrp="1"/>
          </p:cNvSpPr>
          <p:nvPr>
            <p:ph idx="1"/>
          </p:nvPr>
        </p:nvSpPr>
        <p:spPr>
          <a:xfrm>
            <a:off x="320281" y="696686"/>
            <a:ext cx="9990459" cy="3950109"/>
          </a:xfrm>
        </p:spPr>
        <p:txBody>
          <a:bodyPr>
            <a:normAutofit fontScale="85000" lnSpcReduction="10000"/>
          </a:bodyPr>
          <a:lstStyle/>
          <a:p>
            <a:pPr marL="0" indent="0">
              <a:buNone/>
            </a:pPr>
            <a:r>
              <a:rPr lang="ru-RU" sz="1600" dirty="0" smtClean="0">
                <a:solidFill>
                  <a:srgbClr val="181D21"/>
                </a:solidFill>
                <a:latin typeface="+mj-lt"/>
              </a:rPr>
              <a:t>В клинической практике выделяют несколько классификаций перикоронита: по течению и по типу воспаления окружающих мягких тканей.</a:t>
            </a:r>
          </a:p>
          <a:p>
            <a:pPr marL="0" indent="0">
              <a:buNone/>
            </a:pPr>
            <a:r>
              <a:rPr lang="ru-RU" sz="1600" b="1" i="1" u="sng" dirty="0" smtClean="0">
                <a:solidFill>
                  <a:srgbClr val="181D21"/>
                </a:solidFill>
                <a:latin typeface="+mj-lt"/>
              </a:rPr>
              <a:t>По течению</a:t>
            </a:r>
            <a:r>
              <a:rPr lang="ru-RU" sz="1600" dirty="0" smtClean="0">
                <a:solidFill>
                  <a:srgbClr val="181D21"/>
                </a:solidFill>
                <a:latin typeface="+mj-lt"/>
              </a:rPr>
              <a:t> перикоронит подразделяют на </a:t>
            </a:r>
            <a:r>
              <a:rPr lang="ru-RU" sz="1600" b="1" i="1" dirty="0" smtClean="0">
                <a:solidFill>
                  <a:srgbClr val="181D21"/>
                </a:solidFill>
                <a:latin typeface="+mj-lt"/>
              </a:rPr>
              <a:t>острый и хронический</a:t>
            </a:r>
            <a:r>
              <a:rPr lang="ru-RU" sz="1600" dirty="0" smtClean="0">
                <a:solidFill>
                  <a:srgbClr val="181D21"/>
                </a:solidFill>
                <a:latin typeface="+mj-lt"/>
              </a:rPr>
              <a:t>.</a:t>
            </a:r>
          </a:p>
          <a:p>
            <a:pPr marL="0" indent="0">
              <a:buNone/>
            </a:pPr>
            <a:r>
              <a:rPr lang="ru-RU" sz="1600" b="1" i="1" dirty="0" smtClean="0">
                <a:solidFill>
                  <a:srgbClr val="181D21"/>
                </a:solidFill>
                <a:latin typeface="+mj-lt"/>
              </a:rPr>
              <a:t>Острая форма</a:t>
            </a:r>
            <a:r>
              <a:rPr lang="ru-RU" sz="1600" dirty="0" smtClean="0">
                <a:solidFill>
                  <a:srgbClr val="181D21"/>
                </a:solidFill>
                <a:latin typeface="+mj-lt"/>
              </a:rPr>
              <a:t> характеризуется резким началом, быстрым развитием воспаления и яркими симптомами, в частности острой болью в месте прорезывания. Пациенту становится больно и/или трудно открывать рот. При несвоевременном обращении данная форма может перейти в хронический перикоронит.</a:t>
            </a:r>
          </a:p>
          <a:p>
            <a:pPr marL="0" indent="0">
              <a:buNone/>
            </a:pPr>
            <a:r>
              <a:rPr lang="ru-RU" sz="1600" b="1" i="1" dirty="0" smtClean="0">
                <a:solidFill>
                  <a:srgbClr val="181D21"/>
                </a:solidFill>
                <a:latin typeface="+mj-lt"/>
              </a:rPr>
              <a:t>Хроническая форма</a:t>
            </a:r>
            <a:r>
              <a:rPr lang="ru-RU" sz="1600" dirty="0" smtClean="0">
                <a:solidFill>
                  <a:srgbClr val="181D21"/>
                </a:solidFill>
                <a:latin typeface="+mj-lt"/>
              </a:rPr>
              <a:t> протекает менее остро. Болевые ощущения не выражены. Наблюдается небольшое покраснение и отёк мягких тканей. Общее состояние удовлетворительное. Лимфатические узлы увеличены, но незначительно. Возможен неприятный запах изо рта.</a:t>
            </a:r>
            <a:r>
              <a:rPr lang="ru-RU" sz="1600" dirty="0" smtClean="0">
                <a:latin typeface="+mj-lt"/>
              </a:rPr>
              <a:t> В нижнем зубе мудрости процесс развивается при частом </a:t>
            </a:r>
            <a:r>
              <a:rPr lang="ru-RU" sz="1600" dirty="0" err="1" smtClean="0">
                <a:latin typeface="+mj-lt"/>
              </a:rPr>
              <a:t>травмировании</a:t>
            </a:r>
            <a:r>
              <a:rPr lang="ru-RU" sz="1600" dirty="0" smtClean="0">
                <a:latin typeface="+mj-lt"/>
              </a:rPr>
              <a:t> капюшона и повторных обострениях воспалительного процесса. Задержка гноя и развитие грануляции приводит к резорбции кости. В зависимости от положения зуба, покрывающей его полностью или частично слизистой оболочки и длительности заболевания хронический перикоронит может сопровождаться: </a:t>
            </a:r>
            <a:endParaRPr lang="en-US" sz="1600" dirty="0" smtClean="0">
              <a:latin typeface="+mj-lt"/>
            </a:endParaRPr>
          </a:p>
          <a:p>
            <a:pPr marL="0" indent="0">
              <a:buNone/>
            </a:pPr>
            <a:r>
              <a:rPr lang="en-US" sz="1600" dirty="0" smtClean="0">
                <a:latin typeface="+mj-lt"/>
              </a:rPr>
              <a:t>1) </a:t>
            </a:r>
            <a:r>
              <a:rPr lang="ru-RU" sz="1600" dirty="0" smtClean="0">
                <a:latin typeface="+mj-lt"/>
              </a:rPr>
              <a:t>деструкцией альвеолярной части кости по вертикали и горизонтали; </a:t>
            </a:r>
            <a:endParaRPr lang="en-US" sz="1600" dirty="0" smtClean="0">
              <a:latin typeface="+mj-lt"/>
            </a:endParaRPr>
          </a:p>
          <a:p>
            <a:pPr marL="0" indent="0">
              <a:buNone/>
            </a:pPr>
            <a:r>
              <a:rPr lang="ru-RU" sz="1600" dirty="0" smtClean="0">
                <a:latin typeface="+mj-lt"/>
              </a:rPr>
              <a:t>2) развитием маргинального гранулирующего или гранулематозного периодонтита.</a:t>
            </a:r>
            <a:endParaRPr lang="ru-RU" sz="1600" dirty="0" smtClean="0">
              <a:solidFill>
                <a:srgbClr val="181D21"/>
              </a:solidFill>
              <a:latin typeface="+mj-lt"/>
            </a:endParaRPr>
          </a:p>
          <a:p>
            <a:pPr marL="0" lvl="0" indent="0">
              <a:buClr>
                <a:srgbClr val="90C226"/>
              </a:buClr>
              <a:buNone/>
            </a:pPr>
            <a:r>
              <a:rPr lang="ru-RU" sz="1600" dirty="0" smtClean="0">
                <a:solidFill>
                  <a:srgbClr val="181D21"/>
                </a:solidFill>
                <a:latin typeface="+mj-lt"/>
              </a:rPr>
              <a:t>Некоторые авторы выделяют третий тип течения — подострый перикоронит. От острой формы его отличает менее яркие признаки болезни и отсутствие проблем с открыванием рта</a:t>
            </a:r>
            <a:r>
              <a:rPr lang="en-US" sz="1600" dirty="0" smtClean="0">
                <a:solidFill>
                  <a:srgbClr val="181D21"/>
                </a:solidFill>
                <a:latin typeface="+mj-lt"/>
              </a:rPr>
              <a:t>/</a:t>
            </a:r>
          </a:p>
          <a:p>
            <a:pPr marL="0" lvl="0" indent="0">
              <a:buClr>
                <a:srgbClr val="90C226"/>
              </a:buClr>
              <a:buNone/>
            </a:pPr>
            <a:endParaRPr lang="en-US" sz="1600" dirty="0" smtClean="0">
              <a:solidFill>
                <a:srgbClr val="181D21"/>
              </a:solidFill>
              <a:latin typeface="+mj-lt"/>
            </a:endParaRPr>
          </a:p>
          <a:p>
            <a:pPr marL="0" indent="0">
              <a:buNone/>
            </a:pPr>
            <a:endParaRPr lang="en-US" sz="1600" dirty="0">
              <a:solidFill>
                <a:srgbClr val="181D21"/>
              </a:solidFill>
              <a:latin typeface="+mj-lt"/>
            </a:endParaRPr>
          </a:p>
          <a:p>
            <a:pPr marL="0" indent="0">
              <a:buNone/>
            </a:pPr>
            <a:endParaRPr lang="en-US" sz="1600" dirty="0" smtClean="0">
              <a:solidFill>
                <a:srgbClr val="181D21"/>
              </a:solidFill>
              <a:latin typeface="+mj-lt"/>
            </a:endParaRPr>
          </a:p>
          <a:p>
            <a:pPr marL="0" indent="0">
              <a:buNone/>
            </a:pPr>
            <a:endParaRPr lang="en-US" sz="1600" dirty="0" smtClean="0">
              <a:solidFill>
                <a:srgbClr val="181D21"/>
              </a:solidFill>
              <a:latin typeface="+mj-lt"/>
            </a:endParaRPr>
          </a:p>
          <a:p>
            <a:pPr marL="0" indent="0">
              <a:buNone/>
            </a:pPr>
            <a:endParaRPr lang="en-US" sz="1600" dirty="0" smtClean="0">
              <a:solidFill>
                <a:srgbClr val="181D21"/>
              </a:solidFill>
              <a:latin typeface="+mj-lt"/>
            </a:endParaRPr>
          </a:p>
          <a:p>
            <a:pPr marL="0" indent="0">
              <a:buNone/>
            </a:pPr>
            <a:endParaRPr lang="ru-RU" dirty="0" smtClean="0">
              <a:solidFill>
                <a:srgbClr val="181D21"/>
              </a:solidFill>
              <a:latin typeface="Inter"/>
            </a:endParaRPr>
          </a:p>
          <a:p>
            <a:pPr marL="0" indent="0">
              <a:buNone/>
            </a:pPr>
            <a:endParaRPr lang="ru-RU" dirty="0"/>
          </a:p>
        </p:txBody>
      </p:sp>
      <p:pic>
        <p:nvPicPr>
          <p:cNvPr id="5" name="Рисунок 4"/>
          <p:cNvPicPr>
            <a:picLocks noChangeAspect="1"/>
          </p:cNvPicPr>
          <p:nvPr/>
        </p:nvPicPr>
        <p:blipFill rotWithShape="1">
          <a:blip r:embed="rId2"/>
          <a:srcRect l="2500" t="4024" r="50767" b="3160"/>
          <a:stretch/>
        </p:blipFill>
        <p:spPr>
          <a:xfrm>
            <a:off x="10340961" y="-16126"/>
            <a:ext cx="1851039" cy="2132309"/>
          </a:xfrm>
          <a:prstGeom prst="rect">
            <a:avLst/>
          </a:prstGeom>
        </p:spPr>
      </p:pic>
      <p:pic>
        <p:nvPicPr>
          <p:cNvPr id="7" name="Рисунок 6"/>
          <p:cNvPicPr>
            <a:picLocks noChangeAspect="1"/>
          </p:cNvPicPr>
          <p:nvPr/>
        </p:nvPicPr>
        <p:blipFill rotWithShape="1">
          <a:blip r:embed="rId2"/>
          <a:srcRect l="51168" t="4310" r="2333" b="4885"/>
          <a:stretch/>
        </p:blipFill>
        <p:spPr>
          <a:xfrm>
            <a:off x="10378492" y="2555575"/>
            <a:ext cx="1780324" cy="2016425"/>
          </a:xfrm>
          <a:prstGeom prst="rect">
            <a:avLst/>
          </a:prstGeom>
        </p:spPr>
      </p:pic>
      <p:sp>
        <p:nvSpPr>
          <p:cNvPr id="8" name="TextBox 7"/>
          <p:cNvSpPr txBox="1"/>
          <p:nvPr/>
        </p:nvSpPr>
        <p:spPr>
          <a:xfrm>
            <a:off x="10489370" y="2232325"/>
            <a:ext cx="2100191" cy="307777"/>
          </a:xfrm>
          <a:prstGeom prst="rect">
            <a:avLst/>
          </a:prstGeom>
          <a:noFill/>
        </p:spPr>
        <p:txBody>
          <a:bodyPr wrap="square" rtlCol="0">
            <a:spAutoFit/>
          </a:bodyPr>
          <a:lstStyle/>
          <a:p>
            <a:r>
              <a:rPr lang="ru-RU" sz="1400" i="1" dirty="0" smtClean="0"/>
              <a:t>Острая форма</a:t>
            </a:r>
            <a:endParaRPr lang="ru-RU" sz="1400" i="1" dirty="0"/>
          </a:p>
        </p:txBody>
      </p:sp>
      <p:sp>
        <p:nvSpPr>
          <p:cNvPr id="9" name="TextBox 8"/>
          <p:cNvSpPr txBox="1"/>
          <p:nvPr/>
        </p:nvSpPr>
        <p:spPr>
          <a:xfrm>
            <a:off x="10310738" y="4339017"/>
            <a:ext cx="2457450" cy="307777"/>
          </a:xfrm>
          <a:prstGeom prst="rect">
            <a:avLst/>
          </a:prstGeom>
          <a:noFill/>
        </p:spPr>
        <p:txBody>
          <a:bodyPr wrap="square" rtlCol="0">
            <a:spAutoFit/>
          </a:bodyPr>
          <a:lstStyle/>
          <a:p>
            <a:r>
              <a:rPr lang="ru-RU" sz="1400" i="1" dirty="0" smtClean="0"/>
              <a:t>Хроническая форма</a:t>
            </a:r>
            <a:endParaRPr lang="ru-RU" sz="1400" i="1" dirty="0"/>
          </a:p>
        </p:txBody>
      </p:sp>
      <p:sp>
        <p:nvSpPr>
          <p:cNvPr id="10" name="TextBox 9"/>
          <p:cNvSpPr txBox="1"/>
          <p:nvPr/>
        </p:nvSpPr>
        <p:spPr>
          <a:xfrm>
            <a:off x="180942" y="4646794"/>
            <a:ext cx="11836887" cy="1938992"/>
          </a:xfrm>
          <a:prstGeom prst="rect">
            <a:avLst/>
          </a:prstGeom>
          <a:noFill/>
        </p:spPr>
        <p:txBody>
          <a:bodyPr wrap="square" rtlCol="0">
            <a:spAutoFit/>
          </a:bodyPr>
          <a:lstStyle/>
          <a:p>
            <a:r>
              <a:rPr lang="ru-RU" sz="1500" b="1" i="1" dirty="0">
                <a:solidFill>
                  <a:prstClr val="black">
                    <a:lumMod val="75000"/>
                    <a:lumOff val="25000"/>
                  </a:prstClr>
                </a:solidFill>
              </a:rPr>
              <a:t>Клиническая картина хронического перикоронита разнообразна</a:t>
            </a:r>
            <a:r>
              <a:rPr lang="ru-RU" sz="1500" dirty="0">
                <a:solidFill>
                  <a:prstClr val="black">
                    <a:lumMod val="75000"/>
                    <a:lumOff val="25000"/>
                  </a:prstClr>
                </a:solidFill>
              </a:rPr>
              <a:t>. В одних случаях больные предъявляют жалобы на затруднённое жевание на стороне поражения, болезненность капюшона над зубом мудрости, в других - лишь на дискомфорт в полости рта, дурной запах от участка зуба мудрости. В дистальном отделе </a:t>
            </a:r>
            <a:r>
              <a:rPr lang="ru-RU" sz="1500" dirty="0" err="1">
                <a:solidFill>
                  <a:prstClr val="black">
                    <a:lumMod val="75000"/>
                    <a:lumOff val="25000"/>
                  </a:prstClr>
                </a:solidFill>
              </a:rPr>
              <a:t>поднижне</a:t>
            </a:r>
            <a:r>
              <a:rPr lang="en-US" sz="1500" dirty="0">
                <a:solidFill>
                  <a:prstClr val="black">
                    <a:lumMod val="75000"/>
                    <a:lumOff val="25000"/>
                  </a:prstClr>
                </a:solidFill>
              </a:rPr>
              <a:t>-</a:t>
            </a:r>
            <a:r>
              <a:rPr lang="ru-RU" sz="1500" dirty="0">
                <a:solidFill>
                  <a:prstClr val="black">
                    <a:lumMod val="75000"/>
                    <a:lumOff val="25000"/>
                  </a:prstClr>
                </a:solidFill>
              </a:rPr>
              <a:t>челюстной области при обследовании выявляется увеличенные и болезненные лимфатические узлы. Слизистая оболочка над частично прорезывающимся зубом мудрости чаще гиперемирована и отёчна. Из-под капюшона в одних случаях выделяется скудное серозное отделяемое, в других - гнойный экссудат. На поверхности слизистого капюшона можно видеть изъявления, край его бывает часто </a:t>
            </a:r>
            <a:r>
              <a:rPr lang="ru-RU" sz="1500" dirty="0" err="1">
                <a:solidFill>
                  <a:prstClr val="black">
                    <a:lumMod val="75000"/>
                    <a:lumOff val="25000"/>
                  </a:prstClr>
                </a:solidFill>
              </a:rPr>
              <a:t>рубцово</a:t>
            </a:r>
            <a:r>
              <a:rPr lang="ru-RU" sz="1500" dirty="0">
                <a:solidFill>
                  <a:prstClr val="black">
                    <a:lumMod val="75000"/>
                    <a:lumOff val="25000"/>
                  </a:prstClr>
                </a:solidFill>
              </a:rPr>
              <a:t> изменён. При зондировании кармана отмечается кровотечение. Пальпация тканей по наружной и внутренней поверхности альвеолярной части нижней челюсти болезненна. Хронический перикоронит может обостряться</a:t>
            </a:r>
            <a:endParaRPr lang="ru-RU" sz="1500" dirty="0"/>
          </a:p>
        </p:txBody>
      </p:sp>
    </p:spTree>
    <p:extLst>
      <p:ext uri="{BB962C8B-B14F-4D97-AF65-F5344CB8AC3E}">
        <p14:creationId xmlns:p14="http://schemas.microsoft.com/office/powerpoint/2010/main" val="2461101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059" y="257175"/>
            <a:ext cx="8596668" cy="1320800"/>
          </a:xfrm>
        </p:spPr>
        <p:txBody>
          <a:bodyPr/>
          <a:lstStyle/>
          <a:p>
            <a:r>
              <a:rPr lang="ru-RU" sz="3200" dirty="0" smtClean="0">
                <a:solidFill>
                  <a:srgbClr val="181D21"/>
                </a:solidFill>
                <a:latin typeface="Inter"/>
              </a:rPr>
              <a:t>Перикоронит, клиническая картина</a:t>
            </a:r>
            <a:endParaRPr lang="ru-RU" dirty="0"/>
          </a:p>
        </p:txBody>
      </p:sp>
      <p:sp>
        <p:nvSpPr>
          <p:cNvPr id="3" name="Объект 2"/>
          <p:cNvSpPr>
            <a:spLocks noGrp="1"/>
          </p:cNvSpPr>
          <p:nvPr>
            <p:ph idx="1"/>
          </p:nvPr>
        </p:nvSpPr>
        <p:spPr>
          <a:xfrm>
            <a:off x="382058" y="942976"/>
            <a:ext cx="11447992" cy="2505074"/>
          </a:xfrm>
        </p:spPr>
        <p:txBody>
          <a:bodyPr>
            <a:normAutofit fontScale="92500" lnSpcReduction="10000"/>
          </a:bodyPr>
          <a:lstStyle/>
          <a:p>
            <a:pPr marL="0" indent="0">
              <a:buNone/>
            </a:pPr>
            <a:r>
              <a:rPr lang="ru-RU" sz="1600" b="1" i="1" u="sng" dirty="0" smtClean="0">
                <a:solidFill>
                  <a:srgbClr val="181D21"/>
                </a:solidFill>
              </a:rPr>
              <a:t>По типу воспаления</a:t>
            </a:r>
            <a:r>
              <a:rPr lang="ru-RU" sz="1600" dirty="0" smtClean="0">
                <a:solidFill>
                  <a:srgbClr val="181D21"/>
                </a:solidFill>
              </a:rPr>
              <a:t> перикоронит бывает катаральным, язвенным и гнойным.</a:t>
            </a:r>
          </a:p>
          <a:p>
            <a:pPr marL="0" indent="0">
              <a:buNone/>
            </a:pPr>
            <a:r>
              <a:rPr lang="ru-RU" sz="1600" dirty="0" smtClean="0">
                <a:solidFill>
                  <a:srgbClr val="181D21"/>
                </a:solidFill>
              </a:rPr>
              <a:t>	</a:t>
            </a:r>
            <a:r>
              <a:rPr lang="ru-RU" sz="1600" b="1" i="1" dirty="0" smtClean="0">
                <a:solidFill>
                  <a:srgbClr val="181D21"/>
                </a:solidFill>
              </a:rPr>
              <a:t>Катаральная форма</a:t>
            </a:r>
            <a:r>
              <a:rPr lang="ru-RU" sz="1600" dirty="0" smtClean="0">
                <a:solidFill>
                  <a:srgbClr val="181D21"/>
                </a:solidFill>
              </a:rPr>
              <a:t> — начальная стадия болезни, которая может перерасти в язвенный или гнойный перикоронит. Сопровождается болевыми ощущениями, которые усиливаются во время еды. Нависающий край десны воспалён, при пальпации вызывает боль. Региональные лимфоузлы на стороне поражения воспаляются, увеличиваются, становятся болезненными при пальпации. Гнойных выделений из-под капюшона нет. Открывание рта не затруднено. При своевременном лечении быстро проходит вместе с сопутствующими симптомами.</a:t>
            </a:r>
          </a:p>
          <a:p>
            <a:pPr marL="0" indent="0">
              <a:buNone/>
            </a:pPr>
            <a:r>
              <a:rPr lang="ru-RU" sz="1600" dirty="0" smtClean="0">
                <a:solidFill>
                  <a:srgbClr val="181D21"/>
                </a:solidFill>
              </a:rPr>
              <a:t>	</a:t>
            </a:r>
            <a:r>
              <a:rPr lang="ru-RU" sz="1600" b="1" i="1" dirty="0" smtClean="0">
                <a:solidFill>
                  <a:srgbClr val="181D21"/>
                </a:solidFill>
              </a:rPr>
              <a:t>Язвенная </a:t>
            </a:r>
            <a:r>
              <a:rPr lang="ru-RU" sz="1600" b="1" i="1" dirty="0">
                <a:solidFill>
                  <a:srgbClr val="181D21"/>
                </a:solidFill>
              </a:rPr>
              <a:t>форма</a:t>
            </a:r>
            <a:r>
              <a:rPr lang="ru-RU" sz="1600" dirty="0">
                <a:solidFill>
                  <a:srgbClr val="181D21"/>
                </a:solidFill>
              </a:rPr>
              <a:t>. Развивается при разрушении мягких тканей на фоне воспаления. Отличается образованием язв на слизистой оболочке вокруг причинного зуба. При попытке удалить образовавшийся налёт возникает боль.</a:t>
            </a:r>
          </a:p>
          <a:p>
            <a:pPr marL="0" indent="0">
              <a:buNone/>
            </a:pPr>
            <a:r>
              <a:rPr lang="ru-RU" dirty="0" smtClean="0">
                <a:solidFill>
                  <a:srgbClr val="181D21"/>
                </a:solidFill>
              </a:rPr>
              <a:t>	</a:t>
            </a:r>
            <a:endParaRPr lang="ru-RU" dirty="0"/>
          </a:p>
        </p:txBody>
      </p:sp>
      <p:pic>
        <p:nvPicPr>
          <p:cNvPr id="4" name="Рисунок 3"/>
          <p:cNvPicPr>
            <a:picLocks noChangeAspect="1"/>
          </p:cNvPicPr>
          <p:nvPr/>
        </p:nvPicPr>
        <p:blipFill rotWithShape="1">
          <a:blip r:embed="rId2"/>
          <a:srcRect l="1936" t="11364" r="2063" b="3788"/>
          <a:stretch/>
        </p:blipFill>
        <p:spPr>
          <a:xfrm>
            <a:off x="6779703" y="3109020"/>
            <a:ext cx="5261530" cy="3069227"/>
          </a:xfrm>
          <a:prstGeom prst="rect">
            <a:avLst/>
          </a:prstGeom>
        </p:spPr>
      </p:pic>
      <p:sp>
        <p:nvSpPr>
          <p:cNvPr id="5" name="TextBox 4"/>
          <p:cNvSpPr txBox="1"/>
          <p:nvPr/>
        </p:nvSpPr>
        <p:spPr>
          <a:xfrm>
            <a:off x="324389" y="2920323"/>
            <a:ext cx="6562755" cy="3785652"/>
          </a:xfrm>
          <a:prstGeom prst="rect">
            <a:avLst/>
          </a:prstGeom>
          <a:noFill/>
        </p:spPr>
        <p:txBody>
          <a:bodyPr wrap="square" rtlCol="0">
            <a:spAutoFit/>
          </a:bodyPr>
          <a:lstStyle/>
          <a:p>
            <a:pPr lvl="0">
              <a:spcBef>
                <a:spcPts val="1000"/>
              </a:spcBef>
              <a:buClr>
                <a:srgbClr val="90C226"/>
              </a:buClr>
              <a:buSzPct val="80000"/>
            </a:pPr>
            <a:r>
              <a:rPr lang="en-US" sz="1500" b="1" i="1" dirty="0" smtClean="0">
                <a:solidFill>
                  <a:prstClr val="black">
                    <a:lumMod val="75000"/>
                    <a:lumOff val="25000"/>
                  </a:prstClr>
                </a:solidFill>
              </a:rPr>
              <a:t>	</a:t>
            </a:r>
            <a:r>
              <a:rPr lang="ru-RU" sz="1500" b="1" i="1" dirty="0" smtClean="0">
                <a:solidFill>
                  <a:prstClr val="black">
                    <a:lumMod val="75000"/>
                    <a:lumOff val="25000"/>
                  </a:prstClr>
                </a:solidFill>
              </a:rPr>
              <a:t>Гнойная форма </a:t>
            </a:r>
            <a:r>
              <a:rPr lang="ru-RU" sz="1500" dirty="0" smtClean="0">
                <a:solidFill>
                  <a:prstClr val="black">
                    <a:lumMod val="75000"/>
                    <a:lumOff val="25000"/>
                  </a:prstClr>
                </a:solidFill>
              </a:rPr>
              <a:t>характеризуется </a:t>
            </a:r>
            <a:r>
              <a:rPr lang="ru-RU" sz="1500" dirty="0">
                <a:solidFill>
                  <a:prstClr val="black">
                    <a:lumMod val="75000"/>
                    <a:lumOff val="25000"/>
                  </a:prstClr>
                </a:solidFill>
              </a:rPr>
              <a:t>сильной постоянной болью позади второго моляра, усиливающейся при жевании. Боль «отдаёт» в ухо, височную область. Появляется боль при глотании (зубная ангина). Общее состояние больного нарушается, температура тела повышается до 37,2 – 37,5◦ С. Открывание рта становится ограниченным и болезненным (воспалительная контрактура Ι степени). При прогрессировании воспалительных явлений открывание рта ещё более ограничивается (контрактура ΙΙ степени). Поднижнечелюстные лимфатические узлы увеличены, пальпация их болезненна. Слизистая оболочка у зуба мудрости гиперемирована, отёчна как в области инфильтрированного и приподнятого кверху капюшона, так и в области крыловидно-нижнечелюстной складки и нижнего свода преддверия рта на уровне нижних моляров. Воспалительные явления распространяются на слизистую оболочку нёбно-язычной дужки, щеки, мягкое небо. При надавливании на капюшон из-под него выделяется гнойное содержимое, возникает резкая боль.</a:t>
            </a:r>
            <a:endParaRPr lang="ru-RU" sz="1500" dirty="0">
              <a:solidFill>
                <a:srgbClr val="181D21"/>
              </a:solidFill>
              <a:latin typeface="Inter"/>
            </a:endParaRPr>
          </a:p>
        </p:txBody>
      </p:sp>
      <p:sp>
        <p:nvSpPr>
          <p:cNvPr id="6" name="TextBox 5"/>
          <p:cNvSpPr txBox="1"/>
          <p:nvPr/>
        </p:nvSpPr>
        <p:spPr>
          <a:xfrm flipH="1">
            <a:off x="6981359" y="6077604"/>
            <a:ext cx="1352550" cy="523220"/>
          </a:xfrm>
          <a:prstGeom prst="rect">
            <a:avLst/>
          </a:prstGeom>
          <a:noFill/>
        </p:spPr>
        <p:txBody>
          <a:bodyPr wrap="square" rtlCol="0">
            <a:spAutoFit/>
          </a:bodyPr>
          <a:lstStyle/>
          <a:p>
            <a:r>
              <a:rPr lang="ru-RU" sz="1400" i="1" dirty="0" smtClean="0"/>
              <a:t>Катаральная форма</a:t>
            </a:r>
            <a:endParaRPr lang="ru-RU" sz="1400" i="1" dirty="0"/>
          </a:p>
        </p:txBody>
      </p:sp>
      <p:sp>
        <p:nvSpPr>
          <p:cNvPr id="7" name="TextBox 6"/>
          <p:cNvSpPr txBox="1"/>
          <p:nvPr/>
        </p:nvSpPr>
        <p:spPr>
          <a:xfrm>
            <a:off x="8758005" y="6077604"/>
            <a:ext cx="1304925" cy="523220"/>
          </a:xfrm>
          <a:prstGeom prst="rect">
            <a:avLst/>
          </a:prstGeom>
          <a:noFill/>
        </p:spPr>
        <p:txBody>
          <a:bodyPr wrap="square" rtlCol="0">
            <a:spAutoFit/>
          </a:bodyPr>
          <a:lstStyle/>
          <a:p>
            <a:r>
              <a:rPr lang="ru-RU" sz="1400" i="1" dirty="0" smtClean="0"/>
              <a:t>Язвенная форма</a:t>
            </a:r>
            <a:endParaRPr lang="ru-RU" sz="1400" i="1" dirty="0"/>
          </a:p>
        </p:txBody>
      </p:sp>
      <p:sp>
        <p:nvSpPr>
          <p:cNvPr id="8" name="TextBox 7"/>
          <p:cNvSpPr txBox="1"/>
          <p:nvPr/>
        </p:nvSpPr>
        <p:spPr>
          <a:xfrm>
            <a:off x="10487026" y="6077604"/>
            <a:ext cx="1400175" cy="523220"/>
          </a:xfrm>
          <a:prstGeom prst="rect">
            <a:avLst/>
          </a:prstGeom>
          <a:noFill/>
        </p:spPr>
        <p:txBody>
          <a:bodyPr wrap="square" rtlCol="0">
            <a:spAutoFit/>
          </a:bodyPr>
          <a:lstStyle/>
          <a:p>
            <a:r>
              <a:rPr lang="ru-RU" sz="1400" b="1" i="1" dirty="0" smtClean="0"/>
              <a:t>Гнойная форма</a:t>
            </a:r>
            <a:endParaRPr lang="ru-RU" sz="1400" b="1" i="1" dirty="0"/>
          </a:p>
        </p:txBody>
      </p:sp>
    </p:spTree>
    <p:extLst>
      <p:ext uri="{BB962C8B-B14F-4D97-AF65-F5344CB8AC3E}">
        <p14:creationId xmlns:p14="http://schemas.microsoft.com/office/powerpoint/2010/main" val="1212014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1916" y="253478"/>
            <a:ext cx="8596668" cy="1320800"/>
          </a:xfrm>
        </p:spPr>
        <p:txBody>
          <a:bodyPr/>
          <a:lstStyle/>
          <a:p>
            <a:r>
              <a:rPr lang="ru-RU" dirty="0">
                <a:solidFill>
                  <a:srgbClr val="181D21"/>
                </a:solidFill>
                <a:latin typeface="Inter"/>
              </a:rPr>
              <a:t>Диагностика перикоронита</a:t>
            </a:r>
            <a:br>
              <a:rPr lang="ru-RU" dirty="0">
                <a:solidFill>
                  <a:srgbClr val="181D21"/>
                </a:solidFill>
                <a:latin typeface="Inter"/>
              </a:rPr>
            </a:br>
            <a:endParaRPr lang="ru-RU" dirty="0"/>
          </a:p>
        </p:txBody>
      </p:sp>
      <p:sp>
        <p:nvSpPr>
          <p:cNvPr id="3" name="Объект 2"/>
          <p:cNvSpPr>
            <a:spLocks noGrp="1"/>
          </p:cNvSpPr>
          <p:nvPr>
            <p:ph idx="1"/>
          </p:nvPr>
        </p:nvSpPr>
        <p:spPr>
          <a:xfrm>
            <a:off x="347073" y="3864990"/>
            <a:ext cx="8887503" cy="5542961"/>
          </a:xfrm>
        </p:spPr>
        <p:txBody>
          <a:bodyPr>
            <a:noAutofit/>
          </a:bodyPr>
          <a:lstStyle/>
          <a:p>
            <a:pPr marL="0" indent="0">
              <a:buNone/>
            </a:pPr>
            <a:r>
              <a:rPr lang="ru-RU" sz="1600" dirty="0" smtClean="0">
                <a:solidFill>
                  <a:srgbClr val="181D21"/>
                </a:solidFill>
                <a:latin typeface="+mj-lt"/>
              </a:rPr>
              <a:t>Воспаление </a:t>
            </a:r>
            <a:r>
              <a:rPr lang="ru-RU" sz="1600" dirty="0">
                <a:solidFill>
                  <a:srgbClr val="181D21"/>
                </a:solidFill>
                <a:latin typeface="+mj-lt"/>
              </a:rPr>
              <a:t>в </a:t>
            </a:r>
            <a:r>
              <a:rPr lang="ru-RU" sz="1600" dirty="0" err="1">
                <a:solidFill>
                  <a:srgbClr val="181D21"/>
                </a:solidFill>
                <a:latin typeface="+mj-lt"/>
              </a:rPr>
              <a:t>позадимолярной</a:t>
            </a:r>
            <a:r>
              <a:rPr lang="ru-RU" sz="1600" dirty="0">
                <a:solidFill>
                  <a:srgbClr val="181D21"/>
                </a:solidFill>
                <a:latin typeface="+mj-lt"/>
              </a:rPr>
              <a:t> области, как правило, сопровождается воспалением лимфоузлов. Поэтому после осмотра полости рта доктор прощупывает угол нижней челюсти и область шеи, а также оценивает степень открывания рта, появляется ли при этом боль.</a:t>
            </a:r>
          </a:p>
          <a:p>
            <a:pPr marL="0" indent="0">
              <a:buNone/>
            </a:pPr>
            <a:r>
              <a:rPr lang="ru-RU" sz="1600" dirty="0" smtClean="0">
                <a:solidFill>
                  <a:srgbClr val="181D21"/>
                </a:solidFill>
                <a:latin typeface="+mj-lt"/>
              </a:rPr>
              <a:t>При </a:t>
            </a:r>
            <a:r>
              <a:rPr lang="ru-RU" sz="1600" dirty="0">
                <a:solidFill>
                  <a:srgbClr val="181D21"/>
                </a:solidFill>
                <a:latin typeface="+mj-lt"/>
              </a:rPr>
              <a:t>обследовании очень важно выявить </a:t>
            </a:r>
            <a:r>
              <a:rPr lang="ru-RU" sz="1600" b="1" i="1" dirty="0">
                <a:solidFill>
                  <a:srgbClr val="181D21"/>
                </a:solidFill>
                <a:latin typeface="+mj-lt"/>
              </a:rPr>
              <a:t>клиническую форму перикоронита, тяжесть течения и распространённость воспаления</a:t>
            </a:r>
            <a:r>
              <a:rPr lang="ru-RU" sz="1600" dirty="0">
                <a:solidFill>
                  <a:srgbClr val="181D21"/>
                </a:solidFill>
                <a:latin typeface="+mj-lt"/>
              </a:rPr>
              <a:t>. От этих факторов зависит эффективность выбранной методики лечения. Определить форму можно по наличию/отсутствию </a:t>
            </a:r>
            <a:r>
              <a:rPr lang="ru-RU" sz="1600" dirty="0" smtClean="0">
                <a:solidFill>
                  <a:srgbClr val="181D21"/>
                </a:solidFill>
                <a:latin typeface="+mj-lt"/>
              </a:rPr>
              <a:t>гнойно</a:t>
            </a:r>
            <a:r>
              <a:rPr lang="en-US" sz="1600" dirty="0" smtClean="0">
                <a:solidFill>
                  <a:srgbClr val="181D21"/>
                </a:solidFill>
                <a:latin typeface="+mj-lt"/>
              </a:rPr>
              <a:t>-</a:t>
            </a:r>
            <a:r>
              <a:rPr lang="ru-RU" sz="1600" dirty="0" err="1" smtClean="0">
                <a:solidFill>
                  <a:srgbClr val="181D21"/>
                </a:solidFill>
                <a:latin typeface="+mj-lt"/>
              </a:rPr>
              <a:t>го</a:t>
            </a:r>
            <a:r>
              <a:rPr lang="ru-RU" sz="1600" dirty="0" smtClean="0">
                <a:solidFill>
                  <a:srgbClr val="181D21"/>
                </a:solidFill>
                <a:latin typeface="+mj-lt"/>
              </a:rPr>
              <a:t> </a:t>
            </a:r>
            <a:r>
              <a:rPr lang="ru-RU" sz="1600" dirty="0">
                <a:solidFill>
                  <a:srgbClr val="181D21"/>
                </a:solidFill>
                <a:latin typeface="+mj-lt"/>
              </a:rPr>
              <a:t>экссудата или язв, степени выраженности симптомов и времени их появления.</a:t>
            </a:r>
          </a:p>
          <a:p>
            <a:pPr marL="0" indent="0">
              <a:buNone/>
            </a:pPr>
            <a:r>
              <a:rPr lang="ru-RU" sz="1600" dirty="0">
                <a:latin typeface="+mj-lt"/>
              </a:rPr>
              <a:t/>
            </a:r>
            <a:br>
              <a:rPr lang="ru-RU" sz="1600" dirty="0">
                <a:latin typeface="+mj-lt"/>
              </a:rPr>
            </a:br>
            <a:endParaRPr lang="ru-RU" sz="1600" dirty="0">
              <a:latin typeface="+mj-lt"/>
            </a:endParaRPr>
          </a:p>
        </p:txBody>
      </p:sp>
      <p:pic>
        <p:nvPicPr>
          <p:cNvPr id="4" name="Рисунок 3"/>
          <p:cNvPicPr>
            <a:picLocks noChangeAspect="1"/>
          </p:cNvPicPr>
          <p:nvPr/>
        </p:nvPicPr>
        <p:blipFill rotWithShape="1">
          <a:blip r:embed="rId2"/>
          <a:srcRect l="1678"/>
          <a:stretch/>
        </p:blipFill>
        <p:spPr>
          <a:xfrm>
            <a:off x="9049732" y="3602088"/>
            <a:ext cx="3038572" cy="2657769"/>
          </a:xfrm>
          <a:prstGeom prst="rect">
            <a:avLst/>
          </a:prstGeom>
        </p:spPr>
      </p:pic>
      <p:sp>
        <p:nvSpPr>
          <p:cNvPr id="5" name="TextBox 4"/>
          <p:cNvSpPr txBox="1"/>
          <p:nvPr/>
        </p:nvSpPr>
        <p:spPr>
          <a:xfrm>
            <a:off x="347073" y="913878"/>
            <a:ext cx="11351591" cy="3057247"/>
          </a:xfrm>
          <a:prstGeom prst="rect">
            <a:avLst/>
          </a:prstGeom>
          <a:noFill/>
        </p:spPr>
        <p:txBody>
          <a:bodyPr wrap="square" rtlCol="0">
            <a:spAutoFit/>
          </a:bodyPr>
          <a:lstStyle/>
          <a:p>
            <a:pPr lvl="0">
              <a:spcBef>
                <a:spcPts val="1000"/>
              </a:spcBef>
              <a:buClr>
                <a:srgbClr val="90C226"/>
              </a:buClr>
              <a:buSzPct val="80000"/>
            </a:pPr>
            <a:r>
              <a:rPr lang="ru-RU" sz="1600" dirty="0">
                <a:solidFill>
                  <a:srgbClr val="181D21"/>
                </a:solidFill>
              </a:rPr>
              <a:t>Чтобы поставить правильный диагноз, необходим комплексный подход. Он включает в себя сбор анамнеза, клинический осмотр с обследованием регионарных лимфоузлов и мягких тканей, а также визуализацию состояния полости </a:t>
            </a:r>
            <a:r>
              <a:rPr lang="ru-RU" sz="1600" dirty="0" smtClean="0">
                <a:solidFill>
                  <a:srgbClr val="181D21"/>
                </a:solidFill>
              </a:rPr>
              <a:t>рта.</a:t>
            </a:r>
            <a:endParaRPr lang="ru-RU" sz="1600" dirty="0">
              <a:solidFill>
                <a:srgbClr val="181D21"/>
              </a:solidFill>
            </a:endParaRPr>
          </a:p>
          <a:p>
            <a:pPr lvl="0">
              <a:spcBef>
                <a:spcPts val="1000"/>
              </a:spcBef>
              <a:buClr>
                <a:srgbClr val="90C226"/>
              </a:buClr>
              <a:buSzPct val="80000"/>
            </a:pPr>
            <a:r>
              <a:rPr lang="ru-RU" sz="1600" dirty="0">
                <a:solidFill>
                  <a:srgbClr val="181D21"/>
                </a:solidFill>
              </a:rPr>
              <a:t>В процессе сбора анамнеза врач задаёт пациенту вопросы, которые позволяют выяснить значимые детали болезни. </a:t>
            </a:r>
            <a:r>
              <a:rPr lang="ru-RU" sz="1600" b="1" i="1" dirty="0">
                <a:solidFill>
                  <a:srgbClr val="181D21"/>
                </a:solidFill>
              </a:rPr>
              <a:t>Что важно знать доктору</a:t>
            </a:r>
            <a:r>
              <a:rPr lang="ru-RU" sz="1600" dirty="0">
                <a:solidFill>
                  <a:srgbClr val="181D21"/>
                </a:solidFill>
              </a:rPr>
              <a:t>: как давно возникли неприятные ощущения в области прорезывания зуба; есть ли повышенная температура, слабость, боль при открывании рта; что сопровождает улучшение самочувствия, а что ухудшает; какие лекарства принимались, как они повлияли на течение болезни; были ли раньше подобные проблемы при прорезывании зубов; есть ли сопутствующие хронические болезни.</a:t>
            </a:r>
          </a:p>
          <a:p>
            <a:pPr lvl="0">
              <a:spcBef>
                <a:spcPts val="1000"/>
              </a:spcBef>
              <a:buClr>
                <a:srgbClr val="90C226"/>
              </a:buClr>
              <a:buSzPct val="80000"/>
            </a:pPr>
            <a:r>
              <a:rPr lang="ru-RU" sz="1600" dirty="0">
                <a:solidFill>
                  <a:srgbClr val="181D21"/>
                </a:solidFill>
              </a:rPr>
              <a:t>После сбора анамнеза доктор </a:t>
            </a:r>
            <a:r>
              <a:rPr lang="ru-RU" sz="1600" b="1" i="1" dirty="0">
                <a:solidFill>
                  <a:srgbClr val="181D21"/>
                </a:solidFill>
              </a:rPr>
              <a:t>осматривает полость рта на предмет воспаления. Затем проводит пальпацию мягких тканей, чтобы выявить экссудат, выделяющийся из-под капюшона, или убедиться в его отсутствии</a:t>
            </a:r>
            <a:r>
              <a:rPr lang="ru-RU" sz="1600" dirty="0">
                <a:solidFill>
                  <a:srgbClr val="181D21"/>
                </a:solidFill>
              </a:rPr>
              <a:t>.</a:t>
            </a:r>
          </a:p>
        </p:txBody>
      </p:sp>
    </p:spTree>
    <p:extLst>
      <p:ext uri="{BB962C8B-B14F-4D97-AF65-F5344CB8AC3E}">
        <p14:creationId xmlns:p14="http://schemas.microsoft.com/office/powerpoint/2010/main" val="732047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7759" y="150813"/>
            <a:ext cx="8596668" cy="1320800"/>
          </a:xfrm>
        </p:spPr>
        <p:txBody>
          <a:bodyPr/>
          <a:lstStyle/>
          <a:p>
            <a:r>
              <a:rPr lang="ru-RU" dirty="0">
                <a:solidFill>
                  <a:srgbClr val="181D21"/>
                </a:solidFill>
                <a:latin typeface="Inter"/>
              </a:rPr>
              <a:t>Диагностика перикоронита</a:t>
            </a:r>
            <a:br>
              <a:rPr lang="ru-RU" dirty="0">
                <a:solidFill>
                  <a:srgbClr val="181D21"/>
                </a:solidFill>
                <a:latin typeface="Inter"/>
              </a:rPr>
            </a:br>
            <a:endParaRPr lang="ru-RU" dirty="0"/>
          </a:p>
        </p:txBody>
      </p:sp>
      <p:sp>
        <p:nvSpPr>
          <p:cNvPr id="3" name="Объект 2"/>
          <p:cNvSpPr>
            <a:spLocks noGrp="1"/>
          </p:cNvSpPr>
          <p:nvPr>
            <p:ph idx="1"/>
          </p:nvPr>
        </p:nvSpPr>
        <p:spPr>
          <a:xfrm>
            <a:off x="267759" y="985837"/>
            <a:ext cx="7428441" cy="5567363"/>
          </a:xfrm>
        </p:spPr>
        <p:txBody>
          <a:bodyPr>
            <a:normAutofit fontScale="85000" lnSpcReduction="10000"/>
          </a:bodyPr>
          <a:lstStyle/>
          <a:p>
            <a:pPr marL="0" indent="0">
              <a:buNone/>
            </a:pPr>
            <a:r>
              <a:rPr lang="ru-RU" dirty="0"/>
              <a:t>Для постановки диагноза и составления плана лечения используются следующие лучевые методы исследования: </a:t>
            </a:r>
            <a:endParaRPr lang="ru-RU" dirty="0" smtClean="0"/>
          </a:p>
          <a:p>
            <a:pPr>
              <a:buFont typeface="+mj-lt"/>
              <a:buAutoNum type="arabicPeriod"/>
            </a:pPr>
            <a:r>
              <a:rPr lang="ru-RU" dirty="0" smtClean="0"/>
              <a:t>дентальная </a:t>
            </a:r>
            <a:r>
              <a:rPr lang="ru-RU" dirty="0"/>
              <a:t>рентгенография </a:t>
            </a:r>
          </a:p>
          <a:p>
            <a:pPr>
              <a:buFont typeface="+mj-lt"/>
              <a:buAutoNum type="arabicPeriod"/>
            </a:pPr>
            <a:r>
              <a:rPr lang="ru-RU" dirty="0" smtClean="0"/>
              <a:t>боковая </a:t>
            </a:r>
            <a:r>
              <a:rPr lang="ru-RU" dirty="0"/>
              <a:t>рентгенография нижней челюсти со стороны локализации патологического процесса; </a:t>
            </a:r>
            <a:endParaRPr lang="ru-RU" dirty="0" smtClean="0"/>
          </a:p>
          <a:p>
            <a:pPr>
              <a:buFont typeface="+mj-lt"/>
              <a:buAutoNum type="arabicPeriod"/>
            </a:pPr>
            <a:r>
              <a:rPr lang="ru-RU" dirty="0" err="1" smtClean="0"/>
              <a:t>ортопантомография</a:t>
            </a:r>
            <a:r>
              <a:rPr lang="ru-RU" dirty="0" smtClean="0"/>
              <a:t>; </a:t>
            </a:r>
          </a:p>
          <a:p>
            <a:pPr>
              <a:buFont typeface="+mj-lt"/>
              <a:buAutoNum type="arabicPeriod"/>
            </a:pPr>
            <a:r>
              <a:rPr lang="ru-RU" dirty="0" smtClean="0"/>
              <a:t>спиральная </a:t>
            </a:r>
            <a:r>
              <a:rPr lang="ru-RU" dirty="0"/>
              <a:t>компьютерная томография; </a:t>
            </a:r>
            <a:endParaRPr lang="ru-RU" dirty="0" smtClean="0"/>
          </a:p>
          <a:p>
            <a:pPr>
              <a:buFont typeface="+mj-lt"/>
              <a:buAutoNum type="arabicPeriod"/>
            </a:pPr>
            <a:r>
              <a:rPr lang="ru-RU" dirty="0" smtClean="0"/>
              <a:t>конусно-лучевая </a:t>
            </a:r>
            <a:r>
              <a:rPr lang="ru-RU" dirty="0"/>
              <a:t>компьютерная </a:t>
            </a:r>
            <a:r>
              <a:rPr lang="ru-RU" dirty="0" smtClean="0"/>
              <a:t>томография. </a:t>
            </a:r>
          </a:p>
          <a:p>
            <a:pPr marL="0" indent="0">
              <a:buNone/>
            </a:pPr>
            <a:r>
              <a:rPr lang="ru-RU" dirty="0" smtClean="0"/>
              <a:t>Наиболее </a:t>
            </a:r>
            <a:r>
              <a:rPr lang="ru-RU" dirty="0"/>
              <a:t>часто в практическом здравоохранении используются дентальная рентгенография и </a:t>
            </a:r>
            <a:r>
              <a:rPr lang="ru-RU" dirty="0" err="1"/>
              <a:t>ортопантомография</a:t>
            </a:r>
            <a:r>
              <a:rPr lang="ru-RU" dirty="0"/>
              <a:t>, однако оптимальными методами исследования при болезнях прорезывания являются </a:t>
            </a:r>
            <a:r>
              <a:rPr lang="ru-RU" dirty="0" err="1"/>
              <a:t>ортопантомография</a:t>
            </a:r>
            <a:r>
              <a:rPr lang="ru-RU" dirty="0"/>
              <a:t> и конусно-лучевая компьютерная томография коническим </a:t>
            </a:r>
            <a:r>
              <a:rPr lang="ru-RU" dirty="0" smtClean="0"/>
              <a:t>пучком.</a:t>
            </a:r>
          </a:p>
          <a:p>
            <a:pPr marL="0" indent="0">
              <a:buNone/>
            </a:pPr>
            <a:r>
              <a:rPr lang="ru-RU" dirty="0" smtClean="0"/>
              <a:t> </a:t>
            </a:r>
            <a:r>
              <a:rPr lang="ru-RU" dirty="0"/>
              <a:t>Эффективные дозы облучения (</a:t>
            </a:r>
            <a:r>
              <a:rPr lang="ru-RU" dirty="0" err="1"/>
              <a:t>мЗв</a:t>
            </a:r>
            <a:r>
              <a:rPr lang="ru-RU" dirty="0"/>
              <a:t>) при различных методах лучевой диагностики заболеваний челюстно-лицевой области следующие: </a:t>
            </a:r>
            <a:endParaRPr lang="ru-RU" dirty="0" smtClean="0"/>
          </a:p>
          <a:p>
            <a:pPr marL="0" indent="0">
              <a:buNone/>
            </a:pPr>
            <a:r>
              <a:rPr lang="ru-RU" dirty="0" smtClean="0"/>
              <a:t>‒ </a:t>
            </a:r>
            <a:r>
              <a:rPr lang="ru-RU" dirty="0"/>
              <a:t>при дентальной рентгенографии — 0,01–0,02; </a:t>
            </a:r>
            <a:endParaRPr lang="ru-RU" dirty="0" smtClean="0"/>
          </a:p>
          <a:p>
            <a:pPr marL="0" indent="0">
              <a:buNone/>
            </a:pPr>
            <a:r>
              <a:rPr lang="ru-RU" dirty="0" smtClean="0"/>
              <a:t>‒ </a:t>
            </a:r>
            <a:r>
              <a:rPr lang="ru-RU" dirty="0" err="1"/>
              <a:t>ортопантомографии</a:t>
            </a:r>
            <a:r>
              <a:rPr lang="ru-RU" dirty="0"/>
              <a:t> — 0,07–0,15</a:t>
            </a:r>
            <a:r>
              <a:rPr lang="ru-RU" dirty="0" smtClean="0"/>
              <a:t>;</a:t>
            </a:r>
          </a:p>
          <a:p>
            <a:pPr marL="0" indent="0">
              <a:buNone/>
            </a:pPr>
            <a:r>
              <a:rPr lang="ru-RU" dirty="0" smtClean="0"/>
              <a:t> </a:t>
            </a:r>
            <a:r>
              <a:rPr lang="ru-RU" dirty="0"/>
              <a:t>‒ спиральной компьютерной томографии с 3D-реконструкцией — 1,2–2,3</a:t>
            </a:r>
            <a:r>
              <a:rPr lang="ru-RU" dirty="0" smtClean="0"/>
              <a:t>;</a:t>
            </a:r>
          </a:p>
          <a:p>
            <a:pPr marL="0" indent="0">
              <a:buNone/>
            </a:pPr>
            <a:r>
              <a:rPr lang="ru-RU" dirty="0" smtClean="0"/>
              <a:t> </a:t>
            </a:r>
            <a:r>
              <a:rPr lang="ru-RU" dirty="0"/>
              <a:t>‒ конусно-лучевой компьютерной томографии — 0,036. </a:t>
            </a: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16794" r="13584" b="67083"/>
          <a:stretch/>
        </p:blipFill>
        <p:spPr>
          <a:xfrm>
            <a:off x="8186737" y="2306637"/>
            <a:ext cx="3514726" cy="2257425"/>
          </a:xfrm>
          <a:prstGeom prst="rect">
            <a:avLst/>
          </a:prstGeom>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6977" t="6494" r="6541" b="6169"/>
          <a:stretch/>
        </p:blipFill>
        <p:spPr>
          <a:xfrm>
            <a:off x="7525371" y="196850"/>
            <a:ext cx="4666629" cy="2109787"/>
          </a:xfrm>
          <a:prstGeom prst="rect">
            <a:avLst/>
          </a:prstGeom>
        </p:spPr>
      </p:pic>
      <p:pic>
        <p:nvPicPr>
          <p:cNvPr id="6" name="Рисунок 5"/>
          <p:cNvPicPr>
            <a:picLocks noChangeAspect="1"/>
          </p:cNvPicPr>
          <p:nvPr/>
        </p:nvPicPr>
        <p:blipFill rotWithShape="1">
          <a:blip r:embed="rId2">
            <a:extLst>
              <a:ext uri="{28A0092B-C50C-407E-A947-70E740481C1C}">
                <a14:useLocalDpi xmlns:a14="http://schemas.microsoft.com/office/drawing/2010/main" val="0"/>
              </a:ext>
            </a:extLst>
          </a:blip>
          <a:srcRect l="6227" t="62361" b="139"/>
          <a:stretch/>
        </p:blipFill>
        <p:spPr>
          <a:xfrm>
            <a:off x="7696200" y="4564062"/>
            <a:ext cx="4015070" cy="2181226"/>
          </a:xfrm>
          <a:prstGeom prst="rect">
            <a:avLst/>
          </a:prstGeom>
        </p:spPr>
      </p:pic>
    </p:spTree>
    <p:extLst>
      <p:ext uri="{BB962C8B-B14F-4D97-AF65-F5344CB8AC3E}">
        <p14:creationId xmlns:p14="http://schemas.microsoft.com/office/powerpoint/2010/main" val="1650367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11122780" cy="1320800"/>
          </a:xfrm>
        </p:spPr>
        <p:txBody>
          <a:bodyPr/>
          <a:lstStyle/>
          <a:p>
            <a:r>
              <a:rPr lang="ru-RU" sz="3200" dirty="0">
                <a:solidFill>
                  <a:srgbClr val="181D21"/>
                </a:solidFill>
                <a:latin typeface="Inter"/>
              </a:rPr>
              <a:t>Перикоронит, </a:t>
            </a:r>
            <a:r>
              <a:rPr lang="ru-RU" sz="3200" dirty="0" smtClean="0">
                <a:solidFill>
                  <a:srgbClr val="181D21"/>
                </a:solidFill>
                <a:latin typeface="Inter"/>
              </a:rPr>
              <a:t>дифференциальная диагностика</a:t>
            </a:r>
            <a:endParaRPr lang="ru-RU" dirty="0"/>
          </a:p>
        </p:txBody>
      </p:sp>
      <p:sp>
        <p:nvSpPr>
          <p:cNvPr id="3" name="Объект 2"/>
          <p:cNvSpPr>
            <a:spLocks noGrp="1"/>
          </p:cNvSpPr>
          <p:nvPr>
            <p:ph idx="1"/>
          </p:nvPr>
        </p:nvSpPr>
        <p:spPr>
          <a:xfrm>
            <a:off x="555413" y="1270000"/>
            <a:ext cx="10443511" cy="3880773"/>
          </a:xfrm>
        </p:spPr>
        <p:txBody>
          <a:bodyPr>
            <a:noAutofit/>
          </a:bodyPr>
          <a:lstStyle/>
          <a:p>
            <a:r>
              <a:rPr lang="ru-RU" dirty="0">
                <a:solidFill>
                  <a:srgbClr val="2B2B2B"/>
                </a:solidFill>
                <a:latin typeface="+mj-lt"/>
              </a:rPr>
              <a:t>Дифференциальная диагностика перикоронита проводится с осложненными формами кариеса (острый </a:t>
            </a:r>
            <a:r>
              <a:rPr lang="ru-RU" dirty="0" smtClean="0">
                <a:solidFill>
                  <a:srgbClr val="2B2B2B"/>
                </a:solidFill>
                <a:latin typeface="+mj-lt"/>
              </a:rPr>
              <a:t>гнойный</a:t>
            </a:r>
            <a:r>
              <a:rPr lang="en-US" dirty="0" smtClean="0">
                <a:solidFill>
                  <a:srgbClr val="2B2B2B"/>
                </a:solidFill>
                <a:latin typeface="+mj-lt"/>
              </a:rPr>
              <a:t> </a:t>
            </a:r>
            <a:r>
              <a:rPr lang="ru-RU" dirty="0" smtClean="0">
                <a:solidFill>
                  <a:srgbClr val="2B2B2B"/>
                </a:solidFill>
                <a:latin typeface="+mj-lt"/>
              </a:rPr>
              <a:t>пульпит; </a:t>
            </a:r>
            <a:r>
              <a:rPr lang="ru-RU" dirty="0">
                <a:solidFill>
                  <a:srgbClr val="2B2B2B"/>
                </a:solidFill>
                <a:latin typeface="+mj-lt"/>
              </a:rPr>
              <a:t>обострение форм хронического </a:t>
            </a:r>
            <a:r>
              <a:rPr lang="ru-RU" dirty="0" smtClean="0">
                <a:solidFill>
                  <a:srgbClr val="2B2B2B"/>
                </a:solidFill>
                <a:latin typeface="+mj-lt"/>
              </a:rPr>
              <a:t>периодонтита).</a:t>
            </a:r>
            <a:endParaRPr lang="ru-RU" dirty="0">
              <a:solidFill>
                <a:srgbClr val="2B2B2B"/>
              </a:solidFill>
              <a:latin typeface="+mj-lt"/>
            </a:endParaRPr>
          </a:p>
          <a:p>
            <a:r>
              <a:rPr lang="ru-RU" dirty="0">
                <a:solidFill>
                  <a:srgbClr val="2B2B2B"/>
                </a:solidFill>
                <a:latin typeface="+mj-lt"/>
              </a:rPr>
              <a:t> При проведении дифференцированной диагностики перикоронита главным отличительным признаком является то, что и пульпит и периодонтит развиваются в полностью прорезавшемся зубе, который длительное время был поражен кариесом. А перикоронит поражает непрорезавшийся зуб.</a:t>
            </a:r>
          </a:p>
          <a:p>
            <a:r>
              <a:rPr lang="ru-RU" dirty="0">
                <a:solidFill>
                  <a:srgbClr val="2B2B2B"/>
                </a:solidFill>
                <a:latin typeface="+mj-lt"/>
              </a:rPr>
              <a:t>При пульпите острая, пульсирующая  боль не ограничивает открывание рта. А прилежащая причинному зубу десна может быть обычных свойств, без признаков </a:t>
            </a:r>
            <a:r>
              <a:rPr lang="ru-RU" dirty="0" smtClean="0">
                <a:solidFill>
                  <a:srgbClr val="2B2B2B"/>
                </a:solidFill>
                <a:latin typeface="+mj-lt"/>
              </a:rPr>
              <a:t>воспаления. </a:t>
            </a:r>
            <a:r>
              <a:rPr lang="ru-RU" dirty="0">
                <a:solidFill>
                  <a:srgbClr val="2B2B2B"/>
                </a:solidFill>
                <a:latin typeface="+mj-lt"/>
              </a:rPr>
              <a:t>Кроме того, при остром пульпите пациент не всегда может указать на причинный зуб. В то время, как перикоронит зачастую приводит к спазму жевательной мышцы и затруднению открытия рта, воспалению, отеку и покраснению десны над прорезывающимся </a:t>
            </a:r>
            <a:r>
              <a:rPr lang="ru-RU" dirty="0" smtClean="0">
                <a:solidFill>
                  <a:srgbClr val="2B2B2B"/>
                </a:solidFill>
                <a:latin typeface="+mj-lt"/>
              </a:rPr>
              <a:t>зубом.</a:t>
            </a:r>
            <a:endParaRPr lang="ru-RU" dirty="0">
              <a:solidFill>
                <a:srgbClr val="2B2B2B"/>
              </a:solidFill>
              <a:latin typeface="+mj-lt"/>
            </a:endParaRPr>
          </a:p>
          <a:p>
            <a:r>
              <a:rPr lang="ru-RU" dirty="0" smtClean="0">
                <a:solidFill>
                  <a:srgbClr val="2B2B2B"/>
                </a:solidFill>
                <a:latin typeface="+mj-lt"/>
              </a:rPr>
              <a:t>При периодонтите</a:t>
            </a:r>
            <a:r>
              <a:rPr lang="ru-RU" dirty="0">
                <a:solidFill>
                  <a:srgbClr val="2B2B2B"/>
                </a:solidFill>
                <a:latin typeface="+mj-lt"/>
              </a:rPr>
              <a:t> очаг воспаления локализуется, как правило, с одной стороны десны, в проекции верхушки корня </a:t>
            </a:r>
            <a:r>
              <a:rPr lang="ru-RU" dirty="0" smtClean="0">
                <a:solidFill>
                  <a:srgbClr val="2B2B2B"/>
                </a:solidFill>
                <a:latin typeface="+mj-lt"/>
              </a:rPr>
              <a:t>зуба. </a:t>
            </a:r>
            <a:r>
              <a:rPr lang="ru-RU" dirty="0">
                <a:solidFill>
                  <a:srgbClr val="2B2B2B"/>
                </a:solidFill>
                <a:latin typeface="+mj-lt"/>
              </a:rPr>
              <a:t>При перикороните развивается циркулярное воспаление тканей десны, возникают эрозии и язвы в месте ее нависания над коронкой прорезывающегося зуба. Для уточнения степени тяжести перикоронита и определения положения зуба в зубной дуге используют методы лучевой и компьютерной </a:t>
            </a:r>
            <a:r>
              <a:rPr lang="ru-RU" dirty="0" smtClean="0">
                <a:solidFill>
                  <a:srgbClr val="2B2B2B"/>
                </a:solidFill>
                <a:latin typeface="+mj-lt"/>
              </a:rPr>
              <a:t>диагностики.</a:t>
            </a:r>
            <a:r>
              <a:rPr lang="ru-RU" dirty="0">
                <a:solidFill>
                  <a:srgbClr val="2B2B2B"/>
                </a:solidFill>
                <a:latin typeface="+mj-lt"/>
              </a:rPr>
              <a:t>  </a:t>
            </a:r>
          </a:p>
          <a:p>
            <a:pPr marL="0" indent="0">
              <a:buNone/>
            </a:pPr>
            <a:endParaRPr lang="ru-RU" dirty="0">
              <a:latin typeface="+mj-lt"/>
            </a:endParaRPr>
          </a:p>
        </p:txBody>
      </p:sp>
    </p:spTree>
    <p:extLst>
      <p:ext uri="{BB962C8B-B14F-4D97-AF65-F5344CB8AC3E}">
        <p14:creationId xmlns:p14="http://schemas.microsoft.com/office/powerpoint/2010/main" val="3104484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0268" y="181456"/>
            <a:ext cx="8596668" cy="1320800"/>
          </a:xfrm>
        </p:spPr>
        <p:txBody>
          <a:bodyPr/>
          <a:lstStyle/>
          <a:p>
            <a:r>
              <a:rPr lang="ru-RU" dirty="0">
                <a:solidFill>
                  <a:srgbClr val="181D21"/>
                </a:solidFill>
                <a:latin typeface="Inter"/>
              </a:rPr>
              <a:t>Осложнения перикоронита</a:t>
            </a:r>
            <a:br>
              <a:rPr lang="ru-RU" dirty="0">
                <a:solidFill>
                  <a:srgbClr val="181D21"/>
                </a:solidFill>
                <a:latin typeface="Inter"/>
              </a:rPr>
            </a:br>
            <a:endParaRPr lang="ru-RU" dirty="0"/>
          </a:p>
        </p:txBody>
      </p:sp>
      <p:sp>
        <p:nvSpPr>
          <p:cNvPr id="3" name="Объект 2"/>
          <p:cNvSpPr>
            <a:spLocks noGrp="1"/>
          </p:cNvSpPr>
          <p:nvPr>
            <p:ph idx="1"/>
          </p:nvPr>
        </p:nvSpPr>
        <p:spPr>
          <a:xfrm>
            <a:off x="138671" y="833287"/>
            <a:ext cx="8485716" cy="3046564"/>
          </a:xfrm>
        </p:spPr>
        <p:txBody>
          <a:bodyPr/>
          <a:lstStyle/>
          <a:p>
            <a:r>
              <a:rPr lang="ru-RU" sz="1700" dirty="0">
                <a:solidFill>
                  <a:srgbClr val="181D21"/>
                </a:solidFill>
                <a:latin typeface="Inter"/>
              </a:rPr>
              <a:t>Прорезывание зуба, сопровождающееся перикоронитом, может привести к серьёзным осложнениям:</a:t>
            </a:r>
          </a:p>
          <a:p>
            <a:pPr>
              <a:buFont typeface="Arial" panose="020B0604020202020204" pitchFamily="34" charset="0"/>
              <a:buChar char="•"/>
            </a:pPr>
            <a:r>
              <a:rPr lang="ru-RU" sz="1700" dirty="0" smtClean="0">
                <a:solidFill>
                  <a:srgbClr val="181D21"/>
                </a:solidFill>
                <a:latin typeface="Inter"/>
              </a:rPr>
              <a:t>язвенному гингивиту—</a:t>
            </a:r>
            <a:r>
              <a:rPr lang="ru-RU" sz="1700" dirty="0">
                <a:solidFill>
                  <a:srgbClr val="181D21"/>
                </a:solidFill>
                <a:latin typeface="Inter"/>
              </a:rPr>
              <a:t> образованию язв по краю </a:t>
            </a:r>
            <a:r>
              <a:rPr lang="ru-RU" sz="1700" dirty="0" err="1">
                <a:solidFill>
                  <a:srgbClr val="181D21"/>
                </a:solidFill>
                <a:latin typeface="Inter"/>
              </a:rPr>
              <a:t>десневой</a:t>
            </a:r>
            <a:r>
              <a:rPr lang="ru-RU" sz="1700" dirty="0">
                <a:solidFill>
                  <a:srgbClr val="181D21"/>
                </a:solidFill>
                <a:latin typeface="Inter"/>
              </a:rPr>
              <a:t> складки с последующим некрозом повреждённых участков;</a:t>
            </a:r>
          </a:p>
          <a:p>
            <a:pPr>
              <a:buFont typeface="Arial" panose="020B0604020202020204" pitchFamily="34" charset="0"/>
              <a:buChar char="•"/>
            </a:pPr>
            <a:r>
              <a:rPr lang="ru-RU" sz="1700" dirty="0" err="1">
                <a:solidFill>
                  <a:srgbClr val="181D21"/>
                </a:solidFill>
                <a:latin typeface="Inter"/>
              </a:rPr>
              <a:t>околочелюстной</a:t>
            </a:r>
            <a:r>
              <a:rPr lang="ru-RU" sz="1700" dirty="0">
                <a:solidFill>
                  <a:srgbClr val="181D21"/>
                </a:solidFill>
                <a:latin typeface="Inter"/>
              </a:rPr>
              <a:t> флегмоне;</a:t>
            </a:r>
          </a:p>
          <a:p>
            <a:pPr>
              <a:buFont typeface="Arial" panose="020B0604020202020204" pitchFamily="34" charset="0"/>
              <a:buChar char="•"/>
            </a:pPr>
            <a:r>
              <a:rPr lang="ru-RU" sz="1700" dirty="0">
                <a:solidFill>
                  <a:schemeClr val="tx1"/>
                </a:solidFill>
                <a:latin typeface="Inter"/>
              </a:rPr>
              <a:t>п</a:t>
            </a:r>
            <a:r>
              <a:rPr lang="ru-RU" sz="1700" dirty="0" smtClean="0">
                <a:solidFill>
                  <a:schemeClr val="tx1"/>
                </a:solidFill>
                <a:latin typeface="Inter"/>
              </a:rPr>
              <a:t>ериоститу</a:t>
            </a:r>
            <a:r>
              <a:rPr lang="ru-RU" sz="1700" dirty="0" smtClean="0">
                <a:solidFill>
                  <a:srgbClr val="181D21"/>
                </a:solidFill>
                <a:latin typeface="Inter"/>
              </a:rPr>
              <a:t>; </a:t>
            </a:r>
            <a:endParaRPr lang="ru-RU" sz="1700" dirty="0">
              <a:solidFill>
                <a:srgbClr val="181D21"/>
              </a:solidFill>
              <a:latin typeface="Inter"/>
            </a:endParaRPr>
          </a:p>
          <a:p>
            <a:pPr>
              <a:buFont typeface="Arial" panose="020B0604020202020204" pitchFamily="34" charset="0"/>
              <a:buChar char="•"/>
            </a:pPr>
            <a:r>
              <a:rPr lang="ru-RU" sz="1700" dirty="0">
                <a:solidFill>
                  <a:srgbClr val="181D21"/>
                </a:solidFill>
                <a:latin typeface="Inter"/>
              </a:rPr>
              <a:t>остеомиелиту;</a:t>
            </a:r>
          </a:p>
          <a:p>
            <a:pPr>
              <a:buFont typeface="Arial" panose="020B0604020202020204" pitchFamily="34" charset="0"/>
              <a:buChar char="•"/>
            </a:pPr>
            <a:r>
              <a:rPr lang="ru-RU" sz="1700" dirty="0" err="1">
                <a:solidFill>
                  <a:srgbClr val="181D21"/>
                </a:solidFill>
                <a:latin typeface="Inter"/>
              </a:rPr>
              <a:t>ретромолярному</a:t>
            </a:r>
            <a:r>
              <a:rPr lang="ru-RU" sz="1700" dirty="0">
                <a:solidFill>
                  <a:srgbClr val="181D21"/>
                </a:solidFill>
                <a:latin typeface="Inter"/>
              </a:rPr>
              <a:t> </a:t>
            </a:r>
            <a:r>
              <a:rPr lang="ru-RU" sz="1700" dirty="0" smtClean="0">
                <a:solidFill>
                  <a:srgbClr val="181D21"/>
                </a:solidFill>
                <a:latin typeface="Inter"/>
              </a:rPr>
              <a:t>абсцессу</a:t>
            </a:r>
          </a:p>
          <a:p>
            <a:pPr marL="0" indent="0">
              <a:buNone/>
            </a:pPr>
            <a:endParaRPr lang="ru-RU" dirty="0">
              <a:solidFill>
                <a:srgbClr val="181D21"/>
              </a:solidFill>
              <a:latin typeface="Inter"/>
            </a:endParaRPr>
          </a:p>
          <a:p>
            <a:endParaRPr lang="ru-RU" dirty="0"/>
          </a:p>
        </p:txBody>
      </p:sp>
      <p:pic>
        <p:nvPicPr>
          <p:cNvPr id="4" name="Рисунок 3"/>
          <p:cNvPicPr>
            <a:picLocks noChangeAspect="1"/>
          </p:cNvPicPr>
          <p:nvPr/>
        </p:nvPicPr>
        <p:blipFill>
          <a:blip r:embed="rId2"/>
          <a:stretch>
            <a:fillRect/>
          </a:stretch>
        </p:blipFill>
        <p:spPr>
          <a:xfrm>
            <a:off x="7986841" y="1402894"/>
            <a:ext cx="3439978" cy="2297905"/>
          </a:xfrm>
          <a:prstGeom prst="rect">
            <a:avLst/>
          </a:prstGeom>
        </p:spPr>
      </p:pic>
      <p:sp>
        <p:nvSpPr>
          <p:cNvPr id="5" name="TextBox 4"/>
          <p:cNvSpPr txBox="1"/>
          <p:nvPr/>
        </p:nvSpPr>
        <p:spPr>
          <a:xfrm>
            <a:off x="9363075" y="1123403"/>
            <a:ext cx="2695575" cy="307777"/>
          </a:xfrm>
          <a:prstGeom prst="rect">
            <a:avLst/>
          </a:prstGeom>
          <a:noFill/>
        </p:spPr>
        <p:txBody>
          <a:bodyPr wrap="square" rtlCol="0">
            <a:spAutoFit/>
          </a:bodyPr>
          <a:lstStyle/>
          <a:p>
            <a:r>
              <a:rPr lang="ru-RU" sz="1400" i="1" dirty="0" err="1">
                <a:solidFill>
                  <a:srgbClr val="181D21"/>
                </a:solidFill>
                <a:latin typeface="Inter"/>
              </a:rPr>
              <a:t>Позадимолярный</a:t>
            </a:r>
            <a:r>
              <a:rPr lang="ru-RU" sz="1400" i="1" dirty="0">
                <a:solidFill>
                  <a:srgbClr val="181D21"/>
                </a:solidFill>
                <a:latin typeface="Inter"/>
              </a:rPr>
              <a:t> абсцесс</a:t>
            </a:r>
            <a:endParaRPr lang="ru-RU" sz="1400" dirty="0"/>
          </a:p>
        </p:txBody>
      </p:sp>
      <p:sp>
        <p:nvSpPr>
          <p:cNvPr id="7" name="Правая фигурная скобка 6"/>
          <p:cNvSpPr/>
          <p:nvPr/>
        </p:nvSpPr>
        <p:spPr>
          <a:xfrm>
            <a:off x="2980392" y="2154087"/>
            <a:ext cx="962025" cy="1524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TextBox 7"/>
          <p:cNvSpPr txBox="1"/>
          <p:nvPr/>
        </p:nvSpPr>
        <p:spPr>
          <a:xfrm>
            <a:off x="3997238" y="2131139"/>
            <a:ext cx="2981326" cy="1569660"/>
          </a:xfrm>
          <a:prstGeom prst="rect">
            <a:avLst/>
          </a:prstGeom>
          <a:noFill/>
        </p:spPr>
        <p:txBody>
          <a:bodyPr wrap="square" rtlCol="0">
            <a:spAutoFit/>
          </a:bodyPr>
          <a:lstStyle/>
          <a:p>
            <a:r>
              <a:rPr lang="ru-RU" sz="1600" dirty="0" smtClean="0">
                <a:solidFill>
                  <a:srgbClr val="181D21"/>
                </a:solidFill>
                <a:latin typeface="Inter"/>
              </a:rPr>
              <a:t>затрагивают </a:t>
            </a:r>
            <a:r>
              <a:rPr lang="ru-RU" sz="1600" dirty="0">
                <a:solidFill>
                  <a:srgbClr val="181D21"/>
                </a:solidFill>
                <a:latin typeface="Inter"/>
              </a:rPr>
              <a:t>соседние структуры, вовлекая в процесс воспаления надкостницу и саму кость, переходя на подчелюстное пространство.</a:t>
            </a:r>
            <a:endParaRPr lang="ru-RU" sz="1600" dirty="0"/>
          </a:p>
        </p:txBody>
      </p:sp>
      <p:sp>
        <p:nvSpPr>
          <p:cNvPr id="9" name="TextBox 8"/>
          <p:cNvSpPr txBox="1"/>
          <p:nvPr/>
        </p:nvSpPr>
        <p:spPr>
          <a:xfrm>
            <a:off x="310268" y="3678087"/>
            <a:ext cx="11515725" cy="3031599"/>
          </a:xfrm>
          <a:prstGeom prst="rect">
            <a:avLst/>
          </a:prstGeom>
          <a:noFill/>
        </p:spPr>
        <p:txBody>
          <a:bodyPr wrap="square" rtlCol="0">
            <a:spAutoFit/>
          </a:bodyPr>
          <a:lstStyle/>
          <a:p>
            <a:r>
              <a:rPr lang="ru-RU" sz="1700" dirty="0">
                <a:solidFill>
                  <a:srgbClr val="181D21"/>
                </a:solidFill>
                <a:latin typeface="Inter"/>
              </a:rPr>
              <a:t>О</a:t>
            </a:r>
            <a:r>
              <a:rPr lang="ru-RU" sz="1700" dirty="0" smtClean="0">
                <a:solidFill>
                  <a:srgbClr val="181D21"/>
                </a:solidFill>
                <a:latin typeface="Inter"/>
              </a:rPr>
              <a:t>сложнения </a:t>
            </a:r>
            <a:r>
              <a:rPr lang="ru-RU" sz="1700" dirty="0">
                <a:solidFill>
                  <a:srgbClr val="181D21"/>
                </a:solidFill>
                <a:latin typeface="Inter"/>
              </a:rPr>
              <a:t>сопровождаются серьёзными изменениями со стороны общего состояния организма: температура тела повышается до 37,1-38 °С, возникает слабость, озноб, головная боль. Слизистая оболочка краснеет, становится болезненной, отёчной. Появляется отёк челюстной области, который сопровождается асимметрией лица. Открытие рта затрудненно или вовсе невозможно. В особо тяжёлых случаях осложнения могут угрожать жизни пациента.</a:t>
            </a:r>
          </a:p>
          <a:p>
            <a:r>
              <a:rPr lang="ru-RU" sz="1700" dirty="0" smtClean="0">
                <a:solidFill>
                  <a:srgbClr val="181D21"/>
                </a:solidFill>
                <a:latin typeface="Inter"/>
              </a:rPr>
              <a:t>Отягощающие факторы: </a:t>
            </a:r>
            <a:r>
              <a:rPr lang="ru-RU" sz="1700" dirty="0">
                <a:solidFill>
                  <a:srgbClr val="181D21"/>
                </a:solidFill>
                <a:latin typeface="Inter"/>
              </a:rPr>
              <a:t>ослабленный иммунитет, возраст пациента, сопутствующие заболевания и хронические очаги воспаления в полости рта.</a:t>
            </a:r>
          </a:p>
          <a:p>
            <a:r>
              <a:rPr lang="ru-RU" sz="1700" dirty="0">
                <a:solidFill>
                  <a:srgbClr val="181D21"/>
                </a:solidFill>
                <a:latin typeface="Inter"/>
              </a:rPr>
              <a:t>Даже при самостоятельном снятии воспаления с помощью антибиотиков проблема не решается: антимикробное действие со временем пройдёт, а причина воспаления останется. </a:t>
            </a:r>
            <a:r>
              <a:rPr lang="ru-RU" sz="1700" dirty="0" smtClean="0">
                <a:solidFill>
                  <a:srgbClr val="181D21"/>
                </a:solidFill>
                <a:latin typeface="Inter"/>
              </a:rPr>
              <a:t>Затягивать </a:t>
            </a:r>
            <a:r>
              <a:rPr lang="ru-RU" sz="1700" dirty="0">
                <a:solidFill>
                  <a:srgbClr val="181D21"/>
                </a:solidFill>
                <a:latin typeface="Inter"/>
              </a:rPr>
              <a:t>с визитом к стоматологу при появлении признаков острого или хронического перикоронита нельзя. В зависимости от формы болезни доктор подберёт эффективный метод лечения</a:t>
            </a:r>
            <a:endParaRPr lang="ru-RU" sz="1700" b="0" i="0" dirty="0">
              <a:solidFill>
                <a:srgbClr val="181D21"/>
              </a:solidFill>
              <a:effectLst/>
              <a:latin typeface="Inter"/>
            </a:endParaRPr>
          </a:p>
        </p:txBody>
      </p:sp>
    </p:spTree>
    <p:extLst>
      <p:ext uri="{BB962C8B-B14F-4D97-AF65-F5344CB8AC3E}">
        <p14:creationId xmlns:p14="http://schemas.microsoft.com/office/powerpoint/2010/main" val="2821367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План </a:t>
            </a:r>
            <a:endParaRPr lang="ru-RU" dirty="0"/>
          </a:p>
        </p:txBody>
      </p:sp>
      <p:sp>
        <p:nvSpPr>
          <p:cNvPr id="3" name="Объект 2"/>
          <p:cNvSpPr>
            <a:spLocks noGrp="1"/>
          </p:cNvSpPr>
          <p:nvPr>
            <p:ph idx="1"/>
          </p:nvPr>
        </p:nvSpPr>
        <p:spPr>
          <a:xfrm>
            <a:off x="677334" y="1247775"/>
            <a:ext cx="8596668" cy="4933949"/>
          </a:xfrm>
        </p:spPr>
        <p:txBody>
          <a:bodyPr>
            <a:normAutofit fontScale="85000" lnSpcReduction="20000"/>
          </a:bodyPr>
          <a:lstStyle/>
          <a:p>
            <a:pPr marL="0" indent="0">
              <a:buNone/>
            </a:pPr>
            <a:r>
              <a:rPr lang="ru-RU" dirty="0" smtClean="0"/>
              <a:t>Затрудненное </a:t>
            </a:r>
            <a:r>
              <a:rPr lang="ru-RU" dirty="0" smtClean="0"/>
              <a:t> прорезывание зубов</a:t>
            </a:r>
          </a:p>
          <a:p>
            <a:pPr marL="0" indent="0">
              <a:buNone/>
            </a:pPr>
            <a:r>
              <a:rPr lang="ru-RU" dirty="0">
                <a:solidFill>
                  <a:prstClr val="black">
                    <a:lumMod val="75000"/>
                    <a:lumOff val="25000"/>
                  </a:prstClr>
                </a:solidFill>
              </a:rPr>
              <a:t>Затрудненное прорезывание третьего </a:t>
            </a:r>
            <a:r>
              <a:rPr lang="ru-RU" dirty="0" smtClean="0">
                <a:solidFill>
                  <a:prstClr val="black">
                    <a:lumMod val="75000"/>
                    <a:lumOff val="25000"/>
                  </a:prstClr>
                </a:solidFill>
              </a:rPr>
              <a:t>моляра</a:t>
            </a:r>
          </a:p>
          <a:p>
            <a:pPr marL="0" lvl="0" indent="0">
              <a:buClr>
                <a:srgbClr val="90C226"/>
              </a:buClr>
              <a:buNone/>
            </a:pPr>
            <a:r>
              <a:rPr lang="ru-RU" sz="1700" dirty="0">
                <a:solidFill>
                  <a:prstClr val="black">
                    <a:lumMod val="75000"/>
                    <a:lumOff val="25000"/>
                  </a:prstClr>
                </a:solidFill>
              </a:rPr>
              <a:t>Причины нарушения прорезывания </a:t>
            </a:r>
            <a:r>
              <a:rPr lang="ru-RU" sz="1700" dirty="0" smtClean="0">
                <a:solidFill>
                  <a:prstClr val="black">
                    <a:lumMod val="75000"/>
                    <a:lumOff val="25000"/>
                  </a:prstClr>
                </a:solidFill>
              </a:rPr>
              <a:t>зубов</a:t>
            </a:r>
          </a:p>
          <a:p>
            <a:pPr marL="0" lvl="0" indent="0">
              <a:buClr>
                <a:srgbClr val="90C226"/>
              </a:buClr>
              <a:buNone/>
            </a:pPr>
            <a:r>
              <a:rPr lang="ru-RU" sz="1700" dirty="0">
                <a:solidFill>
                  <a:prstClr val="black">
                    <a:lumMod val="75000"/>
                    <a:lumOff val="25000"/>
                  </a:prstClr>
                </a:solidFill>
              </a:rPr>
              <a:t>Осложнения прорезывания зубов</a:t>
            </a:r>
          </a:p>
          <a:p>
            <a:pPr marL="0" indent="0">
              <a:buNone/>
            </a:pPr>
            <a:r>
              <a:rPr lang="ru-RU" dirty="0" smtClean="0">
                <a:solidFill>
                  <a:prstClr val="black">
                    <a:lumMod val="75000"/>
                    <a:lumOff val="25000"/>
                  </a:prstClr>
                </a:solidFill>
              </a:rPr>
              <a:t>Классификация </a:t>
            </a:r>
          </a:p>
          <a:p>
            <a:pPr marL="0" indent="0">
              <a:buNone/>
            </a:pPr>
            <a:r>
              <a:rPr lang="ru-RU" dirty="0" err="1" smtClean="0"/>
              <a:t>Дистопированный</a:t>
            </a:r>
            <a:r>
              <a:rPr lang="ru-RU" dirty="0" smtClean="0"/>
              <a:t> зуб</a:t>
            </a:r>
          </a:p>
          <a:p>
            <a:pPr marL="0" indent="0">
              <a:buNone/>
            </a:pPr>
            <a:r>
              <a:rPr lang="ru-RU" dirty="0" err="1" smtClean="0"/>
              <a:t>Полуретенированный</a:t>
            </a:r>
            <a:r>
              <a:rPr lang="ru-RU" dirty="0" smtClean="0"/>
              <a:t> зуб</a:t>
            </a:r>
          </a:p>
          <a:p>
            <a:pPr marL="0" indent="0">
              <a:buNone/>
            </a:pPr>
            <a:r>
              <a:rPr lang="ru-RU" dirty="0" err="1" smtClean="0"/>
              <a:t>Ретенированный</a:t>
            </a:r>
            <a:r>
              <a:rPr lang="ru-RU" dirty="0" smtClean="0"/>
              <a:t> зуб</a:t>
            </a:r>
            <a:endParaRPr lang="ru-RU" dirty="0" smtClean="0"/>
          </a:p>
          <a:p>
            <a:pPr marL="0" indent="0">
              <a:buNone/>
            </a:pPr>
            <a:r>
              <a:rPr lang="ru-RU" dirty="0" err="1" smtClean="0"/>
              <a:t>Перикоронорит</a:t>
            </a:r>
            <a:r>
              <a:rPr lang="ru-RU" dirty="0" smtClean="0"/>
              <a:t>. Клиническая картина</a:t>
            </a:r>
            <a:endParaRPr lang="ru-RU" dirty="0" smtClean="0"/>
          </a:p>
          <a:p>
            <a:pPr marL="0" indent="0">
              <a:buNone/>
            </a:pPr>
            <a:r>
              <a:rPr lang="ru-RU" dirty="0" smtClean="0"/>
              <a:t>Диагностика</a:t>
            </a:r>
          </a:p>
          <a:p>
            <a:pPr marL="0" indent="0">
              <a:buNone/>
            </a:pPr>
            <a:r>
              <a:rPr lang="ru-RU" dirty="0" smtClean="0"/>
              <a:t>Дифференциальная </a:t>
            </a:r>
            <a:r>
              <a:rPr lang="ru-RU" dirty="0" smtClean="0"/>
              <a:t>диагностика</a:t>
            </a:r>
          </a:p>
          <a:p>
            <a:pPr marL="0" indent="0">
              <a:buNone/>
            </a:pPr>
            <a:r>
              <a:rPr lang="ru-RU" dirty="0" smtClean="0"/>
              <a:t>Осложнение </a:t>
            </a:r>
            <a:r>
              <a:rPr lang="ru-RU" dirty="0" err="1" smtClean="0"/>
              <a:t>перикоронорита</a:t>
            </a:r>
            <a:endParaRPr lang="ru-RU" dirty="0" smtClean="0"/>
          </a:p>
          <a:p>
            <a:pPr marL="0" indent="0">
              <a:buNone/>
            </a:pPr>
            <a:r>
              <a:rPr lang="ru-RU" dirty="0" smtClean="0"/>
              <a:t>Лечение </a:t>
            </a:r>
            <a:endParaRPr lang="ru-RU" dirty="0" smtClean="0"/>
          </a:p>
          <a:p>
            <a:pPr marL="0" indent="0">
              <a:buNone/>
            </a:pPr>
            <a:r>
              <a:rPr lang="ru-RU" dirty="0" err="1" smtClean="0"/>
              <a:t>Позадимолярный</a:t>
            </a:r>
            <a:r>
              <a:rPr lang="ru-RU" dirty="0" smtClean="0"/>
              <a:t> периостит</a:t>
            </a:r>
          </a:p>
          <a:p>
            <a:pPr marL="0" indent="0">
              <a:buNone/>
            </a:pPr>
            <a:r>
              <a:rPr lang="ru-RU" dirty="0" smtClean="0"/>
              <a:t>Кисты прорезывания</a:t>
            </a:r>
          </a:p>
          <a:p>
            <a:pPr marL="0" indent="0">
              <a:buNone/>
            </a:pPr>
            <a:r>
              <a:rPr lang="ru-RU" dirty="0" smtClean="0"/>
              <a:t>Список литературы</a:t>
            </a:r>
          </a:p>
          <a:p>
            <a:pPr marL="0" indent="0">
              <a:buNone/>
            </a:pPr>
            <a:endParaRPr lang="ru-RU" dirty="0" smtClean="0"/>
          </a:p>
          <a:p>
            <a:pPr marL="0" indent="0">
              <a:buNone/>
            </a:pPr>
            <a:endParaRPr lang="ru-RU" dirty="0"/>
          </a:p>
        </p:txBody>
      </p:sp>
    </p:spTree>
    <p:extLst>
      <p:ext uri="{BB962C8B-B14F-4D97-AF65-F5344CB8AC3E}">
        <p14:creationId xmlns:p14="http://schemas.microsoft.com/office/powerpoint/2010/main" val="426516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9783" y="118876"/>
            <a:ext cx="8596668" cy="1320800"/>
          </a:xfrm>
        </p:spPr>
        <p:txBody>
          <a:bodyPr/>
          <a:lstStyle/>
          <a:p>
            <a:r>
              <a:rPr lang="ru-RU" dirty="0">
                <a:solidFill>
                  <a:srgbClr val="181D21"/>
                </a:solidFill>
                <a:latin typeface="Inter"/>
              </a:rPr>
              <a:t>Лечение перикоронита</a:t>
            </a:r>
            <a:br>
              <a:rPr lang="ru-RU" dirty="0">
                <a:solidFill>
                  <a:srgbClr val="181D21"/>
                </a:solidFill>
                <a:latin typeface="Inter"/>
              </a:rPr>
            </a:br>
            <a:endParaRPr lang="ru-RU" dirty="0"/>
          </a:p>
        </p:txBody>
      </p:sp>
      <p:sp>
        <p:nvSpPr>
          <p:cNvPr id="3" name="Объект 2"/>
          <p:cNvSpPr>
            <a:spLocks noGrp="1"/>
          </p:cNvSpPr>
          <p:nvPr>
            <p:ph idx="1"/>
          </p:nvPr>
        </p:nvSpPr>
        <p:spPr>
          <a:xfrm>
            <a:off x="80147" y="698065"/>
            <a:ext cx="11911556" cy="1792586"/>
          </a:xfrm>
        </p:spPr>
        <p:txBody>
          <a:bodyPr>
            <a:noAutofit/>
          </a:bodyPr>
          <a:lstStyle/>
          <a:p>
            <a:r>
              <a:rPr lang="ru-RU" sz="1500" dirty="0" smtClean="0">
                <a:solidFill>
                  <a:srgbClr val="2B2B2B"/>
                </a:solidFill>
                <a:latin typeface="+mj-lt"/>
              </a:rPr>
              <a:t>Для </a:t>
            </a:r>
            <a:r>
              <a:rPr lang="ru-RU" sz="1500" dirty="0">
                <a:solidFill>
                  <a:srgbClr val="2B2B2B"/>
                </a:solidFill>
                <a:latin typeface="+mj-lt"/>
              </a:rPr>
              <a:t>лечения перикоронита используют методы:</a:t>
            </a:r>
          </a:p>
          <a:p>
            <a:pPr>
              <a:buFont typeface="Arial" panose="020B0604020202020204" pitchFamily="34" charset="0"/>
              <a:buChar char="•"/>
            </a:pPr>
            <a:r>
              <a:rPr lang="ru-RU" sz="1500" dirty="0">
                <a:solidFill>
                  <a:srgbClr val="000000"/>
                </a:solidFill>
                <a:latin typeface="+mj-lt"/>
              </a:rPr>
              <a:t>консервативного (медикаментозного) лечения (противовоспалительная, </a:t>
            </a:r>
            <a:r>
              <a:rPr lang="ru-RU" sz="1500" dirty="0" err="1">
                <a:solidFill>
                  <a:srgbClr val="000000"/>
                </a:solidFill>
                <a:latin typeface="+mj-lt"/>
              </a:rPr>
              <a:t>дезинтоксикационная</a:t>
            </a:r>
            <a:r>
              <a:rPr lang="ru-RU" sz="1500" dirty="0">
                <a:solidFill>
                  <a:srgbClr val="000000"/>
                </a:solidFill>
                <a:latin typeface="+mj-lt"/>
              </a:rPr>
              <a:t> и антибактериальная терапия);</a:t>
            </a:r>
          </a:p>
          <a:p>
            <a:pPr>
              <a:buFont typeface="Arial" panose="020B0604020202020204" pitchFamily="34" charset="0"/>
              <a:buChar char="•"/>
            </a:pPr>
            <a:r>
              <a:rPr lang="ru-RU" sz="1500" dirty="0">
                <a:solidFill>
                  <a:srgbClr val="000000"/>
                </a:solidFill>
                <a:latin typeface="+mj-lt"/>
              </a:rPr>
              <a:t>хирургического лечения (иссечение </a:t>
            </a:r>
            <a:r>
              <a:rPr lang="ru-RU" sz="1500" dirty="0" err="1">
                <a:solidFill>
                  <a:srgbClr val="000000"/>
                </a:solidFill>
                <a:latin typeface="+mj-lt"/>
              </a:rPr>
              <a:t>слизисто</a:t>
            </a:r>
            <a:r>
              <a:rPr lang="ru-RU" sz="1500" dirty="0">
                <a:solidFill>
                  <a:srgbClr val="000000"/>
                </a:solidFill>
                <a:latin typeface="+mj-lt"/>
              </a:rPr>
              <a:t>-надкостничного капюшона, удаление причинного зуба) .</a:t>
            </a:r>
          </a:p>
          <a:p>
            <a:r>
              <a:rPr lang="ru-RU" sz="1500" dirty="0">
                <a:solidFill>
                  <a:srgbClr val="2B2B2B"/>
                </a:solidFill>
                <a:latin typeface="+mj-lt"/>
              </a:rPr>
              <a:t>Наибольший эффект наблюдается при комплексном использовании этих методов. Тактику лечения специалист подбирает индивидуально, с учетом надобности удаления причинного зуба</a:t>
            </a:r>
          </a:p>
          <a:p>
            <a:endParaRPr lang="ru-RU" sz="1500" dirty="0"/>
          </a:p>
        </p:txBody>
      </p:sp>
      <p:sp>
        <p:nvSpPr>
          <p:cNvPr id="5" name="Прямоугольник 4"/>
          <p:cNvSpPr/>
          <p:nvPr/>
        </p:nvSpPr>
        <p:spPr>
          <a:xfrm>
            <a:off x="9884229" y="2429691"/>
            <a:ext cx="2244500" cy="398625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9919062" y="2473233"/>
            <a:ext cx="2209667" cy="4139595"/>
          </a:xfrm>
          <a:prstGeom prst="rect">
            <a:avLst/>
          </a:prstGeom>
          <a:noFill/>
        </p:spPr>
        <p:txBody>
          <a:bodyPr wrap="square" rtlCol="0">
            <a:spAutoFit/>
          </a:bodyPr>
          <a:lstStyle/>
          <a:p>
            <a:pPr lvl="0">
              <a:spcBef>
                <a:spcPts val="1000"/>
              </a:spcBef>
              <a:buClr>
                <a:srgbClr val="90C226"/>
              </a:buClr>
              <a:buSzPct val="80000"/>
            </a:pPr>
            <a:r>
              <a:rPr lang="ru-RU" sz="1400" i="1" dirty="0">
                <a:solidFill>
                  <a:srgbClr val="181D21"/>
                </a:solidFill>
              </a:rPr>
              <a:t>Лечение </a:t>
            </a:r>
            <a:r>
              <a:rPr lang="ru-RU" sz="1400" i="1" dirty="0" smtClean="0">
                <a:solidFill>
                  <a:srgbClr val="181D21"/>
                </a:solidFill>
              </a:rPr>
              <a:t>нужно </a:t>
            </a:r>
            <a:r>
              <a:rPr lang="ru-RU" sz="1400" i="1" dirty="0">
                <a:solidFill>
                  <a:srgbClr val="181D21"/>
                </a:solidFill>
              </a:rPr>
              <a:t>начинать </a:t>
            </a:r>
            <a:r>
              <a:rPr lang="ru-RU" sz="1400" i="1" dirty="0" err="1" smtClean="0">
                <a:solidFill>
                  <a:srgbClr val="181D21"/>
                </a:solidFill>
              </a:rPr>
              <a:t>незамедли-тельно</a:t>
            </a:r>
            <a:r>
              <a:rPr lang="ru-RU" sz="1400" i="1" dirty="0">
                <a:solidFill>
                  <a:srgbClr val="181D21"/>
                </a:solidFill>
              </a:rPr>
              <a:t>, за </a:t>
            </a:r>
            <a:r>
              <a:rPr lang="ru-RU" sz="1400" i="1" dirty="0" err="1" smtClean="0">
                <a:solidFill>
                  <a:srgbClr val="181D21"/>
                </a:solidFill>
              </a:rPr>
              <a:t>исключе-нием</a:t>
            </a:r>
            <a:r>
              <a:rPr lang="ru-RU" sz="1400" i="1" dirty="0" smtClean="0">
                <a:solidFill>
                  <a:srgbClr val="181D21"/>
                </a:solidFill>
              </a:rPr>
              <a:t> </a:t>
            </a:r>
            <a:r>
              <a:rPr lang="ru-RU" sz="1400" i="1" dirty="0">
                <a:solidFill>
                  <a:srgbClr val="181D21"/>
                </a:solidFill>
              </a:rPr>
              <a:t>следующих случаев:</a:t>
            </a:r>
          </a:p>
          <a:p>
            <a:pPr marL="342900" lvl="0" indent="-342900">
              <a:spcBef>
                <a:spcPts val="1000"/>
              </a:spcBef>
              <a:buClr>
                <a:srgbClr val="90C226"/>
              </a:buClr>
              <a:buSzPct val="80000"/>
              <a:buFont typeface="Arial" panose="020B0604020202020204" pitchFamily="34" charset="0"/>
              <a:buChar char="•"/>
            </a:pPr>
            <a:r>
              <a:rPr lang="ru-RU" sz="1400" i="1" dirty="0">
                <a:solidFill>
                  <a:srgbClr val="181D21"/>
                </a:solidFill>
              </a:rPr>
              <a:t>непереносимость лекарств и материалов, которые </a:t>
            </a:r>
            <a:r>
              <a:rPr lang="ru-RU" sz="1400" i="1" dirty="0" err="1" smtClean="0">
                <a:solidFill>
                  <a:srgbClr val="181D21"/>
                </a:solidFill>
              </a:rPr>
              <a:t>исполь-зуются</a:t>
            </a:r>
            <a:r>
              <a:rPr lang="ru-RU" sz="1400" i="1" dirty="0" smtClean="0">
                <a:solidFill>
                  <a:srgbClr val="181D21"/>
                </a:solidFill>
              </a:rPr>
              <a:t> </a:t>
            </a:r>
            <a:r>
              <a:rPr lang="ru-RU" sz="1400" i="1" dirty="0">
                <a:solidFill>
                  <a:srgbClr val="181D21"/>
                </a:solidFill>
              </a:rPr>
              <a:t>в процессе лечения;</a:t>
            </a:r>
          </a:p>
          <a:p>
            <a:pPr marL="342900" lvl="0" indent="-342900">
              <a:spcBef>
                <a:spcPts val="1000"/>
              </a:spcBef>
              <a:buClr>
                <a:srgbClr val="90C226"/>
              </a:buClr>
              <a:buSzPct val="80000"/>
              <a:buFont typeface="Arial" panose="020B0604020202020204" pitchFamily="34" charset="0"/>
              <a:buChar char="•"/>
            </a:pPr>
            <a:r>
              <a:rPr lang="ru-RU" sz="1400" i="1" dirty="0">
                <a:solidFill>
                  <a:srgbClr val="181D21"/>
                </a:solidFill>
              </a:rPr>
              <a:t>другие острые воспаления в полости рта;</a:t>
            </a:r>
          </a:p>
          <a:p>
            <a:pPr marL="342900" lvl="0" indent="-342900">
              <a:spcBef>
                <a:spcPts val="1000"/>
              </a:spcBef>
              <a:buClr>
                <a:srgbClr val="90C226"/>
              </a:buClr>
              <a:buSzPct val="80000"/>
              <a:buFont typeface="Arial" panose="020B0604020202020204" pitchFamily="34" charset="0"/>
              <a:buChar char="•"/>
            </a:pPr>
            <a:r>
              <a:rPr lang="ru-RU" sz="1400" i="1" dirty="0">
                <a:solidFill>
                  <a:srgbClr val="181D21"/>
                </a:solidFill>
              </a:rPr>
              <a:t>обострение хронической болезни</a:t>
            </a:r>
            <a:endParaRPr lang="ru-RU" sz="1400" i="1" dirty="0"/>
          </a:p>
        </p:txBody>
      </p:sp>
      <p:graphicFrame>
        <p:nvGraphicFramePr>
          <p:cNvPr id="7" name="Таблица 6"/>
          <p:cNvGraphicFramePr>
            <a:graphicFrameLocks noGrp="1"/>
          </p:cNvGraphicFramePr>
          <p:nvPr>
            <p:extLst>
              <p:ext uri="{D42A27DB-BD31-4B8C-83A1-F6EECF244321}">
                <p14:modId xmlns:p14="http://schemas.microsoft.com/office/powerpoint/2010/main" val="3056455759"/>
              </p:ext>
            </p:extLst>
          </p:nvPr>
        </p:nvGraphicFramePr>
        <p:xfrm>
          <a:off x="80147" y="2321604"/>
          <a:ext cx="9356723" cy="4536396"/>
        </p:xfrm>
        <a:graphic>
          <a:graphicData uri="http://schemas.openxmlformats.org/drawingml/2006/table">
            <a:tbl>
              <a:tblPr firstRow="1" bandRow="1">
                <a:tableStyleId>{5C22544A-7EE6-4342-B048-85BDC9FD1C3A}</a:tableStyleId>
              </a:tblPr>
              <a:tblGrid>
                <a:gridCol w="4962914"/>
                <a:gridCol w="4393809"/>
              </a:tblGrid>
              <a:tr h="330156">
                <a:tc>
                  <a:txBody>
                    <a:bodyPr/>
                    <a:lstStyle/>
                    <a:p>
                      <a:pPr algn="ctr"/>
                      <a:r>
                        <a:rPr lang="ru-RU" sz="1500" b="0" i="0" dirty="0" smtClean="0">
                          <a:solidFill>
                            <a:srgbClr val="2B2B2B"/>
                          </a:solidFill>
                          <a:effectLst/>
                          <a:latin typeface="FuturaDemiC"/>
                        </a:rPr>
                        <a:t>Лечение с сохранением зуба</a:t>
                      </a:r>
                      <a:endParaRPr lang="ru-RU" sz="1500" dirty="0"/>
                    </a:p>
                  </a:txBody>
                  <a:tcPr/>
                </a:tc>
                <a:tc>
                  <a:txBody>
                    <a:bodyPr/>
                    <a:lstStyle/>
                    <a:p>
                      <a:pPr algn="ctr"/>
                      <a:r>
                        <a:rPr lang="ru-RU" sz="1500" b="0" i="0" dirty="0" smtClean="0">
                          <a:solidFill>
                            <a:srgbClr val="2B2B2B"/>
                          </a:solidFill>
                          <a:effectLst/>
                          <a:latin typeface="FuturaDemiC"/>
                        </a:rPr>
                        <a:t>Лечение с удалением зуба</a:t>
                      </a:r>
                      <a:endParaRPr lang="ru-RU" sz="1500" dirty="0"/>
                    </a:p>
                  </a:txBody>
                  <a:tcPr/>
                </a:tc>
              </a:tr>
              <a:tr h="3337741">
                <a:tc>
                  <a:txBody>
                    <a:bodyPr/>
                    <a:lstStyle/>
                    <a:p>
                      <a:pPr algn="l"/>
                      <a:r>
                        <a:rPr lang="ru-RU" sz="1500" b="0" i="0" dirty="0" smtClean="0">
                          <a:solidFill>
                            <a:srgbClr val="2B2B2B"/>
                          </a:solidFill>
                          <a:effectLst/>
                          <a:latin typeface="FuturaPTBook"/>
                        </a:rPr>
                        <a:t>Лечение перикоронита с сохранением зуба показано при правильном его расположении в зубной дуге и отсутствии патологических очагов в периодонте.</a:t>
                      </a:r>
                    </a:p>
                    <a:p>
                      <a:pPr algn="l"/>
                      <a:r>
                        <a:rPr lang="ru-RU" sz="1500" b="0" i="0" dirty="0" smtClean="0">
                          <a:solidFill>
                            <a:srgbClr val="2B2B2B"/>
                          </a:solidFill>
                          <a:effectLst/>
                          <a:latin typeface="FuturaPTBook"/>
                        </a:rPr>
                        <a:t> На первом этапе стоматолог проводит антисептическую обработку </a:t>
                      </a:r>
                      <a:r>
                        <a:rPr lang="ru-RU" sz="1500" b="0" i="0" dirty="0" err="1" smtClean="0">
                          <a:solidFill>
                            <a:srgbClr val="2B2B2B"/>
                          </a:solidFill>
                          <a:effectLst/>
                          <a:latin typeface="FuturaPTBook"/>
                        </a:rPr>
                        <a:t>десневого</a:t>
                      </a:r>
                      <a:r>
                        <a:rPr lang="ru-RU" sz="1500" b="0" i="0" dirty="0" smtClean="0">
                          <a:solidFill>
                            <a:srgbClr val="2B2B2B"/>
                          </a:solidFill>
                          <a:effectLst/>
                          <a:latin typeface="FuturaPTBook"/>
                        </a:rPr>
                        <a:t> кармана причинного зуба и обезболивание места поражения. Затем при помощи скальпеля (электроножа, лазера или </a:t>
                      </a:r>
                      <a:r>
                        <a:rPr lang="ru-RU" sz="1500" b="0" i="0" dirty="0" err="1" smtClean="0">
                          <a:solidFill>
                            <a:srgbClr val="2B2B2B"/>
                          </a:solidFill>
                          <a:effectLst/>
                          <a:latin typeface="FuturaPTBook"/>
                        </a:rPr>
                        <a:t>криодеструкции</a:t>
                      </a:r>
                      <a:r>
                        <a:rPr lang="ru-RU" sz="1500" b="0" i="0" dirty="0" smtClean="0">
                          <a:solidFill>
                            <a:srgbClr val="2B2B2B"/>
                          </a:solidFill>
                          <a:effectLst/>
                          <a:latin typeface="FuturaPTBook"/>
                        </a:rPr>
                        <a:t>) иссекают слизистую оболочку, окружающую причинный зуб.</a:t>
                      </a:r>
                    </a:p>
                    <a:p>
                      <a:pPr algn="l"/>
                      <a:r>
                        <a:rPr lang="ru-RU" sz="1500" b="0" i="0" dirty="0" smtClean="0">
                          <a:solidFill>
                            <a:srgbClr val="2B2B2B"/>
                          </a:solidFill>
                          <a:effectLst/>
                          <a:latin typeface="FuturaPTBook"/>
                        </a:rPr>
                        <a:t>На рану накладывают дренаж, а также повязку с антисептиком и кровоостанавливающим препаратом. По показаниям врач назначает комплексную противовоспалительную, </a:t>
                      </a:r>
                      <a:r>
                        <a:rPr lang="ru-RU" sz="1500" b="0" i="0" dirty="0" err="1" smtClean="0">
                          <a:solidFill>
                            <a:srgbClr val="2B2B2B"/>
                          </a:solidFill>
                          <a:effectLst/>
                          <a:latin typeface="FuturaPTBook"/>
                        </a:rPr>
                        <a:t>дезинтоксикационную</a:t>
                      </a:r>
                      <a:r>
                        <a:rPr lang="ru-RU" sz="1500" b="0" i="0" dirty="0" smtClean="0">
                          <a:solidFill>
                            <a:srgbClr val="2B2B2B"/>
                          </a:solidFill>
                          <a:effectLst/>
                          <a:latin typeface="FuturaPTBook"/>
                        </a:rPr>
                        <a:t> и антибактериальную терапию.</a:t>
                      </a:r>
                    </a:p>
                    <a:p>
                      <a:endParaRPr lang="ru-RU" sz="1500" dirty="0"/>
                    </a:p>
                  </a:txBody>
                  <a:tcPr/>
                </a:tc>
                <a:tc>
                  <a:txBody>
                    <a:bodyPr/>
                    <a:lstStyle/>
                    <a:p>
                      <a:pPr algn="l"/>
                      <a:r>
                        <a:rPr lang="ru-RU" sz="1500" b="0" i="0" dirty="0" smtClean="0">
                          <a:solidFill>
                            <a:srgbClr val="2B2B2B"/>
                          </a:solidFill>
                          <a:effectLst/>
                          <a:latin typeface="FuturaPTBook"/>
                        </a:rPr>
                        <a:t>Лечение перикоронита с удалением зуба показано при:</a:t>
                      </a:r>
                    </a:p>
                    <a:p>
                      <a:pPr algn="l">
                        <a:buFont typeface="Arial" panose="020B0604020202020204" pitchFamily="34" charset="0"/>
                        <a:buChar char="•"/>
                      </a:pPr>
                      <a:r>
                        <a:rPr lang="ru-RU" sz="1500" b="0" i="0" dirty="0" smtClean="0">
                          <a:solidFill>
                            <a:srgbClr val="000000"/>
                          </a:solidFill>
                          <a:effectLst/>
                          <a:latin typeface="FuturaPTBook"/>
                        </a:rPr>
                        <a:t>неправильном расположении зуба в зубной дуге;</a:t>
                      </a:r>
                    </a:p>
                    <a:p>
                      <a:pPr algn="l">
                        <a:buFont typeface="Arial" panose="020B0604020202020204" pitchFamily="34" charset="0"/>
                        <a:buChar char="•"/>
                      </a:pPr>
                      <a:r>
                        <a:rPr lang="ru-RU" sz="1500" b="0" i="0" dirty="0" smtClean="0">
                          <a:solidFill>
                            <a:srgbClr val="000000"/>
                          </a:solidFill>
                          <a:effectLst/>
                          <a:latin typeface="FuturaPTBook"/>
                        </a:rPr>
                        <a:t>сохранении зачатка зуба в кости соответствующей челюсти (ретенции);</a:t>
                      </a:r>
                    </a:p>
                    <a:p>
                      <a:pPr algn="l">
                        <a:buFont typeface="Arial" panose="020B0604020202020204" pitchFamily="34" charset="0"/>
                        <a:buChar char="•"/>
                      </a:pPr>
                      <a:r>
                        <a:rPr lang="ru-RU" sz="1500" b="0" i="0" dirty="0" smtClean="0">
                          <a:solidFill>
                            <a:srgbClr val="000000"/>
                          </a:solidFill>
                          <a:effectLst/>
                          <a:latin typeface="FuturaPTBook"/>
                        </a:rPr>
                        <a:t>необычном, аномальном расположении причинного зуба (</a:t>
                      </a:r>
                      <a:r>
                        <a:rPr lang="ru-RU" sz="1500" b="0" i="0" dirty="0" err="1" smtClean="0">
                          <a:solidFill>
                            <a:srgbClr val="000000"/>
                          </a:solidFill>
                          <a:effectLst/>
                          <a:latin typeface="FuturaPTBook"/>
                        </a:rPr>
                        <a:t>дистопии</a:t>
                      </a:r>
                      <a:r>
                        <a:rPr lang="ru-RU" sz="1500" b="0" i="0" dirty="0" smtClean="0">
                          <a:solidFill>
                            <a:srgbClr val="000000"/>
                          </a:solidFill>
                          <a:effectLst/>
                          <a:latin typeface="FuturaPTBook"/>
                        </a:rPr>
                        <a:t>);</a:t>
                      </a:r>
                    </a:p>
                    <a:p>
                      <a:pPr algn="l">
                        <a:buFont typeface="Arial" panose="020B0604020202020204" pitchFamily="34" charset="0"/>
                        <a:buChar char="•"/>
                      </a:pPr>
                      <a:r>
                        <a:rPr lang="ru-RU" sz="1500" b="0" i="0" dirty="0" smtClean="0">
                          <a:solidFill>
                            <a:srgbClr val="000000"/>
                          </a:solidFill>
                          <a:effectLst/>
                          <a:latin typeface="FuturaPTBook"/>
                        </a:rPr>
                        <a:t>частых обострениях хронического течения болезни;</a:t>
                      </a:r>
                    </a:p>
                    <a:p>
                      <a:pPr algn="l">
                        <a:buFont typeface="Arial" panose="020B0604020202020204" pitchFamily="34" charset="0"/>
                        <a:buChar char="•"/>
                      </a:pPr>
                      <a:r>
                        <a:rPr lang="ru-RU" sz="1500" b="0" i="0" dirty="0" smtClean="0">
                          <a:solidFill>
                            <a:srgbClr val="000000"/>
                          </a:solidFill>
                          <a:effectLst/>
                          <a:latin typeface="FuturaPTBook"/>
                        </a:rPr>
                        <a:t>отсутствии эффекта от консервативной терапии.</a:t>
                      </a:r>
                    </a:p>
                    <a:p>
                      <a:pPr algn="l"/>
                      <a:r>
                        <a:rPr lang="ru-RU" sz="1500" b="0" i="0" dirty="0" smtClean="0">
                          <a:solidFill>
                            <a:srgbClr val="2B2B2B"/>
                          </a:solidFill>
                          <a:effectLst/>
                          <a:latin typeface="FuturaPTBook"/>
                        </a:rPr>
                        <a:t>Принятие решения об удалении принимается после изучения состояния проблемной зоны по данным рентгенологического исследования. Удаление проводится под местной анестезией, после ликвидации воспаления и острых симптомов перикоронита</a:t>
                      </a:r>
                      <a:r>
                        <a:rPr lang="ru-RU" sz="1500" b="0" i="0" dirty="0" smtClean="0">
                          <a:solidFill>
                            <a:srgbClr val="2B2B2B"/>
                          </a:solidFill>
                          <a:effectLst/>
                          <a:latin typeface="FuturaPTBook"/>
                        </a:rPr>
                        <a:t>.</a:t>
                      </a:r>
                      <a:endParaRPr lang="ru-RU" sz="1500" dirty="0"/>
                    </a:p>
                  </a:txBody>
                  <a:tcPr/>
                </a:tc>
              </a:tr>
            </a:tbl>
          </a:graphicData>
        </a:graphic>
      </p:graphicFrame>
    </p:spTree>
    <p:extLst>
      <p:ext uri="{BB962C8B-B14F-4D97-AF65-F5344CB8AC3E}">
        <p14:creationId xmlns:p14="http://schemas.microsoft.com/office/powerpoint/2010/main" val="3829964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4157" y="165463"/>
            <a:ext cx="8596668" cy="661852"/>
          </a:xfrm>
        </p:spPr>
        <p:txBody>
          <a:bodyPr/>
          <a:lstStyle/>
          <a:p>
            <a:r>
              <a:rPr lang="ru-RU" dirty="0" smtClean="0"/>
              <a:t>Лечение</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683825501"/>
              </p:ext>
            </p:extLst>
          </p:nvPr>
        </p:nvGraphicFramePr>
        <p:xfrm>
          <a:off x="198363" y="827315"/>
          <a:ext cx="11697546" cy="5643154"/>
        </p:xfrm>
        <a:graphic>
          <a:graphicData uri="http://schemas.openxmlformats.org/drawingml/2006/table">
            <a:tbl>
              <a:tblPr firstRow="1" bandRow="1">
                <a:tableStyleId>{5C22544A-7EE6-4342-B048-85BDC9FD1C3A}</a:tableStyleId>
              </a:tblPr>
              <a:tblGrid>
                <a:gridCol w="3467946"/>
                <a:gridCol w="3857897"/>
                <a:gridCol w="4371703"/>
              </a:tblGrid>
              <a:tr h="370840">
                <a:tc>
                  <a:txBody>
                    <a:bodyPr/>
                    <a:lstStyle/>
                    <a:p>
                      <a:pPr algn="ctr"/>
                      <a:r>
                        <a:rPr lang="ru-RU" sz="1400" b="0" i="0" dirty="0" smtClean="0">
                          <a:solidFill>
                            <a:srgbClr val="2B2B2B"/>
                          </a:solidFill>
                          <a:effectLst/>
                          <a:latin typeface="FuturaDemiC"/>
                        </a:rPr>
                        <a:t>Хирургические методы лечения</a:t>
                      </a:r>
                    </a:p>
                    <a:p>
                      <a:endParaRPr lang="ru-RU" sz="1400" dirty="0"/>
                    </a:p>
                  </a:txBody>
                  <a:tcPr/>
                </a:tc>
                <a:tc>
                  <a:txBody>
                    <a:bodyPr/>
                    <a:lstStyle/>
                    <a:p>
                      <a:pPr algn="ctr"/>
                      <a:r>
                        <a:rPr lang="ru-RU" sz="1400" b="0" i="0" dirty="0" smtClean="0">
                          <a:solidFill>
                            <a:srgbClr val="2B2B2B"/>
                          </a:solidFill>
                          <a:effectLst/>
                          <a:latin typeface="FuturaDemiC"/>
                        </a:rPr>
                        <a:t>Лазерная терапия</a:t>
                      </a:r>
                    </a:p>
                    <a:p>
                      <a:endParaRPr lang="ru-RU" sz="1400" dirty="0"/>
                    </a:p>
                  </a:txBody>
                  <a:tcPr>
                    <a:lnR w="12700" cap="flat" cmpd="sng" algn="ctr">
                      <a:solidFill>
                        <a:schemeClr val="tx1"/>
                      </a:solidFill>
                      <a:prstDash val="solid"/>
                      <a:round/>
                      <a:headEnd type="none" w="med" len="med"/>
                      <a:tailEnd type="none" w="med" len="med"/>
                    </a:lnR>
                  </a:tcPr>
                </a:tc>
                <a:tc>
                  <a:txBody>
                    <a:bodyPr/>
                    <a:lstStyle/>
                    <a:p>
                      <a:pPr algn="ctr"/>
                      <a:r>
                        <a:rPr lang="ru-RU" sz="1400" b="0" i="0" dirty="0" smtClean="0">
                          <a:solidFill>
                            <a:srgbClr val="2B2B2B"/>
                          </a:solidFill>
                          <a:effectLst/>
                          <a:latin typeface="FuturaDemiC"/>
                        </a:rPr>
                        <a:t>Медикаментозное лечение</a:t>
                      </a:r>
                      <a:endParaRPr lang="ru-RU" sz="1400" dirty="0"/>
                    </a:p>
                  </a:txBody>
                  <a:tcPr>
                    <a:lnL w="12700" cap="flat" cmpd="sng" algn="ctr">
                      <a:solidFill>
                        <a:schemeClr val="tx1"/>
                      </a:solidFill>
                      <a:prstDash val="solid"/>
                      <a:round/>
                      <a:headEnd type="none" w="med" len="med"/>
                      <a:tailEnd type="none" w="med" len="med"/>
                    </a:lnL>
                  </a:tcPr>
                </a:tc>
              </a:tr>
              <a:tr h="5124994">
                <a:tc>
                  <a:txBody>
                    <a:bodyPr/>
                    <a:lstStyle/>
                    <a:p>
                      <a:pPr algn="l">
                        <a:buFont typeface="Arial" panose="020B0604020202020204" pitchFamily="34" charset="0"/>
                        <a:buChar char="•"/>
                      </a:pPr>
                      <a:r>
                        <a:rPr lang="ru-RU" sz="1400" b="1" i="0" dirty="0" err="1" smtClean="0">
                          <a:solidFill>
                            <a:srgbClr val="000000"/>
                          </a:solidFill>
                          <a:effectLst/>
                          <a:latin typeface="FuturaDemiC"/>
                        </a:rPr>
                        <a:t>Перикоронаротомия</a:t>
                      </a:r>
                      <a:r>
                        <a:rPr lang="ru-RU" sz="1400" b="1" i="0" dirty="0" smtClean="0">
                          <a:solidFill>
                            <a:srgbClr val="000000"/>
                          </a:solidFill>
                          <a:effectLst/>
                          <a:latin typeface="FuturaDemiC"/>
                        </a:rPr>
                        <a:t>. </a:t>
                      </a:r>
                      <a:r>
                        <a:rPr lang="ru-RU" sz="1400" b="0" i="0" dirty="0" smtClean="0">
                          <a:solidFill>
                            <a:srgbClr val="2B2B2B"/>
                          </a:solidFill>
                          <a:effectLst/>
                          <a:latin typeface="FuturaPTBook"/>
                        </a:rPr>
                        <a:t>Представляет собой иссечение </a:t>
                      </a:r>
                      <a:r>
                        <a:rPr lang="ru-RU" sz="1400" b="0" i="0" dirty="0" err="1" smtClean="0">
                          <a:solidFill>
                            <a:srgbClr val="2B2B2B"/>
                          </a:solidFill>
                          <a:effectLst/>
                          <a:latin typeface="FuturaPTBook"/>
                        </a:rPr>
                        <a:t>слизисто</a:t>
                      </a:r>
                      <a:r>
                        <a:rPr lang="ru-RU" sz="1400" b="0" i="0" dirty="0" smtClean="0">
                          <a:solidFill>
                            <a:srgbClr val="2B2B2B"/>
                          </a:solidFill>
                          <a:effectLst/>
                          <a:latin typeface="FuturaPTBook"/>
                        </a:rPr>
                        <a:t>-надкостничного капюшона над причинным зубом. Метод проводится под местной анестезией для ликвидации причинного участка воспаления и повышения качества гигиенического  ухода в проблемной зоне. При наличии гнойного экссудата – для улучшения его оттока.</a:t>
                      </a:r>
                    </a:p>
                    <a:p>
                      <a:pPr algn="l">
                        <a:buFont typeface="Arial" panose="020B0604020202020204" pitchFamily="34" charset="0"/>
                        <a:buChar char="•"/>
                      </a:pPr>
                      <a:r>
                        <a:rPr lang="ru-RU" sz="1400" b="1" i="0" dirty="0" err="1" smtClean="0">
                          <a:solidFill>
                            <a:srgbClr val="000000"/>
                          </a:solidFill>
                          <a:effectLst/>
                          <a:latin typeface="FuturaDemiC"/>
                        </a:rPr>
                        <a:t>Перикоронароэктомия</a:t>
                      </a:r>
                      <a:r>
                        <a:rPr lang="ru-RU" sz="1400" b="1" i="0" dirty="0" smtClean="0">
                          <a:solidFill>
                            <a:srgbClr val="000000"/>
                          </a:solidFill>
                          <a:effectLst/>
                          <a:latin typeface="FuturaDemiC"/>
                        </a:rPr>
                        <a:t>. </a:t>
                      </a:r>
                      <a:r>
                        <a:rPr lang="ru-RU" sz="1400" b="0" i="0" dirty="0" smtClean="0">
                          <a:solidFill>
                            <a:srgbClr val="2B2B2B"/>
                          </a:solidFill>
                          <a:effectLst/>
                          <a:latin typeface="FuturaPTBook"/>
                        </a:rPr>
                        <a:t>Полное иссечение нависающих тканей. При этом обнажаются жевательные и боковые поверхности коронки.</a:t>
                      </a:r>
                    </a:p>
                    <a:p>
                      <a:pPr algn="l">
                        <a:buFont typeface="Arial" panose="020B0604020202020204" pitchFamily="34" charset="0"/>
                        <a:buChar char="•"/>
                      </a:pPr>
                      <a:r>
                        <a:rPr lang="ru-RU" sz="1400" b="1" i="0" dirty="0" smtClean="0">
                          <a:solidFill>
                            <a:srgbClr val="000000"/>
                          </a:solidFill>
                          <a:effectLst/>
                          <a:latin typeface="FuturaDemiC"/>
                        </a:rPr>
                        <a:t>Экстирпация зуба. </a:t>
                      </a:r>
                      <a:r>
                        <a:rPr lang="ru-RU" sz="1400" b="0" i="0" dirty="0" smtClean="0">
                          <a:solidFill>
                            <a:srgbClr val="2B2B2B"/>
                          </a:solidFill>
                          <a:effectLst/>
                          <a:latin typeface="FuturaPTBook"/>
                        </a:rPr>
                        <a:t>Хирургическое удаление причинного зуба проводится в одно посещение пациента, с использованием местной анестезии. Удаление проводят с помощью щипцов, элеваторов или распиливания</a:t>
                      </a:r>
                    </a:p>
                    <a:p>
                      <a:endParaRPr lang="ru-RU" sz="1400" dirty="0"/>
                    </a:p>
                  </a:txBody>
                  <a:tcPr/>
                </a:tc>
                <a:tc>
                  <a:txBody>
                    <a:bodyPr/>
                    <a:lstStyle/>
                    <a:p>
                      <a:pPr algn="l">
                        <a:buFont typeface="Arial" panose="020B0604020202020204" pitchFamily="34" charset="0"/>
                        <a:buChar char="•"/>
                      </a:pPr>
                      <a:r>
                        <a:rPr lang="ru-RU" sz="1400" b="1" i="0" dirty="0" smtClean="0">
                          <a:solidFill>
                            <a:srgbClr val="000000"/>
                          </a:solidFill>
                          <a:effectLst/>
                          <a:latin typeface="FuturaDemiC"/>
                        </a:rPr>
                        <a:t>Аппаратная хирургия лазером. </a:t>
                      </a:r>
                      <a:r>
                        <a:rPr lang="ru-RU" sz="1400" b="0" i="0" dirty="0" smtClean="0">
                          <a:solidFill>
                            <a:srgbClr val="2B2B2B"/>
                          </a:solidFill>
                          <a:effectLst/>
                          <a:latin typeface="FuturaPTBook"/>
                        </a:rPr>
                        <a:t>Метод бескровного удаления лазерным скальпелем нависающих над зубом участков надкостницы и слизистой. Создает дополнительные антисептические условия в операционном поле, которые способствуют скорейшему заживлению раны и профилактике послеоперационных осложнений.</a:t>
                      </a:r>
                    </a:p>
                    <a:p>
                      <a:pPr algn="l">
                        <a:buFont typeface="Arial" panose="020B0604020202020204" pitchFamily="34" charset="0"/>
                        <a:buChar char="•"/>
                      </a:pPr>
                      <a:r>
                        <a:rPr lang="ru-RU" sz="1400" b="1" i="0" dirty="0" smtClean="0">
                          <a:solidFill>
                            <a:srgbClr val="000000"/>
                          </a:solidFill>
                          <a:effectLst/>
                          <a:latin typeface="FuturaDemiC"/>
                        </a:rPr>
                        <a:t>Лазерная физиотерапия. </a:t>
                      </a:r>
                      <a:r>
                        <a:rPr lang="ru-RU" sz="1400" b="0" i="0" dirty="0" smtClean="0">
                          <a:solidFill>
                            <a:srgbClr val="2B2B2B"/>
                          </a:solidFill>
                          <a:effectLst/>
                          <a:latin typeface="FuturaPTBook"/>
                        </a:rPr>
                        <a:t>Проводится после стихания воспаления, как вспомогательный метод для реабилитации и выздоровления. Основан на положительном влиянии инфракрасных лучей низкой интенсивности на питание, обменные процессы и транспорт кислорода в тканях десны, что сокращает сроки реабилитации</a:t>
                      </a:r>
                    </a:p>
                    <a:p>
                      <a:endParaRPr lang="ru-RU" sz="1400" dirty="0"/>
                    </a:p>
                  </a:txBody>
                  <a:tcPr>
                    <a:lnR w="12700" cap="flat" cmpd="sng" algn="ctr">
                      <a:solidFill>
                        <a:schemeClr val="tx1"/>
                      </a:solidFill>
                      <a:prstDash val="solid"/>
                      <a:round/>
                      <a:headEnd type="none" w="med" len="med"/>
                      <a:tailEnd type="none" w="med" len="med"/>
                    </a:lnR>
                  </a:tcPr>
                </a:tc>
                <a:tc>
                  <a:txBody>
                    <a:bodyPr/>
                    <a:lstStyle/>
                    <a:p>
                      <a:pPr algn="l"/>
                      <a:r>
                        <a:rPr lang="ru-RU" sz="1400" b="0" i="0" dirty="0" smtClean="0">
                          <a:solidFill>
                            <a:srgbClr val="2B2B2B"/>
                          </a:solidFill>
                          <a:effectLst/>
                          <a:latin typeface="FuturaPTBook"/>
                        </a:rPr>
                        <a:t>Схема медикаментозного лечения перикоронита включает комплекс  лекарственных средств для местной и общей терапии.</a:t>
                      </a:r>
                    </a:p>
                    <a:p>
                      <a:pPr algn="l"/>
                      <a:r>
                        <a:rPr lang="ru-RU" sz="1400" b="0" i="0" dirty="0" smtClean="0">
                          <a:solidFill>
                            <a:srgbClr val="2B2B2B"/>
                          </a:solidFill>
                          <a:effectLst/>
                          <a:latin typeface="FuturaPTBook"/>
                        </a:rPr>
                        <a:t>Цель медикаментозного лечения направлена на:</a:t>
                      </a:r>
                    </a:p>
                    <a:p>
                      <a:pPr algn="l">
                        <a:buFont typeface="Arial" panose="020B0604020202020204" pitchFamily="34" charset="0"/>
                        <a:buChar char="•"/>
                      </a:pPr>
                      <a:r>
                        <a:rPr lang="ru-RU" sz="1400" b="0" i="0" dirty="0" smtClean="0">
                          <a:solidFill>
                            <a:srgbClr val="000000"/>
                          </a:solidFill>
                          <a:effectLst/>
                          <a:latin typeface="FuturaPTBook"/>
                        </a:rPr>
                        <a:t>ликвидацию причин воспаления (антибиотики, противомикробные и антисептические средства);</a:t>
                      </a:r>
                    </a:p>
                    <a:p>
                      <a:pPr algn="l">
                        <a:buFont typeface="Arial" panose="020B0604020202020204" pitchFamily="34" charset="0"/>
                        <a:buChar char="•"/>
                      </a:pPr>
                      <a:r>
                        <a:rPr lang="ru-RU" sz="1400" b="0" i="0" dirty="0" smtClean="0">
                          <a:solidFill>
                            <a:srgbClr val="000000"/>
                          </a:solidFill>
                          <a:effectLst/>
                          <a:latin typeface="FuturaPTBook"/>
                        </a:rPr>
                        <a:t>устранение симптомов заболевания и явлений общей интоксикации организма (противовоспалительные, десенсибилизирующие, жаропонижающие средства);</a:t>
                      </a:r>
                    </a:p>
                    <a:p>
                      <a:pPr algn="l">
                        <a:buFont typeface="Arial" panose="020B0604020202020204" pitchFamily="34" charset="0"/>
                        <a:buChar char="•"/>
                      </a:pPr>
                      <a:r>
                        <a:rPr lang="ru-RU" sz="1400" b="0" i="0" dirty="0" smtClean="0">
                          <a:solidFill>
                            <a:srgbClr val="000000"/>
                          </a:solidFill>
                          <a:effectLst/>
                          <a:latin typeface="FuturaPTBook"/>
                        </a:rPr>
                        <a:t>повышение естественных защитных сил организма (</a:t>
                      </a:r>
                      <a:r>
                        <a:rPr lang="ru-RU" sz="1400" b="0" i="0" dirty="0" err="1" smtClean="0">
                          <a:solidFill>
                            <a:srgbClr val="000000"/>
                          </a:solidFill>
                          <a:effectLst/>
                          <a:latin typeface="FuturaPTBook"/>
                        </a:rPr>
                        <a:t>витамино</a:t>
                      </a:r>
                      <a:r>
                        <a:rPr lang="ru-RU" sz="1400" b="0" i="0" dirty="0" smtClean="0">
                          <a:solidFill>
                            <a:srgbClr val="000000"/>
                          </a:solidFill>
                          <a:effectLst/>
                          <a:latin typeface="FuturaPTBook"/>
                        </a:rPr>
                        <a:t>-минеральные комплексы, </a:t>
                      </a:r>
                      <a:r>
                        <a:rPr lang="ru-RU" sz="1400" b="0" i="0" dirty="0" err="1" smtClean="0">
                          <a:solidFill>
                            <a:srgbClr val="000000"/>
                          </a:solidFill>
                          <a:effectLst/>
                          <a:latin typeface="FuturaPTBook"/>
                        </a:rPr>
                        <a:t>пробиотики</a:t>
                      </a:r>
                      <a:r>
                        <a:rPr lang="ru-RU" sz="1400" b="0" i="0" dirty="0" smtClean="0">
                          <a:solidFill>
                            <a:srgbClr val="000000"/>
                          </a:solidFill>
                          <a:effectLst/>
                          <a:latin typeface="FuturaPTBook"/>
                        </a:rPr>
                        <a:t>, иммуномодуляторы, антиоксиданты).</a:t>
                      </a:r>
                    </a:p>
                    <a:p>
                      <a:pPr algn="l"/>
                      <a:r>
                        <a:rPr lang="ru-RU" sz="1400" b="0" i="0" dirty="0" smtClean="0">
                          <a:solidFill>
                            <a:srgbClr val="2B2B2B"/>
                          </a:solidFill>
                          <a:effectLst/>
                          <a:latin typeface="FuturaPTBook"/>
                        </a:rPr>
                        <a:t>Для местного лечения используют лекарственные средства в растворах для ирригаций (промывания) и наложения повязок на пораженный  участок десны. В домашнем пользовании назначают лекарственные средства местного действия в виде спреев, растворов для полоскания, таблеток для рассасывания </a:t>
                      </a:r>
                    </a:p>
                    <a:p>
                      <a:endParaRPr lang="ru-RU" sz="1400"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982304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8316685" y="1028732"/>
            <a:ext cx="3642170" cy="2344647"/>
          </a:xfrm>
          <a:prstGeom prst="rect">
            <a:avLst/>
          </a:prstGeom>
        </p:spPr>
      </p:pic>
      <p:sp>
        <p:nvSpPr>
          <p:cNvPr id="2" name="Заголовок 1"/>
          <p:cNvSpPr>
            <a:spLocks noGrp="1"/>
          </p:cNvSpPr>
          <p:nvPr>
            <p:ph type="title"/>
          </p:nvPr>
        </p:nvSpPr>
        <p:spPr>
          <a:xfrm>
            <a:off x="381242" y="173613"/>
            <a:ext cx="8596668" cy="670560"/>
          </a:xfrm>
        </p:spPr>
        <p:txBody>
          <a:bodyPr/>
          <a:lstStyle/>
          <a:p>
            <a:r>
              <a:rPr lang="ru-RU" dirty="0" err="1"/>
              <a:t>Позадимолярный</a:t>
            </a:r>
            <a:r>
              <a:rPr lang="ru-RU" dirty="0"/>
              <a:t> периостит</a:t>
            </a:r>
          </a:p>
        </p:txBody>
      </p:sp>
      <p:sp>
        <p:nvSpPr>
          <p:cNvPr id="3" name="Объект 2"/>
          <p:cNvSpPr>
            <a:spLocks noGrp="1"/>
          </p:cNvSpPr>
          <p:nvPr>
            <p:ph idx="1"/>
          </p:nvPr>
        </p:nvSpPr>
        <p:spPr>
          <a:xfrm>
            <a:off x="241904" y="844172"/>
            <a:ext cx="8187993" cy="3544948"/>
          </a:xfrm>
        </p:spPr>
        <p:txBody>
          <a:bodyPr>
            <a:normAutofit fontScale="85000" lnSpcReduction="10000"/>
          </a:bodyPr>
          <a:lstStyle/>
          <a:p>
            <a:pPr marL="0" indent="0">
              <a:buNone/>
            </a:pPr>
            <a:r>
              <a:rPr lang="ru-RU" dirty="0" smtClean="0"/>
              <a:t> </a:t>
            </a:r>
            <a:r>
              <a:rPr lang="ru-RU" sz="1900" b="1" i="1" dirty="0"/>
              <a:t>Клиническая картина</a:t>
            </a:r>
            <a:r>
              <a:rPr lang="ru-RU" sz="1900" dirty="0"/>
              <a:t>. Заболевание развивается вследствие нарушения оттока экссудата при перикороните, а также распространения гнойной инфекции из маргинального периодонта и из-под капюшона на надкостницу </a:t>
            </a:r>
            <a:r>
              <a:rPr lang="ru-RU" sz="1900" dirty="0" err="1"/>
              <a:t>позадимолярной</a:t>
            </a:r>
            <a:r>
              <a:rPr lang="ru-RU" sz="1900" dirty="0"/>
              <a:t> ямки и клетчатку </a:t>
            </a:r>
            <a:r>
              <a:rPr lang="ru-RU" sz="1900" dirty="0" err="1"/>
              <a:t>позадимолярного</a:t>
            </a:r>
            <a:r>
              <a:rPr lang="ru-RU" sz="1900" dirty="0"/>
              <a:t> пространства, где формируется абсцесс. Боль становится более интенсивной. Общее состояние нарушается, появляются слабость, разбитость, температура тела повышается до 38-38, 5 ° С. Резко выражена воспалительная контрактура (ΙΙ-ΙΙΙ степени), разжевывание пищи становится невозможным, нарушается сон. Больной бледен, отмечается выраженный отёк тканей в заднем отделе поднижнечелюстной и нижней части щёчной области. Поднижнечелюстные лимфатические узлы увеличены и болезненны. Осмотр полости рта удаётся осуществить только после насильственного разведения челюстей. Пальпация капюшона и окружающих тканей резко болезненна. В </a:t>
            </a:r>
            <a:r>
              <a:rPr lang="ru-RU" sz="1900" dirty="0" err="1"/>
              <a:t>позадимолярной</a:t>
            </a:r>
            <a:r>
              <a:rPr lang="ru-RU" sz="1900" dirty="0"/>
              <a:t> области определяется инфильтрат, переходящий на наружную, реже внутреннюю поверхность альвеолярной части челюсти. </a:t>
            </a:r>
            <a:endParaRPr lang="ru-RU" sz="1900" dirty="0" smtClean="0"/>
          </a:p>
        </p:txBody>
      </p:sp>
      <p:sp>
        <p:nvSpPr>
          <p:cNvPr id="5" name="TextBox 4"/>
          <p:cNvSpPr txBox="1"/>
          <p:nvPr/>
        </p:nvSpPr>
        <p:spPr>
          <a:xfrm>
            <a:off x="241904" y="4241075"/>
            <a:ext cx="10469638" cy="2318583"/>
          </a:xfrm>
          <a:prstGeom prst="rect">
            <a:avLst/>
          </a:prstGeom>
          <a:noFill/>
        </p:spPr>
        <p:txBody>
          <a:bodyPr wrap="square" rtlCol="0">
            <a:spAutoFit/>
          </a:bodyPr>
          <a:lstStyle/>
          <a:p>
            <a:pPr lvl="0">
              <a:spcBef>
                <a:spcPts val="1000"/>
              </a:spcBef>
              <a:buClr>
                <a:srgbClr val="90C226"/>
              </a:buClr>
              <a:buSzPct val="80000"/>
            </a:pPr>
            <a:r>
              <a:rPr lang="ru-RU" sz="1600" b="1" i="1" dirty="0">
                <a:solidFill>
                  <a:prstClr val="black">
                    <a:lumMod val="75000"/>
                    <a:lumOff val="25000"/>
                  </a:prstClr>
                </a:solidFill>
              </a:rPr>
              <a:t>Диагностика</a:t>
            </a:r>
            <a:r>
              <a:rPr lang="ru-RU" sz="1600" dirty="0">
                <a:solidFill>
                  <a:prstClr val="black">
                    <a:lumMod val="75000"/>
                    <a:lumOff val="25000"/>
                  </a:prstClr>
                </a:solidFill>
              </a:rPr>
              <a:t>. Необходимо учитывать клиническую картину с выраженными общими явлениями, данных рентгенографии и лабораторных показателей крови (умеренный лейкоцитоз, сдвиг лейкоцитарной формулы влево и увеличение СОЭ до 25-30 мм/ч.).</a:t>
            </a:r>
          </a:p>
          <a:p>
            <a:pPr lvl="0">
              <a:spcBef>
                <a:spcPts val="1000"/>
              </a:spcBef>
              <a:buClr>
                <a:srgbClr val="90C226"/>
              </a:buClr>
              <a:buSzPct val="80000"/>
            </a:pPr>
            <a:r>
              <a:rPr lang="ru-RU" sz="1600" dirty="0">
                <a:solidFill>
                  <a:prstClr val="black">
                    <a:lumMod val="75000"/>
                    <a:lumOff val="25000"/>
                  </a:prstClr>
                </a:solidFill>
              </a:rPr>
              <a:t> </a:t>
            </a:r>
            <a:r>
              <a:rPr lang="ru-RU" sz="1600" b="1" i="1" dirty="0">
                <a:solidFill>
                  <a:prstClr val="black">
                    <a:lumMod val="75000"/>
                    <a:lumOff val="25000"/>
                  </a:prstClr>
                </a:solidFill>
              </a:rPr>
              <a:t>Дифференциальная диагностика</a:t>
            </a:r>
            <a:r>
              <a:rPr lang="ru-RU" sz="1600" dirty="0">
                <a:solidFill>
                  <a:prstClr val="black">
                    <a:lumMod val="75000"/>
                    <a:lumOff val="25000"/>
                  </a:prstClr>
                </a:solidFill>
              </a:rPr>
              <a:t>. Заболевание следует отличать от абсцесса крыловидно-нижнечелюстного и </a:t>
            </a:r>
            <a:r>
              <a:rPr lang="ru-RU" sz="1600" dirty="0" err="1">
                <a:solidFill>
                  <a:prstClr val="black">
                    <a:lumMod val="75000"/>
                    <a:lumOff val="25000"/>
                  </a:prstClr>
                </a:solidFill>
              </a:rPr>
              <a:t>перитонзиллярного</a:t>
            </a:r>
            <a:r>
              <a:rPr lang="ru-RU" sz="1600" dirty="0">
                <a:solidFill>
                  <a:prstClr val="black">
                    <a:lumMod val="75000"/>
                    <a:lumOff val="25000"/>
                  </a:prstClr>
                </a:solidFill>
              </a:rPr>
              <a:t> пространств, подъязычной области. </a:t>
            </a:r>
          </a:p>
          <a:p>
            <a:pPr lvl="0">
              <a:spcBef>
                <a:spcPts val="1000"/>
              </a:spcBef>
              <a:buClr>
                <a:srgbClr val="90C226"/>
              </a:buClr>
              <a:buSzPct val="80000"/>
            </a:pPr>
            <a:r>
              <a:rPr lang="ru-RU" sz="1600" b="1" i="1" dirty="0">
                <a:solidFill>
                  <a:prstClr val="black">
                    <a:lumMod val="75000"/>
                    <a:lumOff val="25000"/>
                  </a:prstClr>
                </a:solidFill>
              </a:rPr>
              <a:t>Лечение</a:t>
            </a:r>
            <a:r>
              <a:rPr lang="ru-RU" sz="1600" dirty="0">
                <a:solidFill>
                  <a:prstClr val="black">
                    <a:lumMod val="75000"/>
                    <a:lumOff val="25000"/>
                  </a:prstClr>
                </a:solidFill>
              </a:rPr>
              <a:t>. Лечат преимущественно в условиях поликлиники. Комплекс мероприятий зависит от выраженности воспалительных явлений, общей и местной картины заболевания, а также от рентгенологических данных. Прежде всего, необходимо ликвидировать острые воспалительные явления</a:t>
            </a:r>
            <a:endParaRPr lang="ru-RU" sz="1600" dirty="0">
              <a:solidFill>
                <a:prstClr val="black">
                  <a:lumMod val="75000"/>
                  <a:lumOff val="25000"/>
                </a:prstClr>
              </a:solidFill>
            </a:endParaRPr>
          </a:p>
        </p:txBody>
      </p:sp>
    </p:spTree>
    <p:extLst>
      <p:ext uri="{BB962C8B-B14F-4D97-AF65-F5344CB8AC3E}">
        <p14:creationId xmlns:p14="http://schemas.microsoft.com/office/powerpoint/2010/main" val="4052553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Кисты прорезывания</a:t>
            </a:r>
          </a:p>
        </p:txBody>
      </p:sp>
      <p:sp>
        <p:nvSpPr>
          <p:cNvPr id="3" name="Объект 2"/>
          <p:cNvSpPr>
            <a:spLocks noGrp="1"/>
          </p:cNvSpPr>
          <p:nvPr>
            <p:ph idx="1"/>
          </p:nvPr>
        </p:nvSpPr>
        <p:spPr>
          <a:xfrm>
            <a:off x="328991" y="1498737"/>
            <a:ext cx="8596668" cy="4771434"/>
          </a:xfrm>
        </p:spPr>
        <p:txBody>
          <a:bodyPr>
            <a:normAutofit fontScale="85000" lnSpcReduction="10000"/>
          </a:bodyPr>
          <a:lstStyle/>
          <a:p>
            <a:r>
              <a:rPr lang="ru-RU" dirty="0"/>
              <a:t>Развитие кисты прорезывания связано с остатками эмбрионального эпителия или инкапсулированного эпителия из-за воспаления и такая киста называется фолликулярной (</a:t>
            </a:r>
            <a:r>
              <a:rPr lang="ru-RU" dirty="0" err="1"/>
              <a:t>зубосодержащей</a:t>
            </a:r>
            <a:r>
              <a:rPr lang="ru-RU" dirty="0" smtClean="0"/>
              <a:t>).</a:t>
            </a:r>
          </a:p>
          <a:p>
            <a:r>
              <a:rPr lang="ru-RU" b="1" i="1" dirty="0" smtClean="0"/>
              <a:t>Клиническая </a:t>
            </a:r>
            <a:r>
              <a:rPr lang="ru-RU" b="1" i="1" dirty="0"/>
              <a:t>картина</a:t>
            </a:r>
            <a:r>
              <a:rPr lang="ru-RU" dirty="0"/>
              <a:t>. Кисту трудно отличить от острого перикоронита, но чаще симптомы свидетельствуют о хроническом перикороните</a:t>
            </a:r>
            <a:r>
              <a:rPr lang="ru-RU" dirty="0" smtClean="0"/>
              <a:t>.</a:t>
            </a:r>
          </a:p>
          <a:p>
            <a:r>
              <a:rPr lang="ru-RU" dirty="0" smtClean="0"/>
              <a:t> </a:t>
            </a:r>
            <a:r>
              <a:rPr lang="ru-RU" b="1" i="1" dirty="0"/>
              <a:t>Диагностика</a:t>
            </a:r>
            <a:r>
              <a:rPr lang="ru-RU" dirty="0"/>
              <a:t> основывается на рентгенологической картине: выявляется участок деструкции кости с чёткими границами, прилежащий к нижнему третьему моляру. </a:t>
            </a:r>
            <a:endParaRPr lang="ru-RU" dirty="0" smtClean="0"/>
          </a:p>
          <a:p>
            <a:r>
              <a:rPr lang="ru-RU" dirty="0" err="1" smtClean="0"/>
              <a:t>Пародонтальная</a:t>
            </a:r>
            <a:r>
              <a:rPr lang="ru-RU" dirty="0" smtClean="0"/>
              <a:t> </a:t>
            </a:r>
            <a:r>
              <a:rPr lang="ru-RU" dirty="0"/>
              <a:t>киста может располагаться: </a:t>
            </a:r>
            <a:endParaRPr lang="ru-RU" dirty="0" smtClean="0"/>
          </a:p>
          <a:p>
            <a:r>
              <a:rPr lang="ru-RU" dirty="0" smtClean="0"/>
              <a:t>1</a:t>
            </a:r>
            <a:r>
              <a:rPr lang="ru-RU" dirty="0"/>
              <a:t>) позади коронки зуба; </a:t>
            </a:r>
            <a:endParaRPr lang="ru-RU" dirty="0" smtClean="0"/>
          </a:p>
          <a:p>
            <a:r>
              <a:rPr lang="ru-RU" dirty="0" smtClean="0"/>
              <a:t>2</a:t>
            </a:r>
            <a:r>
              <a:rPr lang="ru-RU" dirty="0"/>
              <a:t>) у дистальной поверхности дистального корня</a:t>
            </a:r>
            <a:r>
              <a:rPr lang="ru-RU" dirty="0" smtClean="0"/>
              <a:t>;</a:t>
            </a:r>
          </a:p>
          <a:p>
            <a:r>
              <a:rPr lang="ru-RU" dirty="0" smtClean="0"/>
              <a:t> </a:t>
            </a:r>
            <a:r>
              <a:rPr lang="ru-RU" dirty="0"/>
              <a:t>3) у медиальной поверхности корня и коронки зуба; 4) в области корней и </a:t>
            </a:r>
            <a:r>
              <a:rPr lang="ru-RU" dirty="0" err="1"/>
              <a:t>околоверхушечной</a:t>
            </a:r>
            <a:r>
              <a:rPr lang="ru-RU" dirty="0"/>
              <a:t> области; </a:t>
            </a:r>
            <a:endParaRPr lang="ru-RU" dirty="0" smtClean="0"/>
          </a:p>
          <a:p>
            <a:r>
              <a:rPr lang="ru-RU" dirty="0" smtClean="0"/>
              <a:t>5</a:t>
            </a:r>
            <a:r>
              <a:rPr lang="ru-RU" dirty="0"/>
              <a:t>) в двух наличных кистозных полостях. </a:t>
            </a:r>
            <a:endParaRPr lang="ru-RU" dirty="0" smtClean="0"/>
          </a:p>
          <a:p>
            <a:r>
              <a:rPr lang="ru-RU" b="1" i="1" dirty="0" smtClean="0"/>
              <a:t>Дифференциальную </a:t>
            </a:r>
            <a:r>
              <a:rPr lang="ru-RU" b="1" i="1" dirty="0"/>
              <a:t>диагностику </a:t>
            </a:r>
            <a:r>
              <a:rPr lang="ru-RU" dirty="0"/>
              <a:t>проводят с кистами и </a:t>
            </a:r>
            <a:r>
              <a:rPr lang="ru-RU" dirty="0" err="1"/>
              <a:t>одонтогенными</a:t>
            </a:r>
            <a:r>
              <a:rPr lang="ru-RU" dirty="0"/>
              <a:t> опухолями челюсти</a:t>
            </a:r>
            <a:r>
              <a:rPr lang="ru-RU" dirty="0" smtClean="0"/>
              <a:t>.</a:t>
            </a:r>
          </a:p>
          <a:p>
            <a:r>
              <a:rPr lang="ru-RU" b="1" i="1" dirty="0" smtClean="0"/>
              <a:t> </a:t>
            </a:r>
            <a:r>
              <a:rPr lang="ru-RU" b="1" i="1" dirty="0"/>
              <a:t>Лечение</a:t>
            </a:r>
            <a:r>
              <a:rPr lang="ru-RU" dirty="0"/>
              <a:t>. При наличии кисты небольших размеров её удаляют вместе с нижним зубом мудрости</a:t>
            </a:r>
          </a:p>
        </p:txBody>
      </p:sp>
    </p:spTree>
    <p:extLst>
      <p:ext uri="{BB962C8B-B14F-4D97-AF65-F5344CB8AC3E}">
        <p14:creationId xmlns:p14="http://schemas.microsoft.com/office/powerpoint/2010/main" val="758266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162" y="243840"/>
            <a:ext cx="8596668" cy="1320800"/>
          </a:xfrm>
        </p:spPr>
        <p:txBody>
          <a:bodyPr/>
          <a:lstStyle/>
          <a:p>
            <a:r>
              <a:rPr lang="ru-RU" dirty="0" smtClean="0"/>
              <a:t>Список литературы</a:t>
            </a:r>
            <a:endParaRPr lang="ru-RU" dirty="0"/>
          </a:p>
        </p:txBody>
      </p:sp>
      <p:sp>
        <p:nvSpPr>
          <p:cNvPr id="3" name="Объект 2"/>
          <p:cNvSpPr>
            <a:spLocks noGrp="1"/>
          </p:cNvSpPr>
          <p:nvPr>
            <p:ph idx="1"/>
          </p:nvPr>
        </p:nvSpPr>
        <p:spPr>
          <a:xfrm>
            <a:off x="607665" y="1106852"/>
            <a:ext cx="9842620" cy="3880773"/>
          </a:xfrm>
        </p:spPr>
        <p:txBody>
          <a:bodyPr>
            <a:noAutofit/>
          </a:bodyPr>
          <a:lstStyle/>
          <a:p>
            <a:r>
              <a:rPr lang="ru-RU" dirty="0">
                <a:solidFill>
                  <a:schemeClr val="tx1"/>
                </a:solidFill>
              </a:rPr>
              <a:t>Безрукова А. П. Хирургическое лечение заболеваний пародонта. — М.: Медицина 1989. — 196 с</a:t>
            </a:r>
            <a:r>
              <a:rPr lang="ru-RU" dirty="0" smtClean="0">
                <a:solidFill>
                  <a:schemeClr val="tx1"/>
                </a:solidFill>
              </a:rPr>
              <a:t>.</a:t>
            </a:r>
          </a:p>
          <a:p>
            <a:r>
              <a:rPr lang="ru-RU" dirty="0">
                <a:solidFill>
                  <a:schemeClr val="tx1"/>
                </a:solidFill>
              </a:rPr>
              <a:t>Дунаевский В. А. Хирургическая стоматология. — М.: Медицина, 1979. — 472 с</a:t>
            </a:r>
            <a:r>
              <a:rPr lang="ru-RU" dirty="0" smtClean="0">
                <a:solidFill>
                  <a:schemeClr val="tx1"/>
                </a:solidFill>
              </a:rPr>
              <a:t>.</a:t>
            </a:r>
          </a:p>
          <a:p>
            <a:r>
              <a:rPr lang="ru-RU" dirty="0">
                <a:solidFill>
                  <a:schemeClr val="tx1"/>
                </a:solidFill>
              </a:rPr>
              <a:t>Болезни прорезывания зубов : классификация, клиника, диагностика, лечение : учеб.-метод. пособие / Е. А. Авдеева, В. Л. </a:t>
            </a:r>
            <a:r>
              <a:rPr lang="ru-RU" dirty="0" err="1">
                <a:solidFill>
                  <a:schemeClr val="tx1"/>
                </a:solidFill>
              </a:rPr>
              <a:t>Евтухов</a:t>
            </a:r>
            <a:r>
              <a:rPr lang="ru-RU" dirty="0">
                <a:solidFill>
                  <a:schemeClr val="tx1"/>
                </a:solidFill>
              </a:rPr>
              <a:t>. – Минск : БГМУ, 2013. – 24 с.</a:t>
            </a:r>
          </a:p>
          <a:p>
            <a:r>
              <a:rPr lang="ru-RU" dirty="0" smtClean="0">
                <a:solidFill>
                  <a:schemeClr val="tx1"/>
                </a:solidFill>
              </a:rPr>
              <a:t>Робустова</a:t>
            </a:r>
            <a:r>
              <a:rPr lang="ru-RU" dirty="0">
                <a:solidFill>
                  <a:schemeClr val="tx1"/>
                </a:solidFill>
              </a:rPr>
              <a:t>, Т. Г. Хирургическая стоматология / Т. Г. Робустова. М. : Медицина, 2003. 504 с. </a:t>
            </a:r>
            <a:endParaRPr lang="ru-RU" dirty="0" smtClean="0">
              <a:solidFill>
                <a:schemeClr val="tx1"/>
              </a:solidFill>
            </a:endParaRPr>
          </a:p>
          <a:p>
            <a:r>
              <a:rPr lang="ru-RU" dirty="0">
                <a:solidFill>
                  <a:schemeClr val="tx1"/>
                </a:solidFill>
              </a:rPr>
              <a:t>Шаргородский, А. Г. Воспалительные заболевания тканей челюстно-лицевой области и шеи / А. Г. Шаргородский. ГОУ ВУНМЦ МЗ РФ, 2001. 273 с. </a:t>
            </a:r>
            <a:endParaRPr lang="ru-RU" dirty="0" smtClean="0">
              <a:solidFill>
                <a:schemeClr val="tx1"/>
              </a:solidFill>
            </a:endParaRPr>
          </a:p>
          <a:p>
            <a:r>
              <a:rPr lang="ru-RU" dirty="0">
                <a:solidFill>
                  <a:schemeClr val="tx1"/>
                </a:solidFill>
              </a:rPr>
              <a:t>Детская терапевтическая стоматология: национальное руководство / под ред. В. К. Леонтьева, Л. П. </a:t>
            </a:r>
            <a:r>
              <a:rPr lang="ru-RU" dirty="0" err="1">
                <a:solidFill>
                  <a:schemeClr val="tx1"/>
                </a:solidFill>
              </a:rPr>
              <a:t>Кисельниковой</a:t>
            </a:r>
            <a:r>
              <a:rPr lang="ru-RU" dirty="0">
                <a:solidFill>
                  <a:schemeClr val="tx1"/>
                </a:solidFill>
              </a:rPr>
              <a:t>. — М.: ГЭОТАР-Медиа, 2010. — С. 183–194</a:t>
            </a:r>
            <a:r>
              <a:rPr lang="ru-RU" dirty="0" smtClean="0">
                <a:solidFill>
                  <a:schemeClr val="tx1"/>
                </a:solidFill>
              </a:rPr>
              <a:t>.</a:t>
            </a:r>
          </a:p>
          <a:p>
            <a:r>
              <a:rPr lang="ru-RU" dirty="0" smtClean="0">
                <a:solidFill>
                  <a:schemeClr val="tx1"/>
                </a:solidFill>
              </a:rPr>
              <a:t>Хирургическая стоматология и челюстно-лицевая хирургия. Национальное руководство / под ред. А. А. Кулакова, Т. Г. Робустовой, А. И. </a:t>
            </a:r>
            <a:r>
              <a:rPr lang="ru-RU" dirty="0" err="1" smtClean="0">
                <a:solidFill>
                  <a:schemeClr val="tx1"/>
                </a:solidFill>
              </a:rPr>
              <a:t>Неробеева</a:t>
            </a:r>
            <a:r>
              <a:rPr lang="ru-RU" dirty="0" smtClean="0">
                <a:solidFill>
                  <a:schemeClr val="tx1"/>
                </a:solidFill>
              </a:rPr>
              <a:t>. – М.: ГЭОТАР-Медиа, 2010 – 928с.</a:t>
            </a:r>
          </a:p>
          <a:p>
            <a:r>
              <a:rPr lang="ru-RU" dirty="0" err="1">
                <a:solidFill>
                  <a:schemeClr val="tx1"/>
                </a:solidFill>
              </a:rPr>
              <a:t>Войно-Ясенецкий</a:t>
            </a:r>
            <a:r>
              <a:rPr lang="ru-RU" dirty="0">
                <a:solidFill>
                  <a:schemeClr val="tx1"/>
                </a:solidFill>
              </a:rPr>
              <a:t>, В. Ф. Очерки гнойной хирургии / В. Ф. </a:t>
            </a:r>
            <a:r>
              <a:rPr lang="ru-RU" dirty="0" err="1">
                <a:solidFill>
                  <a:schemeClr val="tx1"/>
                </a:solidFill>
              </a:rPr>
              <a:t>Войно-Ясенецкий</a:t>
            </a:r>
            <a:r>
              <a:rPr lang="ru-RU" dirty="0">
                <a:solidFill>
                  <a:schemeClr val="tx1"/>
                </a:solidFill>
              </a:rPr>
              <a:t>. М. : БИНОМ; СПб. : Невский диалект, 2000. 704 с. </a:t>
            </a:r>
          </a:p>
        </p:txBody>
      </p:sp>
    </p:spTree>
    <p:extLst>
      <p:ext uri="{BB962C8B-B14F-4D97-AF65-F5344CB8AC3E}">
        <p14:creationId xmlns:p14="http://schemas.microsoft.com/office/powerpoint/2010/main" val="3282592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7072" y="270235"/>
            <a:ext cx="8596668" cy="1320800"/>
          </a:xfrm>
        </p:spPr>
        <p:txBody>
          <a:bodyPr/>
          <a:lstStyle/>
          <a:p>
            <a:r>
              <a:rPr lang="ru-RU" dirty="0" smtClean="0"/>
              <a:t>Затрудненное прорезывание зубов</a:t>
            </a:r>
            <a:endParaRPr lang="ru-RU" dirty="0"/>
          </a:p>
        </p:txBody>
      </p:sp>
      <p:sp>
        <p:nvSpPr>
          <p:cNvPr id="3" name="Объект 2"/>
          <p:cNvSpPr>
            <a:spLocks noGrp="1"/>
          </p:cNvSpPr>
          <p:nvPr>
            <p:ph idx="1"/>
          </p:nvPr>
        </p:nvSpPr>
        <p:spPr>
          <a:xfrm>
            <a:off x="443060" y="930635"/>
            <a:ext cx="7133397" cy="5522416"/>
          </a:xfrm>
        </p:spPr>
        <p:txBody>
          <a:bodyPr>
            <a:normAutofit fontScale="92500" lnSpcReduction="20000"/>
          </a:bodyPr>
          <a:lstStyle/>
          <a:p>
            <a:pPr marL="0" indent="0">
              <a:buNone/>
            </a:pPr>
            <a:r>
              <a:rPr lang="ru-RU" dirty="0" smtClean="0">
                <a:solidFill>
                  <a:srgbClr val="181D21"/>
                </a:solidFill>
                <a:latin typeface="Inter"/>
              </a:rPr>
              <a:t>Нарушение прорезывания зубов </a:t>
            </a:r>
            <a:r>
              <a:rPr lang="ru-RU" dirty="0">
                <a:solidFill>
                  <a:srgbClr val="181D21"/>
                </a:solidFill>
                <a:latin typeface="Inter"/>
              </a:rPr>
              <a:t> — это зубочелюстные аномалии, при которых зубы прорезываются позднее или раньше нормальных сроков либо расположены неправильно.</a:t>
            </a:r>
          </a:p>
          <a:p>
            <a:r>
              <a:rPr lang="ru-RU" dirty="0">
                <a:solidFill>
                  <a:srgbClr val="181D21"/>
                </a:solidFill>
                <a:latin typeface="Inter"/>
              </a:rPr>
              <a:t>Нормальные сроки прорезывания зубов у детей:</a:t>
            </a:r>
          </a:p>
          <a:p>
            <a:pPr>
              <a:buFont typeface="Arial" panose="020B0604020202020204" pitchFamily="34" charset="0"/>
              <a:buChar char="•"/>
            </a:pPr>
            <a:r>
              <a:rPr lang="ru-RU" dirty="0">
                <a:solidFill>
                  <a:srgbClr val="181D21"/>
                </a:solidFill>
                <a:latin typeface="Inter"/>
              </a:rPr>
              <a:t>в 6–7 месяцев прорезывается первый зуб;</a:t>
            </a:r>
          </a:p>
          <a:p>
            <a:pPr>
              <a:buFont typeface="Arial" panose="020B0604020202020204" pitchFamily="34" charset="0"/>
              <a:buChar char="•"/>
            </a:pPr>
            <a:r>
              <a:rPr lang="ru-RU" dirty="0">
                <a:solidFill>
                  <a:srgbClr val="181D21"/>
                </a:solidFill>
                <a:latin typeface="Inter"/>
              </a:rPr>
              <a:t>к 2,6 – 2,7 годам формируется весь комплект из 20 молочных зубов.</a:t>
            </a:r>
          </a:p>
          <a:p>
            <a:pPr marL="0" indent="0">
              <a:buNone/>
            </a:pPr>
            <a:r>
              <a:rPr lang="ru-RU" dirty="0">
                <a:solidFill>
                  <a:srgbClr val="181D21"/>
                </a:solidFill>
                <a:latin typeface="Inter"/>
              </a:rPr>
              <a:t>Постоянные зубы начинают прорезываться в 6–7 лет. Зубы мудрости появляются только к 15–18 годам, а зачастую и в более позднем возрасте. Иногда они не прорезываются вовсе.</a:t>
            </a:r>
          </a:p>
          <a:p>
            <a:r>
              <a:rPr lang="ru-RU" dirty="0">
                <a:solidFill>
                  <a:srgbClr val="181D21"/>
                </a:solidFill>
                <a:latin typeface="Inter"/>
              </a:rPr>
              <a:t>К нарушениям прорезывания зубов относятся:</a:t>
            </a:r>
          </a:p>
          <a:p>
            <a:pPr>
              <a:buFont typeface="Arial" panose="020B0604020202020204" pitchFamily="34" charset="0"/>
              <a:buChar char="•"/>
            </a:pPr>
            <a:r>
              <a:rPr lang="ru-RU" dirty="0">
                <a:solidFill>
                  <a:srgbClr val="181D21"/>
                </a:solidFill>
                <a:latin typeface="Inter"/>
              </a:rPr>
              <a:t>раннее прорезывание;</a:t>
            </a:r>
          </a:p>
          <a:p>
            <a:pPr>
              <a:buFont typeface="Arial" panose="020B0604020202020204" pitchFamily="34" charset="0"/>
              <a:buChar char="•"/>
            </a:pPr>
            <a:r>
              <a:rPr lang="ru-RU" dirty="0">
                <a:solidFill>
                  <a:srgbClr val="181D21"/>
                </a:solidFill>
                <a:latin typeface="Inter"/>
              </a:rPr>
              <a:t>затруднённое прорезывание, из-за которого зубы появляются позже нормальных сроков;</a:t>
            </a:r>
          </a:p>
          <a:p>
            <a:pPr>
              <a:buFont typeface="Arial" panose="020B0604020202020204" pitchFamily="34" charset="0"/>
              <a:buChar char="•"/>
            </a:pPr>
            <a:r>
              <a:rPr lang="ru-RU" dirty="0" err="1" smtClean="0">
                <a:solidFill>
                  <a:srgbClr val="181D21"/>
                </a:solidFill>
                <a:latin typeface="Inter"/>
              </a:rPr>
              <a:t>дистопированные</a:t>
            </a:r>
            <a:r>
              <a:rPr lang="ru-RU" dirty="0" smtClean="0">
                <a:solidFill>
                  <a:srgbClr val="181D21"/>
                </a:solidFill>
                <a:latin typeface="Inter"/>
              </a:rPr>
              <a:t> зубы— </a:t>
            </a:r>
            <a:r>
              <a:rPr lang="ru-RU" dirty="0">
                <a:solidFill>
                  <a:srgbClr val="181D21"/>
                </a:solidFill>
                <a:latin typeface="Inter"/>
              </a:rPr>
              <a:t>зубы, расположенные неправильно;</a:t>
            </a:r>
          </a:p>
          <a:p>
            <a:pPr>
              <a:buFont typeface="Arial" panose="020B0604020202020204" pitchFamily="34" charset="0"/>
              <a:buChar char="•"/>
            </a:pPr>
            <a:r>
              <a:rPr lang="ru-RU" dirty="0" err="1">
                <a:solidFill>
                  <a:srgbClr val="181D21"/>
                </a:solidFill>
                <a:latin typeface="Inter"/>
              </a:rPr>
              <a:t>полуретенированные</a:t>
            </a:r>
            <a:r>
              <a:rPr lang="ru-RU" dirty="0">
                <a:solidFill>
                  <a:srgbClr val="181D21"/>
                </a:solidFill>
                <a:latin typeface="Inter"/>
              </a:rPr>
              <a:t> зубы — прорезались не полностью;</a:t>
            </a:r>
          </a:p>
          <a:p>
            <a:pPr>
              <a:buFont typeface="Arial" panose="020B0604020202020204" pitchFamily="34" charset="0"/>
              <a:buChar char="•"/>
            </a:pPr>
            <a:r>
              <a:rPr lang="ru-RU" dirty="0" err="1" smtClean="0">
                <a:solidFill>
                  <a:srgbClr val="181D21"/>
                </a:solidFill>
                <a:latin typeface="Inter"/>
              </a:rPr>
              <a:t>ретенированнные</a:t>
            </a:r>
            <a:r>
              <a:rPr lang="ru-RU" dirty="0" smtClean="0">
                <a:solidFill>
                  <a:srgbClr val="181D21"/>
                </a:solidFill>
                <a:latin typeface="Inter"/>
              </a:rPr>
              <a:t> зубы— </a:t>
            </a:r>
            <a:r>
              <a:rPr lang="ru-RU" dirty="0">
                <a:solidFill>
                  <a:srgbClr val="181D21"/>
                </a:solidFill>
                <a:latin typeface="Inter"/>
              </a:rPr>
              <a:t>полностью сформированы, но не прорезались через челюстную пластинку</a:t>
            </a:r>
            <a:r>
              <a:rPr lang="ru-RU" dirty="0" smtClean="0">
                <a:solidFill>
                  <a:srgbClr val="181D21"/>
                </a:solidFill>
                <a:latin typeface="Inter"/>
              </a:rPr>
              <a:t>.</a:t>
            </a:r>
          </a:p>
          <a:p>
            <a:endParaRPr lang="ru-RU" dirty="0"/>
          </a:p>
        </p:txBody>
      </p:sp>
      <p:sp>
        <p:nvSpPr>
          <p:cNvPr id="5" name="TextBox 4"/>
          <p:cNvSpPr txBox="1"/>
          <p:nvPr/>
        </p:nvSpPr>
        <p:spPr>
          <a:xfrm>
            <a:off x="7821968" y="4514059"/>
            <a:ext cx="3561806" cy="1938992"/>
          </a:xfrm>
          <a:prstGeom prst="rect">
            <a:avLst/>
          </a:prstGeom>
          <a:noFill/>
        </p:spPr>
        <p:txBody>
          <a:bodyPr wrap="square" rtlCol="0">
            <a:spAutoFit/>
          </a:bodyPr>
          <a:lstStyle/>
          <a:p>
            <a:pPr lvl="0">
              <a:spcBef>
                <a:spcPts val="1000"/>
              </a:spcBef>
              <a:buClr>
                <a:srgbClr val="90C226"/>
              </a:buClr>
              <a:buSzPct val="80000"/>
            </a:pPr>
            <a:r>
              <a:rPr lang="ru-RU" sz="1500" b="1" i="1" dirty="0">
                <a:solidFill>
                  <a:prstClr val="black">
                    <a:lumMod val="75000"/>
                    <a:lumOff val="25000"/>
                  </a:prstClr>
                </a:solidFill>
              </a:rPr>
              <a:t>Степень аномального положения зуба (</a:t>
            </a:r>
            <a:r>
              <a:rPr lang="ru-RU" sz="1500" b="1" i="1" dirty="0" err="1">
                <a:solidFill>
                  <a:prstClr val="black">
                    <a:lumMod val="75000"/>
                    <a:lumOff val="25000"/>
                  </a:prstClr>
                </a:solidFill>
              </a:rPr>
              <a:t>дистопии</a:t>
            </a:r>
            <a:r>
              <a:rPr lang="ru-RU" sz="1500" b="1" i="1" dirty="0">
                <a:solidFill>
                  <a:prstClr val="black">
                    <a:lumMod val="75000"/>
                    <a:lumOff val="25000"/>
                  </a:prstClr>
                </a:solidFill>
              </a:rPr>
              <a:t>) может быть различной — от небольшого отклонения продольной оси по отношению к норме до расположения зуба в верхней половине ветви нижней челюсти и т. д.</a:t>
            </a:r>
            <a:endParaRPr lang="ru-RU" sz="1500" b="1" i="1" dirty="0">
              <a:solidFill>
                <a:srgbClr val="181D21"/>
              </a:solidFill>
              <a:latin typeface="Inter"/>
            </a:endParaRPr>
          </a:p>
        </p:txBody>
      </p:sp>
      <p:pic>
        <p:nvPicPr>
          <p:cNvPr id="4" name="Рисунок 3"/>
          <p:cNvPicPr>
            <a:picLocks noChangeAspect="1"/>
          </p:cNvPicPr>
          <p:nvPr/>
        </p:nvPicPr>
        <p:blipFill>
          <a:blip r:embed="rId2"/>
          <a:stretch>
            <a:fillRect/>
          </a:stretch>
        </p:blipFill>
        <p:spPr>
          <a:xfrm>
            <a:off x="7440082" y="1123950"/>
            <a:ext cx="4760937" cy="3305175"/>
          </a:xfrm>
          <a:prstGeom prst="rect">
            <a:avLst/>
          </a:prstGeom>
        </p:spPr>
      </p:pic>
    </p:spTree>
    <p:extLst>
      <p:ext uri="{BB962C8B-B14F-4D97-AF65-F5344CB8AC3E}">
        <p14:creationId xmlns:p14="http://schemas.microsoft.com/office/powerpoint/2010/main" val="2921880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193234" y="1076533"/>
            <a:ext cx="4932091" cy="3981033"/>
          </a:xfrm>
          <a:prstGeom prst="rect">
            <a:avLst/>
          </a:prstGeom>
        </p:spPr>
      </p:pic>
      <p:sp>
        <p:nvSpPr>
          <p:cNvPr id="2" name="Заголовок 1"/>
          <p:cNvSpPr>
            <a:spLocks noGrp="1"/>
          </p:cNvSpPr>
          <p:nvPr>
            <p:ph type="title"/>
          </p:nvPr>
        </p:nvSpPr>
        <p:spPr>
          <a:xfrm>
            <a:off x="353484" y="200025"/>
            <a:ext cx="8596668" cy="1320800"/>
          </a:xfrm>
        </p:spPr>
        <p:txBody>
          <a:bodyPr/>
          <a:lstStyle/>
          <a:p>
            <a:r>
              <a:rPr lang="ru-RU" dirty="0" smtClean="0"/>
              <a:t>Затрудненное прорезывание третьего нижнего маляра</a:t>
            </a:r>
            <a:endParaRPr lang="ru-RU" dirty="0"/>
          </a:p>
        </p:txBody>
      </p:sp>
      <p:sp>
        <p:nvSpPr>
          <p:cNvPr id="3" name="Объект 2"/>
          <p:cNvSpPr>
            <a:spLocks noGrp="1"/>
          </p:cNvSpPr>
          <p:nvPr>
            <p:ph idx="1"/>
          </p:nvPr>
        </p:nvSpPr>
        <p:spPr>
          <a:xfrm>
            <a:off x="353484" y="1520824"/>
            <a:ext cx="7123641" cy="4879975"/>
          </a:xfrm>
        </p:spPr>
        <p:txBody>
          <a:bodyPr>
            <a:normAutofit lnSpcReduction="10000"/>
          </a:bodyPr>
          <a:lstStyle/>
          <a:p>
            <a:pPr marL="0" indent="0">
              <a:buNone/>
            </a:pPr>
            <a:r>
              <a:rPr lang="ru-RU" dirty="0"/>
              <a:t>Проблема диагностики и лечения ретенции и </a:t>
            </a:r>
            <a:r>
              <a:rPr lang="ru-RU" dirty="0" err="1"/>
              <a:t>дистопии</a:t>
            </a:r>
            <a:r>
              <a:rPr lang="ru-RU" dirty="0"/>
              <a:t> третьих моляров нижней челюсти является актуальной на протяжении многих веков. При изучении патологии зубочелюстно-лицевой и костной систем у славян ХI–XV веков на основании исследования 70 черепов, найденных в период проведения археологических раскопок, получены данные о том, что славяне наряду с пародонтозом, кариесом, </a:t>
            </a:r>
            <a:r>
              <a:rPr lang="ru-RU" dirty="0" err="1"/>
              <a:t>одонтогенным</a:t>
            </a:r>
            <a:r>
              <a:rPr lang="ru-RU" dirty="0"/>
              <a:t> гайморитом также страдали ретенцией и </a:t>
            </a:r>
            <a:r>
              <a:rPr lang="ru-RU" dirty="0" err="1"/>
              <a:t>дистопией</a:t>
            </a:r>
            <a:r>
              <a:rPr lang="ru-RU" dirty="0"/>
              <a:t> третьих нижних моляров </a:t>
            </a:r>
            <a:endParaRPr lang="ru-RU" dirty="0" smtClean="0"/>
          </a:p>
          <a:p>
            <a:pPr marL="0" indent="0">
              <a:buNone/>
            </a:pPr>
            <a:r>
              <a:rPr lang="ru-RU" dirty="0" smtClean="0"/>
              <a:t>В</a:t>
            </a:r>
            <a:r>
              <a:rPr lang="ru-RU" dirty="0"/>
              <a:t>. Ф. </a:t>
            </a:r>
            <a:r>
              <a:rPr lang="ru-RU" dirty="0" err="1"/>
              <a:t>Войно-Ясенецкий</a:t>
            </a:r>
            <a:r>
              <a:rPr lang="ru-RU" dirty="0"/>
              <a:t> отмечал: «Из нижних коренных зубов самым частым виновником </a:t>
            </a:r>
            <a:r>
              <a:rPr lang="ru-RU" dirty="0" err="1"/>
              <a:t>околочелюстных</a:t>
            </a:r>
            <a:r>
              <a:rPr lang="ru-RU" dirty="0"/>
              <a:t> флегмон бывает зуб мудрости. В самих условиях прорезывания его таятся нередко большие опасности, потому что он прорезывается далеко не так легко, как другие зубы. Прежде всего для него остается очень мало места в альвеолярном крае челюсти, и ему приходится протискиваться не прямо вверх, а скорее сзади наперед, как бы наклонив голову и упираясь ею в коронку или даже в корень второго моляра»</a:t>
            </a:r>
          </a:p>
        </p:txBody>
      </p:sp>
    </p:spTree>
    <p:extLst>
      <p:ext uri="{BB962C8B-B14F-4D97-AF65-F5344CB8AC3E}">
        <p14:creationId xmlns:p14="http://schemas.microsoft.com/office/powerpoint/2010/main" val="3617146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79662"/>
            <a:ext cx="8596668" cy="1320800"/>
          </a:xfrm>
        </p:spPr>
        <p:txBody>
          <a:bodyPr>
            <a:normAutofit fontScale="90000"/>
          </a:bodyPr>
          <a:lstStyle/>
          <a:p>
            <a:r>
              <a:rPr lang="ru-RU" dirty="0">
                <a:solidFill>
                  <a:srgbClr val="181D21"/>
                </a:solidFill>
                <a:latin typeface="Inter"/>
              </a:rPr>
              <a:t>Причины нарушения прорезывания зубов</a:t>
            </a:r>
            <a:br>
              <a:rPr lang="ru-RU" dirty="0">
                <a:solidFill>
                  <a:srgbClr val="181D21"/>
                </a:solidFill>
                <a:latin typeface="Inter"/>
              </a:rPr>
            </a:br>
            <a:endParaRPr lang="ru-RU" dirty="0"/>
          </a:p>
        </p:txBody>
      </p:sp>
      <p:sp>
        <p:nvSpPr>
          <p:cNvPr id="3" name="Объект 2"/>
          <p:cNvSpPr>
            <a:spLocks noGrp="1"/>
          </p:cNvSpPr>
          <p:nvPr>
            <p:ph idx="1"/>
          </p:nvPr>
        </p:nvSpPr>
        <p:spPr>
          <a:xfrm>
            <a:off x="424207" y="940062"/>
            <a:ext cx="10821970" cy="5686981"/>
          </a:xfrm>
        </p:spPr>
        <p:txBody>
          <a:bodyPr>
            <a:normAutofit fontScale="85000" lnSpcReduction="20000"/>
          </a:bodyPr>
          <a:lstStyle/>
          <a:p>
            <a:pPr marL="0" indent="0">
              <a:buNone/>
            </a:pPr>
            <a:r>
              <a:rPr lang="ru-RU" b="1" i="1" u="sng" dirty="0" smtClean="0">
                <a:solidFill>
                  <a:srgbClr val="181D21"/>
                </a:solidFill>
                <a:latin typeface="+mj-lt"/>
              </a:rPr>
              <a:t>Общие</a:t>
            </a:r>
            <a:r>
              <a:rPr lang="ru-RU" dirty="0">
                <a:solidFill>
                  <a:srgbClr val="181D21"/>
                </a:solidFill>
                <a:latin typeface="+mj-lt"/>
              </a:rPr>
              <a:t>:</a:t>
            </a:r>
          </a:p>
          <a:p>
            <a:pPr marL="0" indent="0">
              <a:buNone/>
            </a:pPr>
            <a:r>
              <a:rPr lang="ru-RU" dirty="0" smtClean="0">
                <a:solidFill>
                  <a:srgbClr val="181D21"/>
                </a:solidFill>
                <a:latin typeface="+mj-lt"/>
              </a:rPr>
              <a:t>1. Эволюционные </a:t>
            </a:r>
            <a:r>
              <a:rPr lang="ru-RU" dirty="0">
                <a:solidFill>
                  <a:srgbClr val="181D21"/>
                </a:solidFill>
                <a:latin typeface="+mj-lt"/>
              </a:rPr>
              <a:t>изменения. В ходе эволюции человека как вида его челюсти постепенно уменьшались, но количество зубов и их размер почти не изменились. Из-за этого зубам может не хватать места в зубном ряду.</a:t>
            </a:r>
          </a:p>
          <a:p>
            <a:pPr marL="0" indent="0">
              <a:buNone/>
            </a:pPr>
            <a:r>
              <a:rPr lang="ru-RU" dirty="0" smtClean="0">
                <a:solidFill>
                  <a:srgbClr val="181D21"/>
                </a:solidFill>
                <a:latin typeface="+mj-lt"/>
              </a:rPr>
              <a:t>2. Инфекционные </a:t>
            </a:r>
            <a:r>
              <a:rPr lang="ru-RU" dirty="0">
                <a:solidFill>
                  <a:srgbClr val="181D21"/>
                </a:solidFill>
                <a:latin typeface="+mj-lt"/>
              </a:rPr>
              <a:t>и эндокринные заболевания, рахит и авитаминозы.</a:t>
            </a:r>
          </a:p>
          <a:p>
            <a:pPr marL="0" indent="0">
              <a:buNone/>
            </a:pPr>
            <a:r>
              <a:rPr lang="ru-RU" u="sng" dirty="0">
                <a:solidFill>
                  <a:srgbClr val="181D21"/>
                </a:solidFill>
                <a:latin typeface="+mj-lt"/>
              </a:rPr>
              <a:t>Местные</a:t>
            </a:r>
            <a:r>
              <a:rPr lang="ru-RU" dirty="0">
                <a:solidFill>
                  <a:srgbClr val="181D21"/>
                </a:solidFill>
                <a:latin typeface="+mj-lt"/>
              </a:rPr>
              <a:t>:</a:t>
            </a:r>
          </a:p>
          <a:p>
            <a:pPr marL="0" indent="0">
              <a:buNone/>
            </a:pPr>
            <a:r>
              <a:rPr lang="en-US" dirty="0" smtClean="0">
                <a:solidFill>
                  <a:srgbClr val="181D21"/>
                </a:solidFill>
                <a:latin typeface="+mj-lt"/>
              </a:rPr>
              <a:t>1</a:t>
            </a:r>
            <a:r>
              <a:rPr lang="ru-RU" dirty="0" smtClean="0">
                <a:solidFill>
                  <a:srgbClr val="181D21"/>
                </a:solidFill>
                <a:latin typeface="+mj-lt"/>
              </a:rPr>
              <a:t>. Осложнение кариеса</a:t>
            </a:r>
            <a:r>
              <a:rPr lang="ru-RU" dirty="0">
                <a:solidFill>
                  <a:srgbClr val="181D21"/>
                </a:solidFill>
                <a:latin typeface="+mj-lt"/>
              </a:rPr>
              <a:t> молочных зубов, из-за чего на дёснах образуется плотная костная ткань и рубцы, а зачаток зуба поражается продуктами воспаления.</a:t>
            </a:r>
          </a:p>
          <a:p>
            <a:pPr marL="0" indent="0">
              <a:buNone/>
            </a:pPr>
            <a:r>
              <a:rPr lang="ru-RU" dirty="0" smtClean="0">
                <a:solidFill>
                  <a:srgbClr val="181D21"/>
                </a:solidFill>
                <a:latin typeface="+mj-lt"/>
              </a:rPr>
              <a:t>2. Преждевременная </a:t>
            </a:r>
            <a:r>
              <a:rPr lang="ru-RU" dirty="0">
                <a:solidFill>
                  <a:srgbClr val="181D21"/>
                </a:solidFill>
                <a:latin typeface="+mj-lt"/>
              </a:rPr>
              <a:t>утрата молочного зуба (более чем за два года до нормального срока) — на десне также образуется рубец. Причиной потери зуба может стать травма, выраженный кариес или другие заболевания, из-за которых пришлось удалить зуб.</a:t>
            </a:r>
          </a:p>
          <a:p>
            <a:pPr marL="0" indent="0">
              <a:buNone/>
            </a:pPr>
            <a:r>
              <a:rPr lang="ru-RU" dirty="0" smtClean="0">
                <a:solidFill>
                  <a:srgbClr val="181D21"/>
                </a:solidFill>
                <a:latin typeface="+mj-lt"/>
              </a:rPr>
              <a:t>3. Задержка </a:t>
            </a:r>
            <a:r>
              <a:rPr lang="ru-RU" dirty="0">
                <a:solidFill>
                  <a:srgbClr val="181D21"/>
                </a:solidFill>
                <a:latin typeface="+mj-lt"/>
              </a:rPr>
              <a:t>молочного зуба в лунке, в результате которой преграждается путь для нового постоянного зуба.</a:t>
            </a:r>
          </a:p>
          <a:p>
            <a:pPr marL="0" indent="0">
              <a:buNone/>
            </a:pPr>
            <a:r>
              <a:rPr lang="ru-RU" dirty="0" smtClean="0">
                <a:solidFill>
                  <a:srgbClr val="181D21"/>
                </a:solidFill>
                <a:latin typeface="+mj-lt"/>
              </a:rPr>
              <a:t>4. Смещение </a:t>
            </a:r>
            <a:r>
              <a:rPr lang="ru-RU" dirty="0">
                <a:solidFill>
                  <a:srgbClr val="181D21"/>
                </a:solidFill>
                <a:latin typeface="+mj-lt"/>
              </a:rPr>
              <a:t>коронок соседних зубов, приводящее к </a:t>
            </a:r>
            <a:r>
              <a:rPr lang="ru-RU" dirty="0" err="1">
                <a:solidFill>
                  <a:srgbClr val="181D21"/>
                </a:solidFill>
                <a:latin typeface="+mj-lt"/>
              </a:rPr>
              <a:t>полуретенции</a:t>
            </a:r>
            <a:r>
              <a:rPr lang="ru-RU" dirty="0">
                <a:solidFill>
                  <a:srgbClr val="181D21"/>
                </a:solidFill>
                <a:latin typeface="+mj-lt"/>
              </a:rPr>
              <a:t> прорезывающегося зуба.</a:t>
            </a:r>
          </a:p>
          <a:p>
            <a:pPr marL="0" indent="0">
              <a:buNone/>
            </a:pPr>
            <a:r>
              <a:rPr lang="ru-RU" dirty="0" smtClean="0">
                <a:solidFill>
                  <a:srgbClr val="181D21"/>
                </a:solidFill>
                <a:latin typeface="+mj-lt"/>
              </a:rPr>
              <a:t>5. </a:t>
            </a:r>
            <a:r>
              <a:rPr lang="ru-RU" dirty="0" err="1" smtClean="0">
                <a:solidFill>
                  <a:srgbClr val="181D21"/>
                </a:solidFill>
                <a:latin typeface="+mj-lt"/>
              </a:rPr>
              <a:t>Прирастание</a:t>
            </a:r>
            <a:r>
              <a:rPr lang="ru-RU" dirty="0" smtClean="0">
                <a:solidFill>
                  <a:srgbClr val="181D21"/>
                </a:solidFill>
                <a:latin typeface="+mj-lt"/>
              </a:rPr>
              <a:t> </a:t>
            </a:r>
            <a:r>
              <a:rPr lang="ru-RU" dirty="0" err="1">
                <a:solidFill>
                  <a:srgbClr val="181D21"/>
                </a:solidFill>
                <a:latin typeface="+mj-lt"/>
              </a:rPr>
              <a:t>ретенированного</a:t>
            </a:r>
            <a:r>
              <a:rPr lang="ru-RU" dirty="0">
                <a:solidFill>
                  <a:srgbClr val="181D21"/>
                </a:solidFill>
                <a:latin typeface="+mj-lt"/>
              </a:rPr>
              <a:t> зуба к корню соседнего зуба.</a:t>
            </a:r>
          </a:p>
          <a:p>
            <a:pPr marL="0" indent="0">
              <a:buNone/>
            </a:pPr>
            <a:r>
              <a:rPr lang="ru-RU" dirty="0" smtClean="0">
                <a:solidFill>
                  <a:srgbClr val="181D21"/>
                </a:solidFill>
                <a:latin typeface="+mj-lt"/>
              </a:rPr>
              <a:t>6. Патологические </a:t>
            </a:r>
            <a:r>
              <a:rPr lang="ru-RU" dirty="0">
                <a:solidFill>
                  <a:srgbClr val="181D21"/>
                </a:solidFill>
                <a:latin typeface="+mj-lt"/>
              </a:rPr>
              <a:t>разрастания на корне прорезывающегося зуба, </a:t>
            </a:r>
            <a:r>
              <a:rPr lang="ru-RU" dirty="0" smtClean="0">
                <a:solidFill>
                  <a:srgbClr val="181D21"/>
                </a:solidFill>
                <a:latin typeface="+mj-lt"/>
              </a:rPr>
              <a:t>например, </a:t>
            </a:r>
            <a:r>
              <a:rPr lang="ru-RU" dirty="0">
                <a:solidFill>
                  <a:srgbClr val="181D21"/>
                </a:solidFill>
                <a:latin typeface="+mj-lt"/>
              </a:rPr>
              <a:t>костные отложения или </a:t>
            </a:r>
            <a:r>
              <a:rPr lang="ru-RU" dirty="0" err="1">
                <a:solidFill>
                  <a:srgbClr val="181D21"/>
                </a:solidFill>
                <a:latin typeface="+mj-lt"/>
              </a:rPr>
              <a:t>цементомы</a:t>
            </a:r>
            <a:r>
              <a:rPr lang="ru-RU" dirty="0">
                <a:solidFill>
                  <a:srgbClr val="181D21"/>
                </a:solidFill>
                <a:latin typeface="+mj-lt"/>
              </a:rPr>
              <a:t>. Причины их развития на данный момент не изучены.</a:t>
            </a:r>
          </a:p>
          <a:p>
            <a:pPr marL="0" indent="0">
              <a:buNone/>
            </a:pPr>
            <a:r>
              <a:rPr lang="ru-RU" dirty="0" smtClean="0">
                <a:solidFill>
                  <a:srgbClr val="181D21"/>
                </a:solidFill>
                <a:latin typeface="+mj-lt"/>
              </a:rPr>
              <a:t>7. Искривление </a:t>
            </a:r>
            <a:r>
              <a:rPr lang="ru-RU" dirty="0">
                <a:solidFill>
                  <a:srgbClr val="181D21"/>
                </a:solidFill>
                <a:latin typeface="+mj-lt"/>
              </a:rPr>
              <a:t>зубных корней.</a:t>
            </a:r>
          </a:p>
          <a:p>
            <a:pPr marL="0" indent="0">
              <a:buNone/>
            </a:pPr>
            <a:r>
              <a:rPr lang="ru-RU" dirty="0" smtClean="0">
                <a:solidFill>
                  <a:srgbClr val="181D21"/>
                </a:solidFill>
                <a:latin typeface="+mj-lt"/>
              </a:rPr>
              <a:t>8. Слишком </a:t>
            </a:r>
            <a:r>
              <a:rPr lang="ru-RU" dirty="0">
                <a:solidFill>
                  <a:srgbClr val="181D21"/>
                </a:solidFill>
                <a:latin typeface="+mj-lt"/>
              </a:rPr>
              <a:t>глубокое расположение зачатка зуба.</a:t>
            </a:r>
          </a:p>
          <a:p>
            <a:pPr marL="0" indent="0">
              <a:buNone/>
            </a:pPr>
            <a:r>
              <a:rPr lang="ru-RU" dirty="0" smtClean="0">
                <a:solidFill>
                  <a:srgbClr val="181D21"/>
                </a:solidFill>
                <a:latin typeface="+mj-lt"/>
              </a:rPr>
              <a:t>9. Фолликулярная </a:t>
            </a:r>
            <a:r>
              <a:rPr lang="ru-RU" dirty="0">
                <a:solidFill>
                  <a:srgbClr val="181D21"/>
                </a:solidFill>
                <a:latin typeface="+mj-lt"/>
              </a:rPr>
              <a:t>киста вокруг зачатка зуба, которая давит на него и мешает нормальному прорезыванию.</a:t>
            </a:r>
          </a:p>
          <a:p>
            <a:pPr marL="0" indent="0">
              <a:buNone/>
            </a:pPr>
            <a:r>
              <a:rPr lang="ru-RU" dirty="0" smtClean="0">
                <a:solidFill>
                  <a:srgbClr val="181D21"/>
                </a:solidFill>
                <a:latin typeface="+mj-lt"/>
              </a:rPr>
              <a:t>10. Доброкачественные </a:t>
            </a:r>
            <a:r>
              <a:rPr lang="ru-RU" dirty="0">
                <a:solidFill>
                  <a:srgbClr val="181D21"/>
                </a:solidFill>
                <a:latin typeface="+mj-lt"/>
              </a:rPr>
              <a:t>опухоли, которые оттесняют зачатки зубов.</a:t>
            </a:r>
          </a:p>
          <a:p>
            <a:pPr marL="0" indent="0">
              <a:buNone/>
            </a:pPr>
            <a:r>
              <a:rPr lang="ru-RU" dirty="0" smtClean="0">
                <a:solidFill>
                  <a:srgbClr val="181D21"/>
                </a:solidFill>
                <a:latin typeface="+mj-lt"/>
              </a:rPr>
              <a:t>11. Челюстно-лицевые </a:t>
            </a:r>
            <a:r>
              <a:rPr lang="ru-RU" dirty="0">
                <a:solidFill>
                  <a:srgbClr val="181D21"/>
                </a:solidFill>
                <a:latin typeface="+mj-lt"/>
              </a:rPr>
              <a:t>травмы</a:t>
            </a:r>
          </a:p>
          <a:p>
            <a:endParaRPr lang="ru-RU" dirty="0"/>
          </a:p>
        </p:txBody>
      </p:sp>
    </p:spTree>
    <p:extLst>
      <p:ext uri="{BB962C8B-B14F-4D97-AF65-F5344CB8AC3E}">
        <p14:creationId xmlns:p14="http://schemas.microsoft.com/office/powerpoint/2010/main" val="1762053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9944" y="307942"/>
            <a:ext cx="10738526" cy="1320800"/>
          </a:xfrm>
        </p:spPr>
        <p:txBody>
          <a:bodyPr>
            <a:normAutofit/>
          </a:bodyPr>
          <a:lstStyle/>
          <a:p>
            <a:r>
              <a:rPr lang="ru-RU" dirty="0">
                <a:solidFill>
                  <a:srgbClr val="181D21"/>
                </a:solidFill>
                <a:latin typeface="Inter"/>
              </a:rPr>
              <a:t>Осложнения нарушения прорезывания зубов</a:t>
            </a:r>
            <a:br>
              <a:rPr lang="ru-RU" dirty="0">
                <a:solidFill>
                  <a:srgbClr val="181D21"/>
                </a:solidFill>
                <a:latin typeface="Inter"/>
              </a:rPr>
            </a:br>
            <a:endParaRPr lang="ru-RU" dirty="0"/>
          </a:p>
        </p:txBody>
      </p:sp>
      <p:sp>
        <p:nvSpPr>
          <p:cNvPr id="3" name="Объект 2"/>
          <p:cNvSpPr>
            <a:spLocks noGrp="1"/>
          </p:cNvSpPr>
          <p:nvPr>
            <p:ph idx="1"/>
          </p:nvPr>
        </p:nvSpPr>
        <p:spPr>
          <a:xfrm>
            <a:off x="469943" y="1065214"/>
            <a:ext cx="10817181" cy="3880773"/>
          </a:xfrm>
        </p:spPr>
        <p:txBody>
          <a:bodyPr>
            <a:normAutofit/>
          </a:bodyPr>
          <a:lstStyle/>
          <a:p>
            <a:r>
              <a:rPr lang="ru-RU" dirty="0">
                <a:solidFill>
                  <a:srgbClr val="181D21"/>
                </a:solidFill>
                <a:latin typeface="Inter"/>
              </a:rPr>
              <a:t>Нарушения прорезывания зубов сопровождаются </a:t>
            </a:r>
            <a:r>
              <a:rPr lang="ru-RU" dirty="0" err="1">
                <a:solidFill>
                  <a:srgbClr val="181D21"/>
                </a:solidFill>
                <a:latin typeface="Inter"/>
              </a:rPr>
              <a:t>перикоронаритом</a:t>
            </a:r>
            <a:r>
              <a:rPr lang="ru-RU" dirty="0">
                <a:solidFill>
                  <a:srgbClr val="181D21"/>
                </a:solidFill>
                <a:latin typeface="Inter"/>
              </a:rPr>
              <a:t>, периоститом и остеомиелитом. Если их не лечить, то развиваются серьёзные осложнения:</a:t>
            </a:r>
          </a:p>
          <a:p>
            <a:pPr>
              <a:buFont typeface="+mj-lt"/>
              <a:buAutoNum type="arabicPeriod"/>
            </a:pPr>
            <a:r>
              <a:rPr lang="ru-RU" b="1" i="1" dirty="0" err="1">
                <a:solidFill>
                  <a:schemeClr val="tx1"/>
                </a:solidFill>
                <a:latin typeface="Inter"/>
                <a:hlinkClick r:id="rId2"/>
              </a:rPr>
              <a:t>Перикоронарит</a:t>
            </a:r>
            <a:r>
              <a:rPr lang="ru-RU" dirty="0">
                <a:solidFill>
                  <a:srgbClr val="181D21"/>
                </a:solidFill>
                <a:latin typeface="Inter"/>
              </a:rPr>
              <a:t> переходит из острой стадии в хроническую с последующими периодическими обострениями.</a:t>
            </a:r>
          </a:p>
          <a:p>
            <a:pPr>
              <a:buFont typeface="+mj-lt"/>
              <a:buAutoNum type="arabicPeriod"/>
            </a:pPr>
            <a:r>
              <a:rPr lang="ru-RU" dirty="0">
                <a:solidFill>
                  <a:srgbClr val="181D21"/>
                </a:solidFill>
                <a:latin typeface="Inter"/>
              </a:rPr>
              <a:t>Воспалительный процесс при </a:t>
            </a:r>
            <a:r>
              <a:rPr lang="ru-RU" dirty="0">
                <a:solidFill>
                  <a:srgbClr val="1A5DD0"/>
                </a:solidFill>
                <a:latin typeface="Inter"/>
                <a:hlinkClick r:id="rId3"/>
              </a:rPr>
              <a:t>абсцессе полости рта</a:t>
            </a:r>
            <a:r>
              <a:rPr lang="ru-RU" dirty="0">
                <a:solidFill>
                  <a:srgbClr val="181D21"/>
                </a:solidFill>
                <a:latin typeface="Inter"/>
              </a:rPr>
              <a:t> распространяется на соседние ткани, из-за чего образуются гнойники. При несвоевременном лечении костная ткань может инфицироваться и развивается остеомиелит челюсти.</a:t>
            </a:r>
          </a:p>
          <a:p>
            <a:pPr>
              <a:buFont typeface="+mj-lt"/>
              <a:buAutoNum type="arabicPeriod"/>
            </a:pPr>
            <a:r>
              <a:rPr lang="ru-RU" dirty="0">
                <a:solidFill>
                  <a:srgbClr val="1A5DD0"/>
                </a:solidFill>
                <a:latin typeface="Inter"/>
                <a:hlinkClick r:id="rId4"/>
              </a:rPr>
              <a:t>Остеомиелит</a:t>
            </a:r>
            <a:r>
              <a:rPr lang="ru-RU" dirty="0">
                <a:solidFill>
                  <a:srgbClr val="181D21"/>
                </a:solidFill>
                <a:latin typeface="Inter"/>
              </a:rPr>
              <a:t> сам по себе является осложнением вышеперечисленных состояний. Но он может привести к ещё более тяжёлым последствиям: флегмоне и абсцессу мягких тканей лица, медиастиниту (воспалению средостения) и тромбозу лицевых сосудов. Оторвавшийся тромб с током крови может переместиться к аорте, нарушить кровоток, и пациент может погибнуть </a:t>
            </a:r>
          </a:p>
          <a:p>
            <a:endParaRPr lang="ru-RU" dirty="0"/>
          </a:p>
        </p:txBody>
      </p:sp>
      <p:pic>
        <p:nvPicPr>
          <p:cNvPr id="4" name="Рисунок 3"/>
          <p:cNvPicPr>
            <a:picLocks noChangeAspect="1"/>
          </p:cNvPicPr>
          <p:nvPr/>
        </p:nvPicPr>
        <p:blipFill>
          <a:blip r:embed="rId5"/>
          <a:stretch>
            <a:fillRect/>
          </a:stretch>
        </p:blipFill>
        <p:spPr>
          <a:xfrm>
            <a:off x="1409699" y="4657921"/>
            <a:ext cx="8467726" cy="1861942"/>
          </a:xfrm>
          <a:prstGeom prst="rect">
            <a:avLst/>
          </a:prstGeom>
        </p:spPr>
      </p:pic>
    </p:spTree>
    <p:extLst>
      <p:ext uri="{BB962C8B-B14F-4D97-AF65-F5344CB8AC3E}">
        <p14:creationId xmlns:p14="http://schemas.microsoft.com/office/powerpoint/2010/main" val="537451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13674"/>
            <a:ext cx="8596668" cy="1320800"/>
          </a:xfrm>
        </p:spPr>
        <p:txBody>
          <a:bodyPr/>
          <a:lstStyle/>
          <a:p>
            <a:r>
              <a:rPr lang="ru-RU" dirty="0" smtClean="0"/>
              <a:t>Классификация </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172446854"/>
              </p:ext>
            </p:extLst>
          </p:nvPr>
        </p:nvGraphicFramePr>
        <p:xfrm>
          <a:off x="583066" y="874074"/>
          <a:ext cx="10738526" cy="3053080"/>
        </p:xfrm>
        <a:graphic>
          <a:graphicData uri="http://schemas.openxmlformats.org/drawingml/2006/table">
            <a:tbl>
              <a:tblPr firstRow="1" bandRow="1">
                <a:tableStyleId>{5C22544A-7EE6-4342-B048-85BDC9FD1C3A}</a:tableStyleId>
              </a:tblPr>
              <a:tblGrid>
                <a:gridCol w="5369263"/>
                <a:gridCol w="5369263"/>
              </a:tblGrid>
              <a:tr h="370840">
                <a:tc>
                  <a:txBody>
                    <a:bodyPr/>
                    <a:lstStyle/>
                    <a:p>
                      <a:r>
                        <a:rPr lang="ru-RU" dirty="0" smtClean="0"/>
                        <a:t>По Робустовой Т. Г. (2000)</a:t>
                      </a:r>
                      <a:endParaRPr lang="ru-RU" dirty="0"/>
                    </a:p>
                  </a:txBody>
                  <a:tcPr/>
                </a:tc>
                <a:tc>
                  <a:txBody>
                    <a:bodyPr/>
                    <a:lstStyle/>
                    <a:p>
                      <a:r>
                        <a:rPr lang="ru-RU" dirty="0" smtClean="0"/>
                        <a:t>По Шаргородскому А. Г.</a:t>
                      </a:r>
                      <a:r>
                        <a:rPr lang="ru-RU" baseline="0" dirty="0" smtClean="0"/>
                        <a:t> </a:t>
                      </a:r>
                      <a:r>
                        <a:rPr lang="ru-RU" dirty="0" smtClean="0"/>
                        <a:t> (2000 г.) </a:t>
                      </a:r>
                      <a:endParaRPr lang="ru-RU" dirty="0"/>
                    </a:p>
                  </a:txBody>
                  <a:tcPr/>
                </a:tc>
              </a:tr>
              <a:tr h="370840">
                <a:tc>
                  <a:txBody>
                    <a:bodyPr/>
                    <a:lstStyle/>
                    <a:p>
                      <a:pPr marL="342900" indent="-342900">
                        <a:buAutoNum type="arabicPeriod"/>
                      </a:pPr>
                      <a:r>
                        <a:rPr lang="ru-RU" sz="1700" dirty="0" smtClean="0"/>
                        <a:t>Затрудненное прорезывание зуба.</a:t>
                      </a:r>
                    </a:p>
                    <a:p>
                      <a:pPr marL="0" indent="0">
                        <a:buNone/>
                      </a:pPr>
                      <a:r>
                        <a:rPr lang="ru-RU" sz="1700" dirty="0" smtClean="0"/>
                        <a:t> 2. Неправильное положение зуба (смещение, возникшее в результате прорезывания) (</a:t>
                      </a:r>
                      <a:r>
                        <a:rPr lang="ru-RU" sz="1700" dirty="0" err="1" smtClean="0"/>
                        <a:t>дистопированный</a:t>
                      </a:r>
                      <a:r>
                        <a:rPr lang="ru-RU" sz="1700" dirty="0" smtClean="0"/>
                        <a:t> зуб).</a:t>
                      </a:r>
                    </a:p>
                    <a:p>
                      <a:r>
                        <a:rPr lang="ru-RU" sz="1700" dirty="0" smtClean="0"/>
                        <a:t>3. Неполное прорезывание зуба через костную ткань челюсти или слизистую оболочку (</a:t>
                      </a:r>
                      <a:r>
                        <a:rPr lang="ru-RU" sz="1700" dirty="0" err="1" smtClean="0"/>
                        <a:t>полуретенированный</a:t>
                      </a:r>
                      <a:r>
                        <a:rPr lang="ru-RU" sz="1700" dirty="0" smtClean="0"/>
                        <a:t> зуб). </a:t>
                      </a:r>
                    </a:p>
                    <a:p>
                      <a:r>
                        <a:rPr lang="ru-RU" sz="1700" dirty="0" smtClean="0"/>
                        <a:t>4. Задержка прорезывания полностью сформированного зуба через компактную пластинку челюсти (</a:t>
                      </a:r>
                      <a:r>
                        <a:rPr lang="ru-RU" sz="1700" dirty="0" err="1" smtClean="0"/>
                        <a:t>ретенированный</a:t>
                      </a:r>
                      <a:r>
                        <a:rPr lang="ru-RU" sz="1700" dirty="0" smtClean="0"/>
                        <a:t> зуб)</a:t>
                      </a:r>
                      <a:endParaRPr lang="ru-RU" sz="1700" dirty="0"/>
                    </a:p>
                  </a:txBody>
                  <a:tcPr/>
                </a:tc>
                <a:tc>
                  <a:txBody>
                    <a:bodyPr/>
                    <a:lstStyle/>
                    <a:p>
                      <a:pPr marL="0" indent="0">
                        <a:buFont typeface="Arial" panose="020B0604020202020204" pitchFamily="34" charset="0"/>
                        <a:buNone/>
                      </a:pPr>
                      <a:r>
                        <a:rPr lang="ru-RU" sz="1700" dirty="0" smtClean="0"/>
                        <a:t>1. </a:t>
                      </a:r>
                      <a:r>
                        <a:rPr lang="ru-RU" sz="1700" dirty="0" err="1" smtClean="0"/>
                        <a:t>Ретенированным</a:t>
                      </a:r>
                      <a:r>
                        <a:rPr lang="ru-RU" sz="1700" dirty="0" smtClean="0"/>
                        <a:t> называется зуб,</a:t>
                      </a:r>
                      <a:r>
                        <a:rPr lang="ru-RU" sz="1700" baseline="0" dirty="0" smtClean="0"/>
                        <a:t> </a:t>
                      </a:r>
                      <a:r>
                        <a:rPr lang="ru-RU" sz="1700" dirty="0" smtClean="0"/>
                        <a:t>находящийся в толще костной ткани челюсти, не прорезавшийся в обычные сроки. </a:t>
                      </a:r>
                    </a:p>
                    <a:p>
                      <a:pPr marL="0" indent="0">
                        <a:buFont typeface="Arial" panose="020B0604020202020204" pitchFamily="34" charset="0"/>
                        <a:buNone/>
                      </a:pPr>
                      <a:r>
                        <a:rPr lang="ru-RU" sz="1700" dirty="0" smtClean="0"/>
                        <a:t>2. </a:t>
                      </a:r>
                      <a:r>
                        <a:rPr lang="ru-RU" sz="1700" dirty="0" err="1" smtClean="0"/>
                        <a:t>Полуретенированным</a:t>
                      </a:r>
                      <a:r>
                        <a:rPr lang="ru-RU" sz="1700" dirty="0" smtClean="0"/>
                        <a:t> называется зуб, не полностью прорезавшийся через костную ткань или слизистую оболочку. </a:t>
                      </a:r>
                    </a:p>
                    <a:p>
                      <a:pPr marL="0" indent="0">
                        <a:buFont typeface="Arial" panose="020B0604020202020204" pitchFamily="34" charset="0"/>
                        <a:buNone/>
                      </a:pPr>
                      <a:r>
                        <a:rPr lang="ru-RU" sz="1700" dirty="0" smtClean="0"/>
                        <a:t>3. </a:t>
                      </a:r>
                      <a:r>
                        <a:rPr lang="ru-RU" sz="1700" dirty="0" err="1" smtClean="0"/>
                        <a:t>Дистопированными</a:t>
                      </a:r>
                      <a:r>
                        <a:rPr lang="ru-RU" sz="1700" dirty="0" smtClean="0"/>
                        <a:t> называются зубы, расположенные вне зубной дуги, как прорезавшиеся, так и </a:t>
                      </a:r>
                      <a:r>
                        <a:rPr lang="ru-RU" sz="1700" dirty="0" err="1" smtClean="0"/>
                        <a:t>ретенированные</a:t>
                      </a:r>
                      <a:r>
                        <a:rPr lang="ru-RU" sz="1700" dirty="0" smtClean="0"/>
                        <a:t> и </a:t>
                      </a:r>
                      <a:r>
                        <a:rPr lang="ru-RU" sz="1700" dirty="0" err="1" smtClean="0"/>
                        <a:t>полуретенированные</a:t>
                      </a:r>
                      <a:endParaRPr lang="ru-RU" sz="1700" dirty="0"/>
                    </a:p>
                  </a:txBody>
                  <a:tcPr/>
                </a:tc>
              </a:tr>
            </a:tbl>
          </a:graphicData>
        </a:graphic>
      </p:graphicFrame>
      <p:sp>
        <p:nvSpPr>
          <p:cNvPr id="5" name="TextBox 4"/>
          <p:cNvSpPr txBox="1"/>
          <p:nvPr/>
        </p:nvSpPr>
        <p:spPr>
          <a:xfrm>
            <a:off x="309689" y="3887956"/>
            <a:ext cx="11634072" cy="2800767"/>
          </a:xfrm>
          <a:prstGeom prst="rect">
            <a:avLst/>
          </a:prstGeom>
          <a:noFill/>
        </p:spPr>
        <p:txBody>
          <a:bodyPr wrap="square" rtlCol="0">
            <a:spAutoFit/>
          </a:bodyPr>
          <a:lstStyle/>
          <a:p>
            <a:r>
              <a:rPr lang="ru-RU" sz="1600" dirty="0">
                <a:solidFill>
                  <a:srgbClr val="181D21"/>
                </a:solidFill>
                <a:latin typeface="+mj-lt"/>
              </a:rPr>
              <a:t>В состоянии незавершённой или неполной ретенции зуб может находиться долго. В результате этого нарушаются контакты между зубами и другими элементами ротовой полости, а также развиваются гнойно-воспалительные заболевания.</a:t>
            </a:r>
          </a:p>
          <a:p>
            <a:r>
              <a:rPr lang="ru-RU" sz="1600" dirty="0" err="1">
                <a:solidFill>
                  <a:srgbClr val="181D21"/>
                </a:solidFill>
                <a:latin typeface="+mj-lt"/>
              </a:rPr>
              <a:t>Дистопированными</a:t>
            </a:r>
            <a:r>
              <a:rPr lang="ru-RU" sz="1600" dirty="0">
                <a:solidFill>
                  <a:srgbClr val="181D21"/>
                </a:solidFill>
                <a:latin typeface="+mj-lt"/>
              </a:rPr>
              <a:t>, </a:t>
            </a:r>
            <a:r>
              <a:rPr lang="ru-RU" sz="1600" dirty="0" err="1">
                <a:solidFill>
                  <a:srgbClr val="181D21"/>
                </a:solidFill>
                <a:latin typeface="+mj-lt"/>
              </a:rPr>
              <a:t>полуретенированными</a:t>
            </a:r>
            <a:r>
              <a:rPr lang="ru-RU" sz="1600" dirty="0">
                <a:solidFill>
                  <a:srgbClr val="181D21"/>
                </a:solidFill>
                <a:latin typeface="+mj-lt"/>
              </a:rPr>
              <a:t> и </a:t>
            </a:r>
            <a:r>
              <a:rPr lang="ru-RU" sz="1600" dirty="0" err="1">
                <a:solidFill>
                  <a:srgbClr val="181D21"/>
                </a:solidFill>
                <a:latin typeface="+mj-lt"/>
              </a:rPr>
              <a:t>ретенированными</a:t>
            </a:r>
            <a:r>
              <a:rPr lang="ru-RU" sz="1600" dirty="0">
                <a:solidFill>
                  <a:srgbClr val="181D21"/>
                </a:solidFill>
                <a:latin typeface="+mj-lt"/>
              </a:rPr>
              <a:t> могут быть </a:t>
            </a:r>
            <a:r>
              <a:rPr lang="ru-RU" sz="1600" i="1" dirty="0">
                <a:solidFill>
                  <a:srgbClr val="181D21"/>
                </a:solidFill>
                <a:latin typeface="+mj-lt"/>
              </a:rPr>
              <a:t>молочные зубы и постоянные, комплектные и сверхкомплектные.</a:t>
            </a:r>
          </a:p>
          <a:p>
            <a:r>
              <a:rPr lang="ru-RU" sz="1600" dirty="0">
                <a:solidFill>
                  <a:srgbClr val="181D21"/>
                </a:solidFill>
                <a:latin typeface="+mj-lt"/>
              </a:rPr>
              <a:t>Чаще встречается ретенция постоянных зубов, особенно клыков верхней челюсти и </a:t>
            </a:r>
            <a:r>
              <a:rPr lang="ru-RU" sz="1600" dirty="0" err="1">
                <a:solidFill>
                  <a:srgbClr val="181D21"/>
                </a:solidFill>
                <a:latin typeface="+mj-lt"/>
              </a:rPr>
              <a:t>премоляров</a:t>
            </a:r>
            <a:r>
              <a:rPr lang="ru-RU" sz="1600" dirty="0">
                <a:solidFill>
                  <a:srgbClr val="181D21"/>
                </a:solidFill>
                <a:latin typeface="+mj-lt"/>
              </a:rPr>
              <a:t> нижней челюсти. </a:t>
            </a:r>
            <a:r>
              <a:rPr lang="ru-RU" sz="1600" dirty="0" err="1">
                <a:solidFill>
                  <a:srgbClr val="181D21"/>
                </a:solidFill>
                <a:latin typeface="+mj-lt"/>
              </a:rPr>
              <a:t>Полупрорезывание</a:t>
            </a:r>
            <a:r>
              <a:rPr lang="ru-RU" sz="1600" dirty="0">
                <a:solidFill>
                  <a:srgbClr val="181D21"/>
                </a:solidFill>
                <a:latin typeface="+mj-lt"/>
              </a:rPr>
              <a:t> более распространено среди третьих нижнечелюстных моляров.</a:t>
            </a:r>
          </a:p>
          <a:p>
            <a:r>
              <a:rPr lang="ru-RU" sz="1600" dirty="0">
                <a:solidFill>
                  <a:srgbClr val="181D21"/>
                </a:solidFill>
                <a:latin typeface="+mj-lt"/>
              </a:rPr>
              <a:t>Помимо перечисленных состояний, </a:t>
            </a:r>
            <a:r>
              <a:rPr lang="ru-RU" sz="1600" dirty="0" smtClean="0">
                <a:solidFill>
                  <a:srgbClr val="181D21"/>
                </a:solidFill>
                <a:latin typeface="+mj-lt"/>
              </a:rPr>
              <a:t>выделяют</a:t>
            </a:r>
            <a:r>
              <a:rPr lang="en-US" sz="1600" dirty="0" smtClean="0">
                <a:solidFill>
                  <a:srgbClr val="181D21"/>
                </a:solidFill>
                <a:latin typeface="+mj-lt"/>
              </a:rPr>
              <a:t> </a:t>
            </a:r>
            <a:r>
              <a:rPr lang="ru-RU" sz="1600" b="1" i="1" dirty="0" smtClean="0">
                <a:solidFill>
                  <a:srgbClr val="181D21"/>
                </a:solidFill>
                <a:latin typeface="+mj-lt"/>
              </a:rPr>
              <a:t>адентию</a:t>
            </a:r>
            <a:r>
              <a:rPr lang="ru-RU" sz="1600" dirty="0" smtClean="0">
                <a:solidFill>
                  <a:srgbClr val="181D21"/>
                </a:solidFill>
                <a:latin typeface="+mj-lt"/>
              </a:rPr>
              <a:t>, </a:t>
            </a:r>
            <a:r>
              <a:rPr lang="ru-RU" sz="1600" dirty="0">
                <a:solidFill>
                  <a:srgbClr val="181D21"/>
                </a:solidFill>
                <a:latin typeface="+mj-lt"/>
              </a:rPr>
              <a:t>при которой зуб не прорезывается из-за гибели зачатка. Зачаток может погибнуть по генетическим причинам или под действием неблагоприятных факторов при беременности: перенесённых матерью заболеваний, вредных привычек, нарушения обмена веществ и т. д. Адентия бывает полной, при которой зубов нет совсем, и неполной, когда отсутствует только их часть.</a:t>
            </a:r>
            <a:endParaRPr lang="ru-RU" sz="1600" b="0" i="0" dirty="0">
              <a:solidFill>
                <a:srgbClr val="181D21"/>
              </a:solidFill>
              <a:effectLst/>
              <a:latin typeface="+mj-lt"/>
            </a:endParaRPr>
          </a:p>
        </p:txBody>
      </p:sp>
    </p:spTree>
    <p:extLst>
      <p:ext uri="{BB962C8B-B14F-4D97-AF65-F5344CB8AC3E}">
        <p14:creationId xmlns:p14="http://schemas.microsoft.com/office/powerpoint/2010/main" val="3317171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6140" y="363940"/>
            <a:ext cx="11114332" cy="1320800"/>
          </a:xfrm>
        </p:spPr>
        <p:txBody>
          <a:bodyPr>
            <a:normAutofit/>
          </a:bodyPr>
          <a:lstStyle/>
          <a:p>
            <a:r>
              <a:rPr lang="ru-RU" sz="2800" dirty="0" smtClean="0"/>
              <a:t>Классификация осложнений  затрудненного прорезывания нижних зубов мудрости по Е. А. </a:t>
            </a:r>
            <a:r>
              <a:rPr lang="ru-RU" sz="2800" dirty="0" err="1" smtClean="0"/>
              <a:t>Магину</a:t>
            </a:r>
            <a:r>
              <a:rPr lang="ru-RU" sz="2800" dirty="0" smtClean="0"/>
              <a:t> и </a:t>
            </a:r>
            <a:r>
              <a:rPr lang="ru-RU" sz="2800" dirty="0" err="1" smtClean="0"/>
              <a:t>Шейнбергу</a:t>
            </a:r>
            <a:r>
              <a:rPr lang="ru-RU" sz="2800" dirty="0" smtClean="0"/>
              <a:t> (1970)</a:t>
            </a:r>
            <a:endParaRPr lang="ru-RU" sz="2800" dirty="0"/>
          </a:p>
        </p:txBody>
      </p:sp>
      <p:sp>
        <p:nvSpPr>
          <p:cNvPr id="3" name="Объект 2"/>
          <p:cNvSpPr>
            <a:spLocks noGrp="1"/>
          </p:cNvSpPr>
          <p:nvPr>
            <p:ph idx="1"/>
          </p:nvPr>
        </p:nvSpPr>
        <p:spPr>
          <a:xfrm>
            <a:off x="677333" y="1501255"/>
            <a:ext cx="9326475" cy="4540108"/>
          </a:xfrm>
        </p:spPr>
        <p:txBody>
          <a:bodyPr>
            <a:normAutofit fontScale="92500" lnSpcReduction="20000"/>
          </a:bodyPr>
          <a:lstStyle/>
          <a:p>
            <a:pPr marL="0" indent="0">
              <a:buNone/>
            </a:pPr>
            <a:r>
              <a:rPr lang="ru-RU" dirty="0" smtClean="0"/>
              <a:t>1. Воспалительные </a:t>
            </a:r>
            <a:r>
              <a:rPr lang="ru-RU" dirty="0" smtClean="0"/>
              <a:t>процессы, </a:t>
            </a:r>
            <a:r>
              <a:rPr lang="ru-RU" dirty="0" smtClean="0"/>
              <a:t>распространяющиеся </a:t>
            </a:r>
            <a:r>
              <a:rPr lang="ru-RU" dirty="0" smtClean="0"/>
              <a:t>преимущественно на мягкие ткани, покрывающие и окружающие зуб:</a:t>
            </a:r>
          </a:p>
          <a:p>
            <a:pPr>
              <a:buFont typeface="Wingdings" panose="05000000000000000000" pitchFamily="2" charset="2"/>
              <a:buChar char="Ø"/>
            </a:pPr>
            <a:r>
              <a:rPr lang="ru-RU" dirty="0" smtClean="0"/>
              <a:t>Острый </a:t>
            </a:r>
            <a:r>
              <a:rPr lang="ru-RU" dirty="0" err="1" smtClean="0"/>
              <a:t>перикоронорит</a:t>
            </a:r>
            <a:r>
              <a:rPr lang="ru-RU" dirty="0" smtClean="0"/>
              <a:t>: </a:t>
            </a:r>
            <a:r>
              <a:rPr lang="ru-RU" dirty="0" smtClean="0"/>
              <a:t> - катаральный </a:t>
            </a:r>
            <a:r>
              <a:rPr lang="ru-RU" dirty="0" smtClean="0"/>
              <a:t>(серозный)</a:t>
            </a:r>
          </a:p>
          <a:p>
            <a:pPr marL="0" indent="0">
              <a:buNone/>
            </a:pPr>
            <a:r>
              <a:rPr lang="ru-RU" dirty="0"/>
              <a:t>	</a:t>
            </a:r>
            <a:r>
              <a:rPr lang="ru-RU" dirty="0" smtClean="0"/>
              <a:t>					</a:t>
            </a:r>
            <a:r>
              <a:rPr lang="ru-RU" dirty="0" smtClean="0"/>
              <a:t>   - гнойный</a:t>
            </a:r>
            <a:endParaRPr lang="ru-RU" dirty="0" smtClean="0"/>
          </a:p>
          <a:p>
            <a:pPr marL="0" indent="0">
              <a:buNone/>
            </a:pPr>
            <a:r>
              <a:rPr lang="ru-RU" dirty="0"/>
              <a:t>	</a:t>
            </a:r>
            <a:r>
              <a:rPr lang="ru-RU" dirty="0" smtClean="0"/>
              <a:t>					</a:t>
            </a:r>
            <a:r>
              <a:rPr lang="ru-RU" dirty="0" smtClean="0"/>
              <a:t>   - язвенный</a:t>
            </a:r>
            <a:endParaRPr lang="ru-RU" dirty="0" smtClean="0"/>
          </a:p>
          <a:p>
            <a:pPr>
              <a:buFont typeface="Wingdings" panose="05000000000000000000" pitchFamily="2" charset="2"/>
              <a:buChar char="Ø"/>
            </a:pPr>
            <a:r>
              <a:rPr lang="ru-RU" dirty="0" smtClean="0"/>
              <a:t>Хронический </a:t>
            </a:r>
            <a:r>
              <a:rPr lang="ru-RU" dirty="0" err="1" smtClean="0"/>
              <a:t>перикоронорит</a:t>
            </a:r>
            <a:endParaRPr lang="ru-RU" dirty="0" smtClean="0"/>
          </a:p>
          <a:p>
            <a:pPr marL="0" indent="0">
              <a:buNone/>
            </a:pPr>
            <a:r>
              <a:rPr lang="ru-RU" dirty="0" smtClean="0"/>
              <a:t>2. Патологические процессы, поражающие мягкие ткани, окружающие нижнюю челюсть: 	</a:t>
            </a:r>
            <a:r>
              <a:rPr lang="ru-RU" dirty="0" smtClean="0"/>
              <a:t>		 - Острый </a:t>
            </a:r>
            <a:r>
              <a:rPr lang="ru-RU" dirty="0" smtClean="0"/>
              <a:t>гнойный периостит</a:t>
            </a:r>
          </a:p>
          <a:p>
            <a:pPr marL="0" indent="0">
              <a:buNone/>
            </a:pPr>
            <a:r>
              <a:rPr lang="ru-RU" dirty="0" smtClean="0"/>
              <a:t>			</a:t>
            </a:r>
            <a:r>
              <a:rPr lang="ru-RU" dirty="0"/>
              <a:t> </a:t>
            </a:r>
            <a:r>
              <a:rPr lang="ru-RU" dirty="0" smtClean="0"/>
              <a:t> - </a:t>
            </a:r>
            <a:r>
              <a:rPr lang="ru-RU" dirty="0" smtClean="0"/>
              <a:t>Абсцессы </a:t>
            </a:r>
            <a:r>
              <a:rPr lang="ru-RU" dirty="0" smtClean="0"/>
              <a:t>и флегмоны</a:t>
            </a:r>
          </a:p>
          <a:p>
            <a:pPr marL="0" indent="0">
              <a:buNone/>
            </a:pPr>
            <a:r>
              <a:rPr lang="ru-RU" dirty="0" smtClean="0"/>
              <a:t>			</a:t>
            </a:r>
            <a:r>
              <a:rPr lang="ru-RU" dirty="0"/>
              <a:t> </a:t>
            </a:r>
            <a:r>
              <a:rPr lang="ru-RU" dirty="0" smtClean="0"/>
              <a:t> - </a:t>
            </a:r>
            <a:r>
              <a:rPr lang="ru-RU" dirty="0" smtClean="0"/>
              <a:t>Язвенный стоматит</a:t>
            </a:r>
          </a:p>
          <a:p>
            <a:pPr marL="0" indent="0">
              <a:buNone/>
            </a:pPr>
            <a:r>
              <a:rPr lang="ru-RU" dirty="0" smtClean="0"/>
              <a:t>3.Патологические процессы нижней челюсти:</a:t>
            </a:r>
          </a:p>
          <a:p>
            <a:pPr>
              <a:buFont typeface="Wingdings" panose="05000000000000000000" pitchFamily="2" charset="2"/>
              <a:buChar char="Ø"/>
            </a:pPr>
            <a:r>
              <a:rPr lang="ru-RU" dirty="0" err="1" smtClean="0"/>
              <a:t>Одногенный</a:t>
            </a:r>
            <a:r>
              <a:rPr lang="ru-RU" dirty="0" smtClean="0"/>
              <a:t> остеомиелит: острый и хронический</a:t>
            </a:r>
          </a:p>
          <a:p>
            <a:pPr>
              <a:buFont typeface="Wingdings" panose="05000000000000000000" pitchFamily="2" charset="2"/>
              <a:buChar char="Ø"/>
            </a:pPr>
            <a:r>
              <a:rPr lang="ru-RU" dirty="0" err="1" smtClean="0"/>
              <a:t>Парадентальные</a:t>
            </a:r>
            <a:r>
              <a:rPr lang="ru-RU" dirty="0" smtClean="0"/>
              <a:t> кисты</a:t>
            </a:r>
          </a:p>
          <a:p>
            <a:pPr marL="0" indent="0">
              <a:buNone/>
            </a:pPr>
            <a:r>
              <a:rPr lang="ru-RU" dirty="0" smtClean="0"/>
              <a:t>4. Прочие осложнения (в соседних зубах, невралгии, неврит, парезы и др.)</a:t>
            </a:r>
            <a:endParaRPr lang="ru-RU" dirty="0" smtClean="0"/>
          </a:p>
          <a:p>
            <a:pPr marL="0" indent="0">
              <a:buNone/>
            </a:pPr>
            <a:endParaRPr lang="ru-RU" dirty="0" smtClean="0"/>
          </a:p>
          <a:p>
            <a:pPr marL="0" indent="0">
              <a:buNone/>
            </a:pPr>
            <a:endParaRPr lang="ru-RU" dirty="0"/>
          </a:p>
        </p:txBody>
      </p:sp>
    </p:spTree>
    <p:extLst>
      <p:ext uri="{BB962C8B-B14F-4D97-AF65-F5344CB8AC3E}">
        <p14:creationId xmlns:p14="http://schemas.microsoft.com/office/powerpoint/2010/main" val="3248666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7083" y="172871"/>
            <a:ext cx="8596668" cy="536813"/>
          </a:xfrm>
        </p:spPr>
        <p:txBody>
          <a:bodyPr>
            <a:normAutofit/>
          </a:bodyPr>
          <a:lstStyle/>
          <a:p>
            <a:r>
              <a:rPr lang="ru-RU" sz="2800" dirty="0" err="1" smtClean="0">
                <a:solidFill>
                  <a:srgbClr val="000000"/>
                </a:solidFill>
                <a:ea typeface="+mn-ea"/>
                <a:cs typeface="+mn-cs"/>
              </a:rPr>
              <a:t>Дистопированный</a:t>
            </a:r>
            <a:r>
              <a:rPr lang="ru-RU" sz="2800" dirty="0" smtClean="0">
                <a:solidFill>
                  <a:srgbClr val="000000"/>
                </a:solidFill>
                <a:ea typeface="+mn-ea"/>
                <a:cs typeface="+mn-cs"/>
              </a:rPr>
              <a:t> зуб</a:t>
            </a:r>
            <a:endParaRPr lang="ru-RU" sz="2800" dirty="0"/>
          </a:p>
        </p:txBody>
      </p:sp>
      <p:sp>
        <p:nvSpPr>
          <p:cNvPr id="3" name="Объект 2"/>
          <p:cNvSpPr>
            <a:spLocks noGrp="1"/>
          </p:cNvSpPr>
          <p:nvPr>
            <p:ph idx="1"/>
          </p:nvPr>
        </p:nvSpPr>
        <p:spPr>
          <a:xfrm>
            <a:off x="377083" y="673462"/>
            <a:ext cx="9586067" cy="3595616"/>
          </a:xfrm>
        </p:spPr>
        <p:txBody>
          <a:bodyPr>
            <a:normAutofit fontScale="25000" lnSpcReduction="20000"/>
          </a:bodyPr>
          <a:lstStyle/>
          <a:p>
            <a:pPr marL="0" indent="0">
              <a:buNone/>
            </a:pPr>
            <a:r>
              <a:rPr lang="ru-RU" sz="4800" dirty="0" smtClean="0">
                <a:solidFill>
                  <a:srgbClr val="000000"/>
                </a:solidFill>
                <a:latin typeface="-apple-system"/>
              </a:rPr>
              <a:t>- </a:t>
            </a:r>
            <a:r>
              <a:rPr lang="ru-RU" sz="6400" dirty="0" smtClean="0">
                <a:solidFill>
                  <a:srgbClr val="000000"/>
                </a:solidFill>
              </a:rPr>
              <a:t>неправильное </a:t>
            </a:r>
            <a:r>
              <a:rPr lang="ru-RU" sz="6400" dirty="0">
                <a:solidFill>
                  <a:srgbClr val="000000"/>
                </a:solidFill>
              </a:rPr>
              <a:t>положение зуба в зубном ряду, его смещение в процессе </a:t>
            </a:r>
            <a:r>
              <a:rPr lang="ru-RU" sz="6400" dirty="0" smtClean="0">
                <a:solidFill>
                  <a:srgbClr val="000000"/>
                </a:solidFill>
              </a:rPr>
              <a:t>прорезывания, возникает </a:t>
            </a:r>
            <a:r>
              <a:rPr lang="ru-RU" sz="6400" dirty="0">
                <a:solidFill>
                  <a:srgbClr val="000000"/>
                </a:solidFill>
              </a:rPr>
              <a:t>в результате нарушения последовательности и сроков прорезывания зубов, из-за чего они занимают неправильное положение. Чаще происходит смещение нижнего зуба мудрости, реже - верхнего.</a:t>
            </a:r>
          </a:p>
          <a:p>
            <a:pPr marL="0" indent="0">
              <a:buNone/>
            </a:pPr>
            <a:r>
              <a:rPr lang="ru-RU" sz="6400" b="1" i="1" dirty="0">
                <a:solidFill>
                  <a:srgbClr val="000000"/>
                </a:solidFill>
              </a:rPr>
              <a:t>КЛИНИКА</a:t>
            </a:r>
            <a:r>
              <a:rPr lang="ru-RU" sz="6400" dirty="0">
                <a:solidFill>
                  <a:srgbClr val="000000"/>
                </a:solidFill>
              </a:rPr>
              <a:t>. Положение зуба разнообразно: на верхней челюсти зуб смещается в сторону преддверья полости рта или в сторону собственно полости рта; на нижней - в сторону преддверья рта или за пределы альвеолярной дуги в собственно полость рта. Могут наблюдаться смещения </a:t>
            </a:r>
            <a:r>
              <a:rPr lang="ru-RU" sz="6400" dirty="0" err="1">
                <a:solidFill>
                  <a:srgbClr val="000000"/>
                </a:solidFill>
              </a:rPr>
              <a:t>медиальнее</a:t>
            </a:r>
            <a:r>
              <a:rPr lang="ru-RU" sz="6400" dirty="0">
                <a:solidFill>
                  <a:srgbClr val="000000"/>
                </a:solidFill>
              </a:rPr>
              <a:t>, </a:t>
            </a:r>
            <a:r>
              <a:rPr lang="ru-RU" sz="6400" dirty="0" err="1">
                <a:solidFill>
                  <a:srgbClr val="000000"/>
                </a:solidFill>
              </a:rPr>
              <a:t>дистальнее</a:t>
            </a:r>
            <a:r>
              <a:rPr lang="ru-RU" sz="6400" dirty="0">
                <a:solidFill>
                  <a:srgbClr val="000000"/>
                </a:solidFill>
              </a:rPr>
              <a:t>, поворот зуба и прочее. Может возникать высокое или низкое положение зуба.</a:t>
            </a:r>
          </a:p>
          <a:p>
            <a:pPr marL="0" indent="0">
              <a:buNone/>
            </a:pPr>
            <a:r>
              <a:rPr lang="ru-RU" sz="6400" i="1" dirty="0">
                <a:solidFill>
                  <a:srgbClr val="000000"/>
                </a:solidFill>
              </a:rPr>
              <a:t>На верхней челюсти</a:t>
            </a:r>
            <a:r>
              <a:rPr lang="ru-RU" sz="6400" dirty="0">
                <a:solidFill>
                  <a:srgbClr val="000000"/>
                </a:solidFill>
              </a:rPr>
              <a:t> смещение зуба мудрости характеризуется прорезыванием зуба в сторону щеки. При этом возникает эрозия и </a:t>
            </a:r>
            <a:r>
              <a:rPr lang="ru-RU" sz="6400" dirty="0" err="1">
                <a:solidFill>
                  <a:srgbClr val="000000"/>
                </a:solidFill>
              </a:rPr>
              <a:t>декубитальная</a:t>
            </a:r>
            <a:r>
              <a:rPr lang="ru-RU" sz="6400" dirty="0">
                <a:solidFill>
                  <a:srgbClr val="000000"/>
                </a:solidFill>
              </a:rPr>
              <a:t> язва.</a:t>
            </a:r>
          </a:p>
          <a:p>
            <a:pPr marL="0" indent="0">
              <a:buNone/>
            </a:pPr>
            <a:r>
              <a:rPr lang="ru-RU" sz="6400" i="1" dirty="0">
                <a:solidFill>
                  <a:srgbClr val="000000"/>
                </a:solidFill>
              </a:rPr>
              <a:t>На нижней челюсти </a:t>
            </a:r>
            <a:r>
              <a:rPr lang="ru-RU" sz="6400" dirty="0">
                <a:solidFill>
                  <a:srgbClr val="000000"/>
                </a:solidFill>
              </a:rPr>
              <a:t>наиболее часто наблюдается смещение зуба мудрости. Он может быть смещен в сторону преддверья полости рта, реже в сторону языка, за пределы альвеолярной дуги. Зуб может занимать наклонное положение по отношению к 7 зубу, это положение может быть горизонтальным.</a:t>
            </a:r>
          </a:p>
          <a:p>
            <a:pPr marL="0" indent="0">
              <a:buNone/>
            </a:pPr>
            <a:r>
              <a:rPr lang="ru-RU" sz="6400" dirty="0">
                <a:solidFill>
                  <a:srgbClr val="000000"/>
                </a:solidFill>
              </a:rPr>
              <a:t>На рентгенограмме видно положение 8 зуба. В его окружности может быть резорбция костного вещества</a:t>
            </a:r>
            <a:r>
              <a:rPr lang="ru-RU" sz="6400" dirty="0" smtClean="0">
                <a:solidFill>
                  <a:srgbClr val="000000"/>
                </a:solidFill>
              </a:rPr>
              <a:t>.</a:t>
            </a:r>
            <a:endParaRPr lang="ru-RU" sz="6400" dirty="0">
              <a:solidFill>
                <a:srgbClr val="000000"/>
              </a:solidFill>
            </a:endParaRPr>
          </a:p>
        </p:txBody>
      </p:sp>
      <p:pic>
        <p:nvPicPr>
          <p:cNvPr id="4" name="Рисунок 3"/>
          <p:cNvPicPr>
            <a:picLocks noChangeAspect="1"/>
          </p:cNvPicPr>
          <p:nvPr/>
        </p:nvPicPr>
        <p:blipFill rotWithShape="1">
          <a:blip r:embed="rId2"/>
          <a:srcRect l="14571" r="4990" b="700"/>
          <a:stretch/>
        </p:blipFill>
        <p:spPr>
          <a:xfrm>
            <a:off x="9887495" y="709684"/>
            <a:ext cx="2304505" cy="2844848"/>
          </a:xfrm>
          <a:prstGeom prst="rect">
            <a:avLst/>
          </a:prstGeom>
        </p:spPr>
      </p:pic>
      <p:pic>
        <p:nvPicPr>
          <p:cNvPr id="6" name="Рисунок 5"/>
          <p:cNvPicPr>
            <a:picLocks noChangeAspect="1"/>
          </p:cNvPicPr>
          <p:nvPr/>
        </p:nvPicPr>
        <p:blipFill>
          <a:blip r:embed="rId3"/>
          <a:stretch>
            <a:fillRect/>
          </a:stretch>
        </p:blipFill>
        <p:spPr>
          <a:xfrm>
            <a:off x="1714500" y="4356681"/>
            <a:ext cx="7437666" cy="2425326"/>
          </a:xfrm>
          <a:prstGeom prst="rect">
            <a:avLst/>
          </a:prstGeom>
        </p:spPr>
      </p:pic>
    </p:spTree>
    <p:extLst>
      <p:ext uri="{BB962C8B-B14F-4D97-AF65-F5344CB8AC3E}">
        <p14:creationId xmlns:p14="http://schemas.microsoft.com/office/powerpoint/2010/main" val="3870304732"/>
      </p:ext>
    </p:extLst>
  </p:cSld>
  <p:clrMapOvr>
    <a:masterClrMapping/>
  </p:clrMapOvr>
</p:sld>
</file>

<file path=ppt/theme/theme1.xml><?xml version="1.0" encoding="utf-8"?>
<a:theme xmlns:a="http://schemas.openxmlformats.org/drawingml/2006/main" name="Грань">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834</TotalTime>
  <Words>2735</Words>
  <Application>Microsoft Office PowerPoint</Application>
  <PresentationFormat>Широкоэкранный</PresentationFormat>
  <Paragraphs>249</Paragraphs>
  <Slides>24</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24</vt:i4>
      </vt:variant>
    </vt:vector>
  </HeadingPairs>
  <TitlesOfParts>
    <vt:vector size="35" baseType="lpstr">
      <vt:lpstr>-apple-system</vt:lpstr>
      <vt:lpstr>Arial</vt:lpstr>
      <vt:lpstr>Arial</vt:lpstr>
      <vt:lpstr>FuturaDemiC</vt:lpstr>
      <vt:lpstr>FuturaPTBook</vt:lpstr>
      <vt:lpstr>Inter</vt:lpstr>
      <vt:lpstr>ralewayregular</vt:lpstr>
      <vt:lpstr>Trebuchet MS</vt:lpstr>
      <vt:lpstr>Wingdings</vt:lpstr>
      <vt:lpstr>Wingdings 3</vt:lpstr>
      <vt:lpstr>Грань</vt:lpstr>
      <vt:lpstr>Болезни прорезывания зубов. Затрудненное прорезывание третьего нижнего маляра. Клиника, диагностика, дифференциальная диагностика, лечение. Перикоронорит</vt:lpstr>
      <vt:lpstr>План </vt:lpstr>
      <vt:lpstr>Затрудненное прорезывание зубов</vt:lpstr>
      <vt:lpstr>Затрудненное прорезывание третьего нижнего маляра</vt:lpstr>
      <vt:lpstr>Причины нарушения прорезывания зубов </vt:lpstr>
      <vt:lpstr>Осложнения нарушения прорезывания зубов </vt:lpstr>
      <vt:lpstr>Классификация </vt:lpstr>
      <vt:lpstr>Классификация осложнений  затрудненного прорезывания нижних зубов мудрости по Е. А. Магину и Шейнбергу (1970)</vt:lpstr>
      <vt:lpstr>Дистопированный зуб</vt:lpstr>
      <vt:lpstr>Дистопированный зуб</vt:lpstr>
      <vt:lpstr>Полуретенированный зуб</vt:lpstr>
      <vt:lpstr>Ретенированный зуб</vt:lpstr>
      <vt:lpstr>Перикоронит. Клиническая картина </vt:lpstr>
      <vt:lpstr>Перикоронит, клиническая  картина</vt:lpstr>
      <vt:lpstr>Перикоронит, клиническая картина</vt:lpstr>
      <vt:lpstr>Диагностика перикоронита </vt:lpstr>
      <vt:lpstr>Диагностика перикоронита </vt:lpstr>
      <vt:lpstr>Перикоронит, дифференциальная диагностика</vt:lpstr>
      <vt:lpstr>Осложнения перикоронита </vt:lpstr>
      <vt:lpstr>Лечение перикоронита </vt:lpstr>
      <vt:lpstr>Лечение</vt:lpstr>
      <vt:lpstr>Позадимолярный периостит</vt:lpstr>
      <vt:lpstr>Кисты прорезывания</vt:lpstr>
      <vt:lpstr>Список литературы</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Болезни прорезывания зубов. Затрудненное прорезывание третьего нижнего маляра. Клиника, диагностика, дифференциальная диагностика, лечение. Перикоронорит</dc:title>
  <dc:creator>Учетная запись Майкрософт</dc:creator>
  <cp:lastModifiedBy>Учетная запись Майкрософт</cp:lastModifiedBy>
  <cp:revision>54</cp:revision>
  <dcterms:created xsi:type="dcterms:W3CDTF">2024-01-29T02:13:12Z</dcterms:created>
  <dcterms:modified xsi:type="dcterms:W3CDTF">2024-01-30T12:17:13Z</dcterms:modified>
</cp:coreProperties>
</file>