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86" r:id="rId5"/>
    <p:sldId id="291" r:id="rId6"/>
    <p:sldId id="271" r:id="rId7"/>
    <p:sldId id="272" r:id="rId8"/>
    <p:sldId id="273" r:id="rId9"/>
    <p:sldId id="281" r:id="rId10"/>
    <p:sldId id="274" r:id="rId11"/>
    <p:sldId id="282" r:id="rId12"/>
    <p:sldId id="275" r:id="rId13"/>
    <p:sldId id="276" r:id="rId14"/>
    <p:sldId id="277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6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4799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3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1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942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2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87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8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8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9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5D507B59-54C2-43A1-A03E-B269067213F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3F5A614-9144-49B7-9272-0B6280DA75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95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C981BB5D-3196-46F2-8B25-6BB9565D5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624" y="1303426"/>
            <a:ext cx="10458451" cy="239737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Мультимодальная визуализация фокального и диффузного </a:t>
            </a:r>
            <a:r>
              <a:rPr lang="ru-RU" sz="4000" dirty="0" err="1">
                <a:latin typeface="Calibri" panose="020F0502020204030204" pitchFamily="34" charset="0"/>
                <a:cs typeface="Calibri" panose="020F0502020204030204" pitchFamily="34" charset="0"/>
              </a:rPr>
              <a:t>фиброзирующего</a:t>
            </a:r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 медиастинита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EA154066-5B6B-4C65-931A-5DFABE769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48575" y="5200650"/>
            <a:ext cx="4183485" cy="1362867"/>
          </a:xfrm>
        </p:spPr>
        <p:txBody>
          <a:bodyPr/>
          <a:lstStyle/>
          <a:p>
            <a:pPr algn="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Выполнил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ординатор 1 года Банюкевич А.Е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DACF4EB-EB3C-460C-A33E-1C2903C0C997}"/>
              </a:ext>
            </a:extLst>
          </p:cNvPr>
          <p:cNvSpPr txBox="1"/>
          <p:nvPr/>
        </p:nvSpPr>
        <p:spPr>
          <a:xfrm>
            <a:off x="1287262" y="149264"/>
            <a:ext cx="951686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Федеральное государственное бюджетное образовательное учреждение</a:t>
            </a:r>
            <a:b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высшего образования «Красноярский государственный медицинский</a:t>
            </a:r>
            <a:b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университет имени профессора В.Ф. </a:t>
            </a:r>
            <a:r>
              <a:rPr lang="ru-RU" sz="2400" dirty="0" err="1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Войно-Ясенецкого</a:t>
            </a:r>
            <a: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ctr">
              <a:defRPr/>
            </a:pPr>
            <a: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D6D3CC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Кафедра лучевой диагностики ИПО</a:t>
            </a:r>
            <a:endParaRPr lang="ru-RU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F88F0C3D-2670-4B6F-8CFE-8C309AD74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487207"/>
            <a:ext cx="5025400" cy="222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Дифференциальная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диагностика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ФМ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и неопластическая </a:t>
            </a:r>
            <a:r>
              <a:rPr lang="ru-RU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лимфаденопатия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423" y="1912690"/>
            <a:ext cx="3428127" cy="342812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Стрелка вниз 4"/>
          <p:cNvSpPr/>
          <p:nvPr/>
        </p:nvSpPr>
        <p:spPr>
          <a:xfrm rot="18596684">
            <a:off x="1746445" y="2891970"/>
            <a:ext cx="165242" cy="903643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 descr="Picture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00131" y="1912690"/>
            <a:ext cx="3429619" cy="342961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Стрелка вниз 6"/>
          <p:cNvSpPr/>
          <p:nvPr/>
        </p:nvSpPr>
        <p:spPr>
          <a:xfrm rot="8755134">
            <a:off x="7913416" y="3516805"/>
            <a:ext cx="151110" cy="885973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"/>
          <p:cNvSpPr txBox="1"/>
          <p:nvPr/>
        </p:nvSpPr>
        <p:spPr>
          <a:xfrm>
            <a:off x="1307287" y="4971485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B"/>
          <p:cNvSpPr txBox="1"/>
          <p:nvPr/>
        </p:nvSpPr>
        <p:spPr>
          <a:xfrm>
            <a:off x="6010275" y="4961322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solidFill>
                  <a:schemeClr val="bg1"/>
                </a:solidFill>
                <a:latin typeface="Helvetica"/>
                <a:cs typeface="Helvetica"/>
              </a:rPr>
              <a:t>B</a:t>
            </a:r>
          </a:p>
        </p:txBody>
      </p:sp>
      <p:sp>
        <p:nvSpPr>
          <p:cNvPr id="10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320857" y="5562402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A, B. КТ с контрастным усилением у пациентки с раком груди в анамнезе, показывает сливающиеся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субкарниальные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 и правые прикорневые участки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кальцификации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, которые охватывают и сужают правое бронхиальное дерево. Дифференциальная диагностика включает метастатический рак груди, рак легких,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лимфому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 и болезнь </a:t>
            </a:r>
            <a:r>
              <a:rPr lang="ru-RU" sz="14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Кастлемана</a:t>
            </a:r>
            <a:r>
              <a:rPr lang="ru-RU" sz="14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. Биопсия подтвердила ФМ.</a:t>
            </a:r>
            <a:endParaRPr sz="1400" kern="0" dirty="0">
              <a:solidFill>
                <a:srgbClr val="000000"/>
              </a:solidFill>
              <a:latin typeface="Calibri" panose="020F0502020204030204" pitchFamily="34" charset="0"/>
              <a:ea typeface="Gill Sans MT"/>
              <a:cs typeface="Calibri" panose="020F0502020204030204" pitchFamily="34" charset="0"/>
              <a:sym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99735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Дифференциальная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диагностика: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ФМ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ru-RU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легочная эмболия</a:t>
            </a:r>
            <a:endParaRPr lang="ru-RU" dirty="0"/>
          </a:p>
        </p:txBody>
      </p:sp>
      <p:pic>
        <p:nvPicPr>
          <p:cNvPr id="4" name="Picture 1" descr="Pictur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3956" y="1809750"/>
            <a:ext cx="3731419" cy="373141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760" y="1807449"/>
            <a:ext cx="3827540" cy="372276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трелка вниз 5"/>
          <p:cNvSpPr/>
          <p:nvPr/>
        </p:nvSpPr>
        <p:spPr>
          <a:xfrm rot="12943968">
            <a:off x="1998888" y="3554931"/>
            <a:ext cx="144938" cy="796205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2943968">
            <a:off x="6486653" y="3460007"/>
            <a:ext cx="168320" cy="489996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2943968">
            <a:off x="6979569" y="4317803"/>
            <a:ext cx="151562" cy="477771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"/>
          <p:cNvSpPr txBox="1"/>
          <p:nvPr/>
        </p:nvSpPr>
        <p:spPr>
          <a:xfrm>
            <a:off x="1184951" y="5160883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1" name="B"/>
          <p:cNvSpPr txBox="1"/>
          <p:nvPr/>
        </p:nvSpPr>
        <p:spPr>
          <a:xfrm>
            <a:off x="6192760" y="5145988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latin typeface="Helvetica"/>
                <a:cs typeface="Helvetica"/>
              </a:rPr>
              <a:t>B</a:t>
            </a:r>
          </a:p>
        </p:txBody>
      </p:sp>
      <p:sp>
        <p:nvSpPr>
          <p:cNvPr id="12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307287" y="5810251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 B. КТ с контрастным усилением показывает стеноз правой легочной артерии.  Участки консолидации  в правой верхней и средней доле являются вторичными по отношению к хронической венозной обструкции. Первоначально случай был ошибочно диагностирован как тромбоэмболия легочной артерии и инфаркт</a:t>
            </a:r>
            <a:r>
              <a:rPr lang="ru-RU" sz="1400" dirty="0">
                <a:solidFill>
                  <a:srgbClr val="000000"/>
                </a:solidFill>
                <a:latin typeface="Open Sans"/>
              </a:rPr>
              <a:t>.</a:t>
            </a:r>
            <a:endParaRPr sz="1400" kern="0" dirty="0">
              <a:solidFill>
                <a:srgbClr val="000000"/>
              </a:solidFill>
              <a:latin typeface="Gill Sans MT"/>
              <a:ea typeface="Gill Sans MT"/>
              <a:cs typeface="Gill Sans MT"/>
              <a:sym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6017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окончательного диагноза требуется гистологический анализ </a:t>
            </a:r>
          </a:p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получения гистологического материала обычно требуется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медиастиноскопия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торакоскопия или открытая торакотомия </a:t>
            </a:r>
          </a:p>
          <a:p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Чрескожная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пункционная биопсия под контролем КТ может стать подходящим методом для отбора образцов ткани, если хирургическая биопсия или удаление опухоли не могут быть выполнены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2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483" y="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2347" y="1543050"/>
            <a:ext cx="8606028" cy="4905375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Кортикостероиды, используются для лечения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негранулематозного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ФМ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Растет роль иммуномодулирующей терапии, в частности, терапии нацеленной на В-лимфоциты, поскольку исследования показывают большое количество CD20-положительных В-лимфоцитов в образцах биопсии гранулематозного и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негранулематозного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ФМ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КТ является методом выбора для оценки ответа на лечение или же прогрессирования заболевания.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Данные для повседневного использования ПЭТ / КТ, отсутствуют</a:t>
            </a:r>
          </a:p>
        </p:txBody>
      </p:sp>
    </p:spTree>
    <p:extLst>
      <p:ext uri="{BB962C8B-B14F-4D97-AF65-F5344CB8AC3E}">
        <p14:creationId xmlns:p14="http://schemas.microsoft.com/office/powerpoint/2010/main" val="390042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261" y="-119491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2822" y="1381124"/>
            <a:ext cx="8625078" cy="5114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Направлено на облегчение симптомов ДН, компрессии, окклюзии сосудов </a:t>
            </a:r>
          </a:p>
          <a:p>
            <a:pPr marL="0" indent="0">
              <a:buNone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Нехирургические процедуры: </a:t>
            </a:r>
          </a:p>
          <a:p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Ангиопластика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стентирование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Расширение дыхательных путей с помощью баллона /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стентирование</a:t>
            </a: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Хирургические процедуры: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Венозный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трансплантант</a:t>
            </a: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Хирургическая декомпрессия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Трансплантаты из политетрафторэтилена (ПТФЭ)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Обходная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лобэктомия</a:t>
            </a:r>
            <a:endParaRPr lang="ru-RU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40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7287" y="-405765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Лечение</a:t>
            </a:r>
          </a:p>
        </p:txBody>
      </p:sp>
      <p:pic>
        <p:nvPicPr>
          <p:cNvPr id="4" name="Stents cropped CT.tif" descr="Stents cropped CT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615" y="1263751"/>
            <a:ext cx="3893344" cy="389334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Стрелка вниз 4"/>
          <p:cNvSpPr/>
          <p:nvPr/>
        </p:nvSpPr>
        <p:spPr>
          <a:xfrm rot="18596684">
            <a:off x="1850959" y="1834694"/>
            <a:ext cx="165242" cy="903643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Angio composite.tif" descr="Angio composite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760" y="1259701"/>
            <a:ext cx="3924302" cy="392430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Стрелка вниз 6"/>
          <p:cNvSpPr/>
          <p:nvPr/>
        </p:nvSpPr>
        <p:spPr>
          <a:xfrm rot="4628599">
            <a:off x="7669727" y="2693133"/>
            <a:ext cx="155321" cy="992855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"/>
          <p:cNvSpPr txBox="1"/>
          <p:nvPr/>
        </p:nvSpPr>
        <p:spPr>
          <a:xfrm>
            <a:off x="1062615" y="4819183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B"/>
          <p:cNvSpPr txBox="1"/>
          <p:nvPr/>
        </p:nvSpPr>
        <p:spPr>
          <a:xfrm>
            <a:off x="6192760" y="4819183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latin typeface="Helvetica"/>
                <a:cs typeface="Helvetica"/>
              </a:rPr>
              <a:t>B</a:t>
            </a:r>
          </a:p>
        </p:txBody>
      </p:sp>
      <p:sp>
        <p:nvSpPr>
          <p:cNvPr id="10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062615" y="5590976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КТ с контрастированием показывает </a:t>
            </a:r>
            <a:r>
              <a:rPr lang="ru-RU" sz="1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стенты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верхней полой и левой </a:t>
            </a:r>
            <a:r>
              <a:rPr lang="ru-RU" sz="1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брахиоцефальной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вены. </a:t>
            </a:r>
          </a:p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В. Составное изображение с </a:t>
            </a:r>
            <a:r>
              <a:rPr lang="ru-RU" sz="1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венограммой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 (слева) и после (справа) баллонной </a:t>
            </a:r>
            <a:r>
              <a:rPr lang="ru-RU" sz="1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ангиопластики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показывает заметно уменьшенный кровоток в левой </a:t>
            </a:r>
            <a:r>
              <a:rPr lang="ru-RU" sz="1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брахиоцефальной</a:t>
            </a:r>
            <a:r>
              <a:rPr lang="ru-RU" sz="1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вене и в верхней полой вене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1400" kern="0" dirty="0">
              <a:solidFill>
                <a:srgbClr val="000000"/>
              </a:solidFill>
              <a:latin typeface="Calibri" panose="020F0502020204030204" pitchFamily="34" charset="0"/>
              <a:ea typeface="Gill Sans MT"/>
              <a:cs typeface="Calibri" panose="020F0502020204030204" pitchFamily="34" charset="0"/>
              <a:sym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341119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Лечение</a:t>
            </a:r>
          </a:p>
        </p:txBody>
      </p:sp>
      <p:pic>
        <p:nvPicPr>
          <p:cNvPr id="4" name="Picture 2" descr="Pictur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7287" y="1770282"/>
            <a:ext cx="3693319" cy="369331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25" y="1747324"/>
            <a:ext cx="3695699" cy="36957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трелка вниз 5"/>
          <p:cNvSpPr/>
          <p:nvPr/>
        </p:nvSpPr>
        <p:spPr>
          <a:xfrm rot="13364380">
            <a:off x="2315460" y="3295035"/>
            <a:ext cx="140042" cy="837693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8023853">
            <a:off x="4028553" y="3331900"/>
            <a:ext cx="152081" cy="938271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8023853">
            <a:off x="9029096" y="3119378"/>
            <a:ext cx="164232" cy="993390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3364380">
            <a:off x="7480148" y="3230900"/>
            <a:ext cx="154817" cy="965962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"/>
          <p:cNvSpPr txBox="1"/>
          <p:nvPr/>
        </p:nvSpPr>
        <p:spPr>
          <a:xfrm>
            <a:off x="1307287" y="5073692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B"/>
          <p:cNvSpPr txBox="1"/>
          <p:nvPr/>
        </p:nvSpPr>
        <p:spPr>
          <a:xfrm>
            <a:off x="6372225" y="5073692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solidFill>
                  <a:schemeClr val="bg1"/>
                </a:solidFill>
                <a:latin typeface="Helvetica"/>
                <a:cs typeface="Helvetica"/>
              </a:rPr>
              <a:t>B</a:t>
            </a:r>
          </a:p>
        </p:txBody>
      </p:sp>
      <p:sp>
        <p:nvSpPr>
          <p:cNvPr id="12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307287" y="5733852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A, B. КТ с контрастным усилением показывает двусторонние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стенты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 верхней легочной вены, окруженные аномальной мягкой тканью средостения с внутренней точечной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кальцификацией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. Утолщение перегородки верхней доли и матовое стекло указывают на интерстициальный отек из-за обструкции центральной легочной вены. Гиперплазия интимы вызывает частичную закупорку просвета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стентов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.</a:t>
            </a:r>
            <a:endParaRPr sz="1600" kern="0" dirty="0">
              <a:solidFill>
                <a:srgbClr val="000000"/>
              </a:solidFill>
              <a:latin typeface="Calibri" panose="020F0502020204030204" pitchFamily="34" charset="0"/>
              <a:ea typeface="Gill Sans MT"/>
              <a:cs typeface="Calibri" panose="020F0502020204030204" pitchFamily="34" charset="0"/>
              <a:sym typeface="Gill Sans MT"/>
            </a:endParaRPr>
          </a:p>
        </p:txBody>
      </p:sp>
      <p:grpSp>
        <p:nvGrpSpPr>
          <p:cNvPr id="13" name="Curved Right Arrow 8"/>
          <p:cNvGrpSpPr/>
          <p:nvPr/>
        </p:nvGrpSpPr>
        <p:grpSpPr>
          <a:xfrm>
            <a:off x="2049795" y="2114550"/>
            <a:ext cx="252971" cy="581996"/>
            <a:chOff x="0" y="0"/>
            <a:chExt cx="457257" cy="982575"/>
          </a:xfrm>
          <a:solidFill>
            <a:srgbClr val="FF0000"/>
          </a:solidFill>
        </p:grpSpPr>
        <p:sp>
          <p:nvSpPr>
            <p:cNvPr id="14" name="Shape"/>
            <p:cNvSpPr/>
            <p:nvPr/>
          </p:nvSpPr>
          <p:spPr>
            <a:xfrm>
              <a:off x="0" y="0"/>
              <a:ext cx="457258" cy="9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600" extrusionOk="0">
                  <a:moveTo>
                    <a:pt x="2" y="8948"/>
                  </a:moveTo>
                  <a:cubicBezTo>
                    <a:pt x="2" y="13028"/>
                    <a:pt x="6243" y="16592"/>
                    <a:pt x="15176" y="17612"/>
                  </a:cubicBezTo>
                  <a:lnTo>
                    <a:pt x="15176" y="16136"/>
                  </a:lnTo>
                  <a:lnTo>
                    <a:pt x="20234" y="19152"/>
                  </a:lnTo>
                  <a:lnTo>
                    <a:pt x="15176" y="21600"/>
                  </a:lnTo>
                  <a:lnTo>
                    <a:pt x="15176" y="20125"/>
                  </a:lnTo>
                  <a:lnTo>
                    <a:pt x="15176" y="20125"/>
                  </a:lnTo>
                  <a:cubicBezTo>
                    <a:pt x="6243" y="19104"/>
                    <a:pt x="2" y="15541"/>
                    <a:pt x="2" y="11461"/>
                  </a:cubicBezTo>
                  <a:close/>
                  <a:moveTo>
                    <a:pt x="20234" y="2513"/>
                  </a:moveTo>
                  <a:cubicBezTo>
                    <a:pt x="10158" y="2513"/>
                    <a:pt x="1618" y="5792"/>
                    <a:pt x="203" y="10204"/>
                  </a:cubicBezTo>
                  <a:lnTo>
                    <a:pt x="203" y="10204"/>
                  </a:lnTo>
                  <a:cubicBezTo>
                    <a:pt x="-1366" y="5311"/>
                    <a:pt x="6330" y="782"/>
                    <a:pt x="17393" y="89"/>
                  </a:cubicBezTo>
                  <a:cubicBezTo>
                    <a:pt x="18334" y="30"/>
                    <a:pt x="19284" y="0"/>
                    <a:pt x="20234" y="0"/>
                  </a:cubicBezTo>
                  <a:close/>
                </a:path>
              </a:pathLst>
            </a:custGeom>
            <a:grpFill/>
            <a:ln w="12700" cap="flat">
              <a:solidFill>
                <a:schemeClr val="tx1"/>
              </a:solidFill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30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5" name="Shape"/>
            <p:cNvSpPr/>
            <p:nvPr/>
          </p:nvSpPr>
          <p:spPr>
            <a:xfrm>
              <a:off x="0" y="0"/>
              <a:ext cx="457258" cy="46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600" extrusionOk="0">
                  <a:moveTo>
                    <a:pt x="20234" y="5319"/>
                  </a:moveTo>
                  <a:cubicBezTo>
                    <a:pt x="10158" y="5319"/>
                    <a:pt x="1618" y="12260"/>
                    <a:pt x="203" y="21600"/>
                  </a:cubicBezTo>
                  <a:lnTo>
                    <a:pt x="203" y="21600"/>
                  </a:lnTo>
                  <a:cubicBezTo>
                    <a:pt x="-1366" y="11243"/>
                    <a:pt x="6330" y="1656"/>
                    <a:pt x="17393" y="188"/>
                  </a:cubicBezTo>
                  <a:cubicBezTo>
                    <a:pt x="18334" y="63"/>
                    <a:pt x="19284" y="0"/>
                    <a:pt x="20234" y="0"/>
                  </a:cubicBezTo>
                  <a:close/>
                </a:path>
              </a:pathLst>
            </a:custGeom>
            <a:grpFill/>
            <a:ln w="12700" cap="flat">
              <a:solidFill>
                <a:schemeClr val="tx1"/>
              </a:solidFill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30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6" name="Line"/>
            <p:cNvSpPr/>
            <p:nvPr/>
          </p:nvSpPr>
          <p:spPr>
            <a:xfrm>
              <a:off x="57" y="0"/>
              <a:ext cx="457201" cy="9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948"/>
                  </a:moveTo>
                  <a:cubicBezTo>
                    <a:pt x="0" y="13028"/>
                    <a:pt x="6663" y="16592"/>
                    <a:pt x="16200" y="17612"/>
                  </a:cubicBezTo>
                  <a:lnTo>
                    <a:pt x="16200" y="16136"/>
                  </a:lnTo>
                  <a:lnTo>
                    <a:pt x="21600" y="19152"/>
                  </a:lnTo>
                  <a:lnTo>
                    <a:pt x="16200" y="21600"/>
                  </a:lnTo>
                  <a:lnTo>
                    <a:pt x="16200" y="20125"/>
                  </a:lnTo>
                  <a:lnTo>
                    <a:pt x="16200" y="20125"/>
                  </a:lnTo>
                  <a:cubicBezTo>
                    <a:pt x="6663" y="19104"/>
                    <a:pt x="0" y="15541"/>
                    <a:pt x="0" y="11461"/>
                  </a:cubicBezTo>
                  <a:lnTo>
                    <a:pt x="0" y="8948"/>
                  </a:lnTo>
                  <a:cubicBezTo>
                    <a:pt x="0" y="4006"/>
                    <a:pt x="9671" y="0"/>
                    <a:pt x="21600" y="0"/>
                  </a:cubicBezTo>
                  <a:lnTo>
                    <a:pt x="21600" y="2513"/>
                  </a:lnTo>
                  <a:cubicBezTo>
                    <a:pt x="10842" y="2513"/>
                    <a:pt x="1724" y="5792"/>
                    <a:pt x="214" y="10204"/>
                  </a:cubicBezTo>
                </a:path>
              </a:pathLst>
            </a:custGeom>
            <a:grp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30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69277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397" y="-51054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0922" y="742950"/>
            <a:ext cx="8606028" cy="5524500"/>
          </a:xfrm>
        </p:spPr>
        <p:txBody>
          <a:bodyPr>
            <a:noAutofit/>
          </a:bodyPr>
          <a:lstStyle/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ФМ - это редкий, доброкачественный, а иногда и опасный для жизни процесс, характеризующийся инфильтрацией средостения, корней и локально инвазивно растущей фиброзной тканью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Участки кальцинации в корне легкого или средостении у молодого пациента указывает на диагноз ФМ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ФМ часто поражает легочные артерии и вены, а также центральное бронхиальное дерево и может вызывать синдром верхней полой вены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При отсутствии типичных эпидемиологических данных пациента и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кальцификации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в очаге поражения необходимо учитывать и исключать инфильтративную злокачественную опухоль </a:t>
            </a:r>
          </a:p>
          <a:p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Терапия направлена ​​на остановку прогрессирования заболевания и восстановление проходимости пораженных структур, что может быть достигнуто с помощью интервенционных процедур</a:t>
            </a:r>
          </a:p>
        </p:txBody>
      </p:sp>
    </p:spTree>
    <p:extLst>
      <p:ext uri="{BB962C8B-B14F-4D97-AF65-F5344CB8AC3E}">
        <p14:creationId xmlns:p14="http://schemas.microsoft.com/office/powerpoint/2010/main" val="228386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-19050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Гранулематозный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фиброзирующий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медиастенит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является наиболее распространенным подтипом в Соединенных Штатах и обычно связан с предшествующей инфекцией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гистоплазмозом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. Наиболее часто встречается среди лиц молодого возраста, преимущественно у мужчин. Не гранулематозный ФМ встречается реже, обычно связан с основным аутоиммунным заболеванием.</a:t>
            </a:r>
          </a:p>
        </p:txBody>
      </p:sp>
    </p:spTree>
    <p:extLst>
      <p:ext uri="{BB962C8B-B14F-4D97-AF65-F5344CB8AC3E}">
        <p14:creationId xmlns:p14="http://schemas.microsoft.com/office/powerpoint/2010/main" val="20407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-20574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1565" y="1553480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Показать визуализацию признаков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фиброзирующего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медиастинита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дальнейшей дифференциальной диагностики подтипов данного заболевания с последующим выбором лечения, коррекцией осложнений, установлением прогноза для пациента.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83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-253365"/>
            <a:ext cx="9692640" cy="132556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Материалы и методы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Рентгенография грудной клетки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Компьютерная томография с контрастным усилением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МРТ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ПЭТ/КТ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КТ-ангиография, МР-ангиография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48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297" y="-224790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Прочие осложнения</a:t>
            </a:r>
          </a:p>
        </p:txBody>
      </p:sp>
      <p:pic>
        <p:nvPicPr>
          <p:cNvPr id="4" name="HA lung composite .tif" descr="HA lung composite 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2" y="1225034"/>
            <a:ext cx="4010025" cy="3924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WM AX 12 EDITED.tif" descr="WM AX 12 EDITED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301" y="1215511"/>
            <a:ext cx="4133848" cy="392429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587696" y="5552679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А. КТ с контрастным усилением пациента с ФМ показывает потерю объема правой нижней доли, стеноз и утолщение стенки правого нижнедолевого бронха, а также плевральный выпот  и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кальциноз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.</a:t>
            </a:r>
          </a:p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В. КТ с контрастным усилением пациента с ФМ показывает утолщение правой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междолевой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 перегородки, соответствующее венозному застою. </a:t>
            </a:r>
            <a:endParaRPr sz="1600" kern="0" dirty="0">
              <a:solidFill>
                <a:srgbClr val="000000"/>
              </a:solidFill>
              <a:latin typeface="Calibri" panose="020F0502020204030204" pitchFamily="34" charset="0"/>
              <a:ea typeface="Gill Sans MT"/>
              <a:cs typeface="Calibri" panose="020F0502020204030204" pitchFamily="34" charset="0"/>
              <a:sym typeface="Gill Sans MT"/>
            </a:endParaRPr>
          </a:p>
        </p:txBody>
      </p:sp>
      <p:sp>
        <p:nvSpPr>
          <p:cNvPr id="8" name="A"/>
          <p:cNvSpPr txBox="1"/>
          <p:nvPr/>
        </p:nvSpPr>
        <p:spPr>
          <a:xfrm>
            <a:off x="1343024" y="4770478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/>
              <a:t>A</a:t>
            </a:r>
          </a:p>
        </p:txBody>
      </p:sp>
      <p:sp>
        <p:nvSpPr>
          <p:cNvPr id="9" name="B"/>
          <p:cNvSpPr txBox="1"/>
          <p:nvPr/>
        </p:nvSpPr>
        <p:spPr>
          <a:xfrm>
            <a:off x="6210301" y="4770478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solidFill>
                  <a:srgbClr val="000000"/>
                </a:solidFill>
                <a:latin typeface="Helvetica"/>
                <a:cs typeface="Helvetica"/>
              </a:rPr>
              <a:t>B</a:t>
            </a:r>
          </a:p>
        </p:txBody>
      </p:sp>
      <p:grpSp>
        <p:nvGrpSpPr>
          <p:cNvPr id="10" name="Curved Right Arrow 8"/>
          <p:cNvGrpSpPr/>
          <p:nvPr/>
        </p:nvGrpSpPr>
        <p:grpSpPr>
          <a:xfrm>
            <a:off x="2228715" y="2882385"/>
            <a:ext cx="490242" cy="590550"/>
            <a:chOff x="0" y="0"/>
            <a:chExt cx="457257" cy="982575"/>
          </a:xfrm>
          <a:solidFill>
            <a:srgbClr val="FF0000"/>
          </a:solidFill>
        </p:grpSpPr>
        <p:sp>
          <p:nvSpPr>
            <p:cNvPr id="11" name="Shape"/>
            <p:cNvSpPr/>
            <p:nvPr/>
          </p:nvSpPr>
          <p:spPr>
            <a:xfrm>
              <a:off x="0" y="0"/>
              <a:ext cx="457258" cy="9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600" extrusionOk="0">
                  <a:moveTo>
                    <a:pt x="2" y="8948"/>
                  </a:moveTo>
                  <a:cubicBezTo>
                    <a:pt x="2" y="13028"/>
                    <a:pt x="6243" y="16592"/>
                    <a:pt x="15176" y="17612"/>
                  </a:cubicBezTo>
                  <a:lnTo>
                    <a:pt x="15176" y="16136"/>
                  </a:lnTo>
                  <a:lnTo>
                    <a:pt x="20234" y="19152"/>
                  </a:lnTo>
                  <a:lnTo>
                    <a:pt x="15176" y="21600"/>
                  </a:lnTo>
                  <a:lnTo>
                    <a:pt x="15176" y="20125"/>
                  </a:lnTo>
                  <a:lnTo>
                    <a:pt x="15176" y="20125"/>
                  </a:lnTo>
                  <a:cubicBezTo>
                    <a:pt x="6243" y="19104"/>
                    <a:pt x="2" y="15541"/>
                    <a:pt x="2" y="11461"/>
                  </a:cubicBezTo>
                  <a:close/>
                  <a:moveTo>
                    <a:pt x="20234" y="2513"/>
                  </a:moveTo>
                  <a:cubicBezTo>
                    <a:pt x="10158" y="2513"/>
                    <a:pt x="1618" y="5792"/>
                    <a:pt x="203" y="10204"/>
                  </a:cubicBezTo>
                  <a:lnTo>
                    <a:pt x="203" y="10204"/>
                  </a:lnTo>
                  <a:cubicBezTo>
                    <a:pt x="-1366" y="5311"/>
                    <a:pt x="6330" y="782"/>
                    <a:pt x="17393" y="89"/>
                  </a:cubicBezTo>
                  <a:cubicBezTo>
                    <a:pt x="18334" y="30"/>
                    <a:pt x="19284" y="0"/>
                    <a:pt x="20234" y="0"/>
                  </a:cubicBezTo>
                  <a:close/>
                </a:path>
              </a:pathLst>
            </a:custGeom>
            <a:grpFill/>
            <a:ln w="12700" cap="flat">
              <a:solidFill>
                <a:schemeClr val="tx1"/>
              </a:solidFill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30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2" name="Shape"/>
            <p:cNvSpPr/>
            <p:nvPr/>
          </p:nvSpPr>
          <p:spPr>
            <a:xfrm>
              <a:off x="0" y="0"/>
              <a:ext cx="457258" cy="464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4" h="21600" extrusionOk="0">
                  <a:moveTo>
                    <a:pt x="20234" y="5319"/>
                  </a:moveTo>
                  <a:cubicBezTo>
                    <a:pt x="10158" y="5319"/>
                    <a:pt x="1618" y="12260"/>
                    <a:pt x="203" y="21600"/>
                  </a:cubicBezTo>
                  <a:lnTo>
                    <a:pt x="203" y="21600"/>
                  </a:lnTo>
                  <a:cubicBezTo>
                    <a:pt x="-1366" y="11243"/>
                    <a:pt x="6330" y="1656"/>
                    <a:pt x="17393" y="188"/>
                  </a:cubicBezTo>
                  <a:cubicBezTo>
                    <a:pt x="18334" y="63"/>
                    <a:pt x="19284" y="0"/>
                    <a:pt x="20234" y="0"/>
                  </a:cubicBezTo>
                  <a:close/>
                </a:path>
              </a:pathLst>
            </a:custGeom>
            <a:grpFill/>
            <a:ln w="12700" cap="flat">
              <a:solidFill>
                <a:schemeClr val="tx1"/>
              </a:solidFill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30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13" name="Line"/>
            <p:cNvSpPr/>
            <p:nvPr/>
          </p:nvSpPr>
          <p:spPr>
            <a:xfrm>
              <a:off x="57" y="0"/>
              <a:ext cx="457201" cy="98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948"/>
                  </a:moveTo>
                  <a:cubicBezTo>
                    <a:pt x="0" y="13028"/>
                    <a:pt x="6663" y="16592"/>
                    <a:pt x="16200" y="17612"/>
                  </a:cubicBezTo>
                  <a:lnTo>
                    <a:pt x="16200" y="16136"/>
                  </a:lnTo>
                  <a:lnTo>
                    <a:pt x="21600" y="19152"/>
                  </a:lnTo>
                  <a:lnTo>
                    <a:pt x="16200" y="21600"/>
                  </a:lnTo>
                  <a:lnTo>
                    <a:pt x="16200" y="20125"/>
                  </a:lnTo>
                  <a:lnTo>
                    <a:pt x="16200" y="20125"/>
                  </a:lnTo>
                  <a:cubicBezTo>
                    <a:pt x="6663" y="19104"/>
                    <a:pt x="0" y="15541"/>
                    <a:pt x="0" y="11461"/>
                  </a:cubicBezTo>
                  <a:lnTo>
                    <a:pt x="0" y="8948"/>
                  </a:lnTo>
                  <a:cubicBezTo>
                    <a:pt x="0" y="4006"/>
                    <a:pt x="9671" y="0"/>
                    <a:pt x="21600" y="0"/>
                  </a:cubicBezTo>
                  <a:lnTo>
                    <a:pt x="21600" y="2513"/>
                  </a:lnTo>
                  <a:cubicBezTo>
                    <a:pt x="10842" y="2513"/>
                    <a:pt x="1724" y="5792"/>
                    <a:pt x="214" y="10204"/>
                  </a:cubicBezTo>
                </a:path>
              </a:pathLst>
            </a:custGeom>
            <a:grp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3000"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4" name="Стрелка вниз 13"/>
          <p:cNvSpPr/>
          <p:nvPr/>
        </p:nvSpPr>
        <p:spPr>
          <a:xfrm rot="7978868">
            <a:off x="2450153" y="4342528"/>
            <a:ext cx="157582" cy="765212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4503764">
            <a:off x="7260991" y="3669717"/>
            <a:ext cx="175076" cy="653237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2943968">
            <a:off x="6348563" y="3971424"/>
            <a:ext cx="184334" cy="532919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F0D64B-A7AD-42FC-9316-20BDF9838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Дифференциальный диагностика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CA08782-292E-4343-BA85-1316C48BA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397" y="1390650"/>
            <a:ext cx="8720328" cy="52197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Диагностика гранулематозного ФМ базируется на характерных признаках при визуализации</a:t>
            </a:r>
          </a:p>
          <a:p>
            <a:pPr marL="0" indent="0">
              <a:buNone/>
            </a:pP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Инфильтрация с участками </a:t>
            </a:r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кальцификации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 средостения у молодого пациента прибывшего из района эндемичного по </a:t>
            </a:r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гистоплазмозу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 указывает гранулематозный ФМ</a:t>
            </a:r>
          </a:p>
          <a:p>
            <a:pPr marL="0" indent="0">
              <a:buNone/>
            </a:pP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Другие варианты дифференциальной диагностики:</a:t>
            </a:r>
          </a:p>
          <a:p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Туберкулез</a:t>
            </a:r>
          </a:p>
          <a:p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Лимфома</a:t>
            </a:r>
            <a:endParaRPr lang="ru-RU" sz="4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Муцинозная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аденокарцинома</a:t>
            </a:r>
            <a:endParaRPr lang="ru-RU" sz="4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Метастатическая </a:t>
            </a:r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остеосаркома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Саркома средостения </a:t>
            </a:r>
          </a:p>
          <a:p>
            <a:r>
              <a:rPr lang="ru-RU" sz="4600" dirty="0" err="1">
                <a:latin typeface="Calibri" panose="020F0502020204030204" pitchFamily="34" charset="0"/>
                <a:cs typeface="Calibri" panose="020F0502020204030204" pitchFamily="34" charset="0"/>
              </a:rPr>
              <a:t>Десмоидные</a:t>
            </a:r>
            <a:r>
              <a:rPr lang="ru-RU" sz="4600" dirty="0">
                <a:latin typeface="Calibri" panose="020F0502020204030204" pitchFamily="34" charset="0"/>
                <a:cs typeface="Calibri" panose="020F0502020204030204" pitchFamily="34" charset="0"/>
              </a:rPr>
              <a:t> опухоли средостения</a:t>
            </a:r>
          </a:p>
          <a:p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72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6705" y="-268448"/>
            <a:ext cx="9692640" cy="1325562"/>
          </a:xfrm>
        </p:spPr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Дифференциальный 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отсутствии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кальцификации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или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гистоплазмоза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необходимо рассмотреть такие варианты как: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Первичный рак легкого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Метастазы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средостения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Склерозирующая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неходжкинская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лимфома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узловая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склерозирующая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лимфома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Ходжкина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Саркоидоз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Болезнь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Кастлемана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Негранулематозная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FM</a:t>
            </a:r>
          </a:p>
        </p:txBody>
      </p:sp>
    </p:spTree>
    <p:extLst>
      <p:ext uri="{BB962C8B-B14F-4D97-AF65-F5344CB8AC3E}">
        <p14:creationId xmlns:p14="http://schemas.microsoft.com/office/powerpoint/2010/main" val="48780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Дифференциальная диагностика: ФМ и рак легкого</a:t>
            </a:r>
          </a:p>
        </p:txBody>
      </p:sp>
      <p:pic>
        <p:nvPicPr>
          <p:cNvPr id="4" name="Picture 2" descr="Pictur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6509" y="1744910"/>
            <a:ext cx="3390266" cy="33902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1" name="Стрелка вниз 10"/>
          <p:cNvSpPr/>
          <p:nvPr/>
        </p:nvSpPr>
        <p:spPr>
          <a:xfrm rot="12260740">
            <a:off x="3258599" y="3977358"/>
            <a:ext cx="140297" cy="701697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317" y="1718302"/>
            <a:ext cx="3434084" cy="343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Стрелка вниз 14"/>
          <p:cNvSpPr/>
          <p:nvPr/>
        </p:nvSpPr>
        <p:spPr>
          <a:xfrm rot="12943968">
            <a:off x="7885738" y="3480766"/>
            <a:ext cx="149243" cy="789965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320857" y="5562402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A, B. КТ с контрастным усилением показывает инфильтрацию с участками </a:t>
            </a:r>
            <a:r>
              <a:rPr lang="ru-RU" sz="1600" dirty="0" err="1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кальцификации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  <a:sym typeface="Gill Sans MT"/>
              </a:rPr>
              <a:t>, которые перекрывают левый нижнедолевой бронх. Подобную картину может иметь рак легкого. Биопсия подтвердила ФМ.</a:t>
            </a:r>
            <a:endParaRPr sz="1600" kern="0" dirty="0">
              <a:solidFill>
                <a:srgbClr val="000000"/>
              </a:solidFill>
              <a:latin typeface="Calibri" panose="020F0502020204030204" pitchFamily="34" charset="0"/>
              <a:ea typeface="Gill Sans MT"/>
              <a:cs typeface="Calibri" panose="020F0502020204030204" pitchFamily="34" charset="0"/>
              <a:sym typeface="Gill Sans MT"/>
            </a:endParaRPr>
          </a:p>
        </p:txBody>
      </p:sp>
      <p:sp>
        <p:nvSpPr>
          <p:cNvPr id="13" name="A"/>
          <p:cNvSpPr txBox="1"/>
          <p:nvPr/>
        </p:nvSpPr>
        <p:spPr>
          <a:xfrm>
            <a:off x="1266840" y="4783055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/>
              <a:t>A</a:t>
            </a:r>
          </a:p>
        </p:txBody>
      </p:sp>
      <p:sp>
        <p:nvSpPr>
          <p:cNvPr id="14" name="B"/>
          <p:cNvSpPr txBox="1"/>
          <p:nvPr/>
        </p:nvSpPr>
        <p:spPr>
          <a:xfrm>
            <a:off x="6243318" y="4783055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solidFill>
                  <a:srgbClr val="000000"/>
                </a:solidFill>
                <a:latin typeface="Helvetica"/>
                <a:cs typeface="Helvetica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219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Дифференциальная диагностика: ФМ и рак легкого</a:t>
            </a:r>
            <a:endParaRPr lang="ru-RU" dirty="0"/>
          </a:p>
        </p:txBody>
      </p:sp>
      <p:pic>
        <p:nvPicPr>
          <p:cNvPr id="4" name="PET composite.tif" descr="PET composite.t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8899" y="1920875"/>
            <a:ext cx="3517901" cy="3517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5" descr="Picture 5"/>
          <p:cNvPicPr>
            <a:picLocks noChangeAspect="1"/>
          </p:cNvPicPr>
          <p:nvPr/>
        </p:nvPicPr>
        <p:blipFill>
          <a:blip r:embed="rId3"/>
          <a:srcRect l="13151" t="10387" r="13151" b="15936"/>
          <a:stretch>
            <a:fillRect/>
          </a:stretch>
        </p:blipFill>
        <p:spPr>
          <a:xfrm>
            <a:off x="6410325" y="1895125"/>
            <a:ext cx="3582778" cy="358175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Стрелка вниз 5"/>
          <p:cNvSpPr/>
          <p:nvPr/>
        </p:nvSpPr>
        <p:spPr>
          <a:xfrm rot="1560523">
            <a:off x="4481573" y="2405021"/>
            <a:ext cx="155740" cy="737266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560523">
            <a:off x="8563189" y="2602758"/>
            <a:ext cx="146764" cy="726054"/>
          </a:xfrm>
          <a:prstGeom prst="downArrow">
            <a:avLst>
              <a:gd name="adj1" fmla="val 50000"/>
              <a:gd name="adj2" fmla="val 13041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"/>
          <p:cNvSpPr txBox="1"/>
          <p:nvPr/>
        </p:nvSpPr>
        <p:spPr>
          <a:xfrm>
            <a:off x="1340077" y="5106905"/>
            <a:ext cx="24467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dirty="0"/>
              <a:t>A</a:t>
            </a:r>
          </a:p>
        </p:txBody>
      </p:sp>
      <p:sp>
        <p:nvSpPr>
          <p:cNvPr id="9" name="B"/>
          <p:cNvSpPr txBox="1"/>
          <p:nvPr/>
        </p:nvSpPr>
        <p:spPr>
          <a:xfrm>
            <a:off x="6410325" y="5106905"/>
            <a:ext cx="26225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defTabSz="914400" hangingPunct="0"/>
            <a:r>
              <a:rPr kern="0" dirty="0">
                <a:solidFill>
                  <a:schemeClr val="bg1"/>
                </a:solidFill>
                <a:latin typeface="Helvetica"/>
                <a:cs typeface="Helvetica"/>
              </a:rPr>
              <a:t>B</a:t>
            </a:r>
          </a:p>
        </p:txBody>
      </p:sp>
      <p:sp>
        <p:nvSpPr>
          <p:cNvPr id="10" name="A, B. Contrast-enhanced CT of a patient with hemoptysis shows an infiltrative left hilar mass (arrows) with intrinsic punctate calcifications that encases the left lower lobe bronchus. Primary lung cancer may have a similar appearance. Biopsy confirmed FM."/>
          <p:cNvSpPr txBox="1"/>
          <p:nvPr/>
        </p:nvSpPr>
        <p:spPr>
          <a:xfrm>
            <a:off x="1320857" y="5705277"/>
            <a:ext cx="8302512" cy="876697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noAutofit/>
          </a:bodyPr>
          <a:lstStyle/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КТ с контрастным усилением и ПЭТ / КТ показывают инфильтрацию без участков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калцификации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средостении с выраженной </a:t>
            </a:r>
            <a:r>
              <a:rPr lang="ru-RU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авидностью</a:t>
            </a: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 ФДГ. </a:t>
            </a:r>
          </a:p>
          <a:p>
            <a:pPr defTabSz="731520" hangingPunct="0">
              <a:defRPr sz="3520">
                <a:latin typeface="Gill Sans MT"/>
                <a:ea typeface="Gill Sans MT"/>
                <a:cs typeface="Gill Sans MT"/>
                <a:sym typeface="Gill Sans MT"/>
              </a:defRPr>
            </a:pPr>
            <a:r>
              <a:rPr lang="ru-RU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Т1-взвешенное МРТ с контрастным усилением показывает умеренное поражение. Биопсия подтвердила ФМ.</a:t>
            </a:r>
            <a:endParaRPr sz="1400" kern="0" dirty="0">
              <a:solidFill>
                <a:srgbClr val="000000"/>
              </a:solidFill>
              <a:latin typeface="Calibri" panose="020F0502020204030204" pitchFamily="34" charset="0"/>
              <a:ea typeface="Gill Sans MT"/>
              <a:cs typeface="Calibri" panose="020F0502020204030204" pitchFamily="34" charset="0"/>
              <a:sym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825192995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</TotalTime>
  <Words>679</Words>
  <Application>Microsoft Office PowerPoint</Application>
  <PresentationFormat>Произвольный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Вид</vt:lpstr>
      <vt:lpstr>Мультимодальная визуализация фокального и диффузного фиброзирующего медиастинита</vt:lpstr>
      <vt:lpstr>Актуальность</vt:lpstr>
      <vt:lpstr>Цель</vt:lpstr>
      <vt:lpstr>Материалы и методы</vt:lpstr>
      <vt:lpstr>Прочие осложнения</vt:lpstr>
      <vt:lpstr>Дифференциальный диагностика  </vt:lpstr>
      <vt:lpstr>Дифференциальный диагностика</vt:lpstr>
      <vt:lpstr>Дифференциальная диагностика: ФМ и рак легкого</vt:lpstr>
      <vt:lpstr>Дифференциальная диагностика: ФМ и рак легкого</vt:lpstr>
      <vt:lpstr>Дифференциальная диагностика: ФМ и неопластическая лимфаденопатия</vt:lpstr>
      <vt:lpstr>Дифференциальная диагностика: ФМ и легочная эмболия</vt:lpstr>
      <vt:lpstr>Диагностика</vt:lpstr>
      <vt:lpstr>Лечение</vt:lpstr>
      <vt:lpstr>Лечение</vt:lpstr>
      <vt:lpstr>Лечение</vt:lpstr>
      <vt:lpstr>Лечение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Красненко</dc:creator>
  <cp:lastModifiedBy>Антон Банюкевич</cp:lastModifiedBy>
  <cp:revision>101</cp:revision>
  <dcterms:created xsi:type="dcterms:W3CDTF">2021-02-07T08:28:55Z</dcterms:created>
  <dcterms:modified xsi:type="dcterms:W3CDTF">2021-03-13T03:23:31Z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722411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D9.0.3</vt:lpwstr>
  </property>
</Properties>
</file>