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257" r:id="rId3"/>
    <p:sldId id="342" r:id="rId4"/>
    <p:sldId id="325" r:id="rId5"/>
    <p:sldId id="275" r:id="rId6"/>
    <p:sldId id="338" r:id="rId7"/>
    <p:sldId id="326" r:id="rId8"/>
    <p:sldId id="279" r:id="rId9"/>
    <p:sldId id="340" r:id="rId10"/>
    <p:sldId id="334" r:id="rId11"/>
    <p:sldId id="341" r:id="rId12"/>
    <p:sldId id="330" r:id="rId13"/>
    <p:sldId id="343" r:id="rId14"/>
    <p:sldId id="344" r:id="rId15"/>
    <p:sldId id="345" r:id="rId16"/>
    <p:sldId id="347" r:id="rId17"/>
    <p:sldId id="346" r:id="rId18"/>
    <p:sldId id="348" r:id="rId19"/>
    <p:sldId id="349" r:id="rId20"/>
    <p:sldId id="351" r:id="rId21"/>
    <p:sldId id="352" r:id="rId22"/>
    <p:sldId id="353" r:id="rId23"/>
    <p:sldId id="271" r:id="rId24"/>
    <p:sldId id="27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241" autoAdjust="0"/>
  </p:normalViewPr>
  <p:slideViewPr>
    <p:cSldViewPr snapToGrid="0">
      <p:cViewPr varScale="1">
        <p:scale>
          <a:sx n="76" d="100"/>
          <a:sy n="76" d="100"/>
        </p:scale>
        <p:origin x="-917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6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39983-D851-4B17-BE87-4B3445453F7C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93719-81A9-4FF0-809A-5507C04AC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82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79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111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011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884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40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18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687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75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69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397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49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AF349-AC92-4C68-B447-1539CCC5C841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28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lib.usma.ru/bitstream/usma/1050/1/UMK_2017_022.pdf" TargetMode="External"/><Relationship Id="rId2" Type="http://schemas.openxmlformats.org/officeDocument/2006/relationships/hyperlink" Target="http://elib.usma.ru/bitstream/usma/1046/1/UMK_2017_018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</a:rPr>
              <a:t>Федеральное государственное бюджетное образовательное учреждение 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высшего образования «Красноярский государственный медицинский университет» имени профессора В.Ф. </a:t>
            </a:r>
            <a:r>
              <a:rPr lang="ru-RU" sz="2200" dirty="0" err="1">
                <a:solidFill>
                  <a:prstClr val="black"/>
                </a:solidFill>
              </a:rPr>
              <a:t>Войно-Ясенецкого</a:t>
            </a:r>
            <a:r>
              <a:rPr lang="ru-RU" sz="2200" dirty="0">
                <a:solidFill>
                  <a:prstClr val="black"/>
                </a:solidFill>
              </a:rPr>
              <a:t> Министерства здравоохранения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smtClean="0">
                <a:solidFill>
                  <a:prstClr val="black"/>
                </a:solidFill>
              </a:rPr>
              <a:t>Российской Федерации</a:t>
            </a:r>
            <a:r>
              <a:rPr lang="ru-RU" sz="2200" dirty="0">
                <a:solidFill>
                  <a:prstClr val="black"/>
                </a:solidFill>
              </a:rPr>
              <a:t/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Фармацевтический колледж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ru-RU" sz="6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4800" dirty="0" smtClean="0">
                <a:solidFill>
                  <a:prstClr val="black"/>
                </a:solidFill>
              </a:rPr>
              <a:t>Микоплазмы, хламидии</a:t>
            </a:r>
          </a:p>
          <a:p>
            <a:pPr marL="0" lvl="0" indent="0" algn="ctr">
              <a:buNone/>
            </a:pPr>
            <a:endParaRPr lang="ru-RU" sz="4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ru-RU" sz="4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mtClean="0">
                <a:solidFill>
                  <a:prstClr val="black"/>
                </a:solidFill>
              </a:rPr>
              <a:t>                                                            </a:t>
            </a:r>
            <a:r>
              <a:rPr lang="ru-RU" dirty="0" smtClean="0">
                <a:solidFill>
                  <a:prstClr val="black"/>
                </a:solidFill>
              </a:rPr>
              <a:t>2021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044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Микоплазмозы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720" y="1690688"/>
            <a:ext cx="10784840" cy="49133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/>
              <a:t>Выделяют </a:t>
            </a:r>
            <a:r>
              <a:rPr lang="ru-RU" dirty="0" smtClean="0">
                <a:solidFill>
                  <a:srgbClr val="C00000"/>
                </a:solidFill>
              </a:rPr>
              <a:t>респираторный и урогенитальный </a:t>
            </a:r>
            <a:r>
              <a:rPr lang="ru-RU" dirty="0" smtClean="0"/>
              <a:t>микоплазмоз</a:t>
            </a:r>
          </a:p>
          <a:p>
            <a:pPr marL="0" indent="0" algn="just">
              <a:buNone/>
            </a:pPr>
            <a:r>
              <a:rPr lang="ru-RU" dirty="0" smtClean="0"/>
              <a:t>Пути передачи – воздушно-капельный, половой, вертикальный (возможно внутриутробное заражение плода, при родах)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30-40%</a:t>
            </a:r>
            <a:r>
              <a:rPr lang="ru-RU" dirty="0" smtClean="0"/>
              <a:t> населения являются носителями урогенитального микоплазмоза, без выраженных симптомов</a:t>
            </a:r>
          </a:p>
          <a:p>
            <a:pPr marL="0" indent="0" algn="just">
              <a:buNone/>
            </a:pPr>
            <a:r>
              <a:rPr lang="ru-RU" dirty="0" smtClean="0"/>
              <a:t>Считается, что патологический процесс начинается только при большом количестве микоплазм и снижении иммунитета. Урогенитальный микоплазмоз часто протекает в сочетании с гонореей, </a:t>
            </a:r>
            <a:r>
              <a:rPr lang="ru-RU" dirty="0" err="1" smtClean="0"/>
              <a:t>трихоманозом</a:t>
            </a:r>
            <a:r>
              <a:rPr lang="ru-RU" dirty="0" smtClean="0"/>
              <a:t>, ВИЧ</a:t>
            </a:r>
          </a:p>
          <a:p>
            <a:pPr marL="0" indent="0" algn="just">
              <a:buNone/>
            </a:pPr>
            <a:r>
              <a:rPr lang="en-US" dirty="0" smtClean="0"/>
              <a:t>Mycoplasma </a:t>
            </a:r>
            <a:r>
              <a:rPr lang="en-US" dirty="0" err="1" smtClean="0"/>
              <a:t>hominis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Ureaplasma</a:t>
            </a:r>
            <a:r>
              <a:rPr lang="en-US" dirty="0" smtClean="0"/>
              <a:t> </a:t>
            </a:r>
            <a:r>
              <a:rPr lang="ru-RU" dirty="0" smtClean="0"/>
              <a:t>считаются условно-патогенными микроорганизмами</a:t>
            </a:r>
          </a:p>
          <a:p>
            <a:pPr marL="0" indent="0" algn="just">
              <a:buNone/>
            </a:pPr>
            <a:r>
              <a:rPr lang="en-US" dirty="0" smtClean="0"/>
              <a:t>Mycoplasma </a:t>
            </a:r>
            <a:r>
              <a:rPr lang="en-US" dirty="0" err="1" smtClean="0"/>
              <a:t>genitalium</a:t>
            </a:r>
            <a:r>
              <a:rPr lang="en-US" dirty="0" smtClean="0"/>
              <a:t> – </a:t>
            </a:r>
            <a:r>
              <a:rPr lang="ru-RU" dirty="0" smtClean="0"/>
              <a:t>патогенна</a:t>
            </a:r>
          </a:p>
          <a:p>
            <a:pPr marL="0" indent="0" algn="just">
              <a:buNone/>
            </a:pPr>
            <a:r>
              <a:rPr lang="ru-RU" dirty="0" smtClean="0"/>
              <a:t>Иммунитет не формируется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150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Микоплазмозы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08190738"/>
              </p:ext>
            </p:extLst>
          </p:nvPr>
        </p:nvGraphicFramePr>
        <p:xfrm>
          <a:off x="838200" y="1825625"/>
          <a:ext cx="105156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480">
                  <a:extLst>
                    <a:ext uri="{9D8B030D-6E8A-4147-A177-3AD203B41FA5}">
                      <a16:colId xmlns:a16="http://schemas.microsoft.com/office/drawing/2014/main" xmlns="" val="2681325603"/>
                    </a:ext>
                  </a:extLst>
                </a:gridCol>
                <a:gridCol w="3139440">
                  <a:extLst>
                    <a:ext uri="{9D8B030D-6E8A-4147-A177-3AD203B41FA5}">
                      <a16:colId xmlns:a16="http://schemas.microsoft.com/office/drawing/2014/main" xmlns="" val="1844854080"/>
                    </a:ext>
                  </a:extLst>
                </a:gridCol>
                <a:gridCol w="4424680">
                  <a:extLst>
                    <a:ext uri="{9D8B030D-6E8A-4147-A177-3AD203B41FA5}">
                      <a16:colId xmlns:a16="http://schemas.microsoft.com/office/drawing/2014/main" xmlns="" val="2082735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Виды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Локализация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Заболевания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5583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M.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pneumoniae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Дыхательные пути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Воспаление верхних дыхательных путей, </a:t>
                      </a:r>
                      <a:r>
                        <a:rPr lang="ru-RU" sz="2400" dirty="0" err="1" smtClean="0"/>
                        <a:t>трахеобронхит</a:t>
                      </a:r>
                      <a:r>
                        <a:rPr lang="ru-RU" sz="2400" dirty="0" smtClean="0"/>
                        <a:t>, пневмония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0313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M. </a:t>
                      </a:r>
                      <a:r>
                        <a:rPr lang="en-US" sz="2400" dirty="0" err="1" smtClean="0"/>
                        <a:t>genitalium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Мочеполовой тракт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Негонококковый</a:t>
                      </a:r>
                      <a:r>
                        <a:rPr lang="ru-RU" sz="2400" baseline="0" dirty="0" smtClean="0"/>
                        <a:t> уретрит, бесплодие, вагинит, простатит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1716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M. </a:t>
                      </a:r>
                      <a:r>
                        <a:rPr lang="en-US" sz="2400" dirty="0" err="1" smtClean="0"/>
                        <a:t>hominis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Мочеполовой тракт и дыхательные пути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Пиелонефрит, воспаления тазовых органов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96098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Ureaplasma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Мочеполовой тракт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Негонококковый</a:t>
                      </a:r>
                      <a:r>
                        <a:rPr lang="ru-RU" sz="2400" dirty="0" smtClean="0"/>
                        <a:t> уретрит, бесплодие, рождение детей с малой массой тела, цистит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40924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29930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Лабораторная диагностика </a:t>
            </a:r>
            <a:r>
              <a:rPr lang="ru-RU" dirty="0" err="1" smtClean="0"/>
              <a:t>микоплазмозов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Материал для исследования </a:t>
            </a:r>
          </a:p>
          <a:p>
            <a:pPr marL="0" indent="0">
              <a:buNone/>
            </a:pPr>
            <a:r>
              <a:rPr lang="ru-RU" dirty="0" smtClean="0"/>
              <a:t>Соскобы со стенок влагалища, шейки матки, уретры</a:t>
            </a:r>
          </a:p>
          <a:p>
            <a:pPr marL="0" indent="0">
              <a:buNone/>
            </a:pPr>
            <a:r>
              <a:rPr lang="ru-RU" dirty="0" smtClean="0"/>
              <a:t>Мокрота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Методы исследования</a:t>
            </a:r>
          </a:p>
          <a:p>
            <a:pPr marL="0" indent="0">
              <a:buNone/>
            </a:pPr>
            <a:r>
              <a:rPr lang="ru-RU" dirty="0" smtClean="0"/>
              <a:t>- Бактериологический (посев на питательные среды)</a:t>
            </a:r>
          </a:p>
          <a:p>
            <a:pPr>
              <a:buFontTx/>
              <a:buChar char="-"/>
            </a:pPr>
            <a:r>
              <a:rPr lang="ru-RU" dirty="0" smtClean="0"/>
              <a:t>Серологические (РТГА, РСК, ИФА, РИФ)</a:t>
            </a:r>
          </a:p>
          <a:p>
            <a:pPr>
              <a:buFontTx/>
              <a:buChar char="-"/>
            </a:pPr>
            <a:r>
              <a:rPr lang="ru-RU" dirty="0" smtClean="0"/>
              <a:t>Экспресс-диагностика – ПЦР, РИФ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6996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850" y="965201"/>
            <a:ext cx="10515600" cy="1026159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Хламидии</a:t>
            </a:r>
            <a:endParaRPr lang="ru-RU" sz="6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0720" y="1991360"/>
            <a:ext cx="8130032" cy="468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8206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Систематическое положение хламидий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462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/>
              <a:t>Хламидии также начали изучать только в конце 20 века. Они </a:t>
            </a:r>
            <a:r>
              <a:rPr lang="ru-RU" sz="3200" dirty="0" smtClean="0">
                <a:solidFill>
                  <a:srgbClr val="C00000"/>
                </a:solidFill>
              </a:rPr>
              <a:t>строгие внутриклеточные паразиты </a:t>
            </a:r>
            <a:r>
              <a:rPr lang="ru-RU" sz="3200" dirty="0" smtClean="0"/>
              <a:t>со сложным циклом развития. Занимают промежуточное положение между бактериями и вирусами. </a:t>
            </a:r>
          </a:p>
          <a:p>
            <a:pPr marL="0" indent="0">
              <a:buNone/>
            </a:pPr>
            <a:r>
              <a:rPr lang="ru-RU" sz="3200" dirty="0" smtClean="0"/>
              <a:t>Семейство – </a:t>
            </a:r>
            <a:r>
              <a:rPr lang="en-US" sz="3200" dirty="0" err="1" smtClean="0"/>
              <a:t>Chlamydiaceae</a:t>
            </a:r>
            <a:endParaRPr lang="en-US" sz="3200" dirty="0" smtClean="0"/>
          </a:p>
          <a:p>
            <a:pPr marL="0" indent="0">
              <a:buNone/>
            </a:pPr>
            <a:r>
              <a:rPr lang="ru-RU" sz="3200" dirty="0" smtClean="0"/>
              <a:t>Род – </a:t>
            </a:r>
            <a:r>
              <a:rPr lang="en-US" sz="3200" dirty="0" err="1" smtClean="0"/>
              <a:t>Clamydia</a:t>
            </a:r>
            <a:r>
              <a:rPr lang="en-US" sz="3200" dirty="0" smtClean="0"/>
              <a:t>                                    </a:t>
            </a:r>
          </a:p>
          <a:p>
            <a:pPr marL="0" indent="0">
              <a:buNone/>
            </a:pPr>
            <a:r>
              <a:rPr lang="ru-RU" sz="3200" dirty="0" smtClean="0"/>
              <a:t>Виды – </a:t>
            </a:r>
            <a:r>
              <a:rPr lang="en-US" sz="3200" dirty="0" smtClean="0"/>
              <a:t>Chlamydia trachomatis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Chlamydia pneumonia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Chlamydia </a:t>
            </a:r>
            <a:r>
              <a:rPr lang="en-US" sz="3200" dirty="0" err="1" smtClean="0"/>
              <a:t>psittaci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112608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Морфологические  свойства хламидий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825625"/>
            <a:ext cx="1102868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Круглые или овальные клетки с</a:t>
            </a:r>
          </a:p>
          <a:p>
            <a:pPr marL="0" indent="0">
              <a:buNone/>
            </a:pPr>
            <a:r>
              <a:rPr lang="ru-RU" dirty="0"/>
              <a:t>г</a:t>
            </a:r>
            <a:r>
              <a:rPr lang="ru-RU" dirty="0" smtClean="0"/>
              <a:t>рамотрицательной клеточной</a:t>
            </a:r>
          </a:p>
          <a:p>
            <a:pPr marL="0" indent="0">
              <a:buNone/>
            </a:pPr>
            <a:r>
              <a:rPr lang="ru-RU" dirty="0" smtClean="0"/>
              <a:t>Стенкой</a:t>
            </a:r>
          </a:p>
          <a:p>
            <a:r>
              <a:rPr lang="ru-RU" dirty="0" smtClean="0"/>
              <a:t>Спор, капсул и жгутиков нет</a:t>
            </a:r>
          </a:p>
          <a:p>
            <a:r>
              <a:rPr lang="ru-RU" dirty="0" smtClean="0"/>
              <a:t>Размеры от 0.1 до 1.5 мкм</a:t>
            </a:r>
          </a:p>
          <a:p>
            <a:r>
              <a:rPr lang="ru-RU" dirty="0" smtClean="0"/>
              <a:t>Окрашиваются по Романовскому-</a:t>
            </a:r>
          </a:p>
          <a:p>
            <a:pPr marL="0" indent="0">
              <a:buNone/>
            </a:pPr>
            <a:r>
              <a:rPr lang="ru-RU" dirty="0" err="1" smtClean="0"/>
              <a:t>Гимзе</a:t>
            </a:r>
            <a:endParaRPr lang="ru-RU" dirty="0" smtClean="0"/>
          </a:p>
          <a:p>
            <a:r>
              <a:rPr lang="ru-RU" dirty="0" smtClean="0"/>
              <a:t>Хламидии существуют в двух</a:t>
            </a:r>
          </a:p>
          <a:p>
            <a:pPr marL="0" indent="0">
              <a:buNone/>
            </a:pPr>
            <a:r>
              <a:rPr lang="ru-RU" dirty="0"/>
              <a:t>ф</a:t>
            </a:r>
            <a:r>
              <a:rPr lang="ru-RU" dirty="0" smtClean="0"/>
              <a:t>ормах:</a:t>
            </a:r>
          </a:p>
          <a:p>
            <a:pPr marL="0" indent="0">
              <a:buNone/>
            </a:pPr>
            <a:r>
              <a:rPr lang="ru-RU" dirty="0" smtClean="0"/>
              <a:t>ЭТ – элементарные тельца</a:t>
            </a:r>
          </a:p>
          <a:p>
            <a:pPr marL="0" indent="0">
              <a:buNone/>
            </a:pPr>
            <a:r>
              <a:rPr lang="ru-RU" dirty="0" smtClean="0"/>
              <a:t>РТ – ретикулярные тельца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8240" y="1690687"/>
            <a:ext cx="576072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0187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" y="203200"/>
            <a:ext cx="10485120" cy="63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8804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76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Жизненный цикл хламидий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8240" y="944880"/>
            <a:ext cx="9570720" cy="5791199"/>
          </a:xfrm>
        </p:spPr>
      </p:pic>
    </p:spTree>
    <p:extLst>
      <p:ext uri="{BB962C8B-B14F-4D97-AF65-F5344CB8AC3E}">
        <p14:creationId xmlns:p14="http://schemas.microsoft.com/office/powerpoint/2010/main" xmlns="" val="595148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6080" y="142240"/>
            <a:ext cx="5699760" cy="11785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Культивирование, антигенные свойства и резистентность хламидий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4000" y="1320800"/>
            <a:ext cx="6309360" cy="553720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Не растут на питательных средах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Являются облигатными внутриклеточными энергетическими паразитами (используют АТФ клетки-хозяина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Паразитируют на клетках человека, животных и птиц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Имеют О-антигены, 25 серовариантов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Факторы патогенности – эндотоксин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Во внешней среде ЭТ устойчивы, погибают при температуре 70 градусов и дезинфекции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Устойчивы к бета-</a:t>
            </a:r>
            <a:r>
              <a:rPr lang="ru-RU" sz="2400" dirty="0" err="1" smtClean="0"/>
              <a:t>лактамным</a:t>
            </a:r>
            <a:r>
              <a:rPr lang="ru-RU" sz="2400" dirty="0" smtClean="0"/>
              <a:t> антибиотикам (пенициллины, цефалоспорины)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4800" y="741680"/>
            <a:ext cx="5466080" cy="5984240"/>
          </a:xfrm>
        </p:spPr>
      </p:pic>
    </p:spTree>
    <p:extLst>
      <p:ext uri="{BB962C8B-B14F-4D97-AF65-F5344CB8AC3E}">
        <p14:creationId xmlns:p14="http://schemas.microsoft.com/office/powerpoint/2010/main" xmlns="" val="2635184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Хламидиозы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Хламидии поражают эпителий различных органов (в основном половые органы, дыхательные пути, слизистая глаз), в результате чего образуются эрозии и язвы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Источник инфекции </a:t>
            </a:r>
            <a:r>
              <a:rPr lang="ru-RU" dirty="0" smtClean="0"/>
              <a:t>– больные люди, животные и птицы, </a:t>
            </a:r>
            <a:r>
              <a:rPr lang="ru-RU" dirty="0" smtClean="0">
                <a:solidFill>
                  <a:srgbClr val="C00000"/>
                </a:solidFill>
              </a:rPr>
              <a:t>здоровые носители </a:t>
            </a:r>
            <a:r>
              <a:rPr lang="ru-RU" dirty="0" smtClean="0"/>
              <a:t>(носителей – 10-15%)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Пути передачи </a:t>
            </a:r>
            <a:r>
              <a:rPr lang="ru-RU" dirty="0" smtClean="0"/>
              <a:t>– контактно-бытовой (в </a:t>
            </a:r>
            <a:r>
              <a:rPr lang="ru-RU" dirty="0" err="1" smtClean="0"/>
              <a:t>т.ч</a:t>
            </a:r>
            <a:r>
              <a:rPr lang="ru-RU" dirty="0" smtClean="0"/>
              <a:t>. </a:t>
            </a:r>
            <a:r>
              <a:rPr lang="ru-RU" dirty="0"/>
              <a:t>п</a:t>
            </a:r>
            <a:r>
              <a:rPr lang="ru-RU" dirty="0" smtClean="0"/>
              <a:t>оловой), воздушно-пылевой (при трахоме и поражении дыхательных путей)</a:t>
            </a:r>
          </a:p>
          <a:p>
            <a:r>
              <a:rPr lang="ru-RU" dirty="0" smtClean="0"/>
              <a:t>Инкубационный период может продлиться до 1-2 месяцев</a:t>
            </a:r>
          </a:p>
          <a:p>
            <a:r>
              <a:rPr lang="ru-RU" dirty="0" smtClean="0"/>
              <a:t>Часто заболевание протекает в скрытой или легкой форме</a:t>
            </a:r>
          </a:p>
          <a:p>
            <a:r>
              <a:rPr lang="ru-RU" dirty="0" smtClean="0"/>
              <a:t>Иммунитет не формируется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990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sz="4000" dirty="0" smtClean="0"/>
              <a:t>Систематическое положение и общая характеристика микоплазм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Клиника и лабораторная диагностика </a:t>
            </a:r>
            <a:r>
              <a:rPr lang="ru-RU" sz="4000" dirty="0" err="1" smtClean="0"/>
              <a:t>микоплазмозов</a:t>
            </a:r>
            <a:endParaRPr lang="ru-RU" sz="4000" dirty="0" smtClean="0"/>
          </a:p>
          <a:p>
            <a:pPr marL="742950" indent="-742950">
              <a:buAutoNum type="arabicPeriod"/>
            </a:pPr>
            <a:r>
              <a:rPr lang="ru-RU" sz="4000" dirty="0" smtClean="0"/>
              <a:t>Общая характеристика хламидий 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Клиника и лабораторная диагностика </a:t>
            </a:r>
            <a:r>
              <a:rPr lang="ru-RU" sz="4000" dirty="0" err="1" smtClean="0"/>
              <a:t>хламидиозов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1733036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18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Хламидиозы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975360"/>
            <a:ext cx="4473892" cy="5516880"/>
          </a:xfrm>
        </p:spPr>
        <p:txBody>
          <a:bodyPr>
            <a:noAutofit/>
          </a:bodyPr>
          <a:lstStyle/>
          <a:p>
            <a:pPr marL="285750" indent="-285750" algn="just">
              <a:buFontTx/>
              <a:buChar char="-"/>
            </a:pPr>
            <a:r>
              <a:rPr lang="ru-RU" sz="2400" dirty="0" smtClean="0"/>
              <a:t>Трахома – поражение эпителиальной ткани глаза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/>
              <a:t>Урогенитальный хламидиоз – острое или хроническое поражение мочеполового тракта, </a:t>
            </a:r>
            <a:r>
              <a:rPr lang="ru-RU" sz="2400" dirty="0" err="1" smtClean="0"/>
              <a:t>малосимптомное</a:t>
            </a:r>
            <a:r>
              <a:rPr lang="ru-RU" sz="2400" dirty="0" smtClean="0"/>
              <a:t>, сопровождающееся развитием бесплодия, внематочной беременности</a:t>
            </a:r>
          </a:p>
          <a:p>
            <a:pPr marL="285750" indent="-285750" algn="just">
              <a:buFontTx/>
              <a:buChar char="-"/>
            </a:pPr>
            <a:r>
              <a:rPr lang="ru-RU" sz="2400" dirty="0" err="1" smtClean="0"/>
              <a:t>Хламидиозная</a:t>
            </a:r>
            <a:r>
              <a:rPr lang="ru-RU" sz="2400" dirty="0" smtClean="0"/>
              <a:t> респираторная инфекция – бронхит обычно в легкой форме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/>
              <a:t>Орнитоз – поражение легких, паренхиматозных органов. Часто заражаются люди, контактирующие с птицами</a:t>
            </a:r>
            <a:endParaRPr lang="ru-RU" sz="2400" dirty="0"/>
          </a:p>
        </p:txBody>
      </p:sp>
      <p:pic>
        <p:nvPicPr>
          <p:cNvPr id="1026" name="Picture 2" descr="trahoma-lecheni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1360" y="670560"/>
            <a:ext cx="49784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4079141"/>
              </p:ext>
            </p:extLst>
          </p:nvPr>
        </p:nvGraphicFramePr>
        <p:xfrm>
          <a:off x="92075" y="92075"/>
          <a:ext cx="903288" cy="438150"/>
        </p:xfrm>
        <a:graphic>
          <a:graphicData uri="http://schemas.openxmlformats.org/presentationml/2006/ole">
            <p:oleObj spid="_x0000_s1043" name="Объект упаковщика для оболочки" showAsIcon="1" r:id="rId4" imgW="902880" imgH="437400" progId="Package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76266859"/>
              </p:ext>
            </p:extLst>
          </p:nvPr>
        </p:nvGraphicFramePr>
        <p:xfrm>
          <a:off x="92075" y="92075"/>
          <a:ext cx="903288" cy="438150"/>
        </p:xfrm>
        <a:graphic>
          <a:graphicData uri="http://schemas.openxmlformats.org/presentationml/2006/ole">
            <p:oleObj spid="_x0000_s1044" name="Объект упаковщика для оболочки" showAsIcon="1" r:id="rId5" imgW="902880" imgH="437400" progId="Package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31741978"/>
              </p:ext>
            </p:extLst>
          </p:nvPr>
        </p:nvGraphicFramePr>
        <p:xfrm>
          <a:off x="92075" y="92075"/>
          <a:ext cx="903288" cy="438150"/>
        </p:xfrm>
        <a:graphic>
          <a:graphicData uri="http://schemas.openxmlformats.org/presentationml/2006/ole">
            <p:oleObj spid="_x0000_s1045" name="Объект упаковщика для оболочки" showAsIcon="1" r:id="rId6" imgW="902880" imgH="437400" progId="Package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98815566"/>
              </p:ext>
            </p:extLst>
          </p:nvPr>
        </p:nvGraphicFramePr>
        <p:xfrm>
          <a:off x="92075" y="92075"/>
          <a:ext cx="903288" cy="438150"/>
        </p:xfrm>
        <a:graphic>
          <a:graphicData uri="http://schemas.openxmlformats.org/presentationml/2006/ole">
            <p:oleObj spid="_x0000_s1046" name="Объект упаковщика для оболочки" showAsIcon="1" r:id="rId7" imgW="902880" imgH="437400" progId="Package">
              <p:embed/>
            </p:oleObj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27040" y="3312160"/>
            <a:ext cx="5547360" cy="336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6022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Лабораторная диагностика </a:t>
            </a:r>
            <a:r>
              <a:rPr lang="ru-RU" dirty="0" err="1" smtClean="0"/>
              <a:t>хламидиозов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Материал для исследования </a:t>
            </a:r>
          </a:p>
          <a:p>
            <a:pPr marL="0" indent="0">
              <a:buNone/>
            </a:pPr>
            <a:r>
              <a:rPr lang="ru-RU" dirty="0" smtClean="0"/>
              <a:t>Соскобы со стенок влагалища, шейки матки, уретры</a:t>
            </a:r>
          </a:p>
          <a:p>
            <a:pPr marL="0" indent="0">
              <a:buNone/>
            </a:pPr>
            <a:r>
              <a:rPr lang="ru-RU" dirty="0" smtClean="0"/>
              <a:t>Мокрота</a:t>
            </a:r>
          </a:p>
          <a:p>
            <a:pPr marL="0" indent="0">
              <a:buNone/>
            </a:pPr>
            <a:r>
              <a:rPr lang="ru-RU" dirty="0" smtClean="0"/>
              <a:t>Сперма</a:t>
            </a:r>
          </a:p>
          <a:p>
            <a:pPr marL="0" indent="0">
              <a:buNone/>
            </a:pPr>
            <a:r>
              <a:rPr lang="ru-RU" dirty="0" smtClean="0"/>
              <a:t>Кровь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Методы исследования</a:t>
            </a:r>
          </a:p>
          <a:p>
            <a:pPr marL="0" indent="0">
              <a:buNone/>
            </a:pPr>
            <a:r>
              <a:rPr lang="ru-RU" dirty="0" smtClean="0"/>
              <a:t>- Микроскопический (15% выявления)</a:t>
            </a:r>
          </a:p>
          <a:p>
            <a:pPr>
              <a:buFontTx/>
              <a:buChar char="-"/>
            </a:pPr>
            <a:r>
              <a:rPr lang="ru-RU" dirty="0" smtClean="0"/>
              <a:t>Серологические (РТГА, РСК, ИФА, РИФ)</a:t>
            </a:r>
          </a:p>
          <a:p>
            <a:pPr>
              <a:buFontTx/>
              <a:buChar char="-"/>
            </a:pPr>
            <a:r>
              <a:rPr lang="ru-RU" dirty="0" smtClean="0"/>
              <a:t>Экспресс-диагностика – ПЦР, РИФ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5563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Иммунофлюоресцентная</a:t>
            </a:r>
            <a:r>
              <a:rPr lang="ru-RU" dirty="0" smtClean="0"/>
              <a:t> микроскопия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960" y="1463040"/>
            <a:ext cx="10312400" cy="5212079"/>
          </a:xfrm>
        </p:spPr>
      </p:pic>
    </p:spTree>
    <p:extLst>
      <p:ext uri="{BB962C8B-B14F-4D97-AF65-F5344CB8AC3E}">
        <p14:creationId xmlns:p14="http://schemas.microsoft.com/office/powerpoint/2010/main" xmlns="" val="3959602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Контрольные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В чем заключаются особенности морфологии микоплазм?</a:t>
            </a:r>
          </a:p>
          <a:p>
            <a:r>
              <a:rPr lang="ru-RU" dirty="0" smtClean="0"/>
              <a:t>2. Какие заболевания вызывают микоплазмы?</a:t>
            </a:r>
          </a:p>
          <a:p>
            <a:r>
              <a:rPr lang="ru-RU" dirty="0" smtClean="0"/>
              <a:t> 3. </a:t>
            </a:r>
            <a:r>
              <a:rPr lang="ru-RU" dirty="0" err="1" smtClean="0"/>
              <a:t>Культуральные</a:t>
            </a:r>
            <a:r>
              <a:rPr lang="ru-RU" dirty="0" smtClean="0"/>
              <a:t> свойства микоплазм</a:t>
            </a:r>
          </a:p>
          <a:p>
            <a:r>
              <a:rPr lang="ru-RU" dirty="0" smtClean="0"/>
              <a:t>4. Жизненный цикл хламидий</a:t>
            </a:r>
          </a:p>
          <a:p>
            <a:r>
              <a:rPr lang="ru-RU" dirty="0" smtClean="0"/>
              <a:t>5. Материал для исследования при </a:t>
            </a:r>
            <a:r>
              <a:rPr lang="ru-RU" dirty="0" err="1" smtClean="0"/>
              <a:t>микоплазмозах</a:t>
            </a:r>
            <a:r>
              <a:rPr lang="ru-RU" dirty="0" smtClean="0"/>
              <a:t> и </a:t>
            </a:r>
            <a:r>
              <a:rPr lang="ru-RU" dirty="0" err="1" smtClean="0"/>
              <a:t>хламидиозах</a:t>
            </a:r>
            <a:endParaRPr lang="ru-RU" dirty="0" smtClean="0"/>
          </a:p>
          <a:p>
            <a:r>
              <a:rPr lang="ru-RU" dirty="0" smtClean="0"/>
              <a:t>6. Опишите реакцию иммунофлюоресценции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77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подготовке лекции использованы  источники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65200" y="3105835"/>
            <a:ext cx="9885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Литусов</a:t>
            </a:r>
            <a:r>
              <a:rPr lang="ru-RU" dirty="0" smtClean="0"/>
              <a:t> Н.В. Микоплазмы. Иллюстрированное учебное пособие</a:t>
            </a:r>
            <a:r>
              <a:rPr lang="ru-RU" dirty="0"/>
              <a:t>.</a:t>
            </a:r>
          </a:p>
          <a:p>
            <a:r>
              <a:rPr lang="ru-RU" dirty="0"/>
              <a:t>Екатеринбург: Изд-во УГМУ, 2017 – 19 с.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elib.usma.ru/bitstream/usma/1046/1/UMK_2017_018.pdf</a:t>
            </a:r>
            <a:endParaRPr lang="ru-RU" dirty="0" smtClean="0"/>
          </a:p>
          <a:p>
            <a:endParaRPr lang="ru-RU" dirty="0"/>
          </a:p>
          <a:p>
            <a:r>
              <a:rPr lang="ru-RU" dirty="0" err="1"/>
              <a:t>Литусов</a:t>
            </a:r>
            <a:r>
              <a:rPr lang="ru-RU" dirty="0"/>
              <a:t> Н.В. Хламидии. Иллюстрированное учебное пособие. – Екатеринбург: Изд-во УГМУ, 2017. – 28 с</a:t>
            </a:r>
            <a:r>
              <a:rPr lang="ru-RU" dirty="0" smtClean="0"/>
              <a:t>.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elib.usma.ru/bitstream/usma/1050/1/UMK_2017_022.pdf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91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850" y="843281"/>
            <a:ext cx="10515600" cy="1463040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Микоплазмы</a:t>
            </a:r>
            <a:endParaRPr lang="ru-RU" sz="8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7360" y="2621280"/>
            <a:ext cx="6360160" cy="40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522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Систематическое положение микоплазм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462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 smtClean="0"/>
              <a:t>Микоплазмы начали изучать только в конце 20 века. Они отличаются от истинных бактерий </a:t>
            </a:r>
            <a:r>
              <a:rPr lang="ru-RU" sz="3200" dirty="0" smtClean="0">
                <a:solidFill>
                  <a:srgbClr val="C00000"/>
                </a:solidFill>
              </a:rPr>
              <a:t>отсутствием клеточной стенки</a:t>
            </a:r>
            <a:r>
              <a:rPr lang="ru-RU" sz="3200" dirty="0" smtClean="0"/>
              <a:t> и более мелкими размерами (0.1-0.5 мкм)</a:t>
            </a:r>
          </a:p>
          <a:p>
            <a:pPr marL="0" indent="0">
              <a:buNone/>
            </a:pPr>
            <a:r>
              <a:rPr lang="ru-RU" sz="3200" dirty="0" smtClean="0"/>
              <a:t>Тип – Т</a:t>
            </a:r>
            <a:r>
              <a:rPr lang="en-US" sz="3200" dirty="0" err="1" smtClean="0"/>
              <a:t>enericutes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Семейство – </a:t>
            </a:r>
            <a:r>
              <a:rPr lang="en-US" sz="3200" dirty="0" err="1" smtClean="0"/>
              <a:t>Mycoplasmataceae</a:t>
            </a:r>
            <a:endParaRPr lang="en-US" sz="3200" dirty="0" smtClean="0"/>
          </a:p>
          <a:p>
            <a:pPr marL="0" indent="0">
              <a:buNone/>
            </a:pPr>
            <a:r>
              <a:rPr lang="ru-RU" sz="3200" dirty="0" smtClean="0"/>
              <a:t>Род – </a:t>
            </a:r>
            <a:r>
              <a:rPr lang="en-US" sz="3200" dirty="0" smtClean="0"/>
              <a:t>Mycoplasma                                    </a:t>
            </a:r>
            <a:r>
              <a:rPr lang="ru-RU" sz="3200" dirty="0" smtClean="0"/>
              <a:t>Род - </a:t>
            </a:r>
            <a:r>
              <a:rPr lang="en-US" sz="3200" dirty="0" err="1" smtClean="0"/>
              <a:t>Ureaplasma</a:t>
            </a:r>
            <a:endParaRPr lang="en-US" sz="3200" dirty="0" smtClean="0"/>
          </a:p>
          <a:p>
            <a:pPr marL="0" indent="0">
              <a:buNone/>
            </a:pPr>
            <a:r>
              <a:rPr lang="ru-RU" sz="3200" dirty="0" smtClean="0"/>
              <a:t>Виды – </a:t>
            </a:r>
            <a:r>
              <a:rPr lang="en-US" sz="3200" dirty="0" smtClean="0"/>
              <a:t>M. pneumonia                             </a:t>
            </a:r>
            <a:r>
              <a:rPr lang="ru-RU" sz="3200" dirty="0" smtClean="0"/>
              <a:t>Виды – </a:t>
            </a:r>
            <a:r>
              <a:rPr lang="en-US" sz="3200" dirty="0" smtClean="0"/>
              <a:t>U. </a:t>
            </a:r>
            <a:r>
              <a:rPr lang="en-US" sz="3200" dirty="0" err="1" smtClean="0"/>
              <a:t>parvum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M. </a:t>
            </a:r>
            <a:r>
              <a:rPr lang="en-US" sz="3200" dirty="0" err="1" smtClean="0"/>
              <a:t>genitalium</a:t>
            </a:r>
            <a:r>
              <a:rPr lang="en-US" sz="3200" dirty="0" smtClean="0"/>
              <a:t>                                              U. </a:t>
            </a:r>
            <a:r>
              <a:rPr lang="en-US" sz="3200" dirty="0" err="1" smtClean="0"/>
              <a:t>yreayiticum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M. </a:t>
            </a:r>
            <a:r>
              <a:rPr lang="en-US" sz="3200" dirty="0" err="1" smtClean="0"/>
              <a:t>hominis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985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Морфологические  свойства микоплазм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825625"/>
            <a:ext cx="1102868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Отсутствие клеточной стенки</a:t>
            </a:r>
          </a:p>
          <a:p>
            <a:pPr marL="0" indent="0">
              <a:buNone/>
            </a:pPr>
            <a:r>
              <a:rPr lang="ru-RU" dirty="0" smtClean="0"/>
              <a:t>придает им бесформенный вид, чаще</a:t>
            </a:r>
          </a:p>
          <a:p>
            <a:pPr marL="0" indent="0">
              <a:buNone/>
            </a:pPr>
            <a:r>
              <a:rPr lang="ru-RU" dirty="0" smtClean="0"/>
              <a:t>грушевидной формы (</a:t>
            </a:r>
            <a:r>
              <a:rPr lang="ru-RU" dirty="0" err="1" smtClean="0"/>
              <a:t>полиморфность</a:t>
            </a:r>
            <a:r>
              <a:rPr lang="ru-RU" dirty="0" smtClean="0"/>
              <a:t>)</a:t>
            </a:r>
          </a:p>
          <a:p>
            <a:r>
              <a:rPr lang="ru-RU" dirty="0" smtClean="0"/>
              <a:t>Мембрана содержит холестерин</a:t>
            </a:r>
          </a:p>
          <a:p>
            <a:pPr marL="0" indent="0">
              <a:buNone/>
            </a:pPr>
            <a:r>
              <a:rPr lang="ru-RU" dirty="0" err="1" smtClean="0"/>
              <a:t>эукариотического</a:t>
            </a:r>
            <a:r>
              <a:rPr lang="ru-RU" dirty="0" smtClean="0"/>
              <a:t> происхождения</a:t>
            </a:r>
          </a:p>
          <a:p>
            <a:pPr marL="0" indent="0">
              <a:buNone/>
            </a:pPr>
            <a:r>
              <a:rPr lang="ru-RU" dirty="0" smtClean="0"/>
              <a:t>(возможно из мембран клетки-хозяина)</a:t>
            </a:r>
          </a:p>
          <a:p>
            <a:r>
              <a:rPr lang="ru-RU" dirty="0" smtClean="0"/>
              <a:t>Размеры от 0.1 до 0.5 мкм</a:t>
            </a:r>
          </a:p>
          <a:p>
            <a:r>
              <a:rPr lang="ru-RU" dirty="0" smtClean="0"/>
              <a:t>Окрашиваются по Романовскому-</a:t>
            </a:r>
          </a:p>
          <a:p>
            <a:pPr marL="0" indent="0">
              <a:buNone/>
            </a:pPr>
            <a:r>
              <a:rPr lang="ru-RU" dirty="0" err="1" smtClean="0"/>
              <a:t>Гимзе</a:t>
            </a:r>
            <a:endParaRPr lang="ru-RU" dirty="0" smtClean="0"/>
          </a:p>
          <a:p>
            <a:r>
              <a:rPr lang="ru-RU" dirty="0" smtClean="0"/>
              <a:t>Генетический материал в 4 раза</a:t>
            </a:r>
          </a:p>
          <a:p>
            <a:pPr marL="0" indent="0">
              <a:buNone/>
            </a:pPr>
            <a:r>
              <a:rPr lang="ru-RU" dirty="0"/>
              <a:t>м</a:t>
            </a:r>
            <a:r>
              <a:rPr lang="ru-RU" dirty="0" smtClean="0"/>
              <a:t>еньше, чем у кишечной палочки</a:t>
            </a:r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2160" y="1452879"/>
            <a:ext cx="4318000" cy="472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1126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720" y="228917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Морфологические свойства микоплазм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Микоплазмы способны</a:t>
            </a:r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ередвигаться за счет терминальной</a:t>
            </a:r>
          </a:p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рганеллы – выроста мембраны, </a:t>
            </a:r>
          </a:p>
          <a:p>
            <a:pPr marL="0" indent="0">
              <a:buNone/>
            </a:pPr>
            <a:r>
              <a:rPr lang="ru-RU" dirty="0"/>
              <a:t>у</a:t>
            </a:r>
            <a:r>
              <a:rPr lang="ru-RU" dirty="0" smtClean="0"/>
              <a:t>крепленного сложным белковым</a:t>
            </a:r>
          </a:p>
          <a:p>
            <a:pPr marL="0" indent="0">
              <a:buNone/>
            </a:pPr>
            <a:r>
              <a:rPr lang="ru-RU" dirty="0"/>
              <a:t>а</a:t>
            </a:r>
            <a:r>
              <a:rPr lang="ru-RU" dirty="0" smtClean="0"/>
              <a:t>ппаратом. Поэтому микоплазмы</a:t>
            </a:r>
          </a:p>
          <a:p>
            <a:pPr marL="0" indent="0">
              <a:buNone/>
            </a:pPr>
            <a:r>
              <a:rPr lang="ru-RU" dirty="0"/>
              <a:t>ч</a:t>
            </a:r>
            <a:r>
              <a:rPr lang="ru-RU" dirty="0" smtClean="0"/>
              <a:t>асто имеют грушевидную форму</a:t>
            </a:r>
          </a:p>
          <a:p>
            <a:r>
              <a:rPr lang="ru-RU" dirty="0" smtClean="0"/>
              <a:t>Терминальная органелла </a:t>
            </a:r>
          </a:p>
          <a:p>
            <a:pPr marL="0" indent="0">
              <a:buNone/>
            </a:pPr>
            <a:r>
              <a:rPr lang="ru-RU" dirty="0"/>
              <a:t>и</a:t>
            </a:r>
            <a:r>
              <a:rPr lang="ru-RU" dirty="0" smtClean="0"/>
              <a:t>спользуется и для адгезии</a:t>
            </a:r>
          </a:p>
          <a:p>
            <a:pPr marL="0" indent="0">
              <a:buNone/>
            </a:pPr>
            <a:r>
              <a:rPr lang="ru-RU" dirty="0" smtClean="0"/>
              <a:t>(прикреплении) к </a:t>
            </a:r>
            <a:r>
              <a:rPr lang="ru-RU" dirty="0" err="1" smtClean="0"/>
              <a:t>эукариотической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клетке хозяина</a:t>
            </a:r>
          </a:p>
          <a:p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1757680"/>
            <a:ext cx="489712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8718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6080" y="142240"/>
            <a:ext cx="5699760" cy="117856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Культуральные</a:t>
            </a:r>
            <a:r>
              <a:rPr lang="ru-RU" b="1" dirty="0" smtClean="0"/>
              <a:t> свойства микоплазм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28320" y="1432560"/>
            <a:ext cx="5557520" cy="5019040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 dirty="0" smtClean="0"/>
              <a:t>Факультативные анаэробы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 dirty="0" smtClean="0"/>
              <a:t>Требовательны к питательным средам (сыворотка, аминокислоты, холестерин и т.д.)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 dirty="0" smtClean="0"/>
              <a:t>Растут медленно, более 7 дней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 dirty="0" smtClean="0"/>
              <a:t>Колонии очень мелкие (менее 1 мм) с приподнятым центром, напоминают яичницу-глазунью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 dirty="0" smtClean="0"/>
              <a:t>На кровяном </a:t>
            </a:r>
            <a:r>
              <a:rPr lang="ru-RU" sz="3200" dirty="0" err="1" smtClean="0"/>
              <a:t>агаре</a:t>
            </a:r>
            <a:r>
              <a:rPr lang="ru-RU" sz="3200" dirty="0" smtClean="0"/>
              <a:t> образуют зону гемолиза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 dirty="0" smtClean="0"/>
              <a:t>Во внешней среде неустойчивы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 dirty="0" smtClean="0"/>
              <a:t>Погибают при воздействии дистиллированной воды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8875" y="375920"/>
            <a:ext cx="5445125" cy="434848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8875" y="4572000"/>
            <a:ext cx="544512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4566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Образ жизни микоплазм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just">
              <a:buAutoNum type="arabicPeriod"/>
            </a:pPr>
            <a:r>
              <a:rPr lang="ru-RU" dirty="0" smtClean="0"/>
              <a:t>Паразитируют на </a:t>
            </a:r>
            <a:r>
              <a:rPr lang="ru-RU" dirty="0" smtClean="0">
                <a:solidFill>
                  <a:srgbClr val="C00000"/>
                </a:solidFill>
              </a:rPr>
              <a:t>мембранах</a:t>
            </a:r>
            <a:r>
              <a:rPr lang="ru-RU" dirty="0" smtClean="0"/>
              <a:t> любых </a:t>
            </a:r>
            <a:r>
              <a:rPr lang="ru-RU" dirty="0" err="1" smtClean="0"/>
              <a:t>эукариотических</a:t>
            </a:r>
            <a:r>
              <a:rPr lang="ru-RU" dirty="0" smtClean="0"/>
              <a:t> клеток (человека, животных, растений), но обнаружены и сапрофитные формы 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Ферментативно малоактивны Не могут синтезировать  белки клеточной стенки, липиды мембран (холестерин)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Образуют эндотоксины, факторы патогенности (гемолизин, </a:t>
            </a:r>
            <a:r>
              <a:rPr lang="ru-RU" dirty="0" err="1" smtClean="0"/>
              <a:t>ДНКаза</a:t>
            </a:r>
            <a:r>
              <a:rPr lang="ru-RU" dirty="0" smtClean="0"/>
              <a:t>, </a:t>
            </a:r>
            <a:r>
              <a:rPr lang="ru-RU" dirty="0" err="1" smtClean="0"/>
              <a:t>уреаза</a:t>
            </a:r>
            <a:r>
              <a:rPr lang="ru-RU" dirty="0" smtClean="0"/>
              <a:t>, протеазы – расщепляют антитела и т.д.)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Имеют множество серовариантов. Антигены микоплазм очень похожи на белки </a:t>
            </a:r>
            <a:r>
              <a:rPr lang="ru-RU" dirty="0" err="1" smtClean="0"/>
              <a:t>эукариотических</a:t>
            </a:r>
            <a:r>
              <a:rPr lang="ru-RU" dirty="0" smtClean="0"/>
              <a:t> клеток, что позволяет им «прятаться» от иммунного ответа</a:t>
            </a:r>
          </a:p>
          <a:p>
            <a:pPr marL="514350" indent="-514350" algn="just">
              <a:buAutoNum type="arabicPeriod"/>
            </a:pPr>
            <a:r>
              <a:rPr lang="ru-RU" dirty="0" err="1" smtClean="0"/>
              <a:t>Резистентны</a:t>
            </a:r>
            <a:r>
              <a:rPr lang="ru-RU" dirty="0" smtClean="0"/>
              <a:t> к антибиотикам пенициллинового и </a:t>
            </a:r>
            <a:r>
              <a:rPr lang="ru-RU" dirty="0" err="1" smtClean="0"/>
              <a:t>цефалоспоринового</a:t>
            </a:r>
            <a:r>
              <a:rPr lang="ru-RU" dirty="0" smtClean="0"/>
              <a:t> ряда (т.к. нет клеточной стенки)</a:t>
            </a:r>
          </a:p>
          <a:p>
            <a:pPr marL="0" indent="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798097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Процесс адгезии микоплазм на </a:t>
            </a:r>
            <a:r>
              <a:rPr lang="ru-RU" dirty="0" err="1" smtClean="0"/>
              <a:t>эукариотической</a:t>
            </a:r>
            <a:r>
              <a:rPr lang="ru-RU" dirty="0" smtClean="0"/>
              <a:t> клетке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171" y="1825625"/>
            <a:ext cx="4999658" cy="43513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351338"/>
          </a:xfrm>
        </p:spPr>
      </p:pic>
    </p:spTree>
    <p:extLst>
      <p:ext uri="{BB962C8B-B14F-4D97-AF65-F5344CB8AC3E}">
        <p14:creationId xmlns:p14="http://schemas.microsoft.com/office/powerpoint/2010/main" xmlns="" val="680017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8599</TotalTime>
  <Words>926</Words>
  <Application>Microsoft Office PowerPoint</Application>
  <PresentationFormat>Произвольный</PresentationFormat>
  <Paragraphs>160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Объект упаковщика для оболочки</vt:lpstr>
      <vt:lpstr>Федеральное государственное бюджетное образовательное учреждение  высшего образования «Красноярский государственный медицинский университет» имени профессора В.Ф. Войно-Ясенецкого Министерства здравоохранения  Российской Федерации Фармацевтический колледж</vt:lpstr>
      <vt:lpstr>План лекции</vt:lpstr>
      <vt:lpstr>Микоплазмы</vt:lpstr>
      <vt:lpstr>Систематическое положение микоплазм</vt:lpstr>
      <vt:lpstr>Морфологические  свойства микоплазм</vt:lpstr>
      <vt:lpstr>Морфологические свойства микоплазм</vt:lpstr>
      <vt:lpstr>Культуральные свойства микоплазм</vt:lpstr>
      <vt:lpstr>Образ жизни микоплазм</vt:lpstr>
      <vt:lpstr>Процесс адгезии микоплазм на эукариотической клетке</vt:lpstr>
      <vt:lpstr>Микоплазмозы</vt:lpstr>
      <vt:lpstr>Микоплазмозы</vt:lpstr>
      <vt:lpstr>Лабораторная диагностика микоплазмозов</vt:lpstr>
      <vt:lpstr>Хламидии</vt:lpstr>
      <vt:lpstr>Систематическое положение хламидий</vt:lpstr>
      <vt:lpstr>Морфологические  свойства хламидий</vt:lpstr>
      <vt:lpstr>Слайд 16</vt:lpstr>
      <vt:lpstr>Жизненный цикл хламидий</vt:lpstr>
      <vt:lpstr>Культивирование, антигенные свойства и резистентность хламидий</vt:lpstr>
      <vt:lpstr>Хламидиозы</vt:lpstr>
      <vt:lpstr>Хламидиозы</vt:lpstr>
      <vt:lpstr>Лабораторная диагностика хламидиозов</vt:lpstr>
      <vt:lpstr>Иммунофлюоресцентная микроскопия</vt:lpstr>
      <vt:lpstr>Контрольные вопросы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Иммунопрофилактика и иммунотерапия инфекционных заболований</dc:title>
  <dc:creator>Феткулина Валентина Борисовна</dc:creator>
  <cp:lastModifiedBy>Алексей Жуков</cp:lastModifiedBy>
  <cp:revision>212</cp:revision>
  <dcterms:created xsi:type="dcterms:W3CDTF">2020-09-04T04:53:43Z</dcterms:created>
  <dcterms:modified xsi:type="dcterms:W3CDTF">2021-02-17T13:47:20Z</dcterms:modified>
</cp:coreProperties>
</file>